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1.xml" ContentType="application/vnd.openxmlformats-officedocument.presentationml.notesSlide+xml"/>
  <Override PartName="/ppt/tags/tag7.xml" ContentType="application/vnd.openxmlformats-officedocument.presentationml.tags+xml"/>
  <Override PartName="/ppt/notesSlides/notesSlide2.xml" ContentType="application/vnd.openxmlformats-officedocument.presentationml.notesSlide+xml"/>
  <Override PartName="/ppt/tags/tag8.xml" ContentType="application/vnd.openxmlformats-officedocument.presentationml.tags+xml"/>
  <Override PartName="/ppt/notesSlides/notesSlide3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17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61" r:id="rId3"/>
    <p:sldId id="263" r:id="rId4"/>
    <p:sldId id="264" r:id="rId5"/>
    <p:sldId id="262" r:id="rId6"/>
    <p:sldId id="257" r:id="rId7"/>
    <p:sldId id="259" r:id="rId8"/>
    <p:sldId id="258" r:id="rId9"/>
    <p:sldId id="268" r:id="rId10"/>
    <p:sldId id="265" r:id="rId11"/>
    <p:sldId id="266" r:id="rId12"/>
    <p:sldId id="267" r:id="rId13"/>
    <p:sldId id="278" r:id="rId14"/>
  </p:sldIdLst>
  <p:sldSz cx="12192000" cy="6858000"/>
  <p:notesSz cx="6858000" cy="9144000"/>
  <p:custDataLst>
    <p:tags r:id="rId16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6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254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B28B385-F578-450B-A83C-33CF73731491}" type="doc">
      <dgm:prSet loTypeId="urn:microsoft.com/office/officeart/2005/8/layout/radial3" loCatId="cycle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3BE76279-9DC1-4218-97FE-7E07826BB178}">
      <dgm:prSet phldrT="[Text]"/>
      <dgm:spPr/>
      <dgm:t>
        <a:bodyPr/>
        <a:lstStyle/>
        <a:p>
          <a:r>
            <a:rPr lang="en-US" dirty="0">
              <a:solidFill>
                <a:schemeClr val="bg1"/>
              </a:solidFill>
            </a:rPr>
            <a:t>Your Company</a:t>
          </a:r>
        </a:p>
      </dgm:t>
    </dgm:pt>
    <dgm:pt modelId="{17DAB1C4-B72F-4F06-AAF5-E1E0DA6EDABB}" type="parTrans" cxnId="{7C436AC8-E82E-44C0-A29E-B0B5CA3C9DCC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A0382428-C840-4F7C-9EB7-F9942E6D7BD6}" type="sibTrans" cxnId="{7C436AC8-E82E-44C0-A29E-B0B5CA3C9DCC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2D0A7E5F-A5D7-4071-BD5D-E157A6DC7AFF}">
      <dgm:prSet phldrT="[Text]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dirty="0">
              <a:solidFill>
                <a:schemeClr val="bg1"/>
              </a:solidFill>
            </a:rPr>
            <a:t>Customers</a:t>
          </a:r>
        </a:p>
      </dgm:t>
    </dgm:pt>
    <dgm:pt modelId="{B86DF9EF-9DD3-4711-AAD5-DE09BA5DDF3D}" type="parTrans" cxnId="{B97FD965-F72A-4ACF-B34C-2760CC70588C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81066905-FE4F-458E-A756-9C5705C3614D}" type="sibTrans" cxnId="{B97FD965-F72A-4ACF-B34C-2760CC70588C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AF44C1CA-67CD-4006-87AD-428408F84CE7}">
      <dgm:prSet phldrT="[Text]"/>
      <dgm:spPr/>
      <dgm:t>
        <a:bodyPr/>
        <a:lstStyle/>
        <a:p>
          <a:r>
            <a:rPr lang="en-US" dirty="0">
              <a:solidFill>
                <a:schemeClr val="bg1"/>
              </a:solidFill>
            </a:rPr>
            <a:t>Employees</a:t>
          </a:r>
        </a:p>
      </dgm:t>
    </dgm:pt>
    <dgm:pt modelId="{92413949-869D-4869-A497-09AA42A580F5}" type="parTrans" cxnId="{F7D6A0A2-91DD-438C-A07F-48A7996E3155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2F2D35BB-3098-4A18-836F-C715629CBED0}" type="sibTrans" cxnId="{F7D6A0A2-91DD-438C-A07F-48A7996E3155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6423AB76-40B4-41C2-A03B-A1377F4F0E10}">
      <dgm:prSet phldrT="[Text]"/>
      <dgm:spPr/>
      <dgm:t>
        <a:bodyPr/>
        <a:lstStyle/>
        <a:p>
          <a:r>
            <a:rPr lang="en-US" dirty="0">
              <a:solidFill>
                <a:schemeClr val="bg1"/>
              </a:solidFill>
            </a:rPr>
            <a:t>Investors</a:t>
          </a:r>
        </a:p>
      </dgm:t>
    </dgm:pt>
    <dgm:pt modelId="{111D72AE-D95D-4B2C-9E50-BB819094C1A7}" type="parTrans" cxnId="{2BA3439F-4436-44E1-967E-F9F433A98260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5828BF0B-A04C-42FB-B438-9EB4B3637A9C}" type="sibTrans" cxnId="{2BA3439F-4436-44E1-967E-F9F433A98260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C0589411-8587-4956-845E-950F312BD882}">
      <dgm:prSet phldrT="[Text]"/>
      <dgm:spPr/>
      <dgm:t>
        <a:bodyPr/>
        <a:lstStyle/>
        <a:p>
          <a:r>
            <a:rPr lang="en-US" dirty="0">
              <a:solidFill>
                <a:schemeClr val="bg1"/>
              </a:solidFill>
            </a:rPr>
            <a:t>Suppliers</a:t>
          </a:r>
        </a:p>
      </dgm:t>
    </dgm:pt>
    <dgm:pt modelId="{3B410DCD-C7DA-4CBC-B906-0130061683F6}" type="parTrans" cxnId="{78E3D6F8-1647-44A8-A626-8F4EE986B63D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42121BF3-02B1-4074-9CF3-07E1EF60A6E0}" type="sibTrans" cxnId="{78E3D6F8-1647-44A8-A626-8F4EE986B63D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60F3D1DA-CED8-4670-837A-7237B5F9387A}">
      <dgm:prSet phldrT="[Text]"/>
      <dgm:spPr/>
      <dgm:t>
        <a:bodyPr/>
        <a:lstStyle/>
        <a:p>
          <a:r>
            <a:rPr lang="en-US" dirty="0">
              <a:solidFill>
                <a:schemeClr val="bg1"/>
              </a:solidFill>
            </a:rPr>
            <a:t>Resellers</a:t>
          </a:r>
        </a:p>
      </dgm:t>
    </dgm:pt>
    <dgm:pt modelId="{96CBB902-B3EF-4A8B-810A-17BF106ADB5B}" type="parTrans" cxnId="{A9FB4434-9F30-4900-925F-AF78EC6653B1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DCF52991-6621-48BA-9D69-035EB71CA446}" type="sibTrans" cxnId="{A9FB4434-9F30-4900-925F-AF78EC6653B1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BE3F8B67-3A6B-458E-B38E-45B7110B49EB}">
      <dgm:prSet phldrT="[Text]"/>
      <dgm:spPr/>
      <dgm:t>
        <a:bodyPr/>
        <a:lstStyle/>
        <a:p>
          <a:r>
            <a:rPr lang="en-US" dirty="0">
              <a:solidFill>
                <a:schemeClr val="bg1"/>
              </a:solidFill>
            </a:rPr>
            <a:t>Community</a:t>
          </a:r>
        </a:p>
      </dgm:t>
    </dgm:pt>
    <dgm:pt modelId="{F163D4AA-FF89-44A1-9D41-687DEEBB9C0C}" type="parTrans" cxnId="{D803D41F-D337-4743-8905-CE02655219F8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B353E22E-4ED1-4C72-BD31-7A15F6233AFD}" type="sibTrans" cxnId="{D803D41F-D337-4743-8905-CE02655219F8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19FAC538-2671-4248-B74C-0DFE638B89C0}">
      <dgm:prSet phldrT="[Text]"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US" dirty="0">
              <a:solidFill>
                <a:schemeClr val="bg1"/>
              </a:solidFill>
            </a:rPr>
            <a:t>Government Agencies</a:t>
          </a:r>
        </a:p>
      </dgm:t>
    </dgm:pt>
    <dgm:pt modelId="{B5B26181-4883-44BB-8226-8A67A481A6FA}" type="parTrans" cxnId="{BF7BC79E-D872-48FE-8AD0-A16953B70885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A49C3C28-9804-4A78-AD6F-FAFF823B2687}" type="sibTrans" cxnId="{BF7BC79E-D872-48FE-8AD0-A16953B70885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F08FC286-CA60-4610-898D-0A8483DFDA42}">
      <dgm:prSet phldrT="[Text]"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US" dirty="0">
              <a:solidFill>
                <a:schemeClr val="bg1"/>
              </a:solidFill>
            </a:rPr>
            <a:t>Competitors</a:t>
          </a:r>
        </a:p>
      </dgm:t>
    </dgm:pt>
    <dgm:pt modelId="{B35D10B6-0839-46C2-BB63-CDFD898BF984}" type="parTrans" cxnId="{48E10437-C6E5-4A14-8E37-54FBDFE1E86B}">
      <dgm:prSet/>
      <dgm:spPr/>
      <dgm:t>
        <a:bodyPr/>
        <a:lstStyle/>
        <a:p>
          <a:endParaRPr lang="en-US"/>
        </a:p>
      </dgm:t>
    </dgm:pt>
    <dgm:pt modelId="{1735D91E-26D8-40C7-B6EB-8AE8A863EC27}" type="sibTrans" cxnId="{48E10437-C6E5-4A14-8E37-54FBDFE1E86B}">
      <dgm:prSet/>
      <dgm:spPr/>
      <dgm:t>
        <a:bodyPr/>
        <a:lstStyle/>
        <a:p>
          <a:endParaRPr lang="en-US"/>
        </a:p>
      </dgm:t>
    </dgm:pt>
    <dgm:pt modelId="{E20E1234-1C8A-4FF2-B1D2-9F19A165B7A4}" type="pres">
      <dgm:prSet presAssocID="{0B28B385-F578-450B-A83C-33CF73731491}" presName="composite" presStyleCnt="0">
        <dgm:presLayoutVars>
          <dgm:chMax val="1"/>
          <dgm:dir/>
          <dgm:resizeHandles val="exact"/>
        </dgm:presLayoutVars>
      </dgm:prSet>
      <dgm:spPr/>
    </dgm:pt>
    <dgm:pt modelId="{1727E0EF-BACB-4EAC-B70B-05022AAD88B2}" type="pres">
      <dgm:prSet presAssocID="{0B28B385-F578-450B-A83C-33CF73731491}" presName="radial" presStyleCnt="0">
        <dgm:presLayoutVars>
          <dgm:animLvl val="ctr"/>
        </dgm:presLayoutVars>
      </dgm:prSet>
      <dgm:spPr/>
    </dgm:pt>
    <dgm:pt modelId="{66A2202A-1E4C-4E6E-8C38-D281EE344BD3}" type="pres">
      <dgm:prSet presAssocID="{3BE76279-9DC1-4218-97FE-7E07826BB178}" presName="centerShape" presStyleLbl="vennNode1" presStyleIdx="0" presStyleCnt="9"/>
      <dgm:spPr/>
    </dgm:pt>
    <dgm:pt modelId="{3B355915-36E7-44F8-8613-D60C7602BD42}" type="pres">
      <dgm:prSet presAssocID="{2D0A7E5F-A5D7-4071-BD5D-E157A6DC7AFF}" presName="node" presStyleLbl="vennNode1" presStyleIdx="1" presStyleCnt="9">
        <dgm:presLayoutVars>
          <dgm:bulletEnabled val="1"/>
        </dgm:presLayoutVars>
      </dgm:prSet>
      <dgm:spPr/>
    </dgm:pt>
    <dgm:pt modelId="{626BF69C-3F30-4DAC-B608-C1B0A26B4E99}" type="pres">
      <dgm:prSet presAssocID="{AF44C1CA-67CD-4006-87AD-428408F84CE7}" presName="node" presStyleLbl="vennNode1" presStyleIdx="2" presStyleCnt="9">
        <dgm:presLayoutVars>
          <dgm:bulletEnabled val="1"/>
        </dgm:presLayoutVars>
      </dgm:prSet>
      <dgm:spPr/>
    </dgm:pt>
    <dgm:pt modelId="{5313DA01-FC4B-43B6-993F-5C19D2E5E59C}" type="pres">
      <dgm:prSet presAssocID="{6423AB76-40B4-41C2-A03B-A1377F4F0E10}" presName="node" presStyleLbl="vennNode1" presStyleIdx="3" presStyleCnt="9">
        <dgm:presLayoutVars>
          <dgm:bulletEnabled val="1"/>
        </dgm:presLayoutVars>
      </dgm:prSet>
      <dgm:spPr/>
    </dgm:pt>
    <dgm:pt modelId="{F80B30A1-3A5A-42A3-9434-F4E3B4A4F1B2}" type="pres">
      <dgm:prSet presAssocID="{C0589411-8587-4956-845E-950F312BD882}" presName="node" presStyleLbl="vennNode1" presStyleIdx="4" presStyleCnt="9">
        <dgm:presLayoutVars>
          <dgm:bulletEnabled val="1"/>
        </dgm:presLayoutVars>
      </dgm:prSet>
      <dgm:spPr/>
    </dgm:pt>
    <dgm:pt modelId="{BC4F9A08-1DFA-450F-9CBE-D34DB05F9379}" type="pres">
      <dgm:prSet presAssocID="{60F3D1DA-CED8-4670-837A-7237B5F9387A}" presName="node" presStyleLbl="vennNode1" presStyleIdx="5" presStyleCnt="9">
        <dgm:presLayoutVars>
          <dgm:bulletEnabled val="1"/>
        </dgm:presLayoutVars>
      </dgm:prSet>
      <dgm:spPr/>
    </dgm:pt>
    <dgm:pt modelId="{49347907-8760-4A40-8995-2F3B53EDB30B}" type="pres">
      <dgm:prSet presAssocID="{F08FC286-CA60-4610-898D-0A8483DFDA42}" presName="node" presStyleLbl="vennNode1" presStyleIdx="6" presStyleCnt="9">
        <dgm:presLayoutVars>
          <dgm:bulletEnabled val="1"/>
        </dgm:presLayoutVars>
      </dgm:prSet>
      <dgm:spPr/>
    </dgm:pt>
    <dgm:pt modelId="{6B4D5A8E-4DB1-49E8-AC74-628DBA7854FF}" type="pres">
      <dgm:prSet presAssocID="{BE3F8B67-3A6B-458E-B38E-45B7110B49EB}" presName="node" presStyleLbl="vennNode1" presStyleIdx="7" presStyleCnt="9">
        <dgm:presLayoutVars>
          <dgm:bulletEnabled val="1"/>
        </dgm:presLayoutVars>
      </dgm:prSet>
      <dgm:spPr/>
    </dgm:pt>
    <dgm:pt modelId="{023ACF30-ED00-4EB7-A7D1-0FD00BFC709F}" type="pres">
      <dgm:prSet presAssocID="{19FAC538-2671-4248-B74C-0DFE638B89C0}" presName="node" presStyleLbl="vennNode1" presStyleIdx="8" presStyleCnt="9">
        <dgm:presLayoutVars>
          <dgm:bulletEnabled val="1"/>
        </dgm:presLayoutVars>
      </dgm:prSet>
      <dgm:spPr/>
    </dgm:pt>
  </dgm:ptLst>
  <dgm:cxnLst>
    <dgm:cxn modelId="{19558900-E03C-4484-A11F-DB914A2E8018}" type="presOf" srcId="{2D0A7E5F-A5D7-4071-BD5D-E157A6DC7AFF}" destId="{3B355915-36E7-44F8-8613-D60C7602BD42}" srcOrd="0" destOrd="0" presId="urn:microsoft.com/office/officeart/2005/8/layout/radial3"/>
    <dgm:cxn modelId="{CD08CF0A-CB61-4ADD-8F6D-E535E9503E41}" type="presOf" srcId="{6423AB76-40B4-41C2-A03B-A1377F4F0E10}" destId="{5313DA01-FC4B-43B6-993F-5C19D2E5E59C}" srcOrd="0" destOrd="0" presId="urn:microsoft.com/office/officeart/2005/8/layout/radial3"/>
    <dgm:cxn modelId="{A9E09116-FDC3-4282-8715-8BF27D1D5365}" type="presOf" srcId="{3BE76279-9DC1-4218-97FE-7E07826BB178}" destId="{66A2202A-1E4C-4E6E-8C38-D281EE344BD3}" srcOrd="0" destOrd="0" presId="urn:microsoft.com/office/officeart/2005/8/layout/radial3"/>
    <dgm:cxn modelId="{D803D41F-D337-4743-8905-CE02655219F8}" srcId="{3BE76279-9DC1-4218-97FE-7E07826BB178}" destId="{BE3F8B67-3A6B-458E-B38E-45B7110B49EB}" srcOrd="6" destOrd="0" parTransId="{F163D4AA-FF89-44A1-9D41-687DEEBB9C0C}" sibTransId="{B353E22E-4ED1-4C72-BD31-7A15F6233AFD}"/>
    <dgm:cxn modelId="{7DE8C232-B573-478A-A763-4CB9190A5C02}" type="presOf" srcId="{AF44C1CA-67CD-4006-87AD-428408F84CE7}" destId="{626BF69C-3F30-4DAC-B608-C1B0A26B4E99}" srcOrd="0" destOrd="0" presId="urn:microsoft.com/office/officeart/2005/8/layout/radial3"/>
    <dgm:cxn modelId="{A9FB4434-9F30-4900-925F-AF78EC6653B1}" srcId="{3BE76279-9DC1-4218-97FE-7E07826BB178}" destId="{60F3D1DA-CED8-4670-837A-7237B5F9387A}" srcOrd="4" destOrd="0" parTransId="{96CBB902-B3EF-4A8B-810A-17BF106ADB5B}" sibTransId="{DCF52991-6621-48BA-9D69-035EB71CA446}"/>
    <dgm:cxn modelId="{48E10437-C6E5-4A14-8E37-54FBDFE1E86B}" srcId="{3BE76279-9DC1-4218-97FE-7E07826BB178}" destId="{F08FC286-CA60-4610-898D-0A8483DFDA42}" srcOrd="5" destOrd="0" parTransId="{B35D10B6-0839-46C2-BB63-CDFD898BF984}" sibTransId="{1735D91E-26D8-40C7-B6EB-8AE8A863EC27}"/>
    <dgm:cxn modelId="{0D5B4E3E-B040-44DA-B21E-B61E2E2954B4}" type="presOf" srcId="{F08FC286-CA60-4610-898D-0A8483DFDA42}" destId="{49347907-8760-4A40-8995-2F3B53EDB30B}" srcOrd="0" destOrd="0" presId="urn:microsoft.com/office/officeart/2005/8/layout/radial3"/>
    <dgm:cxn modelId="{B97FD965-F72A-4ACF-B34C-2760CC70588C}" srcId="{3BE76279-9DC1-4218-97FE-7E07826BB178}" destId="{2D0A7E5F-A5D7-4071-BD5D-E157A6DC7AFF}" srcOrd="0" destOrd="0" parTransId="{B86DF9EF-9DD3-4711-AAD5-DE09BA5DDF3D}" sibTransId="{81066905-FE4F-458E-A756-9C5705C3614D}"/>
    <dgm:cxn modelId="{4F1D0449-7E46-4C72-8C54-C90E92A9C33F}" type="presOf" srcId="{0B28B385-F578-450B-A83C-33CF73731491}" destId="{E20E1234-1C8A-4FF2-B1D2-9F19A165B7A4}" srcOrd="0" destOrd="0" presId="urn:microsoft.com/office/officeart/2005/8/layout/radial3"/>
    <dgm:cxn modelId="{2FB7077D-20D1-4CF1-82B7-9CFEC0C23C1F}" type="presOf" srcId="{60F3D1DA-CED8-4670-837A-7237B5F9387A}" destId="{BC4F9A08-1DFA-450F-9CBE-D34DB05F9379}" srcOrd="0" destOrd="0" presId="urn:microsoft.com/office/officeart/2005/8/layout/radial3"/>
    <dgm:cxn modelId="{78AE759B-B54B-4973-813A-678E58DC95C8}" type="presOf" srcId="{C0589411-8587-4956-845E-950F312BD882}" destId="{F80B30A1-3A5A-42A3-9434-F4E3B4A4F1B2}" srcOrd="0" destOrd="0" presId="urn:microsoft.com/office/officeart/2005/8/layout/radial3"/>
    <dgm:cxn modelId="{BF7BC79E-D872-48FE-8AD0-A16953B70885}" srcId="{3BE76279-9DC1-4218-97FE-7E07826BB178}" destId="{19FAC538-2671-4248-B74C-0DFE638B89C0}" srcOrd="7" destOrd="0" parTransId="{B5B26181-4883-44BB-8226-8A67A481A6FA}" sibTransId="{A49C3C28-9804-4A78-AD6F-FAFF823B2687}"/>
    <dgm:cxn modelId="{2BA3439F-4436-44E1-967E-F9F433A98260}" srcId="{3BE76279-9DC1-4218-97FE-7E07826BB178}" destId="{6423AB76-40B4-41C2-A03B-A1377F4F0E10}" srcOrd="2" destOrd="0" parTransId="{111D72AE-D95D-4B2C-9E50-BB819094C1A7}" sibTransId="{5828BF0B-A04C-42FB-B438-9EB4B3637A9C}"/>
    <dgm:cxn modelId="{F7D6A0A2-91DD-438C-A07F-48A7996E3155}" srcId="{3BE76279-9DC1-4218-97FE-7E07826BB178}" destId="{AF44C1CA-67CD-4006-87AD-428408F84CE7}" srcOrd="1" destOrd="0" parTransId="{92413949-869D-4869-A497-09AA42A580F5}" sibTransId="{2F2D35BB-3098-4A18-836F-C715629CBED0}"/>
    <dgm:cxn modelId="{2FC20FB1-0D28-4C35-93AD-623292865E58}" type="presOf" srcId="{BE3F8B67-3A6B-458E-B38E-45B7110B49EB}" destId="{6B4D5A8E-4DB1-49E8-AC74-628DBA7854FF}" srcOrd="0" destOrd="0" presId="urn:microsoft.com/office/officeart/2005/8/layout/radial3"/>
    <dgm:cxn modelId="{7C436AC8-E82E-44C0-A29E-B0B5CA3C9DCC}" srcId="{0B28B385-F578-450B-A83C-33CF73731491}" destId="{3BE76279-9DC1-4218-97FE-7E07826BB178}" srcOrd="0" destOrd="0" parTransId="{17DAB1C4-B72F-4F06-AAF5-E1E0DA6EDABB}" sibTransId="{A0382428-C840-4F7C-9EB7-F9942E6D7BD6}"/>
    <dgm:cxn modelId="{B557ACD2-1B59-465D-A067-8F509FEBE8FE}" type="presOf" srcId="{19FAC538-2671-4248-B74C-0DFE638B89C0}" destId="{023ACF30-ED00-4EB7-A7D1-0FD00BFC709F}" srcOrd="0" destOrd="0" presId="urn:microsoft.com/office/officeart/2005/8/layout/radial3"/>
    <dgm:cxn modelId="{78E3D6F8-1647-44A8-A626-8F4EE986B63D}" srcId="{3BE76279-9DC1-4218-97FE-7E07826BB178}" destId="{C0589411-8587-4956-845E-950F312BD882}" srcOrd="3" destOrd="0" parTransId="{3B410DCD-C7DA-4CBC-B906-0130061683F6}" sibTransId="{42121BF3-02B1-4074-9CF3-07E1EF60A6E0}"/>
    <dgm:cxn modelId="{BB6FB901-A73C-412A-954B-B7DF692BE4D6}" type="presParOf" srcId="{E20E1234-1C8A-4FF2-B1D2-9F19A165B7A4}" destId="{1727E0EF-BACB-4EAC-B70B-05022AAD88B2}" srcOrd="0" destOrd="0" presId="urn:microsoft.com/office/officeart/2005/8/layout/radial3"/>
    <dgm:cxn modelId="{BCB0D8C9-0262-4C1B-A7C4-833DCDFE1537}" type="presParOf" srcId="{1727E0EF-BACB-4EAC-B70B-05022AAD88B2}" destId="{66A2202A-1E4C-4E6E-8C38-D281EE344BD3}" srcOrd="0" destOrd="0" presId="urn:microsoft.com/office/officeart/2005/8/layout/radial3"/>
    <dgm:cxn modelId="{6EF8F434-26F1-4A13-84CA-B05A80C51F6D}" type="presParOf" srcId="{1727E0EF-BACB-4EAC-B70B-05022AAD88B2}" destId="{3B355915-36E7-44F8-8613-D60C7602BD42}" srcOrd="1" destOrd="0" presId="urn:microsoft.com/office/officeart/2005/8/layout/radial3"/>
    <dgm:cxn modelId="{3ECC4174-A8B0-459A-921E-C94D25E933DC}" type="presParOf" srcId="{1727E0EF-BACB-4EAC-B70B-05022AAD88B2}" destId="{626BF69C-3F30-4DAC-B608-C1B0A26B4E99}" srcOrd="2" destOrd="0" presId="urn:microsoft.com/office/officeart/2005/8/layout/radial3"/>
    <dgm:cxn modelId="{6CA823A6-57DB-4110-A13A-D9CD38937A80}" type="presParOf" srcId="{1727E0EF-BACB-4EAC-B70B-05022AAD88B2}" destId="{5313DA01-FC4B-43B6-993F-5C19D2E5E59C}" srcOrd="3" destOrd="0" presId="urn:microsoft.com/office/officeart/2005/8/layout/radial3"/>
    <dgm:cxn modelId="{DF6402DB-7710-49E9-BB99-7BC5A57D10D4}" type="presParOf" srcId="{1727E0EF-BACB-4EAC-B70B-05022AAD88B2}" destId="{F80B30A1-3A5A-42A3-9434-F4E3B4A4F1B2}" srcOrd="4" destOrd="0" presId="urn:microsoft.com/office/officeart/2005/8/layout/radial3"/>
    <dgm:cxn modelId="{BE824D04-9BC0-4700-AB6A-D01EE5F13A3C}" type="presParOf" srcId="{1727E0EF-BACB-4EAC-B70B-05022AAD88B2}" destId="{BC4F9A08-1DFA-450F-9CBE-D34DB05F9379}" srcOrd="5" destOrd="0" presId="urn:microsoft.com/office/officeart/2005/8/layout/radial3"/>
    <dgm:cxn modelId="{822BA61A-9D92-4DD2-B889-7D914A3022A3}" type="presParOf" srcId="{1727E0EF-BACB-4EAC-B70B-05022AAD88B2}" destId="{49347907-8760-4A40-8995-2F3B53EDB30B}" srcOrd="6" destOrd="0" presId="urn:microsoft.com/office/officeart/2005/8/layout/radial3"/>
    <dgm:cxn modelId="{F1F05AD7-0897-4537-9B6E-222FE465DA13}" type="presParOf" srcId="{1727E0EF-BACB-4EAC-B70B-05022AAD88B2}" destId="{6B4D5A8E-4DB1-49E8-AC74-628DBA7854FF}" srcOrd="7" destOrd="0" presId="urn:microsoft.com/office/officeart/2005/8/layout/radial3"/>
    <dgm:cxn modelId="{4CB50E20-3AF1-4799-800D-A581D47B539D}" type="presParOf" srcId="{1727E0EF-BACB-4EAC-B70B-05022AAD88B2}" destId="{023ACF30-ED00-4EB7-A7D1-0FD00BFC709F}" srcOrd="8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A2202A-1E4C-4E6E-8C38-D281EE344BD3}">
      <dsp:nvSpPr>
        <dsp:cNvPr id="0" name=""/>
        <dsp:cNvSpPr/>
      </dsp:nvSpPr>
      <dsp:spPr>
        <a:xfrm>
          <a:off x="1116456" y="1318660"/>
          <a:ext cx="2781346" cy="2781346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48260" tIns="48260" rIns="48260" bIns="4826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800" kern="1200" dirty="0">
              <a:solidFill>
                <a:schemeClr val="bg1"/>
              </a:solidFill>
            </a:rPr>
            <a:t>Your Company</a:t>
          </a:r>
        </a:p>
      </dsp:txBody>
      <dsp:txXfrm>
        <a:off x="1523775" y="1725979"/>
        <a:ext cx="1966708" cy="1966708"/>
      </dsp:txXfrm>
    </dsp:sp>
    <dsp:sp modelId="{3B355915-36E7-44F8-8613-D60C7602BD42}">
      <dsp:nvSpPr>
        <dsp:cNvPr id="0" name=""/>
        <dsp:cNvSpPr/>
      </dsp:nvSpPr>
      <dsp:spPr>
        <a:xfrm>
          <a:off x="1811792" y="202700"/>
          <a:ext cx="1390673" cy="1390673"/>
        </a:xfrm>
        <a:prstGeom prst="ellipse">
          <a:avLst/>
        </a:prstGeom>
        <a:solidFill>
          <a:schemeClr val="accent2">
            <a:alpha val="50000"/>
            <a:hueOff val="-741877"/>
            <a:satOff val="-4435"/>
            <a:lumOff val="149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400" kern="1200" dirty="0">
              <a:solidFill>
                <a:schemeClr val="bg1"/>
              </a:solidFill>
            </a:rPr>
            <a:t>Customers</a:t>
          </a:r>
        </a:p>
      </dsp:txBody>
      <dsp:txXfrm>
        <a:off x="2015451" y="406359"/>
        <a:ext cx="983355" cy="983355"/>
      </dsp:txXfrm>
    </dsp:sp>
    <dsp:sp modelId="{626BF69C-3F30-4DAC-B608-C1B0A26B4E99}">
      <dsp:nvSpPr>
        <dsp:cNvPr id="0" name=""/>
        <dsp:cNvSpPr/>
      </dsp:nvSpPr>
      <dsp:spPr>
        <a:xfrm>
          <a:off x="3092572" y="733216"/>
          <a:ext cx="1390673" cy="1390673"/>
        </a:xfrm>
        <a:prstGeom prst="ellipse">
          <a:avLst/>
        </a:prstGeom>
        <a:solidFill>
          <a:schemeClr val="accent2">
            <a:alpha val="50000"/>
            <a:hueOff val="-1483755"/>
            <a:satOff val="-8871"/>
            <a:lumOff val="299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chemeClr val="bg1"/>
              </a:solidFill>
            </a:rPr>
            <a:t>Employees</a:t>
          </a:r>
        </a:p>
      </dsp:txBody>
      <dsp:txXfrm>
        <a:off x="3296231" y="936875"/>
        <a:ext cx="983355" cy="983355"/>
      </dsp:txXfrm>
    </dsp:sp>
    <dsp:sp modelId="{5313DA01-FC4B-43B6-993F-5C19D2E5E59C}">
      <dsp:nvSpPr>
        <dsp:cNvPr id="0" name=""/>
        <dsp:cNvSpPr/>
      </dsp:nvSpPr>
      <dsp:spPr>
        <a:xfrm>
          <a:off x="3623089" y="2013996"/>
          <a:ext cx="1390673" cy="1390673"/>
        </a:xfrm>
        <a:prstGeom prst="ellipse">
          <a:avLst/>
        </a:prstGeom>
        <a:solidFill>
          <a:schemeClr val="accent2">
            <a:alpha val="50000"/>
            <a:hueOff val="-2225632"/>
            <a:satOff val="-13306"/>
            <a:lumOff val="448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chemeClr val="bg1"/>
              </a:solidFill>
            </a:rPr>
            <a:t>Investors</a:t>
          </a:r>
        </a:p>
      </dsp:txBody>
      <dsp:txXfrm>
        <a:off x="3826748" y="2217655"/>
        <a:ext cx="983355" cy="983355"/>
      </dsp:txXfrm>
    </dsp:sp>
    <dsp:sp modelId="{F80B30A1-3A5A-42A3-9434-F4E3B4A4F1B2}">
      <dsp:nvSpPr>
        <dsp:cNvPr id="0" name=""/>
        <dsp:cNvSpPr/>
      </dsp:nvSpPr>
      <dsp:spPr>
        <a:xfrm>
          <a:off x="3092572" y="3294776"/>
          <a:ext cx="1390673" cy="1390673"/>
        </a:xfrm>
        <a:prstGeom prst="ellipse">
          <a:avLst/>
        </a:prstGeom>
        <a:solidFill>
          <a:schemeClr val="accent2">
            <a:alpha val="50000"/>
            <a:hueOff val="-2967509"/>
            <a:satOff val="-17742"/>
            <a:lumOff val="598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chemeClr val="bg1"/>
              </a:solidFill>
            </a:rPr>
            <a:t>Suppliers</a:t>
          </a:r>
        </a:p>
      </dsp:txBody>
      <dsp:txXfrm>
        <a:off x="3296231" y="3498435"/>
        <a:ext cx="983355" cy="983355"/>
      </dsp:txXfrm>
    </dsp:sp>
    <dsp:sp modelId="{BC4F9A08-1DFA-450F-9CBE-D34DB05F9379}">
      <dsp:nvSpPr>
        <dsp:cNvPr id="0" name=""/>
        <dsp:cNvSpPr/>
      </dsp:nvSpPr>
      <dsp:spPr>
        <a:xfrm>
          <a:off x="1811792" y="3825293"/>
          <a:ext cx="1390673" cy="1390673"/>
        </a:xfrm>
        <a:prstGeom prst="ellipse">
          <a:avLst/>
        </a:prstGeom>
        <a:solidFill>
          <a:schemeClr val="accent2">
            <a:alpha val="50000"/>
            <a:hueOff val="-3709386"/>
            <a:satOff val="-22177"/>
            <a:lumOff val="747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chemeClr val="bg1"/>
              </a:solidFill>
            </a:rPr>
            <a:t>Resellers</a:t>
          </a:r>
        </a:p>
      </dsp:txBody>
      <dsp:txXfrm>
        <a:off x="2015451" y="4028952"/>
        <a:ext cx="983355" cy="983355"/>
      </dsp:txXfrm>
    </dsp:sp>
    <dsp:sp modelId="{49347907-8760-4A40-8995-2F3B53EDB30B}">
      <dsp:nvSpPr>
        <dsp:cNvPr id="0" name=""/>
        <dsp:cNvSpPr/>
      </dsp:nvSpPr>
      <dsp:spPr>
        <a:xfrm>
          <a:off x="531012" y="3294776"/>
          <a:ext cx="1390673" cy="1390673"/>
        </a:xfrm>
        <a:prstGeom prst="ellipse">
          <a:avLst/>
        </a:prstGeom>
        <a:solidFill>
          <a:schemeClr val="accent2">
            <a:alpha val="50000"/>
            <a:hueOff val="-4451264"/>
            <a:satOff val="-26612"/>
            <a:lumOff val="897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Symbol" panose="05050102010706020507" pitchFamily="18" charset="2"/>
            <a:buNone/>
          </a:pPr>
          <a:r>
            <a:rPr lang="en-US" sz="1400" kern="1200" dirty="0">
              <a:solidFill>
                <a:schemeClr val="bg1"/>
              </a:solidFill>
            </a:rPr>
            <a:t>Competitors</a:t>
          </a:r>
        </a:p>
      </dsp:txBody>
      <dsp:txXfrm>
        <a:off x="734671" y="3498435"/>
        <a:ext cx="983355" cy="983355"/>
      </dsp:txXfrm>
    </dsp:sp>
    <dsp:sp modelId="{6B4D5A8E-4DB1-49E8-AC74-628DBA7854FF}">
      <dsp:nvSpPr>
        <dsp:cNvPr id="0" name=""/>
        <dsp:cNvSpPr/>
      </dsp:nvSpPr>
      <dsp:spPr>
        <a:xfrm>
          <a:off x="496" y="2013996"/>
          <a:ext cx="1390673" cy="1390673"/>
        </a:xfrm>
        <a:prstGeom prst="ellipse">
          <a:avLst/>
        </a:prstGeom>
        <a:solidFill>
          <a:schemeClr val="accent2">
            <a:alpha val="50000"/>
            <a:hueOff val="-5193141"/>
            <a:satOff val="-31048"/>
            <a:lumOff val="104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chemeClr val="bg1"/>
              </a:solidFill>
            </a:rPr>
            <a:t>Community</a:t>
          </a:r>
        </a:p>
      </dsp:txBody>
      <dsp:txXfrm>
        <a:off x="204155" y="2217655"/>
        <a:ext cx="983355" cy="983355"/>
      </dsp:txXfrm>
    </dsp:sp>
    <dsp:sp modelId="{023ACF30-ED00-4EB7-A7D1-0FD00BFC709F}">
      <dsp:nvSpPr>
        <dsp:cNvPr id="0" name=""/>
        <dsp:cNvSpPr/>
      </dsp:nvSpPr>
      <dsp:spPr>
        <a:xfrm>
          <a:off x="531012" y="733216"/>
          <a:ext cx="1390673" cy="1390673"/>
        </a:xfrm>
        <a:prstGeom prst="ellipse">
          <a:avLst/>
        </a:prstGeom>
        <a:solidFill>
          <a:schemeClr val="accent2">
            <a:alpha val="50000"/>
            <a:hueOff val="-5935018"/>
            <a:satOff val="-35483"/>
            <a:lumOff val="1196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Symbol" panose="05050102010706020507" pitchFamily="18" charset="2"/>
            <a:buNone/>
          </a:pPr>
          <a:r>
            <a:rPr lang="en-US" sz="1400" kern="1200" dirty="0">
              <a:solidFill>
                <a:schemeClr val="bg1"/>
              </a:solidFill>
            </a:rPr>
            <a:t>Government Agencies</a:t>
          </a:r>
        </a:p>
      </dsp:txBody>
      <dsp:txXfrm>
        <a:off x="734671" y="936875"/>
        <a:ext cx="983355" cy="98335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926B71-EE45-41F8-997B-8F9CA716F8BE}" type="datetimeFigureOut">
              <a:rPr lang="en-US" smtClean="0"/>
              <a:t>6/29/2023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6227D3-8A66-442F-A428-2A13235B1A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301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6227D3-8A66-442F-A428-2A13235B1A9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1454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DE4FBF-DCD3-437F-893E-8D9F3FB6F60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2365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DE4FBF-DCD3-437F-893E-8D9F3FB6F60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5395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DE4FBF-DCD3-437F-893E-8D9F3FB6F60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2365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04B966-5BC3-D150-EF54-BCFDA9675F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005648-4F89-D062-9C51-D9B1EDB9D4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Aft>
                <a:spcPts val="1200"/>
              </a:spcAft>
              <a:defRPr sz="2400"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D6C5D9-52DB-2ADA-6BB7-EC1767D7C0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19A6E-DDB8-4B52-BAE9-8A3E23B8CDAE}" type="datetimeFigureOut">
              <a:rPr lang="en-US" smtClean="0"/>
              <a:t>6/29/2023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4E082C-F744-5399-352B-9A5F7EBFFC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7F36F3-1774-1FD8-DADF-72C7A1C34E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CEEF8-2EA0-4663-AA8E-C4CFF3119EC5}" type="slidenum">
              <a:rPr lang="en-US" smtClean="0"/>
              <a:t>‹#›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07416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75E422-EF35-E1F1-B6E1-DBE0BF074D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E5A9F2C-5D83-5CE5-25D9-C10E96A5D02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DBAB39-57E0-76D1-D02F-0D9093B732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E1C69-08BC-A584-4B67-627F18CB00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19A6E-DDB8-4B52-BAE9-8A3E23B8CDAE}" type="datetimeFigureOut">
              <a:rPr lang="en-US" smtClean="0"/>
              <a:t>6/29/2023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71B0DC-743B-F636-85CF-131C61EDE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C7007E-9F8F-1351-C8A1-DDB945E921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CEEF8-2EA0-4663-AA8E-C4CFF3119E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6228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6D938D-213E-E3DC-D4A4-75C1971BC0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EC21A9C-8633-FCBF-0EDB-8005BC808F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E625EA-1403-5036-0DE3-ED44C4C897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19A6E-DDB8-4B52-BAE9-8A3E23B8CDAE}" type="datetimeFigureOut">
              <a:rPr lang="en-US" smtClean="0"/>
              <a:t>6/29/2023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DFF8CD-786A-C407-B5ED-7FDDD8B2E8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CEE254-1F0E-AFC6-0F5F-6BD615F484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CEEF8-2EA0-4663-AA8E-C4CFF3119E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79824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98CC77E-2D46-5690-59A6-56274A92A51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D9F5393-1961-B18C-6E46-5DF882DAF43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FA7489-AB18-0F79-A731-17214E7E1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19A6E-DDB8-4B52-BAE9-8A3E23B8CDAE}" type="datetimeFigureOut">
              <a:rPr lang="en-US" smtClean="0"/>
              <a:t>6/29/2023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37B08B-70DE-B652-4CDA-2E9539A686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D47EFA-85FD-B3A1-A6CF-8145B1B5AD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CEEF8-2EA0-4663-AA8E-C4CFF3119E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94942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hape&#10;&#10;Description automatically generated with medium confidence">
            <a:extLst>
              <a:ext uri="{FF2B5EF4-FFF2-40B4-BE49-F238E27FC236}">
                <a16:creationId xmlns:a16="http://schemas.microsoft.com/office/drawing/2014/main" id="{50B71829-A049-985E-E207-19FDBFA4DC9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709"/>
          <a:stretch/>
        </p:blipFill>
        <p:spPr>
          <a:xfrm>
            <a:off x="-2" y="2879612"/>
            <a:ext cx="12192002" cy="1451381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0D5CEAAC-55DC-5E05-D227-B4BC5DB7738F}"/>
              </a:ext>
            </a:extLst>
          </p:cNvPr>
          <p:cNvSpPr/>
          <p:nvPr/>
        </p:nvSpPr>
        <p:spPr>
          <a:xfrm>
            <a:off x="9369324" y="2722466"/>
            <a:ext cx="1901848" cy="1901848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>
            <a:defPPr>
              <a:defRPr lang="en-US"/>
            </a:defPPr>
            <a:lvl1pPr marL="0" algn="l" defTabSz="914370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6" algn="l" defTabSz="914370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0" algn="l" defTabSz="914370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56" algn="l" defTabSz="914370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39" algn="l" defTabSz="914370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25" algn="l" defTabSz="914370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11" algn="l" defTabSz="914370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295" algn="l" defTabSz="914370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481" algn="l" defTabSz="914370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9846" dirty="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88465C55-48F0-CA2F-339F-7417117556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75046" y="3005430"/>
            <a:ext cx="7311502" cy="1325563"/>
          </a:xfrm>
        </p:spPr>
        <p:txBody>
          <a:bodyPr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The end</a:t>
            </a:r>
          </a:p>
        </p:txBody>
      </p:sp>
      <p:pic>
        <p:nvPicPr>
          <p:cNvPr id="2" name="Picture 1" descr="Icon&#10;&#10;Description automatically generated">
            <a:extLst>
              <a:ext uri="{FF2B5EF4-FFF2-40B4-BE49-F238E27FC236}">
                <a16:creationId xmlns:a16="http://schemas.microsoft.com/office/drawing/2014/main" id="{E4DB6147-1E77-7540-70A3-612EA865CCE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740614" y="2964518"/>
            <a:ext cx="1159267" cy="1353497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3695827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BC04A6-3BE0-32CC-FCA9-A51A475D1E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297B7B-92F3-F7D7-080E-58D8B88729B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96AFE6-2036-45DF-043D-C82B559418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19A6E-DDB8-4B52-BAE9-8A3E23B8CDAE}" type="datetimeFigureOut">
              <a:rPr lang="en-US" smtClean="0"/>
              <a:t>6/29/2023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441EDF-D010-5FFB-3DD4-3C326E589A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010B36-727E-3B42-C9D5-0764D87C2B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CEEF8-2EA0-4663-AA8E-C4CFF3119E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529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04B966-5BC3-D150-EF54-BCFDA9675F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005648-4F89-D062-9C51-D9B1EDB9D4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Aft>
                <a:spcPts val="1200"/>
              </a:spcAft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D6C5D9-52DB-2ADA-6BB7-EC1767D7C0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19A6E-DDB8-4B52-BAE9-8A3E23B8CDAE}" type="datetimeFigureOut">
              <a:rPr lang="en-US" smtClean="0"/>
              <a:t>6/29/2023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4E082C-F744-5399-352B-9A5F7EBFFC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7F36F3-1774-1FD8-DADF-72C7A1C34E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CEEF8-2EA0-4663-AA8E-C4CFF3119EC5}" type="slidenum">
              <a:rPr lang="en-US" smtClean="0"/>
              <a:t>‹#›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07416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D7541D-F856-E04C-E0AD-D58BD13A90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4021DC-BF31-F28B-3014-E529AA0297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A677CF-66CE-F5D8-5917-5D45727C2E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19A6E-DDB8-4B52-BAE9-8A3E23B8CDAE}" type="datetimeFigureOut">
              <a:rPr lang="en-US" smtClean="0"/>
              <a:t>6/29/2023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73E539-C195-8D41-7E93-B377E2E0D8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CE68F7-7EC1-E0AD-5964-A0501F95DC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CEEF8-2EA0-4663-AA8E-C4CFF3119E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1793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585BF2-D313-7E25-65C7-E6AE519950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C80385-C03F-9938-FCAA-DC9D5C613FE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F9684AB-BDE9-D661-98E1-B2F0A79748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88FF79A-9893-F1A7-14D1-29CC8F775E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19A6E-DDB8-4B52-BAE9-8A3E23B8CDAE}" type="datetimeFigureOut">
              <a:rPr lang="en-US" smtClean="0"/>
              <a:t>6/29/2023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C56386-DB49-37FC-D414-DA571C91AB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8007C1-6F8E-CD1D-54C4-8CBEF1B42E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CEEF8-2EA0-4663-AA8E-C4CFF3119E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966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C583DF-4AC8-B871-2E70-E717173A61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EBDE73-9197-F7DC-9424-3027BC3D1D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132977F-F97C-1EC0-2CEB-DCA2784A6E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2E9514E-1906-163B-600C-DF6A13EB67D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039007A-1ACC-E1D8-13E4-2CCF44032C0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808A8AF-273C-D50C-B3CC-D54683DCE3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19A6E-DDB8-4B52-BAE9-8A3E23B8CDAE}" type="datetimeFigureOut">
              <a:rPr lang="en-US" smtClean="0"/>
              <a:t>6/29/2023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E2D3F9D-EBE4-5D7B-186D-2F17D97DCB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E82BEF9-4F13-BD59-2FB9-9E66F78114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CEEF8-2EA0-4663-AA8E-C4CFF3119E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885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6CFA20-ABB9-01BE-F62F-D1DAFBAF93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C05BA0F-8B6F-BD14-C9CB-A6BF30BA33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19A6E-DDB8-4B52-BAE9-8A3E23B8CDAE}" type="datetimeFigureOut">
              <a:rPr lang="en-US" smtClean="0"/>
              <a:t>6/29/2023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1B597C0-D9C7-807A-05A3-1FBDFB1ADB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762EF1-88F9-B32F-8536-71D7E557FB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CEEF8-2EA0-4663-AA8E-C4CFF3119E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5745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B781C05-AEFA-ED14-E7A4-8EB62EA4D4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19A6E-DDB8-4B52-BAE9-8A3E23B8CDAE}" type="datetimeFigureOut">
              <a:rPr lang="en-US" smtClean="0"/>
              <a:t>6/29/2023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28FB16E-43A8-5FCC-8F30-5F82AF33BE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9BFAF5-4017-E1F6-01C0-1766010C0E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CEEF8-2EA0-4663-AA8E-C4CFF3119E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1120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1AF3F8-60A3-FAFA-4959-76E2FC1810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1F7278-3B7A-C4E7-094D-29FC65D5C8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1BC4A61-B404-B0FE-1024-836C73A03F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7E8715-645C-3EE7-8A07-5304010CBB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19A6E-DDB8-4B52-BAE9-8A3E23B8CDAE}" type="datetimeFigureOut">
              <a:rPr lang="en-US" smtClean="0"/>
              <a:t>6/29/2023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8C84CF-79FD-C22E-14FA-4A9527940F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E21C7E1-7738-7BA2-CA23-C8E7B98164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CEEF8-2EA0-4663-AA8E-C4CFF3119E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96927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2E5B741-AE9E-F570-D55F-937746BA40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1D9A3B-9322-042B-4BBF-4D7CAC0F13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AF3D8A-5963-7EBE-3A4A-AA58894F2D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019A6E-DDB8-4B52-BAE9-8A3E23B8CDAE}" type="datetimeFigureOut">
              <a:rPr lang="en-US" smtClean="0"/>
              <a:t>6/29/2023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1D0FC4-62F5-B900-F8D3-ECEAE73775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1A8FA5-C3F4-FE5A-666C-6B76A9FBBE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CCEEF8-2EA0-4663-AA8E-C4CFF3119E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67792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2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3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5.xml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notesSlide" Target="../notesSlides/notesSlide4.xml"/><Relationship Id="rId7" Type="http://schemas.openxmlformats.org/officeDocument/2006/relationships/diagramColors" Target="../diagrams/colors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6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7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8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con&#10;&#10;Description automatically generated">
            <a:extLst>
              <a:ext uri="{FF2B5EF4-FFF2-40B4-BE49-F238E27FC236}">
                <a16:creationId xmlns:a16="http://schemas.microsoft.com/office/drawing/2014/main" id="{1DA08977-33FF-AFCD-577C-1FFA649CC1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0" y="2626967"/>
            <a:ext cx="1159267" cy="1353497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66B1C7E0-5D6A-9B35-EC7E-89E0F015A2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52800" y="2109915"/>
            <a:ext cx="7315200" cy="2387600"/>
          </a:xfrm>
        </p:spPr>
        <p:txBody>
          <a:bodyPr anchor="ctr">
            <a:noAutofit/>
          </a:bodyPr>
          <a:lstStyle/>
          <a:p>
            <a:pPr algn="l"/>
            <a:r>
              <a:rPr lang="en-US" sz="2800" dirty="0"/>
              <a:t>Module 9 </a:t>
            </a:r>
            <a:br>
              <a:rPr lang="en-US" sz="4000" dirty="0"/>
            </a:br>
            <a:r>
              <a:rPr lang="en-US" sz="4000" dirty="0"/>
              <a:t>Leadership, Customer Service, and Personal Ethics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557781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047F4E-3743-975C-88CA-C6B6F44D69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Characteristics of Strong Business Ethics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5FAED5-B9AE-E658-3065-B1E3D5EC26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52575"/>
            <a:ext cx="10515600" cy="5105400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Honesty</a:t>
            </a:r>
          </a:p>
          <a:p>
            <a:pPr lvl="0"/>
            <a:r>
              <a:rPr lang="en-US" dirty="0"/>
              <a:t>Transparency</a:t>
            </a:r>
          </a:p>
          <a:p>
            <a:pPr lvl="0"/>
            <a:r>
              <a:rPr lang="en-US" dirty="0"/>
              <a:t>Respectfulness</a:t>
            </a:r>
          </a:p>
          <a:p>
            <a:pPr lvl="0"/>
            <a:r>
              <a:rPr lang="en-US" dirty="0"/>
              <a:t>Maintain a process to resolve disputes</a:t>
            </a:r>
          </a:p>
          <a:p>
            <a:pPr lvl="0"/>
            <a:r>
              <a:rPr lang="en-US" dirty="0"/>
              <a:t>Consideration of the other party’s perspective</a:t>
            </a:r>
          </a:p>
          <a:p>
            <a:pPr lvl="0"/>
            <a:r>
              <a:rPr lang="en-US" dirty="0"/>
              <a:t>Positive moral leadership</a:t>
            </a:r>
          </a:p>
          <a:p>
            <a:pPr lvl="0"/>
            <a:r>
              <a:rPr lang="en-US" dirty="0"/>
              <a:t>Communicates core values and principles</a:t>
            </a:r>
          </a:p>
          <a:p>
            <a:pPr lvl="0"/>
            <a:r>
              <a:rPr lang="en-US" dirty="0"/>
              <a:t>Follows the governing law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109071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047F4E-3743-975C-88CA-C6B6F44D69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Confidentiality of Information is Essential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5FAED5-B9AE-E658-3065-B1E3D5EC26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056395" cy="4351338"/>
          </a:xfrm>
        </p:spPr>
        <p:txBody>
          <a:bodyPr/>
          <a:lstStyle/>
          <a:p>
            <a:pPr>
              <a:lnSpc>
                <a:spcPct val="107000"/>
              </a:lnSpc>
              <a:spcBef>
                <a:spcPts val="0"/>
              </a:spcBef>
            </a:pPr>
            <a:r>
              <a:rPr lang="en-US" dirty="0"/>
              <a:t>A business must maintain a large volume of information dealing with each constituency. </a:t>
            </a:r>
          </a:p>
          <a:p>
            <a:pPr>
              <a:lnSpc>
                <a:spcPct val="107000"/>
              </a:lnSpc>
              <a:spcBef>
                <a:spcPts val="0"/>
              </a:spcBef>
            </a:pPr>
            <a:r>
              <a:rPr lang="en-US" dirty="0"/>
              <a:t>There are many reasons for this information to remain confidential and not accessible by agents that have no right to this information.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100891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047F4E-3743-975C-88CA-C6B6F44D69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are Business Constituencies?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D2652B8B-461C-803B-4059-9A3BDF0C5A95}"/>
              </a:ext>
            </a:extLst>
          </p:cNvPr>
          <p:cNvSpPr>
            <a:spLocks noGrp="1"/>
          </p:cNvSpPr>
          <p:nvPr>
            <p:ph sz="half" idx="4294967295"/>
          </p:nvPr>
        </p:nvSpPr>
        <p:spPr>
          <a:xfrm>
            <a:off x="968188" y="2009775"/>
            <a:ext cx="4884272" cy="3684588"/>
          </a:xfrm>
        </p:spPr>
        <p:txBody>
          <a:bodyPr anchor="ctr">
            <a:noAutofit/>
          </a:bodyPr>
          <a:lstStyle/>
          <a:p>
            <a:pPr marL="0" indent="0">
              <a:lnSpc>
                <a:spcPct val="107000"/>
              </a:lnSpc>
              <a:spcAft>
                <a:spcPts val="1200"/>
              </a:spcAft>
              <a:buNone/>
            </a:pP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business has many constituencies that it impacts. </a:t>
            </a:r>
          </a:p>
          <a:p>
            <a:pPr marL="0" indent="0">
              <a:lnSpc>
                <a:spcPct val="107000"/>
              </a:lnSpc>
              <a:spcAft>
                <a:spcPts val="1200"/>
              </a:spcAft>
              <a:buNone/>
            </a:pP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business must interact with each of these constituencies in an ethical manner. </a:t>
            </a:r>
          </a:p>
          <a:p>
            <a:pPr marL="0" indent="0">
              <a:lnSpc>
                <a:spcPct val="107000"/>
              </a:lnSpc>
              <a:spcAft>
                <a:spcPts val="1200"/>
              </a:spcAft>
              <a:buNone/>
            </a:pP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Failure on the part of the business to treat its constituencies ethically can result in severe consequences for that business.</a:t>
            </a: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90F59296-DFB6-9646-CDF1-721CCD7125D6}"/>
              </a:ext>
            </a:extLst>
          </p:cNvPr>
          <p:cNvGraphicFramePr/>
          <p:nvPr/>
        </p:nvGraphicFramePr>
        <p:xfrm>
          <a:off x="6339541" y="1291960"/>
          <a:ext cx="5014259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28433198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33D77E4-70A2-355B-DA75-A6BB1E3D13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end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892075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6106D01-B795-82CE-7B0D-8AA60C3E62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Giving and Receiving Feedback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DDCC6A6-41D0-3F7D-ED9B-ADEC30F02C2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985207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047F4E-3743-975C-88CA-C6B6F44D69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D2652B8B-461C-803B-4059-9A3BDF0C5A9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4761926" cy="4351338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07000"/>
              </a:lnSpc>
              <a:spcAft>
                <a:spcPts val="1200"/>
              </a:spcAft>
              <a:buNone/>
            </a:pPr>
            <a:r>
              <a:rPr lang="en-US" sz="2400" b="0" i="0" u="none" strike="noStrike" dirty="0">
                <a:solidFill>
                  <a:srgbClr val="111111"/>
                </a:solidFill>
                <a:effectLst/>
                <a:latin typeface="Calibri" panose="020F0502020204030204" pitchFamily="34" charset="0"/>
              </a:rPr>
              <a:t>Everyone can improve whatever they do, whether it is schoolwork, job, or family life. </a:t>
            </a:r>
            <a:endParaRPr lang="en-US" sz="2400" dirty="0">
              <a:solidFill>
                <a:srgbClr val="111111"/>
              </a:solidFill>
              <a:latin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1200"/>
              </a:spcAft>
              <a:buNone/>
            </a:pPr>
            <a:r>
              <a:rPr lang="en-US" sz="2400" b="0" i="0" u="none" strike="noStrike" dirty="0">
                <a:solidFill>
                  <a:srgbClr val="111111"/>
                </a:solidFill>
                <a:effectLst/>
                <a:latin typeface="Calibri" panose="020F0502020204030204" pitchFamily="34" charset="0"/>
              </a:rPr>
              <a:t>One way of making improvements is to be open to feedback from others. </a:t>
            </a:r>
          </a:p>
          <a:p>
            <a:pPr marL="0" indent="0">
              <a:lnSpc>
                <a:spcPct val="107000"/>
              </a:lnSpc>
              <a:spcAft>
                <a:spcPts val="1200"/>
              </a:spcAft>
              <a:buNone/>
            </a:pPr>
            <a:r>
              <a:rPr lang="en-US" sz="2400" b="0" i="0" u="none" strike="noStrike" dirty="0">
                <a:solidFill>
                  <a:srgbClr val="111111"/>
                </a:solidFill>
                <a:effectLst/>
                <a:latin typeface="Calibri" panose="020F0502020204030204" pitchFamily="34" charset="0"/>
              </a:rPr>
              <a:t>You give feedback to someone to help them improve their performance and the performance of the team they are on.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Content Placeholder 4" descr="A picture containing text, vector graphics, sign&#10;&#10;Description automatically generated">
            <a:extLst>
              <a:ext uri="{FF2B5EF4-FFF2-40B4-BE49-F238E27FC236}">
                <a16:creationId xmlns:a16="http://schemas.microsoft.com/office/drawing/2014/main" id="{1A14DD55-73F4-7060-B611-3B31BDCE1BB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8130" y="965771"/>
            <a:ext cx="3005681" cy="5211192"/>
          </a:xfr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2675228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 hidden="1">
            <a:extLst>
              <a:ext uri="{FF2B5EF4-FFF2-40B4-BE49-F238E27FC236}">
                <a16:creationId xmlns:a16="http://schemas.microsoft.com/office/drawing/2014/main" id="{93782558-EAF7-6CAC-E5A6-AC412AC2172E}"/>
              </a:ext>
            </a:extLst>
          </p:cNvPr>
          <p:cNvSpPr/>
          <p:nvPr/>
        </p:nvSpPr>
        <p:spPr>
          <a:xfrm>
            <a:off x="581773" y="2668811"/>
            <a:ext cx="5476127" cy="417528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 hidden="1">
            <a:extLst>
              <a:ext uri="{FF2B5EF4-FFF2-40B4-BE49-F238E27FC236}">
                <a16:creationId xmlns:a16="http://schemas.microsoft.com/office/drawing/2014/main" id="{A99C5CC2-5626-515E-DA5A-78C94ECC93A6}"/>
              </a:ext>
            </a:extLst>
          </p:cNvPr>
          <p:cNvSpPr/>
          <p:nvPr/>
        </p:nvSpPr>
        <p:spPr>
          <a:xfrm>
            <a:off x="6096000" y="2682720"/>
            <a:ext cx="5482728" cy="417528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A047F4E-3743-975C-88CA-C6B6F44D69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Constructive Feedback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E803E538-7A3A-55EC-B80C-FECCF6B1208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Giving Feedback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D2652B8B-461C-803B-4059-9A3BDF0C5A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3741671" cy="3684588"/>
          </a:xfrm>
        </p:spPr>
        <p:txBody>
          <a:bodyPr anchor="t">
            <a:noAutofit/>
          </a:bodyPr>
          <a:lstStyle/>
          <a:p>
            <a:pPr>
              <a:lnSpc>
                <a:spcPct val="107000"/>
              </a:lnSpc>
              <a:spcBef>
                <a:spcPts val="600"/>
              </a:spcBef>
              <a:spcAft>
                <a:spcPts val="1200"/>
              </a:spcAft>
            </a:pPr>
            <a:r>
              <a:rPr lang="en-US" sz="2000" b="0" i="0" u="none" strike="noStrike" dirty="0">
                <a:solidFill>
                  <a:srgbClr val="111111"/>
                </a:solidFill>
                <a:effectLst/>
                <a:latin typeface="Calibri" panose="020F0502020204030204" pitchFamily="34" charset="0"/>
              </a:rPr>
              <a:t>Focus on specific items that can be acted upon</a:t>
            </a:r>
          </a:p>
          <a:p>
            <a:pPr>
              <a:lnSpc>
                <a:spcPct val="107000"/>
              </a:lnSpc>
              <a:spcBef>
                <a:spcPts val="600"/>
              </a:spcBef>
              <a:spcAft>
                <a:spcPts val="1200"/>
              </a:spcAft>
            </a:pPr>
            <a:r>
              <a:rPr lang="en-US" sz="2000" b="0" i="0" u="none" strike="noStrike" dirty="0">
                <a:solidFill>
                  <a:srgbClr val="111111"/>
                </a:solidFill>
                <a:effectLst/>
                <a:latin typeface="Calibri" panose="020F0502020204030204" pitchFamily="34" charset="0"/>
              </a:rPr>
              <a:t>Identify how the improvement will increase performance</a:t>
            </a:r>
          </a:p>
          <a:p>
            <a:pPr>
              <a:lnSpc>
                <a:spcPct val="107000"/>
              </a:lnSpc>
              <a:spcBef>
                <a:spcPts val="600"/>
              </a:spcBef>
              <a:spcAft>
                <a:spcPts val="1200"/>
              </a:spcAft>
            </a:pPr>
            <a:r>
              <a:rPr lang="en-US" sz="2000" b="0" i="0" u="none" strike="noStrike" dirty="0">
                <a:solidFill>
                  <a:srgbClr val="111111"/>
                </a:solidFill>
                <a:effectLst/>
                <a:latin typeface="Calibri" panose="020F0502020204030204" pitchFamily="34" charset="0"/>
              </a:rPr>
              <a:t>Use encouragement</a:t>
            </a:r>
          </a:p>
          <a:p>
            <a:pPr>
              <a:lnSpc>
                <a:spcPct val="107000"/>
              </a:lnSpc>
              <a:spcBef>
                <a:spcPts val="600"/>
              </a:spcBef>
              <a:spcAft>
                <a:spcPts val="1200"/>
              </a:spcAft>
            </a:pPr>
            <a:r>
              <a:rPr lang="en-US" sz="2000" b="0" i="0" u="none" strike="noStrike" dirty="0">
                <a:solidFill>
                  <a:srgbClr val="111111"/>
                </a:solidFill>
                <a:effectLst/>
                <a:latin typeface="Calibri" panose="020F0502020204030204" pitchFamily="34" charset="0"/>
              </a:rPr>
              <a:t>Focus on observed behaviors and avoid making it personal</a:t>
            </a:r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60BDBE4E-1CDB-959C-1948-D786B167B28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7324795" y="2505075"/>
            <a:ext cx="4867206" cy="3684588"/>
          </a:xfrm>
        </p:spPr>
        <p:txBody>
          <a:bodyPr anchor="t">
            <a:noAutofit/>
          </a:bodyPr>
          <a:lstStyle/>
          <a:p>
            <a:pPr>
              <a:lnSpc>
                <a:spcPct val="107000"/>
              </a:lnSpc>
              <a:spcBef>
                <a:spcPts val="600"/>
              </a:spcBef>
              <a:spcAft>
                <a:spcPts val="1200"/>
              </a:spcAft>
            </a:pPr>
            <a:r>
              <a:rPr lang="en-US" sz="2000" b="0" i="0" u="none" strike="noStrike" dirty="0">
                <a:solidFill>
                  <a:srgbClr val="111111"/>
                </a:solidFill>
                <a:effectLst/>
                <a:latin typeface="Calibri" panose="020F0502020204030204" pitchFamily="34" charset="0"/>
              </a:rPr>
              <a:t>Be open-minded</a:t>
            </a:r>
          </a:p>
          <a:p>
            <a:pPr>
              <a:lnSpc>
                <a:spcPct val="107000"/>
              </a:lnSpc>
              <a:spcBef>
                <a:spcPts val="600"/>
              </a:spcBef>
              <a:spcAft>
                <a:spcPts val="1200"/>
              </a:spcAft>
            </a:pPr>
            <a:r>
              <a:rPr lang="en-US" sz="2000" b="0" i="0" u="none" strike="noStrike" dirty="0">
                <a:solidFill>
                  <a:srgbClr val="111111"/>
                </a:solidFill>
                <a:effectLst/>
                <a:latin typeface="Calibri" panose="020F0502020204030204" pitchFamily="34" charset="0"/>
              </a:rPr>
              <a:t>Avoid becoming defensive or emotional</a:t>
            </a:r>
          </a:p>
          <a:p>
            <a:pPr>
              <a:lnSpc>
                <a:spcPct val="107000"/>
              </a:lnSpc>
              <a:spcBef>
                <a:spcPts val="600"/>
              </a:spcBef>
              <a:spcAft>
                <a:spcPts val="1200"/>
              </a:spcAft>
            </a:pPr>
            <a:r>
              <a:rPr lang="en-US" sz="2000" b="0" i="0" u="none" strike="noStrike" dirty="0">
                <a:solidFill>
                  <a:srgbClr val="111111"/>
                </a:solidFill>
                <a:effectLst/>
                <a:latin typeface="Calibri" panose="020F0502020204030204" pitchFamily="34" charset="0"/>
              </a:rPr>
              <a:t>Assume positive intent from the person providing feedback</a:t>
            </a:r>
          </a:p>
          <a:p>
            <a:pPr>
              <a:lnSpc>
                <a:spcPct val="107000"/>
              </a:lnSpc>
              <a:spcBef>
                <a:spcPts val="600"/>
              </a:spcBef>
              <a:spcAft>
                <a:spcPts val="1200"/>
              </a:spcAft>
            </a:pPr>
            <a:r>
              <a:rPr lang="en-US" sz="2000" b="0" i="0" u="none" strike="noStrike" dirty="0">
                <a:solidFill>
                  <a:srgbClr val="111111"/>
                </a:solidFill>
                <a:effectLst/>
                <a:latin typeface="Calibri" panose="020F0502020204030204" pitchFamily="34" charset="0"/>
              </a:rPr>
              <a:t>Listen clearly to the feedback</a:t>
            </a:r>
          </a:p>
          <a:p>
            <a:pPr>
              <a:lnSpc>
                <a:spcPct val="107000"/>
              </a:lnSpc>
              <a:spcBef>
                <a:spcPts val="600"/>
              </a:spcBef>
              <a:spcAft>
                <a:spcPts val="1200"/>
              </a:spcAft>
            </a:pPr>
            <a:r>
              <a:rPr lang="en-US" sz="2000" b="0" i="0" u="none" strike="noStrike" dirty="0">
                <a:solidFill>
                  <a:srgbClr val="111111"/>
                </a:solidFill>
                <a:effectLst/>
                <a:latin typeface="Calibri" panose="020F0502020204030204" pitchFamily="34" charset="0"/>
              </a:rPr>
              <a:t>Clarify for confirmation of understanding</a:t>
            </a:r>
          </a:p>
          <a:p>
            <a:pPr>
              <a:lnSpc>
                <a:spcPct val="107000"/>
              </a:lnSpc>
              <a:spcBef>
                <a:spcPts val="600"/>
              </a:spcBef>
              <a:spcAft>
                <a:spcPts val="1200"/>
              </a:spcAft>
            </a:pPr>
            <a:r>
              <a:rPr lang="en-US" sz="2000" b="0" i="0" u="none" strike="noStrike" dirty="0">
                <a:solidFill>
                  <a:srgbClr val="111111"/>
                </a:solidFill>
                <a:effectLst/>
                <a:latin typeface="Calibri" panose="020F0502020204030204" pitchFamily="34" charset="0"/>
              </a:rPr>
              <a:t>Thank the person for providing feedback</a:t>
            </a:r>
            <a:endParaRPr lang="en-US" sz="2000" dirty="0"/>
          </a:p>
        </p:txBody>
      </p:sp>
      <p:pic>
        <p:nvPicPr>
          <p:cNvPr id="19" name="Picture 18" descr="Icon&#10;&#10;Description automatically generated">
            <a:extLst>
              <a:ext uri="{FF2B5EF4-FFF2-40B4-BE49-F238E27FC236}">
                <a16:creationId xmlns:a16="http://schemas.microsoft.com/office/drawing/2014/main" id="{728FA89F-928A-1E32-FFD2-16F6F04319D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1460" y="3382286"/>
            <a:ext cx="1346269" cy="1301817"/>
          </a:xfrm>
          <a:prstGeom prst="rect">
            <a:avLst/>
          </a:prstGeom>
        </p:spPr>
      </p:pic>
      <p:pic>
        <p:nvPicPr>
          <p:cNvPr id="21" name="Picture 20" descr="Icon&#10;&#10;Description automatically generated with medium confidence">
            <a:extLst>
              <a:ext uri="{FF2B5EF4-FFF2-40B4-BE49-F238E27FC236}">
                <a16:creationId xmlns:a16="http://schemas.microsoft.com/office/drawing/2014/main" id="{5328C089-2C25-3263-D6ED-0E176B6990C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8679" y="3043198"/>
            <a:ext cx="1219263" cy="1555830"/>
          </a:xfrm>
          <a:prstGeom prst="rect">
            <a:avLst/>
          </a:prstGeom>
        </p:spPr>
      </p:pic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AFF77875-6765-F8F2-CD72-8485218E480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302772" y="1681163"/>
            <a:ext cx="4052616" cy="823912"/>
          </a:xfrm>
        </p:spPr>
        <p:txBody>
          <a:bodyPr/>
          <a:lstStyle/>
          <a:p>
            <a:r>
              <a:rPr lang="en-US" dirty="0"/>
              <a:t>Receiving Feedback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877878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6106D01-B795-82CE-7B0D-8AA60C3E62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Customer Service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DDCC6A6-41D0-3F7D-ED9B-ADEC30F02C2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834736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047F4E-3743-975C-88CA-C6B6F44D69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Businesses Focus on Customer Service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5FAED5-B9AE-E658-3065-B1E3D5EC26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dirty="0"/>
              <a:t>Customer satisfaction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dirty="0"/>
              <a:t>Customer retention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dirty="0"/>
              <a:t>Create opportunity to sell additional services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dirty="0"/>
              <a:t>Increase revenue 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dirty="0"/>
              <a:t>Increase profitability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409173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047F4E-3743-975C-88CA-C6B6F44D69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Core Principles of Quality Customer Service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5FAED5-B9AE-E658-3065-B1E3D5EC26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342900" marR="0" lvl="0" indent="-3429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Symbol" panose="05050102010706020507" pitchFamily="18" charset="2"/>
              <a:buChar char=""/>
            </a:pPr>
            <a:r>
              <a:rPr lang="en-US" b="1" dirty="0"/>
              <a:t>Speed</a:t>
            </a:r>
            <a:r>
              <a:rPr lang="en-US" dirty="0"/>
              <a:t>: respond quickly to the customer.</a:t>
            </a:r>
          </a:p>
          <a:p>
            <a:pPr marL="342900" marR="0" lvl="0" indent="-3429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Symbol" panose="05050102010706020507" pitchFamily="18" charset="2"/>
              <a:buChar char=""/>
            </a:pPr>
            <a:r>
              <a:rPr lang="en-US" b="1" dirty="0"/>
              <a:t>Accuracy</a:t>
            </a:r>
            <a:r>
              <a:rPr lang="en-US" dirty="0"/>
              <a:t>: provide the correct information to resolve the problem.</a:t>
            </a:r>
          </a:p>
          <a:p>
            <a:pPr marL="342900" marR="0" lvl="0" indent="-3429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Symbol" panose="05050102010706020507" pitchFamily="18" charset="2"/>
              <a:buChar char=""/>
            </a:pPr>
            <a:r>
              <a:rPr lang="en-US" b="1" dirty="0"/>
              <a:t>Clarity</a:t>
            </a:r>
            <a:r>
              <a:rPr lang="en-US" dirty="0"/>
              <a:t>: be specific about the problem and the resolution.</a:t>
            </a:r>
          </a:p>
          <a:p>
            <a:pPr marL="342900" marR="0" lvl="0" indent="-3429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Symbol" panose="05050102010706020507" pitchFamily="18" charset="2"/>
              <a:buChar char=""/>
            </a:pPr>
            <a:r>
              <a:rPr lang="en-US" b="1" dirty="0"/>
              <a:t>Transparency</a:t>
            </a:r>
            <a:r>
              <a:rPr lang="en-US" dirty="0"/>
              <a:t>: be truthful with the customer.</a:t>
            </a:r>
          </a:p>
          <a:p>
            <a:pPr marL="342900" marR="0" lvl="0" indent="-3429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Symbol" panose="05050102010706020507" pitchFamily="18" charset="2"/>
              <a:buChar char=""/>
            </a:pPr>
            <a:r>
              <a:rPr lang="en-US" b="1" dirty="0"/>
              <a:t>Accessibility</a:t>
            </a:r>
            <a:r>
              <a:rPr lang="en-US" dirty="0"/>
              <a:t>: provide an easy method for your customer to communicate with you.</a:t>
            </a:r>
          </a:p>
          <a:p>
            <a:pPr marL="342900" marR="0" lvl="0" indent="-3429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Symbol" panose="05050102010706020507" pitchFamily="18" charset="2"/>
              <a:buChar char=""/>
            </a:pPr>
            <a:r>
              <a:rPr lang="en-US" b="1" dirty="0"/>
              <a:t>Friendliness</a:t>
            </a:r>
            <a:r>
              <a:rPr lang="en-US" dirty="0"/>
              <a:t>: understand that a customer may be upset about their issue. Being friendly and helpful diffuses the situation.</a:t>
            </a:r>
          </a:p>
          <a:p>
            <a:pPr marL="342900" marR="0" lvl="0" indent="-3429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Symbol" panose="05050102010706020507" pitchFamily="18" charset="2"/>
              <a:buChar char=""/>
            </a:pPr>
            <a:r>
              <a:rPr lang="en-US" b="1" dirty="0"/>
              <a:t>Efficiency</a:t>
            </a:r>
            <a:r>
              <a:rPr lang="en-US" dirty="0"/>
              <a:t>: identify the problem and resolve it.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681003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047F4E-3743-975C-88CA-C6B6F44D69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Measure Customer Service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5FAED5-B9AE-E658-3065-B1E3D5EC26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dirty="0"/>
              <a:t>Distribute customer surveys.</a:t>
            </a:r>
          </a:p>
          <a:p>
            <a:pPr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dirty="0"/>
              <a:t>Review and act upon customer complaints. A sudden increase in complaints indicates a breakdown in your customer service process.</a:t>
            </a:r>
          </a:p>
          <a:p>
            <a:pPr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dirty="0"/>
              <a:t>Measure Response Time to resolve a customer issue.</a:t>
            </a:r>
          </a:p>
          <a:p>
            <a:pPr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dirty="0"/>
              <a:t>Compare Active issues to resolved issues. If the number of your active issues exceeds your number of resolved issues, you must reevaluate your service process.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063612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4609D6-1492-6B0F-6F49-7F13987F33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Business Ethics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1CBA40-1979-D689-AB78-150E27A1831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3055011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DESIGN_ID_USF-DIT" val="Xc3D0lHq"/>
  <p:tag name="ARTICULATE_PROJECT_OPEN" val="0"/>
  <p:tag name="ARTICULATE_SLIDE_COUNT" val="13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USF-dit">
  <a:themeElements>
    <a:clrScheme name="DIT">
      <a:dk1>
        <a:sysClr val="windowText" lastClr="000000"/>
      </a:dk1>
      <a:lt1>
        <a:sysClr val="window" lastClr="FFFFFF"/>
      </a:lt1>
      <a:dk2>
        <a:srgbClr val="62656C"/>
      </a:dk2>
      <a:lt2>
        <a:srgbClr val="E7E6E6"/>
      </a:lt2>
      <a:accent1>
        <a:srgbClr val="009795"/>
      </a:accent1>
      <a:accent2>
        <a:srgbClr val="00C3C9"/>
      </a:accent2>
      <a:accent3>
        <a:srgbClr val="96D333"/>
      </a:accent3>
      <a:accent4>
        <a:srgbClr val="FFBB00"/>
      </a:accent4>
      <a:accent5>
        <a:srgbClr val="FF5C00"/>
      </a:accent5>
      <a:accent6>
        <a:srgbClr val="FFFFFF"/>
      </a:accent6>
      <a:hlink>
        <a:srgbClr val="000000"/>
      </a:hlink>
      <a:folHlink>
        <a:srgbClr val="7F7F7F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USF-dit</Template>
  <TotalTime>334</TotalTime>
  <Words>452</Words>
  <Application>Microsoft Office PowerPoint</Application>
  <PresentationFormat>Widescreen</PresentationFormat>
  <Paragraphs>70</Paragraphs>
  <Slides>13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Symbol</vt:lpstr>
      <vt:lpstr>USF-dit</vt:lpstr>
      <vt:lpstr>Module 9  Leadership, Customer Service, and Personal Ethics</vt:lpstr>
      <vt:lpstr>Giving and Receiving Feedback</vt:lpstr>
      <vt:lpstr>Introduction</vt:lpstr>
      <vt:lpstr>Constructive Feedback</vt:lpstr>
      <vt:lpstr>Customer Service</vt:lpstr>
      <vt:lpstr>Why Businesses Focus on Customer Service</vt:lpstr>
      <vt:lpstr>Core Principles of Quality Customer Service</vt:lpstr>
      <vt:lpstr>How to Measure Customer Service</vt:lpstr>
      <vt:lpstr>Business Ethics</vt:lpstr>
      <vt:lpstr>Characteristics of Strong Business Ethics</vt:lpstr>
      <vt:lpstr>Confidentiality of Information is Essential</vt:lpstr>
      <vt:lpstr>What are Business Constituencies?</vt:lpstr>
      <vt:lpstr>The end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Module 9 Leadership, Customer Service, and Personal Ethics</dc:title>
  <dc:creator>Gloria Schramm</dc:creator>
  <cp:keywords>DIT</cp:keywords>
  <cp:lastModifiedBy>Gloria Schramm</cp:lastModifiedBy>
  <cp:revision>16</cp:revision>
  <dcterms:created xsi:type="dcterms:W3CDTF">2023-03-18T18:04:48Z</dcterms:created>
  <dcterms:modified xsi:type="dcterms:W3CDTF">2023-06-29T12:20:01Z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EAC15212-5569-4B78-B8E3-85BEE551F124</vt:lpwstr>
  </property>
  <property fmtid="{D5CDD505-2E9C-101B-9397-08002B2CF9AE}" pid="3" name="ArticulatePath">
    <vt:lpwstr>Presentation1</vt:lpwstr>
  </property>
</Properties>
</file>