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7" r:id="rId2"/>
    <p:sldId id="258" r:id="rId3"/>
    <p:sldId id="259" r:id="rId4"/>
    <p:sldId id="260" r:id="rId5"/>
    <p:sldId id="277" r:id="rId6"/>
    <p:sldId id="261" r:id="rId7"/>
    <p:sldId id="262" r:id="rId8"/>
    <p:sldId id="278" r:id="rId9"/>
    <p:sldId id="263" r:id="rId10"/>
    <p:sldId id="264" r:id="rId11"/>
    <p:sldId id="265" r:id="rId12"/>
    <p:sldId id="266" r:id="rId13"/>
    <p:sldId id="267" r:id="rId14"/>
    <p:sldId id="271" r:id="rId15"/>
    <p:sldId id="272" r:id="rId16"/>
    <p:sldId id="273" r:id="rId17"/>
    <p:sldId id="274" r:id="rId18"/>
    <p:sldId id="276" r:id="rId19"/>
    <p:sldId id="268" r:id="rId20"/>
    <p:sldId id="269" r:id="rId21"/>
    <p:sldId id="270" r:id="rId22"/>
  </p:sldIdLst>
  <p:sldSz cx="12192000" cy="6858000"/>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4"/>
    <p:restoredTop sz="88983" autoAdjust="0"/>
  </p:normalViewPr>
  <p:slideViewPr>
    <p:cSldViewPr snapToGrid="0" snapToObjects="1">
      <p:cViewPr varScale="1">
        <p:scale>
          <a:sx n="95" d="100"/>
          <a:sy n="95" d="100"/>
        </p:scale>
        <p:origin x="269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26E94F-5795-7545-8EFD-32B729444CE9}"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8C5A99-9A6D-BD47-AD7F-2A6816E44906}" type="slidenum">
              <a:rPr lang="en-US" smtClean="0"/>
              <a:t>‹#›</a:t>
            </a:fld>
            <a:endParaRPr lang="en-US"/>
          </a:p>
        </p:txBody>
      </p:sp>
    </p:spTree>
    <p:extLst>
      <p:ext uri="{BB962C8B-B14F-4D97-AF65-F5344CB8AC3E}">
        <p14:creationId xmlns:p14="http://schemas.microsoft.com/office/powerpoint/2010/main" val="2358091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“Social Media”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a:t>
            </a:fld>
            <a:endParaRPr lang="en-US"/>
          </a:p>
        </p:txBody>
      </p:sp>
    </p:spTree>
    <p:extLst>
      <p:ext uri="{BB962C8B-B14F-4D97-AF65-F5344CB8AC3E}">
        <p14:creationId xmlns:p14="http://schemas.microsoft.com/office/powerpoint/2010/main" val="1770098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9077747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13" name="TextBox 12">
            <a:extLst>
              <a:ext uri="{FF2B5EF4-FFF2-40B4-BE49-F238E27FC236}">
                <a16:creationId xmlns:a16="http://schemas.microsoft.com/office/drawing/2014/main" id="{C6B2A74F-4B6E-22DA-ED83-B83ADBC59E4B}"/>
              </a:ext>
            </a:extLst>
          </p:cNvPr>
          <p:cNvSpPr txBox="1"/>
          <p:nvPr/>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8E6308AF-A184-F593-D38C-6A901C4CDEA8}"/>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a:t>Click to edit Master text styles</a:t>
            </a:r>
          </a:p>
        </p:txBody>
      </p:sp>
    </p:spTree>
    <p:custDataLst>
      <p:tags r:id="rId1"/>
    </p:custDataLst>
    <p:extLst>
      <p:ext uri="{BB962C8B-B14F-4D97-AF65-F5344CB8AC3E}">
        <p14:creationId xmlns:p14="http://schemas.microsoft.com/office/powerpoint/2010/main" val="41533268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2573671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14517929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CE0C0CB0-7940-E542-AE40-4F7485C02888}"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2689534E-4F66-604E-9524-F887D114E10B}" type="slidenum">
              <a:rPr lang="en-US" smtClean="0"/>
              <a:t>‹#›</a:t>
            </a:fld>
            <a:endParaRPr lang="en-US"/>
          </a:p>
        </p:txBody>
      </p:sp>
    </p:spTree>
    <p:extLst>
      <p:ext uri="{BB962C8B-B14F-4D97-AF65-F5344CB8AC3E}">
        <p14:creationId xmlns:p14="http://schemas.microsoft.com/office/powerpoint/2010/main" val="3857060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2094949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2652869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322764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268825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44880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4032435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361142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969588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0C0CB0-7940-E542-AE40-4F7485C02888}"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89534E-4F66-604E-9524-F887D114E10B}" type="slidenum">
              <a:rPr lang="en-US" smtClean="0"/>
              <a:t>‹#›</a:t>
            </a:fld>
            <a:endParaRPr lang="en-US"/>
          </a:p>
        </p:txBody>
      </p:sp>
    </p:spTree>
    <p:custDataLst>
      <p:tags r:id="rId14"/>
    </p:custDataLst>
    <p:extLst>
      <p:ext uri="{BB962C8B-B14F-4D97-AF65-F5344CB8AC3E}">
        <p14:creationId xmlns:p14="http://schemas.microsoft.com/office/powerpoint/2010/main" val="4439807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p:txBody>
          <a:bodyPr>
            <a:normAutofit/>
          </a:bodyPr>
          <a:lstStyle/>
          <a:p>
            <a:r>
              <a:rPr lang="en-US" dirty="0"/>
              <a:t>Social Media</a:t>
            </a:r>
          </a:p>
        </p:txBody>
      </p:sp>
      <p:sp>
        <p:nvSpPr>
          <p:cNvPr id="6" name="Content Placeholder 5">
            <a:extLst>
              <a:ext uri="{FF2B5EF4-FFF2-40B4-BE49-F238E27FC236}">
                <a16:creationId xmlns:a16="http://schemas.microsoft.com/office/drawing/2014/main" id="{89580FD7-F67A-01FC-1BAD-132B50776D3E}"/>
              </a:ext>
            </a:extLst>
          </p:cNvPr>
          <p:cNvSpPr>
            <a:spLocks noGrp="1"/>
          </p:cNvSpPr>
          <p:nvPr>
            <p:ph sz="quarter" idx="10"/>
          </p:nvPr>
        </p:nvSpPr>
        <p:spPr>
          <a:xfrm>
            <a:off x="1524000" y="4675188"/>
            <a:ext cx="1218282" cy="369332"/>
          </a:xfrm>
        </p:spPr>
        <p:txBody>
          <a:bodyPr/>
          <a:lstStyle/>
          <a:p>
            <a:r>
              <a:rPr lang="en-US" dirty="0"/>
              <a:t>Chapter 18</a:t>
            </a:r>
          </a:p>
        </p:txBody>
      </p:sp>
    </p:spTree>
    <p:custDataLst>
      <p:tags r:id="rId1"/>
    </p:custDataLst>
    <p:extLst>
      <p:ext uri="{BB962C8B-B14F-4D97-AF65-F5344CB8AC3E}">
        <p14:creationId xmlns:p14="http://schemas.microsoft.com/office/powerpoint/2010/main" val="1035860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74BA2-3EF2-DF48-BA67-F6780E9D3E9A}"/>
              </a:ext>
            </a:extLst>
          </p:cNvPr>
          <p:cNvSpPr>
            <a:spLocks noGrp="1"/>
          </p:cNvSpPr>
          <p:nvPr>
            <p:ph type="title"/>
          </p:nvPr>
        </p:nvSpPr>
        <p:spPr/>
        <p:txBody>
          <a:bodyPr/>
          <a:lstStyle/>
          <a:p>
            <a:r>
              <a:rPr lang="en-US" dirty="0"/>
              <a:t>Risks of Social Media: Tracking</a:t>
            </a:r>
          </a:p>
        </p:txBody>
      </p:sp>
      <p:sp>
        <p:nvSpPr>
          <p:cNvPr id="3" name="Content Placeholder 2">
            <a:extLst>
              <a:ext uri="{FF2B5EF4-FFF2-40B4-BE49-F238E27FC236}">
                <a16:creationId xmlns:a16="http://schemas.microsoft.com/office/drawing/2014/main" id="{B971D4E3-E52E-7D46-B433-BB1F179D47A1}"/>
              </a:ext>
            </a:extLst>
          </p:cNvPr>
          <p:cNvSpPr>
            <a:spLocks noGrp="1"/>
          </p:cNvSpPr>
          <p:nvPr>
            <p:ph idx="1"/>
          </p:nvPr>
        </p:nvSpPr>
        <p:spPr>
          <a:xfrm>
            <a:off x="838200" y="1607736"/>
            <a:ext cx="10515600" cy="4569227"/>
          </a:xfrm>
        </p:spPr>
        <p:txBody>
          <a:bodyPr>
            <a:noAutofit/>
          </a:bodyPr>
          <a:lstStyle/>
          <a:p>
            <a:r>
              <a:rPr lang="en-US" dirty="0"/>
              <a:t>When you watch a TikTok video, not only do they know what you watched but also where you placed your finger when watching, how long you watched it, how many times you watched it, and how many similarly themed videos you watched.</a:t>
            </a:r>
          </a:p>
          <a:p>
            <a:r>
              <a:rPr lang="en-US" dirty="0"/>
              <a:t>They know what time of the day you usually watch videos and how much time you spend on every session.</a:t>
            </a:r>
          </a:p>
          <a:p>
            <a:r>
              <a:rPr lang="en-US" dirty="0"/>
              <a:t>They know whether you are stationary or driving when you watch videos.</a:t>
            </a:r>
          </a:p>
          <a:p>
            <a:r>
              <a:rPr lang="en-US" dirty="0"/>
              <a:t>They know what you liked, disliked, followed, or commented on.</a:t>
            </a:r>
          </a:p>
          <a:p>
            <a:r>
              <a:rPr lang="en-US" dirty="0"/>
              <a:t>They know who your friends are and what their viewing preferences are.</a:t>
            </a:r>
          </a:p>
          <a:p>
            <a:r>
              <a:rPr lang="en-US" b="1" dirty="0"/>
              <a:t>This information gives TikTok, and other social media companies who are similarly tracking your information, enormous leverage over you.</a:t>
            </a:r>
          </a:p>
        </p:txBody>
      </p:sp>
    </p:spTree>
    <p:custDataLst>
      <p:tags r:id="rId1"/>
    </p:custDataLst>
    <p:extLst>
      <p:ext uri="{BB962C8B-B14F-4D97-AF65-F5344CB8AC3E}">
        <p14:creationId xmlns:p14="http://schemas.microsoft.com/office/powerpoint/2010/main" val="3151522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66D12-3454-0F4D-AEF2-8EE43CA69E3E}"/>
              </a:ext>
            </a:extLst>
          </p:cNvPr>
          <p:cNvSpPr>
            <a:spLocks noGrp="1"/>
          </p:cNvSpPr>
          <p:nvPr>
            <p:ph type="title"/>
          </p:nvPr>
        </p:nvSpPr>
        <p:spPr/>
        <p:txBody>
          <a:bodyPr/>
          <a:lstStyle/>
          <a:p>
            <a:r>
              <a:rPr lang="en-US" dirty="0"/>
              <a:t>Risks of Social Media: Addiction</a:t>
            </a:r>
          </a:p>
        </p:txBody>
      </p:sp>
      <p:sp>
        <p:nvSpPr>
          <p:cNvPr id="3" name="Content Placeholder 2">
            <a:extLst>
              <a:ext uri="{FF2B5EF4-FFF2-40B4-BE49-F238E27FC236}">
                <a16:creationId xmlns:a16="http://schemas.microsoft.com/office/drawing/2014/main" id="{4D2A531E-D443-3D47-8AF0-B566C30B21AB}"/>
              </a:ext>
            </a:extLst>
          </p:cNvPr>
          <p:cNvSpPr>
            <a:spLocks noGrp="1"/>
          </p:cNvSpPr>
          <p:nvPr>
            <p:ph idx="1"/>
          </p:nvPr>
        </p:nvSpPr>
        <p:spPr/>
        <p:txBody>
          <a:bodyPr/>
          <a:lstStyle/>
          <a:p>
            <a:r>
              <a:rPr lang="en-US" dirty="0"/>
              <a:t>According to the Surgeon General’s advisory, it is possible that social media exposure affects the reward center in the brain in ways comparable to addiction.</a:t>
            </a:r>
          </a:p>
          <a:p>
            <a:r>
              <a:rPr lang="en-US" dirty="0"/>
              <a:t>There is evidence that frequent and inappropriate social media use may cause brain structures to change in ways similar to people with substance use or gambling addictions.</a:t>
            </a:r>
          </a:p>
          <a:p>
            <a:r>
              <a:rPr lang="en-US" dirty="0"/>
              <a:t>Social medial companies can offer targeted advertisements to keep people glued to their platforms for hours.</a:t>
            </a:r>
          </a:p>
          <a:p>
            <a:r>
              <a:rPr lang="en-US" dirty="0"/>
              <a:t>The algorithms of social media apps are designed to make you feel good by giving you dopamine-induced highs.</a:t>
            </a:r>
          </a:p>
        </p:txBody>
      </p:sp>
    </p:spTree>
    <p:custDataLst>
      <p:tags r:id="rId1"/>
    </p:custDataLst>
    <p:extLst>
      <p:ext uri="{BB962C8B-B14F-4D97-AF65-F5344CB8AC3E}">
        <p14:creationId xmlns:p14="http://schemas.microsoft.com/office/powerpoint/2010/main" val="1106111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C3D3-1248-4349-BFAB-66F231C11295}"/>
              </a:ext>
            </a:extLst>
          </p:cNvPr>
          <p:cNvSpPr>
            <a:spLocks noGrp="1"/>
          </p:cNvSpPr>
          <p:nvPr>
            <p:ph type="title"/>
          </p:nvPr>
        </p:nvSpPr>
        <p:spPr/>
        <p:txBody>
          <a:bodyPr/>
          <a:lstStyle/>
          <a:p>
            <a:r>
              <a:rPr lang="en-US" dirty="0"/>
              <a:t>Risks of Social Media: Addiction</a:t>
            </a:r>
          </a:p>
        </p:txBody>
      </p:sp>
      <p:sp>
        <p:nvSpPr>
          <p:cNvPr id="3" name="Content Placeholder 2">
            <a:extLst>
              <a:ext uri="{FF2B5EF4-FFF2-40B4-BE49-F238E27FC236}">
                <a16:creationId xmlns:a16="http://schemas.microsoft.com/office/drawing/2014/main" id="{F964944A-37AA-CD47-B77E-84908117E21C}"/>
              </a:ext>
            </a:extLst>
          </p:cNvPr>
          <p:cNvSpPr>
            <a:spLocks noGrp="1"/>
          </p:cNvSpPr>
          <p:nvPr>
            <p:ph idx="1"/>
          </p:nvPr>
        </p:nvSpPr>
        <p:spPr>
          <a:xfrm>
            <a:off x="838200" y="1406769"/>
            <a:ext cx="10515600" cy="4770194"/>
          </a:xfrm>
        </p:spPr>
        <p:txBody>
          <a:bodyPr>
            <a:noAutofit/>
          </a:bodyPr>
          <a:lstStyle/>
          <a:p>
            <a:r>
              <a:rPr lang="en-US" dirty="0"/>
              <a:t>Heavy social media users end up being more isolated from others and are less physically active because they are static in one place with their phones and laptops.</a:t>
            </a:r>
          </a:p>
          <a:p>
            <a:r>
              <a:rPr lang="en-US" dirty="0"/>
              <a:t>Studies have also shown that the indiscriminate use of social media can lead to anxiety, stress, poor work performance, and low self-esteem.</a:t>
            </a:r>
          </a:p>
          <a:p>
            <a:r>
              <a:rPr lang="en-US" dirty="0"/>
              <a:t>Most people project a narrow view of themselves on social media—photos in which they are looking great, receiving an award, or smiling with their happy families.</a:t>
            </a:r>
          </a:p>
          <a:p>
            <a:r>
              <a:rPr lang="en-US" dirty="0"/>
              <a:t>Even folks suffering from deadly, incurable diseases may post glamourous pictures of themselves on social media without offering a hint of the truth.</a:t>
            </a:r>
          </a:p>
          <a:p>
            <a:r>
              <a:rPr lang="en-US" dirty="0"/>
              <a:t>Friends who are unable to post great pictures may feel miserable in comparison.</a:t>
            </a:r>
          </a:p>
        </p:txBody>
      </p:sp>
    </p:spTree>
    <p:custDataLst>
      <p:tags r:id="rId1"/>
    </p:custDataLst>
    <p:extLst>
      <p:ext uri="{BB962C8B-B14F-4D97-AF65-F5344CB8AC3E}">
        <p14:creationId xmlns:p14="http://schemas.microsoft.com/office/powerpoint/2010/main" val="1818421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B7732-36A1-8943-94D8-02D8832498D9}"/>
              </a:ext>
            </a:extLst>
          </p:cNvPr>
          <p:cNvSpPr>
            <a:spLocks noGrp="1"/>
          </p:cNvSpPr>
          <p:nvPr>
            <p:ph type="title"/>
          </p:nvPr>
        </p:nvSpPr>
        <p:spPr/>
        <p:txBody>
          <a:bodyPr/>
          <a:lstStyle/>
          <a:p>
            <a:r>
              <a:rPr lang="en-US" dirty="0"/>
              <a:t>Risks of Social Media: Addiction</a:t>
            </a:r>
          </a:p>
        </p:txBody>
      </p:sp>
      <p:sp>
        <p:nvSpPr>
          <p:cNvPr id="3" name="Content Placeholder 2">
            <a:extLst>
              <a:ext uri="{FF2B5EF4-FFF2-40B4-BE49-F238E27FC236}">
                <a16:creationId xmlns:a16="http://schemas.microsoft.com/office/drawing/2014/main" id="{A527637E-0A8B-6845-B2FB-9B71549D5325}"/>
              </a:ext>
            </a:extLst>
          </p:cNvPr>
          <p:cNvSpPr>
            <a:spLocks noGrp="1"/>
          </p:cNvSpPr>
          <p:nvPr>
            <p:ph idx="1"/>
          </p:nvPr>
        </p:nvSpPr>
        <p:spPr/>
        <p:txBody>
          <a:bodyPr/>
          <a:lstStyle/>
          <a:p>
            <a:pPr marL="0" indent="0">
              <a:buNone/>
            </a:pPr>
            <a:r>
              <a:rPr lang="en-US" dirty="0"/>
              <a:t>Potential cures for social media addiction:</a:t>
            </a:r>
          </a:p>
          <a:p>
            <a:pPr lvl="1"/>
            <a:r>
              <a:rPr lang="en-US" dirty="0"/>
              <a:t>Designate a happy hour dedicated to social media and use it for social media engagement but eliminate social media activity outside this window</a:t>
            </a:r>
          </a:p>
          <a:p>
            <a:pPr lvl="1"/>
            <a:r>
              <a:rPr lang="en-US" dirty="0"/>
              <a:t>Avoid social media during lonely or low times</a:t>
            </a:r>
          </a:p>
          <a:p>
            <a:pPr lvl="1"/>
            <a:r>
              <a:rPr lang="en-US" dirty="0"/>
              <a:t>Disable notifications</a:t>
            </a:r>
          </a:p>
          <a:p>
            <a:pPr lvl="1"/>
            <a:r>
              <a:rPr lang="en-US" dirty="0"/>
              <a:t>Keep laptops and phones way from your bedroom at night to avoid disrupting your sleep</a:t>
            </a:r>
          </a:p>
          <a:p>
            <a:pPr lvl="1"/>
            <a:r>
              <a:rPr lang="en-US" dirty="0"/>
              <a:t>Visit friends and family when you want company</a:t>
            </a:r>
          </a:p>
        </p:txBody>
      </p:sp>
    </p:spTree>
    <p:custDataLst>
      <p:tags r:id="rId1"/>
    </p:custDataLst>
    <p:extLst>
      <p:ext uri="{BB962C8B-B14F-4D97-AF65-F5344CB8AC3E}">
        <p14:creationId xmlns:p14="http://schemas.microsoft.com/office/powerpoint/2010/main" val="2697333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1B71B-7DA0-D84B-8A67-4886D23C1952}"/>
              </a:ext>
            </a:extLst>
          </p:cNvPr>
          <p:cNvSpPr>
            <a:spLocks noGrp="1"/>
          </p:cNvSpPr>
          <p:nvPr>
            <p:ph type="title"/>
          </p:nvPr>
        </p:nvSpPr>
        <p:spPr/>
        <p:txBody>
          <a:bodyPr/>
          <a:lstStyle/>
          <a:p>
            <a:r>
              <a:rPr lang="en-US" dirty="0"/>
              <a:t>Risks of Social Media: Online Predators</a:t>
            </a:r>
          </a:p>
        </p:txBody>
      </p:sp>
      <p:sp>
        <p:nvSpPr>
          <p:cNvPr id="3" name="Content Placeholder 2">
            <a:extLst>
              <a:ext uri="{FF2B5EF4-FFF2-40B4-BE49-F238E27FC236}">
                <a16:creationId xmlns:a16="http://schemas.microsoft.com/office/drawing/2014/main" id="{8EBE6105-7F3B-9143-9428-DE68B9E487DB}"/>
              </a:ext>
            </a:extLst>
          </p:cNvPr>
          <p:cNvSpPr>
            <a:spLocks noGrp="1"/>
          </p:cNvSpPr>
          <p:nvPr>
            <p:ph idx="1"/>
          </p:nvPr>
        </p:nvSpPr>
        <p:spPr>
          <a:xfrm>
            <a:off x="838200" y="1527349"/>
            <a:ext cx="10515600" cy="4649614"/>
          </a:xfrm>
        </p:spPr>
        <p:txBody>
          <a:bodyPr>
            <a:noAutofit/>
          </a:bodyPr>
          <a:lstStyle/>
          <a:p>
            <a:pPr marL="0" indent="0">
              <a:buNone/>
            </a:pPr>
            <a:r>
              <a:rPr lang="en-US" dirty="0"/>
              <a:t>Online predators hang around in social media sites that are popular with children, pose as children to befriend them, gain their trust over time, before trying to take advantage of them. Here are a few things to keep in mind:</a:t>
            </a:r>
          </a:p>
          <a:p>
            <a:pPr lvl="1"/>
            <a:r>
              <a:rPr lang="en-US" dirty="0"/>
              <a:t>Never give your contact information (e.g. address or phone number) to people you meet online</a:t>
            </a:r>
            <a:endParaRPr lang="en-US" sz="2000" dirty="0"/>
          </a:p>
          <a:p>
            <a:pPr lvl="1"/>
            <a:r>
              <a:rPr lang="en-US" dirty="0"/>
              <a:t>Never arrange to physically meet a person you have only met online</a:t>
            </a:r>
            <a:endParaRPr lang="en-US" sz="2000" dirty="0"/>
          </a:p>
          <a:p>
            <a:pPr lvl="1"/>
            <a:r>
              <a:rPr lang="en-US" dirty="0"/>
              <a:t>Never share a picture or a video of yourself that has the potential to embarrass you publicly or to blackmail you</a:t>
            </a:r>
          </a:p>
          <a:p>
            <a:pPr lvl="1"/>
            <a:r>
              <a:rPr lang="en-US" dirty="0"/>
              <a:t>Beware if someone uses excessive flattery</a:t>
            </a:r>
            <a:endParaRPr lang="en-US" sz="2000" dirty="0"/>
          </a:p>
          <a:p>
            <a:pPr lvl="1"/>
            <a:r>
              <a:rPr lang="en-US" dirty="0"/>
              <a:t>Immediately alert trusted adults/school counselors/police if someone shares inappropriate content</a:t>
            </a:r>
          </a:p>
        </p:txBody>
      </p:sp>
    </p:spTree>
    <p:custDataLst>
      <p:tags r:id="rId1"/>
    </p:custDataLst>
    <p:extLst>
      <p:ext uri="{BB962C8B-B14F-4D97-AF65-F5344CB8AC3E}">
        <p14:creationId xmlns:p14="http://schemas.microsoft.com/office/powerpoint/2010/main" val="1257747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1C058-F2CF-EC4D-BF7F-462A5F59F613}"/>
              </a:ext>
            </a:extLst>
          </p:cNvPr>
          <p:cNvSpPr>
            <a:spLocks noGrp="1"/>
          </p:cNvSpPr>
          <p:nvPr>
            <p:ph type="title"/>
          </p:nvPr>
        </p:nvSpPr>
        <p:spPr/>
        <p:txBody>
          <a:bodyPr/>
          <a:lstStyle/>
          <a:p>
            <a:r>
              <a:rPr lang="en-US" dirty="0"/>
              <a:t>Risks of Social Media: Online Scammers</a:t>
            </a:r>
          </a:p>
        </p:txBody>
      </p:sp>
      <p:sp>
        <p:nvSpPr>
          <p:cNvPr id="3" name="Content Placeholder 2">
            <a:extLst>
              <a:ext uri="{FF2B5EF4-FFF2-40B4-BE49-F238E27FC236}">
                <a16:creationId xmlns:a16="http://schemas.microsoft.com/office/drawing/2014/main" id="{7F7CF1DB-8BB1-7848-B1E4-9005F35A80ED}"/>
              </a:ext>
            </a:extLst>
          </p:cNvPr>
          <p:cNvSpPr>
            <a:spLocks noGrp="1"/>
          </p:cNvSpPr>
          <p:nvPr>
            <p:ph idx="1"/>
          </p:nvPr>
        </p:nvSpPr>
        <p:spPr/>
        <p:txBody>
          <a:bodyPr>
            <a:normAutofit fontScale="92500"/>
          </a:bodyPr>
          <a:lstStyle/>
          <a:p>
            <a:r>
              <a:rPr lang="en-US" dirty="0"/>
              <a:t>Be wary of revealing personal information</a:t>
            </a:r>
          </a:p>
          <a:p>
            <a:r>
              <a:rPr lang="en-US" dirty="0"/>
              <a:t>Look for "https://" at the beginning of the URL, which indicates a secure connection</a:t>
            </a:r>
          </a:p>
          <a:p>
            <a:r>
              <a:rPr lang="en-US" dirty="0"/>
              <a:t>Automate updates on your machines so you always have the most current security updates</a:t>
            </a:r>
          </a:p>
          <a:p>
            <a:pPr lvl="0"/>
            <a:r>
              <a:rPr lang="en-US" dirty="0"/>
              <a:t>Use strong passwords and update them regularly</a:t>
            </a:r>
          </a:p>
          <a:p>
            <a:pPr lvl="0"/>
            <a:r>
              <a:rPr lang="en-US" dirty="0"/>
              <a:t>Don’t click or hover on links in unsolicited emails or texts to avoid installing malware on your computer </a:t>
            </a:r>
          </a:p>
          <a:p>
            <a:r>
              <a:rPr lang="en-US" dirty="0"/>
              <a:t>Report scams to your local law enforcement agencies or to the appropriate platforms.</a:t>
            </a:r>
          </a:p>
        </p:txBody>
      </p:sp>
    </p:spTree>
    <p:custDataLst>
      <p:tags r:id="rId1"/>
    </p:custDataLst>
    <p:extLst>
      <p:ext uri="{BB962C8B-B14F-4D97-AF65-F5344CB8AC3E}">
        <p14:creationId xmlns:p14="http://schemas.microsoft.com/office/powerpoint/2010/main" val="3925342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AF5A8-1692-C941-B1E6-EBB12B0E3A58}"/>
              </a:ext>
            </a:extLst>
          </p:cNvPr>
          <p:cNvSpPr>
            <a:spLocks noGrp="1"/>
          </p:cNvSpPr>
          <p:nvPr>
            <p:ph type="title"/>
          </p:nvPr>
        </p:nvSpPr>
        <p:spPr/>
        <p:txBody>
          <a:bodyPr/>
          <a:lstStyle/>
          <a:p>
            <a:r>
              <a:rPr lang="en-US" dirty="0"/>
              <a:t>Risks of Social Media: Echo Chambers or Confirming your Biases</a:t>
            </a:r>
          </a:p>
        </p:txBody>
      </p:sp>
      <p:sp>
        <p:nvSpPr>
          <p:cNvPr id="3" name="Content Placeholder 2">
            <a:extLst>
              <a:ext uri="{FF2B5EF4-FFF2-40B4-BE49-F238E27FC236}">
                <a16:creationId xmlns:a16="http://schemas.microsoft.com/office/drawing/2014/main" id="{D54B0F1A-96EB-DE41-B531-D82BFFE41F93}"/>
              </a:ext>
            </a:extLst>
          </p:cNvPr>
          <p:cNvSpPr>
            <a:spLocks noGrp="1"/>
          </p:cNvSpPr>
          <p:nvPr>
            <p:ph idx="1"/>
          </p:nvPr>
        </p:nvSpPr>
        <p:spPr/>
        <p:txBody>
          <a:bodyPr/>
          <a:lstStyle/>
          <a:p>
            <a:r>
              <a:rPr lang="en-US" dirty="0"/>
              <a:t>Echo chambers refer to groups that promote information that fits their conclusions and ignore information that does not.</a:t>
            </a:r>
          </a:p>
          <a:p>
            <a:r>
              <a:rPr lang="en-US" dirty="0"/>
              <a:t>If you spend time on social media apps, you are likely to gravitate towards information that you agree with.</a:t>
            </a:r>
          </a:p>
          <a:p>
            <a:r>
              <a:rPr lang="en-US" dirty="0"/>
              <a:t>Social media algorithms will then flood more similar information to you to keep you engaged.</a:t>
            </a:r>
          </a:p>
          <a:p>
            <a:r>
              <a:rPr lang="en-US" dirty="0"/>
              <a:t>Social media apps can then become echo chambers and confirm and solidify your biases if you are not careful.</a:t>
            </a:r>
          </a:p>
        </p:txBody>
      </p:sp>
    </p:spTree>
    <p:custDataLst>
      <p:tags r:id="rId1"/>
    </p:custDataLst>
    <p:extLst>
      <p:ext uri="{BB962C8B-B14F-4D97-AF65-F5344CB8AC3E}">
        <p14:creationId xmlns:p14="http://schemas.microsoft.com/office/powerpoint/2010/main" val="1000467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28D9-12F8-A648-9726-A1DB665EA948}"/>
              </a:ext>
            </a:extLst>
          </p:cNvPr>
          <p:cNvSpPr>
            <a:spLocks noGrp="1"/>
          </p:cNvSpPr>
          <p:nvPr>
            <p:ph type="title"/>
          </p:nvPr>
        </p:nvSpPr>
        <p:spPr/>
        <p:txBody>
          <a:bodyPr/>
          <a:lstStyle/>
          <a:p>
            <a:r>
              <a:rPr lang="en-US" dirty="0"/>
              <a:t>Risks of Social Media: Mental Health</a:t>
            </a:r>
          </a:p>
        </p:txBody>
      </p:sp>
      <p:sp>
        <p:nvSpPr>
          <p:cNvPr id="3" name="Content Placeholder 2">
            <a:extLst>
              <a:ext uri="{FF2B5EF4-FFF2-40B4-BE49-F238E27FC236}">
                <a16:creationId xmlns:a16="http://schemas.microsoft.com/office/drawing/2014/main" id="{AA3E7CA2-82F2-2A47-A584-1BD38CA70136}"/>
              </a:ext>
            </a:extLst>
          </p:cNvPr>
          <p:cNvSpPr>
            <a:spLocks noGrp="1"/>
          </p:cNvSpPr>
          <p:nvPr>
            <p:ph idx="1"/>
          </p:nvPr>
        </p:nvSpPr>
        <p:spPr/>
        <p:txBody>
          <a:bodyPr/>
          <a:lstStyle/>
          <a:p>
            <a:r>
              <a:rPr lang="en-US" dirty="0"/>
              <a:t>Spending significant time on social media (3 hours per day or more) greatly increased the risk of anxiety and depression among adolescents.</a:t>
            </a:r>
          </a:p>
          <a:p>
            <a:r>
              <a:rPr lang="en-US" dirty="0"/>
              <a:t>Social media use increased depression even among college students.</a:t>
            </a:r>
          </a:p>
          <a:p>
            <a:r>
              <a:rPr lang="en-US" dirty="0"/>
              <a:t>Specific health concerns linked to social media use include cyberbullying-related depression, body image and disordered eating behaviors, and poor sleep quality.</a:t>
            </a:r>
          </a:p>
          <a:p>
            <a:r>
              <a:rPr lang="en-US" dirty="0"/>
              <a:t>As the Surgeon General’s advisory states, social media platforms are designed for adults, but used extensively by adolescents, placing adolescents at high risk of harm.</a:t>
            </a:r>
          </a:p>
        </p:txBody>
      </p:sp>
    </p:spTree>
    <p:custDataLst>
      <p:tags r:id="rId1"/>
    </p:custDataLst>
    <p:extLst>
      <p:ext uri="{BB962C8B-B14F-4D97-AF65-F5344CB8AC3E}">
        <p14:creationId xmlns:p14="http://schemas.microsoft.com/office/powerpoint/2010/main" val="4265298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3C71BDA-ECC6-74FE-61AB-0FCB43E7A1E6}"/>
              </a:ext>
            </a:extLst>
          </p:cNvPr>
          <p:cNvSpPr>
            <a:spLocks noGrp="1"/>
          </p:cNvSpPr>
          <p:nvPr>
            <p:ph type="title"/>
          </p:nvPr>
        </p:nvSpPr>
        <p:spPr/>
        <p:txBody>
          <a:bodyPr/>
          <a:lstStyle/>
          <a:p>
            <a:r>
              <a:rPr lang="en-US" dirty="0"/>
              <a:t>Cyberbullying</a:t>
            </a:r>
          </a:p>
        </p:txBody>
      </p:sp>
      <p:sp>
        <p:nvSpPr>
          <p:cNvPr id="5" name="Text Placeholder 4">
            <a:extLst>
              <a:ext uri="{FF2B5EF4-FFF2-40B4-BE49-F238E27FC236}">
                <a16:creationId xmlns:a16="http://schemas.microsoft.com/office/drawing/2014/main" id="{67366A17-4047-0885-2A62-55132586ED93}"/>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4182704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F29B2-79CA-F04B-AE52-F40AF2B2822B}"/>
              </a:ext>
            </a:extLst>
          </p:cNvPr>
          <p:cNvSpPr>
            <a:spLocks noGrp="1"/>
          </p:cNvSpPr>
          <p:nvPr>
            <p:ph type="title"/>
          </p:nvPr>
        </p:nvSpPr>
        <p:spPr/>
        <p:txBody>
          <a:bodyPr/>
          <a:lstStyle/>
          <a:p>
            <a:r>
              <a:rPr lang="en-US" dirty="0"/>
              <a:t>Cyberbullying</a:t>
            </a:r>
          </a:p>
        </p:txBody>
      </p:sp>
      <p:sp>
        <p:nvSpPr>
          <p:cNvPr id="3" name="Content Placeholder 2">
            <a:extLst>
              <a:ext uri="{FF2B5EF4-FFF2-40B4-BE49-F238E27FC236}">
                <a16:creationId xmlns:a16="http://schemas.microsoft.com/office/drawing/2014/main" id="{759155F8-7BCF-A249-AB66-367C3D87C0B0}"/>
              </a:ext>
            </a:extLst>
          </p:cNvPr>
          <p:cNvSpPr>
            <a:spLocks noGrp="1"/>
          </p:cNvSpPr>
          <p:nvPr>
            <p:ph idx="1"/>
          </p:nvPr>
        </p:nvSpPr>
        <p:spPr/>
        <p:txBody>
          <a:bodyPr/>
          <a:lstStyle/>
          <a:p>
            <a:pPr marL="0" indent="0">
              <a:buNone/>
            </a:pPr>
            <a:r>
              <a:rPr lang="en-US" b="1" dirty="0"/>
              <a:t>Cyberbullying</a:t>
            </a:r>
            <a:r>
              <a:rPr lang="en-US" dirty="0"/>
              <a:t> is a pattern of threatening, mocking, or demeaning posts about someone on social media apps or messaging platforms.</a:t>
            </a:r>
          </a:p>
          <a:p>
            <a:pPr lvl="1"/>
            <a:r>
              <a:rPr lang="en-US" dirty="0"/>
              <a:t>Adolescents often minimize sharing their social media experiences with their loved ones, so it is possible for them to bully or get bullied without others finding out about it.</a:t>
            </a:r>
          </a:p>
          <a:p>
            <a:pPr lvl="1"/>
            <a:r>
              <a:rPr lang="en-US" dirty="0"/>
              <a:t>Sometimes, it may not be clear if the jokes about you are unintentional, harmless, or a form of cyberbullying.</a:t>
            </a:r>
          </a:p>
          <a:p>
            <a:pPr lvl="1"/>
            <a:r>
              <a:rPr lang="en-US" dirty="0"/>
              <a:t>However, if something happens repeatedly and ends up hurting you emotionally, then it is cyberbullying.</a:t>
            </a:r>
          </a:p>
        </p:txBody>
      </p:sp>
    </p:spTree>
    <p:custDataLst>
      <p:tags r:id="rId1"/>
    </p:custDataLst>
    <p:extLst>
      <p:ext uri="{BB962C8B-B14F-4D97-AF65-F5344CB8AC3E}">
        <p14:creationId xmlns:p14="http://schemas.microsoft.com/office/powerpoint/2010/main" val="2071891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Introduction to Social Media</a:t>
            </a:r>
          </a:p>
          <a:p>
            <a:r>
              <a:rPr lang="en-US" dirty="0"/>
              <a:t>Benefits of Social Media</a:t>
            </a:r>
          </a:p>
          <a:p>
            <a:r>
              <a:rPr lang="en-US" dirty="0"/>
              <a:t>Risks of Social Media</a:t>
            </a:r>
          </a:p>
          <a:p>
            <a:r>
              <a:rPr lang="en-US" dirty="0"/>
              <a:t>Cyberbullying</a:t>
            </a:r>
          </a:p>
        </p:txBody>
      </p:sp>
    </p:spTree>
    <p:custDataLst>
      <p:tags r:id="rId1"/>
    </p:custDataLst>
    <p:extLst>
      <p:ext uri="{BB962C8B-B14F-4D97-AF65-F5344CB8AC3E}">
        <p14:creationId xmlns:p14="http://schemas.microsoft.com/office/powerpoint/2010/main" val="3789297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34862-FE4D-C64C-9DAE-D1AF4A055F5D}"/>
              </a:ext>
            </a:extLst>
          </p:cNvPr>
          <p:cNvSpPr>
            <a:spLocks noGrp="1"/>
          </p:cNvSpPr>
          <p:nvPr>
            <p:ph type="title"/>
          </p:nvPr>
        </p:nvSpPr>
        <p:spPr/>
        <p:txBody>
          <a:bodyPr/>
          <a:lstStyle/>
          <a:p>
            <a:r>
              <a:rPr lang="en-US" dirty="0"/>
              <a:t>Forms of Cyberbullying</a:t>
            </a:r>
          </a:p>
        </p:txBody>
      </p:sp>
      <p:sp>
        <p:nvSpPr>
          <p:cNvPr id="3" name="Content Placeholder 2">
            <a:extLst>
              <a:ext uri="{FF2B5EF4-FFF2-40B4-BE49-F238E27FC236}">
                <a16:creationId xmlns:a16="http://schemas.microsoft.com/office/drawing/2014/main" id="{6053B383-1183-2040-B4DA-842A83164EA1}"/>
              </a:ext>
            </a:extLst>
          </p:cNvPr>
          <p:cNvSpPr>
            <a:spLocks noGrp="1"/>
          </p:cNvSpPr>
          <p:nvPr>
            <p:ph idx="1"/>
          </p:nvPr>
        </p:nvSpPr>
        <p:spPr/>
        <p:txBody>
          <a:bodyPr/>
          <a:lstStyle/>
          <a:p>
            <a:pPr marL="0" indent="0">
              <a:buNone/>
            </a:pPr>
            <a:r>
              <a:rPr lang="en-US" dirty="0"/>
              <a:t>Here are a few forms of cyberbullying, according to UNICEF:</a:t>
            </a:r>
          </a:p>
          <a:p>
            <a:pPr lvl="1"/>
            <a:r>
              <a:rPr lang="en-US" dirty="0"/>
              <a:t>Spreading lies about or posting embarrassing photos or videos of someone on social media</a:t>
            </a:r>
            <a:endParaRPr lang="en-US" sz="2000" dirty="0"/>
          </a:p>
          <a:p>
            <a:pPr lvl="1"/>
            <a:r>
              <a:rPr lang="en-US" dirty="0"/>
              <a:t>Sending hurtful, abusive or threatening messages, images or videos via messaging platforms</a:t>
            </a:r>
            <a:endParaRPr lang="en-US" sz="2000" dirty="0"/>
          </a:p>
          <a:p>
            <a:pPr lvl="1"/>
            <a:r>
              <a:rPr lang="en-US" dirty="0"/>
              <a:t>Impersonating someone and sending mean messages to others on their behalf or through fake accounts</a:t>
            </a:r>
          </a:p>
        </p:txBody>
      </p:sp>
    </p:spTree>
    <p:custDataLst>
      <p:tags r:id="rId1"/>
    </p:custDataLst>
    <p:extLst>
      <p:ext uri="{BB962C8B-B14F-4D97-AF65-F5344CB8AC3E}">
        <p14:creationId xmlns:p14="http://schemas.microsoft.com/office/powerpoint/2010/main" val="2489933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AC40-86E7-134E-8582-ABE9136417CD}"/>
              </a:ext>
            </a:extLst>
          </p:cNvPr>
          <p:cNvSpPr>
            <a:spLocks noGrp="1"/>
          </p:cNvSpPr>
          <p:nvPr>
            <p:ph type="title"/>
          </p:nvPr>
        </p:nvSpPr>
        <p:spPr/>
        <p:txBody>
          <a:bodyPr/>
          <a:lstStyle/>
          <a:p>
            <a:r>
              <a:rPr lang="en-US" dirty="0"/>
              <a:t>Cyberbullying: Options to Consider</a:t>
            </a:r>
          </a:p>
        </p:txBody>
      </p:sp>
      <p:sp>
        <p:nvSpPr>
          <p:cNvPr id="3" name="Content Placeholder 2">
            <a:extLst>
              <a:ext uri="{FF2B5EF4-FFF2-40B4-BE49-F238E27FC236}">
                <a16:creationId xmlns:a16="http://schemas.microsoft.com/office/drawing/2014/main" id="{58EF4AAD-5F96-4B45-9E81-693EEFD7F2AA}"/>
              </a:ext>
            </a:extLst>
          </p:cNvPr>
          <p:cNvSpPr>
            <a:spLocks noGrp="1"/>
          </p:cNvSpPr>
          <p:nvPr>
            <p:ph idx="1"/>
          </p:nvPr>
        </p:nvSpPr>
        <p:spPr>
          <a:xfrm>
            <a:off x="838200" y="1527349"/>
            <a:ext cx="10515600" cy="4649614"/>
          </a:xfrm>
        </p:spPr>
        <p:txBody>
          <a:bodyPr>
            <a:noAutofit/>
          </a:bodyPr>
          <a:lstStyle/>
          <a:p>
            <a:pPr marL="0" indent="0">
              <a:buNone/>
            </a:pPr>
            <a:r>
              <a:rPr lang="en-US" dirty="0"/>
              <a:t>If you are experiencing cyberbullying, please act immediately to avoid impacting your physical and mental health. Here are a few options to consider:</a:t>
            </a:r>
          </a:p>
          <a:p>
            <a:pPr lvl="1"/>
            <a:r>
              <a:rPr lang="en-US" dirty="0"/>
              <a:t>Hide or delete offensive posts</a:t>
            </a:r>
            <a:endParaRPr lang="en-US" sz="2000" dirty="0"/>
          </a:p>
          <a:p>
            <a:pPr lvl="1"/>
            <a:r>
              <a:rPr lang="en-US" dirty="0"/>
              <a:t>Bring the cyberbullying to the attention of a trusted adult</a:t>
            </a:r>
            <a:endParaRPr lang="en-US" sz="2000" dirty="0"/>
          </a:p>
          <a:p>
            <a:pPr lvl="1"/>
            <a:r>
              <a:rPr lang="en-US" dirty="0"/>
              <a:t>Unfriend or block bullies </a:t>
            </a:r>
            <a:endParaRPr lang="en-US" sz="2000" dirty="0"/>
          </a:p>
          <a:p>
            <a:pPr lvl="1"/>
            <a:r>
              <a:rPr lang="en-US" dirty="0"/>
              <a:t>Alert your school counselors since they deal with cyberbullies regularly</a:t>
            </a:r>
            <a:endParaRPr lang="en-US" sz="2000" dirty="0"/>
          </a:p>
          <a:p>
            <a:pPr lvl="1"/>
            <a:r>
              <a:rPr lang="en-US" dirty="0"/>
              <a:t>Delete the social media app where you are being bullied until the issue is addressed</a:t>
            </a:r>
            <a:endParaRPr lang="en-US" sz="2000" dirty="0"/>
          </a:p>
          <a:p>
            <a:pPr lvl="1"/>
            <a:r>
              <a:rPr lang="en-US" dirty="0"/>
              <a:t>Contact the help center of the social media app or the messaging platform where you are being bullied</a:t>
            </a:r>
          </a:p>
        </p:txBody>
      </p:sp>
    </p:spTree>
    <p:custDataLst>
      <p:tags r:id="rId1"/>
    </p:custDataLst>
    <p:extLst>
      <p:ext uri="{BB962C8B-B14F-4D97-AF65-F5344CB8AC3E}">
        <p14:creationId xmlns:p14="http://schemas.microsoft.com/office/powerpoint/2010/main" val="350471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8ADD0-823B-9840-AEA6-640BD6DCE60D}"/>
              </a:ext>
            </a:extLst>
          </p:cNvPr>
          <p:cNvSpPr>
            <a:spLocks noGrp="1"/>
          </p:cNvSpPr>
          <p:nvPr>
            <p:ph type="title"/>
          </p:nvPr>
        </p:nvSpPr>
        <p:spPr/>
        <p:txBody>
          <a:bodyPr/>
          <a:lstStyle/>
          <a:p>
            <a:r>
              <a:rPr lang="en-US" dirty="0"/>
              <a:t>Introduction to Social Media</a:t>
            </a:r>
          </a:p>
        </p:txBody>
      </p:sp>
      <p:sp>
        <p:nvSpPr>
          <p:cNvPr id="3" name="Content Placeholder 2">
            <a:extLst>
              <a:ext uri="{FF2B5EF4-FFF2-40B4-BE49-F238E27FC236}">
                <a16:creationId xmlns:a16="http://schemas.microsoft.com/office/drawing/2014/main" id="{F0F62C76-0070-A447-B6D5-B6EFF41B20FF}"/>
              </a:ext>
            </a:extLst>
          </p:cNvPr>
          <p:cNvSpPr>
            <a:spLocks noGrp="1"/>
          </p:cNvSpPr>
          <p:nvPr>
            <p:ph idx="1"/>
          </p:nvPr>
        </p:nvSpPr>
        <p:spPr/>
        <p:txBody>
          <a:bodyPr>
            <a:noAutofit/>
          </a:bodyPr>
          <a:lstStyle/>
          <a:p>
            <a:pPr marL="0" indent="0">
              <a:buNone/>
            </a:pPr>
            <a:r>
              <a:rPr lang="en-US" b="1" dirty="0"/>
              <a:t>Social media </a:t>
            </a:r>
            <a:r>
              <a:rPr lang="en-US" dirty="0"/>
              <a:t>is defined as Internet-based channels that allow users to interact and derive value from user-generated content.</a:t>
            </a:r>
            <a:r>
              <a:rPr lang="en-US" dirty="0">
                <a:effectLst/>
              </a:rPr>
              <a:t> </a:t>
            </a:r>
          </a:p>
          <a:p>
            <a:pPr lvl="1"/>
            <a:r>
              <a:rPr lang="en-US" dirty="0"/>
              <a:t>The smart-phone-always-on-hand lifestyle has turned us into social media creatures constantly dropping digital breadcrumbs about our lives on the Internet.</a:t>
            </a:r>
          </a:p>
          <a:p>
            <a:pPr lvl="1"/>
            <a:r>
              <a:rPr lang="en-US" dirty="0"/>
              <a:t>Without being aware, you may have shared with the world your friends, your boss at work, the books you like, your vacation plans, the products you use at home, and even your eagerness to find a partner.</a:t>
            </a:r>
          </a:p>
          <a:p>
            <a:pPr lvl="1"/>
            <a:r>
              <a:rPr lang="en-US" dirty="0"/>
              <a:t>These breadcrumbs help companies show you ads for things you are most interested in.</a:t>
            </a:r>
          </a:p>
        </p:txBody>
      </p:sp>
    </p:spTree>
    <p:custDataLst>
      <p:tags r:id="rId1"/>
    </p:custDataLst>
    <p:extLst>
      <p:ext uri="{BB962C8B-B14F-4D97-AF65-F5344CB8AC3E}">
        <p14:creationId xmlns:p14="http://schemas.microsoft.com/office/powerpoint/2010/main" val="4014805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6FF8B-9D6D-1644-8495-A2B9B84A0FC3}"/>
              </a:ext>
            </a:extLst>
          </p:cNvPr>
          <p:cNvSpPr>
            <a:spLocks noGrp="1"/>
          </p:cNvSpPr>
          <p:nvPr>
            <p:ph type="title"/>
          </p:nvPr>
        </p:nvSpPr>
        <p:spPr/>
        <p:txBody>
          <a:bodyPr/>
          <a:lstStyle/>
          <a:p>
            <a:r>
              <a:rPr lang="en-US" dirty="0"/>
              <a:t>Introduction to Social Media</a:t>
            </a:r>
          </a:p>
        </p:txBody>
      </p:sp>
      <p:sp>
        <p:nvSpPr>
          <p:cNvPr id="3" name="Content Placeholder 2">
            <a:extLst>
              <a:ext uri="{FF2B5EF4-FFF2-40B4-BE49-F238E27FC236}">
                <a16:creationId xmlns:a16="http://schemas.microsoft.com/office/drawing/2014/main" id="{43D0823C-CBA2-8A46-8CF3-AD0EAD0BC862}"/>
              </a:ext>
            </a:extLst>
          </p:cNvPr>
          <p:cNvSpPr>
            <a:spLocks noGrp="1"/>
          </p:cNvSpPr>
          <p:nvPr>
            <p:ph idx="1"/>
          </p:nvPr>
        </p:nvSpPr>
        <p:spPr/>
        <p:txBody>
          <a:bodyPr>
            <a:normAutofit/>
          </a:bodyPr>
          <a:lstStyle/>
          <a:p>
            <a:r>
              <a:rPr lang="en-US" dirty="0"/>
              <a:t>Social Media could also expose your innermost thoughts and desires to your friends and foes and potentially hurt your career and relationships because of what you say or do in the digital world.</a:t>
            </a:r>
          </a:p>
          <a:p>
            <a:r>
              <a:rPr lang="en-US" dirty="0"/>
              <a:t>While the benefits of social media are well known, in recent years there is increasing awareness of its potential harms.</a:t>
            </a:r>
          </a:p>
          <a:p>
            <a:r>
              <a:rPr lang="en-US" dirty="0"/>
              <a:t>Several states have passed laws to regulate social media use, and the US Surgeon General has issued an advisory, summarizing results from research on the mental health impacts of social media.</a:t>
            </a:r>
          </a:p>
          <a:p>
            <a:endParaRPr lang="en-US" dirty="0"/>
          </a:p>
        </p:txBody>
      </p:sp>
    </p:spTree>
    <p:custDataLst>
      <p:tags r:id="rId1"/>
    </p:custDataLst>
    <p:extLst>
      <p:ext uri="{BB962C8B-B14F-4D97-AF65-F5344CB8AC3E}">
        <p14:creationId xmlns:p14="http://schemas.microsoft.com/office/powerpoint/2010/main" val="3952723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9C32C-88BA-05FB-A044-4C1932A49452}"/>
              </a:ext>
            </a:extLst>
          </p:cNvPr>
          <p:cNvSpPr>
            <a:spLocks noGrp="1"/>
          </p:cNvSpPr>
          <p:nvPr>
            <p:ph type="title"/>
          </p:nvPr>
        </p:nvSpPr>
        <p:spPr/>
        <p:txBody>
          <a:bodyPr/>
          <a:lstStyle/>
          <a:p>
            <a:r>
              <a:rPr lang="en-US" dirty="0"/>
              <a:t>Benefits of Social Media</a:t>
            </a:r>
          </a:p>
        </p:txBody>
      </p:sp>
      <p:sp>
        <p:nvSpPr>
          <p:cNvPr id="3" name="Text Placeholder 2">
            <a:extLst>
              <a:ext uri="{FF2B5EF4-FFF2-40B4-BE49-F238E27FC236}">
                <a16:creationId xmlns:a16="http://schemas.microsoft.com/office/drawing/2014/main" id="{70CA7DB6-5DC0-ED2F-441E-FB64BAC13C67}"/>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3122570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8980B-68CC-D149-BB67-1425CA74DE5B}"/>
              </a:ext>
            </a:extLst>
          </p:cNvPr>
          <p:cNvSpPr>
            <a:spLocks noGrp="1"/>
          </p:cNvSpPr>
          <p:nvPr>
            <p:ph type="title"/>
          </p:nvPr>
        </p:nvSpPr>
        <p:spPr/>
        <p:txBody>
          <a:bodyPr/>
          <a:lstStyle/>
          <a:p>
            <a:r>
              <a:rPr lang="en-US" dirty="0"/>
              <a:t>Benefits of Social Media: Professional</a:t>
            </a:r>
          </a:p>
        </p:txBody>
      </p:sp>
      <p:sp>
        <p:nvSpPr>
          <p:cNvPr id="3" name="Content Placeholder 2">
            <a:extLst>
              <a:ext uri="{FF2B5EF4-FFF2-40B4-BE49-F238E27FC236}">
                <a16:creationId xmlns:a16="http://schemas.microsoft.com/office/drawing/2014/main" id="{619874A1-51D3-3049-96BB-6AC3CC25C268}"/>
              </a:ext>
            </a:extLst>
          </p:cNvPr>
          <p:cNvSpPr>
            <a:spLocks noGrp="1"/>
          </p:cNvSpPr>
          <p:nvPr>
            <p:ph idx="1"/>
          </p:nvPr>
        </p:nvSpPr>
        <p:spPr/>
        <p:txBody>
          <a:bodyPr/>
          <a:lstStyle/>
          <a:p>
            <a:pPr marL="0" indent="0">
              <a:buNone/>
            </a:pPr>
            <a:r>
              <a:rPr lang="en-US" dirty="0"/>
              <a:t>One great Social Media software tool you can take advantage of is </a:t>
            </a:r>
            <a:r>
              <a:rPr lang="en-US" b="1" dirty="0"/>
              <a:t>LinkedIn</a:t>
            </a:r>
            <a:r>
              <a:rPr lang="en-US" dirty="0"/>
              <a:t>.</a:t>
            </a:r>
          </a:p>
          <a:p>
            <a:pPr lvl="1"/>
            <a:r>
              <a:rPr lang="en-US" dirty="0"/>
              <a:t>It was officially launched in 2003 to connect working professionals and now boasts over 930 million members in over 200 countries.</a:t>
            </a:r>
          </a:p>
          <a:p>
            <a:pPr lvl="1"/>
            <a:r>
              <a:rPr lang="en-US" dirty="0"/>
              <a:t>Even as a high-school student, you may want to create your LinkedIn profile to list your accomplishments and work experiences and to connect with your classmates, students at other schools you meet at events, teachers, and employers.</a:t>
            </a:r>
          </a:p>
          <a:p>
            <a:pPr lvl="1"/>
            <a:r>
              <a:rPr lang="en-US" dirty="0"/>
              <a:t>Good reviews and connections on LinkedIn may prove to be more valuable than what you list about yourself on your resume.</a:t>
            </a:r>
          </a:p>
        </p:txBody>
      </p:sp>
    </p:spTree>
    <p:custDataLst>
      <p:tags r:id="rId1"/>
    </p:custDataLst>
    <p:extLst>
      <p:ext uri="{BB962C8B-B14F-4D97-AF65-F5344CB8AC3E}">
        <p14:creationId xmlns:p14="http://schemas.microsoft.com/office/powerpoint/2010/main" val="2441814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CB650-1FB7-064D-BE52-527BF2F9A403}"/>
              </a:ext>
            </a:extLst>
          </p:cNvPr>
          <p:cNvSpPr>
            <a:spLocks noGrp="1"/>
          </p:cNvSpPr>
          <p:nvPr>
            <p:ph type="title"/>
          </p:nvPr>
        </p:nvSpPr>
        <p:spPr/>
        <p:txBody>
          <a:bodyPr/>
          <a:lstStyle/>
          <a:p>
            <a:r>
              <a:rPr lang="en-US" dirty="0"/>
              <a:t>Benefits of Social Media: Personal</a:t>
            </a:r>
          </a:p>
        </p:txBody>
      </p:sp>
      <p:sp>
        <p:nvSpPr>
          <p:cNvPr id="3" name="Content Placeholder 2">
            <a:extLst>
              <a:ext uri="{FF2B5EF4-FFF2-40B4-BE49-F238E27FC236}">
                <a16:creationId xmlns:a16="http://schemas.microsoft.com/office/drawing/2014/main" id="{016824B5-F255-AB43-82EE-E05C692BFB7E}"/>
              </a:ext>
            </a:extLst>
          </p:cNvPr>
          <p:cNvSpPr>
            <a:spLocks noGrp="1"/>
          </p:cNvSpPr>
          <p:nvPr>
            <p:ph idx="1"/>
          </p:nvPr>
        </p:nvSpPr>
        <p:spPr/>
        <p:txBody>
          <a:bodyPr>
            <a:normAutofit/>
          </a:bodyPr>
          <a:lstStyle/>
          <a:p>
            <a:r>
              <a:rPr lang="en-US" dirty="0"/>
              <a:t>People of all ages use social media for its benefits.</a:t>
            </a:r>
          </a:p>
          <a:p>
            <a:r>
              <a:rPr lang="en-US" dirty="0"/>
              <a:t>The Surgeon General’s advisory identifies several benefits including a sense of community to people with shared values identities, abilities, and interests.</a:t>
            </a:r>
          </a:p>
          <a:p>
            <a:r>
              <a:rPr lang="en-US" dirty="0"/>
              <a:t>Users get important information quickly and use social media to express their opinions.</a:t>
            </a:r>
          </a:p>
          <a:p>
            <a:r>
              <a:rPr lang="en-US" dirty="0"/>
              <a:t>Social media helps you sustain friendships online and organize social events easily.</a:t>
            </a:r>
            <a:r>
              <a:rPr lang="en-US" dirty="0">
                <a:effectLst/>
              </a:rPr>
              <a:t> </a:t>
            </a:r>
          </a:p>
          <a:p>
            <a:r>
              <a:rPr lang="en-US" dirty="0"/>
              <a:t>If you need social support, social media increases the likelihood that you will find one closest to your preferences.</a:t>
            </a:r>
          </a:p>
        </p:txBody>
      </p:sp>
    </p:spTree>
    <p:custDataLst>
      <p:tags r:id="rId1"/>
    </p:custDataLst>
    <p:extLst>
      <p:ext uri="{BB962C8B-B14F-4D97-AF65-F5344CB8AC3E}">
        <p14:creationId xmlns:p14="http://schemas.microsoft.com/office/powerpoint/2010/main" val="724748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607571-0EAA-939C-8DC4-C36955DC9D24}"/>
              </a:ext>
            </a:extLst>
          </p:cNvPr>
          <p:cNvSpPr>
            <a:spLocks noGrp="1"/>
          </p:cNvSpPr>
          <p:nvPr>
            <p:ph type="title"/>
          </p:nvPr>
        </p:nvSpPr>
        <p:spPr/>
        <p:txBody>
          <a:bodyPr/>
          <a:lstStyle/>
          <a:p>
            <a:r>
              <a:rPr lang="en-US" dirty="0"/>
              <a:t>Risks of Social Media</a:t>
            </a:r>
          </a:p>
        </p:txBody>
      </p:sp>
      <p:sp>
        <p:nvSpPr>
          <p:cNvPr id="5" name="Text Placeholder 4">
            <a:extLst>
              <a:ext uri="{FF2B5EF4-FFF2-40B4-BE49-F238E27FC236}">
                <a16:creationId xmlns:a16="http://schemas.microsoft.com/office/drawing/2014/main" id="{F2E0DF01-4EF9-9D16-1250-22E2CB2F8CB5}"/>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453041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B7EFE-6428-7141-B540-AAC6A166236C}"/>
              </a:ext>
            </a:extLst>
          </p:cNvPr>
          <p:cNvSpPr>
            <a:spLocks noGrp="1"/>
          </p:cNvSpPr>
          <p:nvPr>
            <p:ph type="title"/>
          </p:nvPr>
        </p:nvSpPr>
        <p:spPr/>
        <p:txBody>
          <a:bodyPr/>
          <a:lstStyle/>
          <a:p>
            <a:r>
              <a:rPr lang="en-US" dirty="0"/>
              <a:t>Risks of Social Media: Professional</a:t>
            </a:r>
          </a:p>
        </p:txBody>
      </p:sp>
      <p:sp>
        <p:nvSpPr>
          <p:cNvPr id="3" name="Content Placeholder 2">
            <a:extLst>
              <a:ext uri="{FF2B5EF4-FFF2-40B4-BE49-F238E27FC236}">
                <a16:creationId xmlns:a16="http://schemas.microsoft.com/office/drawing/2014/main" id="{11556E07-12E7-8940-86CC-36F110308411}"/>
              </a:ext>
            </a:extLst>
          </p:cNvPr>
          <p:cNvSpPr>
            <a:spLocks noGrp="1"/>
          </p:cNvSpPr>
          <p:nvPr>
            <p:ph idx="1"/>
          </p:nvPr>
        </p:nvSpPr>
        <p:spPr/>
        <p:txBody>
          <a:bodyPr/>
          <a:lstStyle/>
          <a:p>
            <a:r>
              <a:rPr lang="en-US" dirty="0"/>
              <a:t>Comments made on social media are persistent and available for review potentially forever.</a:t>
            </a:r>
          </a:p>
          <a:p>
            <a:r>
              <a:rPr lang="en-US" dirty="0"/>
              <a:t>Many employers don’t just look at professional websites like LinkedIn but also do a Google search of your name.</a:t>
            </a:r>
          </a:p>
          <a:p>
            <a:r>
              <a:rPr lang="en-US" dirty="0"/>
              <a:t>Employers, particularly large employers, are very concerned about how their customers feel about them.</a:t>
            </a:r>
          </a:p>
          <a:p>
            <a:r>
              <a:rPr lang="en-US" dirty="0"/>
              <a:t>Anything associated with you on social media that can be interpreted as being disagreeable such as racist, homophobic, xenophobic, or misogynistic, even statements made as jokes may come in the way of a great career opportunity.</a:t>
            </a:r>
          </a:p>
        </p:txBody>
      </p:sp>
    </p:spTree>
    <p:custDataLst>
      <p:tags r:id="rId1"/>
    </p:custDataLst>
    <p:extLst>
      <p:ext uri="{BB962C8B-B14F-4D97-AF65-F5344CB8AC3E}">
        <p14:creationId xmlns:p14="http://schemas.microsoft.com/office/powerpoint/2010/main" val="22876305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USF-DIT-BOOK" val="OrYZspaq"/>
  <p:tag name="ARTICULATE_SLIDE_COUNT" val="2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206BC30B-0B38-48DD-BA9E-E4AD7DC8C256}" vid="{EC1495C0-A700-4E5E-AD8B-F1473ABC6E1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USF-dit-book</Template>
  <TotalTime>56</TotalTime>
  <Words>1623</Words>
  <Application>Microsoft Office PowerPoint</Application>
  <PresentationFormat>Widescreen</PresentationFormat>
  <Paragraphs>107</Paragraphs>
  <Slides>21</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USF-dit-book</vt:lpstr>
      <vt:lpstr>Social Media</vt:lpstr>
      <vt:lpstr>Topics</vt:lpstr>
      <vt:lpstr>Introduction to Social Media</vt:lpstr>
      <vt:lpstr>Introduction to Social Media</vt:lpstr>
      <vt:lpstr>Benefits of Social Media</vt:lpstr>
      <vt:lpstr>Benefits of Social Media: Professional</vt:lpstr>
      <vt:lpstr>Benefits of Social Media: Personal</vt:lpstr>
      <vt:lpstr>Risks of Social Media</vt:lpstr>
      <vt:lpstr>Risks of Social Media: Professional</vt:lpstr>
      <vt:lpstr>Risks of Social Media: Tracking</vt:lpstr>
      <vt:lpstr>Risks of Social Media: Addiction</vt:lpstr>
      <vt:lpstr>Risks of Social Media: Addiction</vt:lpstr>
      <vt:lpstr>Risks of Social Media: Addiction</vt:lpstr>
      <vt:lpstr>Risks of Social Media: Online Predators</vt:lpstr>
      <vt:lpstr>Risks of Social Media: Online Scammers</vt:lpstr>
      <vt:lpstr>Risks of Social Media: Echo Chambers or Confirming your Biases</vt:lpstr>
      <vt:lpstr>Risks of Social Media: Mental Health</vt:lpstr>
      <vt:lpstr>Cyberbullying</vt:lpstr>
      <vt:lpstr>Cyberbullying</vt:lpstr>
      <vt:lpstr>Forms of Cyberbullying</vt:lpstr>
      <vt:lpstr>Cyberbullying: Options to Consider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18 Social Media </dc:title>
  <dc:creator>Clinton Daniel</dc:creator>
  <cp:keywords>DIT</cp:keywords>
  <cp:lastModifiedBy>Gloria Schramm</cp:lastModifiedBy>
  <cp:revision>12</cp:revision>
  <dcterms:created xsi:type="dcterms:W3CDTF">2023-06-09T01:17:08Z</dcterms:created>
  <dcterms:modified xsi:type="dcterms:W3CDTF">2023-07-01T19:24:48Z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BB0560CA-A7C4-4721-8280-B89F057E19C9</vt:lpwstr>
  </property>
  <property fmtid="{D5CDD505-2E9C-101B-9397-08002B2CF9AE}" pid="3" name="ArticulatePath">
    <vt:lpwstr>Ch-18-Social-Media</vt:lpwstr>
  </property>
</Properties>
</file>