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0"/>
  </p:notesMasterIdLst>
  <p:sldIdLst>
    <p:sldId id="257" r:id="rId2"/>
    <p:sldId id="258" r:id="rId3"/>
    <p:sldId id="259" r:id="rId4"/>
    <p:sldId id="282" r:id="rId5"/>
    <p:sldId id="260" r:id="rId6"/>
    <p:sldId id="261" r:id="rId7"/>
    <p:sldId id="262" r:id="rId8"/>
    <p:sldId id="283" r:id="rId9"/>
    <p:sldId id="263" r:id="rId10"/>
    <p:sldId id="264" r:id="rId11"/>
    <p:sldId id="266" r:id="rId12"/>
    <p:sldId id="284" r:id="rId13"/>
    <p:sldId id="267" r:id="rId14"/>
    <p:sldId id="268" r:id="rId15"/>
    <p:sldId id="269" r:id="rId16"/>
    <p:sldId id="273" r:id="rId17"/>
    <p:sldId id="270" r:id="rId18"/>
    <p:sldId id="271" r:id="rId19"/>
    <p:sldId id="272" r:id="rId20"/>
    <p:sldId id="274" r:id="rId21"/>
    <p:sldId id="275" r:id="rId22"/>
    <p:sldId id="276" r:id="rId23"/>
    <p:sldId id="277" r:id="rId24"/>
    <p:sldId id="278" r:id="rId25"/>
    <p:sldId id="279" r:id="rId26"/>
    <p:sldId id="280" r:id="rId27"/>
    <p:sldId id="281" r:id="rId28"/>
    <p:sldId id="285" r:id="rId29"/>
  </p:sldIdLst>
  <p:sldSz cx="12192000" cy="6858000"/>
  <p:notesSz cx="6858000" cy="91440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97" autoAdjust="0"/>
    <p:restoredTop sz="78329" autoAdjust="0"/>
  </p:normalViewPr>
  <p:slideViewPr>
    <p:cSldViewPr snapToGrid="0" snapToObjects="1">
      <p:cViewPr varScale="1">
        <p:scale>
          <a:sx n="83" d="100"/>
          <a:sy n="83" d="100"/>
        </p:scale>
        <p:origin x="3084" y="9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2583DB-D6FF-1D41-A8B1-76FDF9F55B9F}"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210A08-D8FD-BA45-B60D-D9795910F98A}" type="slidenum">
              <a:rPr lang="en-US" smtClean="0"/>
              <a:t>‹#›</a:t>
            </a:fld>
            <a:endParaRPr lang="en-US"/>
          </a:p>
        </p:txBody>
      </p:sp>
    </p:spTree>
    <p:extLst>
      <p:ext uri="{BB962C8B-B14F-4D97-AF65-F5344CB8AC3E}">
        <p14:creationId xmlns:p14="http://schemas.microsoft.com/office/powerpoint/2010/main" val="2012901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a:t>
            </a:r>
            <a:r>
              <a:rPr lang="en-US" dirty="0"/>
              <a:t>Database Applications</a:t>
            </a:r>
            <a:r>
              <a:rPr lang="en-US" dirty="0">
                <a:solidFill>
                  <a:srgbClr val="000000"/>
                </a:solidFill>
                <a:effectLst/>
              </a:rPr>
              <a:t>”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1</a:t>
            </a:fld>
            <a:endParaRPr lang="en-US"/>
          </a:p>
        </p:txBody>
      </p:sp>
    </p:spTree>
    <p:extLst>
      <p:ext uri="{BB962C8B-B14F-4D97-AF65-F5344CB8AC3E}">
        <p14:creationId xmlns:p14="http://schemas.microsoft.com/office/powerpoint/2010/main" val="500932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3636553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207655F4-1AB8-15C1-D3E0-A45519F80C1F}"/>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195F5B2C-FFC0-E4A9-B376-8A4F92DFEA75}"/>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625872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2711433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350644074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0C1FBC8B-52E9-BB49-AE3D-BCD47078A19B}"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05AC1FB0-1E0B-784E-B228-A6037A7A0BB6}" type="slidenum">
              <a:rPr lang="en-US" smtClean="0"/>
              <a:t>‹#›</a:t>
            </a:fld>
            <a:endParaRPr lang="en-US"/>
          </a:p>
        </p:txBody>
      </p:sp>
    </p:spTree>
    <p:extLst>
      <p:ext uri="{BB962C8B-B14F-4D97-AF65-F5344CB8AC3E}">
        <p14:creationId xmlns:p14="http://schemas.microsoft.com/office/powerpoint/2010/main" val="2191871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lvl3pPr>
              <a:defRPr sz="24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795432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3808048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4188961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normAutofit/>
          </a:bodyPr>
          <a:lstStyle>
            <a:lvl1pPr>
              <a:defRPr sz="2400"/>
            </a:lvl1pPr>
            <a:lvl2pPr>
              <a:defRPr sz="2400"/>
            </a:lvl2pPr>
            <a:lvl3pPr>
              <a:defRPr sz="24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normAutofit/>
          </a:bodyPr>
          <a:lstStyle>
            <a:lvl1pPr>
              <a:defRPr sz="2400"/>
            </a:lvl1pPr>
            <a:lvl2pPr>
              <a:defRPr sz="2400"/>
            </a:lvl2pPr>
            <a:lvl3pPr>
              <a:defRPr sz="24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4160411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normAutofit/>
          </a:bodyPr>
          <a:lstStyle>
            <a:lvl1pPr>
              <a:defRPr sz="2400"/>
            </a:lvl1pPr>
            <a:lvl2pPr>
              <a:defRPr sz="2400"/>
            </a:lvl2pPr>
            <a:lvl3pPr>
              <a:defRPr sz="24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normAutofit/>
          </a:bodyPr>
          <a:lstStyle>
            <a:lvl1pPr>
              <a:defRPr sz="2400"/>
            </a:lvl1pPr>
            <a:lvl2pPr>
              <a:defRPr sz="2400"/>
            </a:lvl2pPr>
            <a:lvl3pPr>
              <a:defRPr sz="24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888386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454202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674576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2898485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1FBC8B-52E9-BB49-AE3D-BCD47078A19B}"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AC1FB0-1E0B-784E-B228-A6037A7A0BB6}" type="slidenum">
              <a:rPr lang="en-US" smtClean="0"/>
              <a:t>‹#›</a:t>
            </a:fld>
            <a:endParaRPr lang="en-US"/>
          </a:p>
        </p:txBody>
      </p:sp>
    </p:spTree>
    <p:custDataLst>
      <p:tags r:id="rId14"/>
    </p:custDataLst>
    <p:extLst>
      <p:ext uri="{BB962C8B-B14F-4D97-AF65-F5344CB8AC3E}">
        <p14:creationId xmlns:p14="http://schemas.microsoft.com/office/powerpoint/2010/main" val="12503394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4.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4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rmAutofit/>
          </a:bodyPr>
          <a:lstStyle/>
          <a:p>
            <a:r>
              <a:rPr lang="en-US" dirty="0"/>
              <a:t>Database Applications</a:t>
            </a:r>
          </a:p>
        </p:txBody>
      </p:sp>
      <p:sp>
        <p:nvSpPr>
          <p:cNvPr id="4" name="Content Placeholder 3">
            <a:extLst>
              <a:ext uri="{FF2B5EF4-FFF2-40B4-BE49-F238E27FC236}">
                <a16:creationId xmlns:a16="http://schemas.microsoft.com/office/drawing/2014/main" id="{63E0BABE-ABAA-0FFF-0FB6-DB08267C3E61}"/>
              </a:ext>
            </a:extLst>
          </p:cNvPr>
          <p:cNvSpPr>
            <a:spLocks noGrp="1"/>
          </p:cNvSpPr>
          <p:nvPr>
            <p:ph sz="quarter" idx="10"/>
          </p:nvPr>
        </p:nvSpPr>
        <p:spPr>
          <a:xfrm>
            <a:off x="1524000" y="4675188"/>
            <a:ext cx="1218282" cy="369332"/>
          </a:xfrm>
        </p:spPr>
        <p:txBody>
          <a:bodyPr/>
          <a:lstStyle/>
          <a:p>
            <a:r>
              <a:rPr lang="en-US" dirty="0"/>
              <a:t>Chapter 14</a:t>
            </a:r>
          </a:p>
        </p:txBody>
      </p:sp>
    </p:spTree>
    <p:custDataLst>
      <p:tags r:id="rId1"/>
    </p:custDataLst>
    <p:extLst>
      <p:ext uri="{BB962C8B-B14F-4D97-AF65-F5344CB8AC3E}">
        <p14:creationId xmlns:p14="http://schemas.microsoft.com/office/powerpoint/2010/main" val="4268627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B8683-0980-E54E-94C6-3BD486F91D07}"/>
              </a:ext>
            </a:extLst>
          </p:cNvPr>
          <p:cNvSpPr>
            <a:spLocks noGrp="1"/>
          </p:cNvSpPr>
          <p:nvPr>
            <p:ph type="title"/>
          </p:nvPr>
        </p:nvSpPr>
        <p:spPr/>
        <p:txBody>
          <a:bodyPr/>
          <a:lstStyle/>
          <a:p>
            <a:r>
              <a:rPr lang="en-US" dirty="0"/>
              <a:t>Relational Databases</a:t>
            </a:r>
          </a:p>
        </p:txBody>
      </p:sp>
      <p:sp>
        <p:nvSpPr>
          <p:cNvPr id="3" name="Content Placeholder 2">
            <a:extLst>
              <a:ext uri="{FF2B5EF4-FFF2-40B4-BE49-F238E27FC236}">
                <a16:creationId xmlns:a16="http://schemas.microsoft.com/office/drawing/2014/main" id="{82279791-D121-D144-A75F-F9136B5533CE}"/>
              </a:ext>
            </a:extLst>
          </p:cNvPr>
          <p:cNvSpPr>
            <a:spLocks noGrp="1"/>
          </p:cNvSpPr>
          <p:nvPr>
            <p:ph idx="1"/>
          </p:nvPr>
        </p:nvSpPr>
        <p:spPr/>
        <p:txBody>
          <a:bodyPr>
            <a:noAutofit/>
          </a:bodyPr>
          <a:lstStyle/>
          <a:p>
            <a:r>
              <a:rPr lang="en-US" dirty="0"/>
              <a:t>In a relational database (see illustration in previous slide), tables are related to each other using keys.</a:t>
            </a:r>
          </a:p>
          <a:p>
            <a:r>
              <a:rPr lang="en-US" dirty="0"/>
              <a:t>Keys uniquely identify data in each row and allow data from different tables to be joined together.</a:t>
            </a:r>
          </a:p>
        </p:txBody>
      </p:sp>
      <p:pic>
        <p:nvPicPr>
          <p:cNvPr id="5" name="Picture 4" descr="Example of a relational database of student information&#10;">
            <a:extLst>
              <a:ext uri="{FF2B5EF4-FFF2-40B4-BE49-F238E27FC236}">
                <a16:creationId xmlns:a16="http://schemas.microsoft.com/office/drawing/2014/main" id="{3AA7175D-D697-C044-A152-836D2CBACCB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976111" y="3611382"/>
            <a:ext cx="8419071" cy="2881493"/>
          </a:xfrm>
          <a:prstGeom prst="rect">
            <a:avLst/>
          </a:prstGeom>
        </p:spPr>
      </p:pic>
      <p:sp>
        <p:nvSpPr>
          <p:cNvPr id="6" name="TextBox 5">
            <a:extLst>
              <a:ext uri="{FF2B5EF4-FFF2-40B4-BE49-F238E27FC236}">
                <a16:creationId xmlns:a16="http://schemas.microsoft.com/office/drawing/2014/main" id="{809F2885-CEF8-68A9-5E2F-892AE49D6B29}"/>
              </a:ext>
            </a:extLst>
          </p:cNvPr>
          <p:cNvSpPr txBox="1"/>
          <p:nvPr/>
        </p:nvSpPr>
        <p:spPr>
          <a:xfrm>
            <a:off x="3200400" y="6202968"/>
            <a:ext cx="6096000" cy="369332"/>
          </a:xfrm>
          <a:prstGeom prst="rect">
            <a:avLst/>
          </a:prstGeom>
          <a:noFill/>
        </p:spPr>
        <p:txBody>
          <a:bodyPr wrap="square">
            <a:spAutoFit/>
          </a:bodyPr>
          <a:lstStyle/>
          <a:p>
            <a:pPr marL="0" indent="0">
              <a:buNone/>
            </a:pPr>
            <a:r>
              <a:rPr lang="en-US" dirty="0"/>
              <a:t>Example of a relational database of student information</a:t>
            </a:r>
          </a:p>
        </p:txBody>
      </p:sp>
    </p:spTree>
    <p:custDataLst>
      <p:tags r:id="rId1"/>
    </p:custDataLst>
    <p:extLst>
      <p:ext uri="{BB962C8B-B14F-4D97-AF65-F5344CB8AC3E}">
        <p14:creationId xmlns:p14="http://schemas.microsoft.com/office/powerpoint/2010/main" val="2450553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F0DD0-D4A6-E043-9082-D130BC14DFBA}"/>
              </a:ext>
            </a:extLst>
          </p:cNvPr>
          <p:cNvSpPr>
            <a:spLocks noGrp="1"/>
          </p:cNvSpPr>
          <p:nvPr>
            <p:ph type="title"/>
          </p:nvPr>
        </p:nvSpPr>
        <p:spPr/>
        <p:txBody>
          <a:bodyPr/>
          <a:lstStyle/>
          <a:p>
            <a:r>
              <a:rPr lang="en-US" dirty="0"/>
              <a:t>Relational Databases</a:t>
            </a:r>
          </a:p>
        </p:txBody>
      </p:sp>
      <p:sp>
        <p:nvSpPr>
          <p:cNvPr id="3" name="Content Placeholder 2">
            <a:extLst>
              <a:ext uri="{FF2B5EF4-FFF2-40B4-BE49-F238E27FC236}">
                <a16:creationId xmlns:a16="http://schemas.microsoft.com/office/drawing/2014/main" id="{4C5D7005-8BEA-2047-B0B1-47C12EFA28D8}"/>
              </a:ext>
            </a:extLst>
          </p:cNvPr>
          <p:cNvSpPr>
            <a:spLocks noGrp="1"/>
          </p:cNvSpPr>
          <p:nvPr>
            <p:ph idx="1"/>
          </p:nvPr>
        </p:nvSpPr>
        <p:spPr/>
        <p:txBody>
          <a:bodyPr>
            <a:noAutofit/>
          </a:bodyPr>
          <a:lstStyle/>
          <a:p>
            <a:r>
              <a:rPr lang="en-US" dirty="0"/>
              <a:t>The previous slide shows a relational database model storing information about courses taken by students.</a:t>
            </a:r>
          </a:p>
          <a:p>
            <a:r>
              <a:rPr lang="en-US" dirty="0"/>
              <a:t>There is a table called </a:t>
            </a:r>
            <a:r>
              <a:rPr lang="en-US" b="1" dirty="0"/>
              <a:t>Students</a:t>
            </a:r>
            <a:r>
              <a:rPr lang="en-US" dirty="0"/>
              <a:t>, which stores information about students such as names.</a:t>
            </a:r>
          </a:p>
          <a:p>
            <a:r>
              <a:rPr lang="en-US" dirty="0"/>
              <a:t>A separate table called </a:t>
            </a:r>
            <a:r>
              <a:rPr lang="en-US" b="1" dirty="0"/>
              <a:t>Courses</a:t>
            </a:r>
            <a:r>
              <a:rPr lang="en-US" dirty="0"/>
              <a:t> has information about courses such as the title of the course.</a:t>
            </a:r>
          </a:p>
          <a:p>
            <a:r>
              <a:rPr lang="en-US" dirty="0"/>
              <a:t>Finally, a table unique to the relational database model, called </a:t>
            </a:r>
            <a:r>
              <a:rPr lang="en-US" b="1" dirty="0" err="1"/>
              <a:t>StudentCourses</a:t>
            </a:r>
            <a:r>
              <a:rPr lang="en-US" dirty="0"/>
              <a:t>, identifies all the courses taken by each student.</a:t>
            </a:r>
          </a:p>
          <a:p>
            <a:endParaRPr lang="en-US" dirty="0"/>
          </a:p>
        </p:txBody>
      </p:sp>
    </p:spTree>
    <p:custDataLst>
      <p:tags r:id="rId1"/>
    </p:custDataLst>
    <p:extLst>
      <p:ext uri="{BB962C8B-B14F-4D97-AF65-F5344CB8AC3E}">
        <p14:creationId xmlns:p14="http://schemas.microsoft.com/office/powerpoint/2010/main" val="3568318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AD986-3A64-444A-D514-30E9B58E0BF8}"/>
              </a:ext>
            </a:extLst>
          </p:cNvPr>
          <p:cNvSpPr>
            <a:spLocks noGrp="1"/>
          </p:cNvSpPr>
          <p:nvPr>
            <p:ph type="title"/>
          </p:nvPr>
        </p:nvSpPr>
        <p:spPr/>
        <p:txBody>
          <a:bodyPr/>
          <a:lstStyle/>
          <a:p>
            <a:r>
              <a:rPr lang="en-US" dirty="0"/>
              <a:t>Introduction to SQL</a:t>
            </a:r>
          </a:p>
        </p:txBody>
      </p:sp>
      <p:sp>
        <p:nvSpPr>
          <p:cNvPr id="3" name="Text Placeholder 2">
            <a:extLst>
              <a:ext uri="{FF2B5EF4-FFF2-40B4-BE49-F238E27FC236}">
                <a16:creationId xmlns:a16="http://schemas.microsoft.com/office/drawing/2014/main" id="{D2B6B16E-6502-5EFE-E42F-97327502FB28}"/>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769730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B4A3D-9B19-F548-AF41-D3879EEFA5FE}"/>
              </a:ext>
            </a:extLst>
          </p:cNvPr>
          <p:cNvSpPr>
            <a:spLocks noGrp="1"/>
          </p:cNvSpPr>
          <p:nvPr>
            <p:ph type="title"/>
          </p:nvPr>
        </p:nvSpPr>
        <p:spPr/>
        <p:txBody>
          <a:bodyPr/>
          <a:lstStyle/>
          <a:p>
            <a:r>
              <a:rPr lang="en-US" dirty="0"/>
              <a:t>Introduction to SQL</a:t>
            </a:r>
          </a:p>
        </p:txBody>
      </p:sp>
      <p:sp>
        <p:nvSpPr>
          <p:cNvPr id="3" name="Content Placeholder 2">
            <a:extLst>
              <a:ext uri="{FF2B5EF4-FFF2-40B4-BE49-F238E27FC236}">
                <a16:creationId xmlns:a16="http://schemas.microsoft.com/office/drawing/2014/main" id="{82A73F9B-51A8-CD40-AB30-F9C36D6E3276}"/>
              </a:ext>
            </a:extLst>
          </p:cNvPr>
          <p:cNvSpPr>
            <a:spLocks noGrp="1"/>
          </p:cNvSpPr>
          <p:nvPr>
            <p:ph idx="1"/>
          </p:nvPr>
        </p:nvSpPr>
        <p:spPr/>
        <p:txBody>
          <a:bodyPr>
            <a:noAutofit/>
          </a:bodyPr>
          <a:lstStyle/>
          <a:p>
            <a:pPr marL="0" indent="0">
              <a:buNone/>
            </a:pPr>
            <a:r>
              <a:rPr lang="en-US" b="1" i="1" dirty="0"/>
              <a:t>SQL (Structured Query Language)</a:t>
            </a:r>
            <a:r>
              <a:rPr lang="en-US" dirty="0"/>
              <a:t> is a programming language used to interact with relational databases.</a:t>
            </a:r>
          </a:p>
          <a:p>
            <a:pPr lvl="1"/>
            <a:r>
              <a:rPr lang="en-US" dirty="0"/>
              <a:t>Organizing data</a:t>
            </a:r>
            <a:r>
              <a:rPr lang="en-US" dirty="0">
                <a:effectLst/>
              </a:rPr>
              <a:t> </a:t>
            </a:r>
            <a:r>
              <a:rPr lang="en-US" dirty="0"/>
              <a:t>allows for efficient storage and retrieval of data using various relational operations and SQL (Structured Query Language) commands.</a:t>
            </a:r>
          </a:p>
          <a:p>
            <a:pPr lvl="1"/>
            <a:r>
              <a:rPr lang="en-US" dirty="0"/>
              <a:t>Once you have your data in a database, you need to interact with the database management system (the software that manages the database) to see or change the data.</a:t>
            </a:r>
          </a:p>
          <a:p>
            <a:pPr lvl="1"/>
            <a:r>
              <a:rPr lang="en-US" dirty="0"/>
              <a:t>SQL commands can be used to create new databases, tables, and to insert, update, and delete data in existing tables.</a:t>
            </a:r>
          </a:p>
          <a:p>
            <a:pPr lvl="1"/>
            <a:r>
              <a:rPr lang="en-US" dirty="0"/>
              <a:t>SQL can also be used to search for and retrieve specific data using queries, which are statements that specify the criteria for selecting data.</a:t>
            </a:r>
          </a:p>
          <a:p>
            <a:endParaRPr lang="en-US" dirty="0"/>
          </a:p>
          <a:p>
            <a:endParaRPr lang="en-US" dirty="0"/>
          </a:p>
        </p:txBody>
      </p:sp>
    </p:spTree>
    <p:custDataLst>
      <p:tags r:id="rId1"/>
    </p:custDataLst>
    <p:extLst>
      <p:ext uri="{BB962C8B-B14F-4D97-AF65-F5344CB8AC3E}">
        <p14:creationId xmlns:p14="http://schemas.microsoft.com/office/powerpoint/2010/main" val="2613278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FD640-B971-814D-9539-18BE53101EC8}"/>
              </a:ext>
            </a:extLst>
          </p:cNvPr>
          <p:cNvSpPr>
            <a:spLocks noGrp="1"/>
          </p:cNvSpPr>
          <p:nvPr>
            <p:ph type="title"/>
          </p:nvPr>
        </p:nvSpPr>
        <p:spPr/>
        <p:txBody>
          <a:bodyPr>
            <a:normAutofit/>
          </a:bodyPr>
          <a:lstStyle/>
          <a:p>
            <a:r>
              <a:rPr lang="en-US" dirty="0"/>
              <a:t>Introduction to SQL: Main SQL Commands</a:t>
            </a:r>
          </a:p>
        </p:txBody>
      </p:sp>
      <p:sp>
        <p:nvSpPr>
          <p:cNvPr id="3" name="Content Placeholder 2">
            <a:extLst>
              <a:ext uri="{FF2B5EF4-FFF2-40B4-BE49-F238E27FC236}">
                <a16:creationId xmlns:a16="http://schemas.microsoft.com/office/drawing/2014/main" id="{D303E4BC-589D-E04F-902C-5DC41412A779}"/>
              </a:ext>
            </a:extLst>
          </p:cNvPr>
          <p:cNvSpPr>
            <a:spLocks noGrp="1"/>
          </p:cNvSpPr>
          <p:nvPr>
            <p:ph idx="1"/>
          </p:nvPr>
        </p:nvSpPr>
        <p:spPr>
          <a:xfrm>
            <a:off x="838200" y="1515035"/>
            <a:ext cx="10515600" cy="4661928"/>
          </a:xfrm>
        </p:spPr>
        <p:txBody>
          <a:bodyPr>
            <a:noAutofit/>
          </a:bodyPr>
          <a:lstStyle/>
          <a:p>
            <a:r>
              <a:rPr lang="en-US" b="1" dirty="0"/>
              <a:t>Data Definition Language (DDL) </a:t>
            </a:r>
            <a:r>
              <a:rPr lang="en-US" dirty="0"/>
              <a:t>commands define the structure (schema) of databases.</a:t>
            </a:r>
          </a:p>
          <a:p>
            <a:pPr lvl="1"/>
            <a:r>
              <a:rPr lang="en-US" dirty="0"/>
              <a:t>CREATE, ALTER, and DROP are the most common DDL commands</a:t>
            </a:r>
          </a:p>
          <a:p>
            <a:r>
              <a:rPr lang="en-US" b="1" dirty="0"/>
              <a:t>Data Manipulation Language (DML) </a:t>
            </a:r>
            <a:r>
              <a:rPr lang="en-US" dirty="0"/>
              <a:t>commands manipulate the data stored in databases.</a:t>
            </a:r>
          </a:p>
          <a:p>
            <a:pPr lvl="1"/>
            <a:r>
              <a:rPr lang="en-US" dirty="0"/>
              <a:t>The most used DML commands are SELECT, INSERT, UPDATE, and DELETE</a:t>
            </a:r>
          </a:p>
          <a:p>
            <a:r>
              <a:rPr lang="en-US" b="1" dirty="0"/>
              <a:t>Data Control Language (DCL) </a:t>
            </a:r>
            <a:r>
              <a:rPr lang="en-US" dirty="0"/>
              <a:t>commands control who can access your database.</a:t>
            </a:r>
          </a:p>
          <a:p>
            <a:pPr lvl="1"/>
            <a:r>
              <a:rPr lang="en-US" dirty="0"/>
              <a:t>GRANT and REVOKE are the most common commands</a:t>
            </a:r>
          </a:p>
          <a:p>
            <a:r>
              <a:rPr lang="en-US" b="1" dirty="0"/>
              <a:t>Transaction Control Language (TCL) </a:t>
            </a:r>
            <a:r>
              <a:rPr lang="en-US" dirty="0"/>
              <a:t>commands serve as gatekeepers of changes.</a:t>
            </a:r>
          </a:p>
          <a:p>
            <a:pPr lvl="1"/>
            <a:r>
              <a:rPr lang="en-US" dirty="0"/>
              <a:t>COMMIT, ROLLBACK, and SAVEPOINT are the most common TCL commands</a:t>
            </a:r>
            <a:r>
              <a:rPr lang="en-US" dirty="0">
                <a:effectLst/>
              </a:rPr>
              <a:t> </a:t>
            </a:r>
            <a:endParaRPr lang="en-US" dirty="0"/>
          </a:p>
        </p:txBody>
      </p:sp>
    </p:spTree>
    <p:custDataLst>
      <p:tags r:id="rId1"/>
    </p:custDataLst>
    <p:extLst>
      <p:ext uri="{BB962C8B-B14F-4D97-AF65-F5344CB8AC3E}">
        <p14:creationId xmlns:p14="http://schemas.microsoft.com/office/powerpoint/2010/main" val="2993524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2CB62-9D65-4740-8D68-2616E578700C}"/>
              </a:ext>
            </a:extLst>
          </p:cNvPr>
          <p:cNvSpPr>
            <a:spLocks noGrp="1"/>
          </p:cNvSpPr>
          <p:nvPr>
            <p:ph type="title"/>
          </p:nvPr>
        </p:nvSpPr>
        <p:spPr/>
        <p:txBody>
          <a:bodyPr/>
          <a:lstStyle/>
          <a:p>
            <a:r>
              <a:rPr lang="en-US" dirty="0"/>
              <a:t>Querying a Database using DML: SELECT</a:t>
            </a:r>
          </a:p>
        </p:txBody>
      </p:sp>
      <p:sp>
        <p:nvSpPr>
          <p:cNvPr id="3" name="Content Placeholder 2">
            <a:extLst>
              <a:ext uri="{FF2B5EF4-FFF2-40B4-BE49-F238E27FC236}">
                <a16:creationId xmlns:a16="http://schemas.microsoft.com/office/drawing/2014/main" id="{E258F6EB-AF04-934D-9BF8-BC9190461BA9}"/>
              </a:ext>
            </a:extLst>
          </p:cNvPr>
          <p:cNvSpPr>
            <a:spLocks noGrp="1"/>
          </p:cNvSpPr>
          <p:nvPr>
            <p:ph idx="1"/>
          </p:nvPr>
        </p:nvSpPr>
        <p:spPr/>
        <p:txBody>
          <a:bodyPr>
            <a:normAutofit/>
          </a:bodyPr>
          <a:lstStyle/>
          <a:p>
            <a:pPr marL="0" indent="0">
              <a:buNone/>
            </a:pPr>
            <a:r>
              <a:rPr lang="en-US" dirty="0"/>
              <a:t>Use </a:t>
            </a:r>
            <a:r>
              <a:rPr lang="en-US" b="1" dirty="0"/>
              <a:t>SELECT</a:t>
            </a:r>
            <a:r>
              <a:rPr lang="en-US" dirty="0"/>
              <a:t> to view data stored in the database:</a:t>
            </a:r>
          </a:p>
          <a:p>
            <a:pPr marL="457200" lvl="1" indent="0">
              <a:buNone/>
            </a:pPr>
            <a:r>
              <a:rPr lang="en-US" sz="2000" b="1" dirty="0"/>
              <a:t>SELECT </a:t>
            </a:r>
          </a:p>
          <a:p>
            <a:pPr marL="457200" lvl="1" indent="0">
              <a:buNone/>
            </a:pPr>
            <a:r>
              <a:rPr lang="en-US" sz="2000" b="1" dirty="0"/>
              <a:t>* </a:t>
            </a:r>
          </a:p>
          <a:p>
            <a:pPr marL="457200" lvl="1" indent="0">
              <a:buNone/>
            </a:pPr>
            <a:r>
              <a:rPr lang="en-US" sz="2000" b="1" dirty="0"/>
              <a:t>FROM Students </a:t>
            </a:r>
          </a:p>
          <a:p>
            <a:pPr marL="457200" lvl="1" indent="0">
              <a:buNone/>
            </a:pPr>
            <a:r>
              <a:rPr lang="en-US" sz="2000" b="1" dirty="0"/>
              <a:t>WHERE Id = 56745;</a:t>
            </a:r>
            <a:endParaRPr lang="en-US" b="1" dirty="0"/>
          </a:p>
          <a:p>
            <a:pPr marL="0" indent="0">
              <a:buNone/>
            </a:pPr>
            <a:r>
              <a:rPr lang="en-US" dirty="0"/>
              <a:t>The above </a:t>
            </a:r>
            <a:r>
              <a:rPr lang="en-US" b="1" dirty="0"/>
              <a:t>SELECT</a:t>
            </a:r>
            <a:r>
              <a:rPr lang="en-US" dirty="0"/>
              <a:t> statement will fetch all details (*) from the Students table about those students whose Id is 56745.</a:t>
            </a:r>
          </a:p>
          <a:p>
            <a:endParaRPr lang="en-US" dirty="0"/>
          </a:p>
        </p:txBody>
      </p:sp>
    </p:spTree>
    <p:custDataLst>
      <p:tags r:id="rId1"/>
    </p:custDataLst>
    <p:extLst>
      <p:ext uri="{BB962C8B-B14F-4D97-AF65-F5344CB8AC3E}">
        <p14:creationId xmlns:p14="http://schemas.microsoft.com/office/powerpoint/2010/main" val="3816906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21F5D-2CC6-0A46-8E5C-C326ACBC3C45}"/>
              </a:ext>
            </a:extLst>
          </p:cNvPr>
          <p:cNvSpPr>
            <a:spLocks noGrp="1"/>
          </p:cNvSpPr>
          <p:nvPr>
            <p:ph type="title"/>
          </p:nvPr>
        </p:nvSpPr>
        <p:spPr/>
        <p:txBody>
          <a:bodyPr/>
          <a:lstStyle/>
          <a:p>
            <a:r>
              <a:rPr lang="en-US" dirty="0"/>
              <a:t>Querying a Database using DML: INSERT</a:t>
            </a:r>
          </a:p>
        </p:txBody>
      </p:sp>
      <p:sp>
        <p:nvSpPr>
          <p:cNvPr id="3" name="Content Placeholder 2">
            <a:extLst>
              <a:ext uri="{FF2B5EF4-FFF2-40B4-BE49-F238E27FC236}">
                <a16:creationId xmlns:a16="http://schemas.microsoft.com/office/drawing/2014/main" id="{17C1BA01-A045-6641-8DB5-B641129A372F}"/>
              </a:ext>
            </a:extLst>
          </p:cNvPr>
          <p:cNvSpPr>
            <a:spLocks noGrp="1"/>
          </p:cNvSpPr>
          <p:nvPr>
            <p:ph idx="1"/>
          </p:nvPr>
        </p:nvSpPr>
        <p:spPr/>
        <p:txBody>
          <a:bodyPr>
            <a:normAutofit/>
          </a:bodyPr>
          <a:lstStyle/>
          <a:p>
            <a:r>
              <a:rPr lang="en-US" dirty="0"/>
              <a:t>To add data to tables in your database, you can use the </a:t>
            </a:r>
            <a:r>
              <a:rPr lang="en-US" b="1" dirty="0"/>
              <a:t>INSERT INTO</a:t>
            </a:r>
            <a:r>
              <a:rPr lang="en-US" dirty="0"/>
              <a:t> command. </a:t>
            </a:r>
          </a:p>
          <a:p>
            <a:r>
              <a:rPr lang="en-US" dirty="0"/>
              <a:t>The INSERT command expects you to know the column names and the type of data the columns can hold therefore you will need to know the structure of the table before you can insert data into it.</a:t>
            </a:r>
          </a:p>
          <a:p>
            <a:r>
              <a:rPr lang="en-US" dirty="0"/>
              <a:t>Example:</a:t>
            </a:r>
          </a:p>
          <a:p>
            <a:pPr marL="457200" lvl="1" indent="0">
              <a:buNone/>
            </a:pPr>
            <a:r>
              <a:rPr lang="en-US" sz="2000" b="1" dirty="0"/>
              <a:t>INSERT INTO Users (id, name, email) VALUES (1, 'Cecilia Flores', '</a:t>
            </a:r>
            <a:r>
              <a:rPr lang="en-US" sz="2000" b="1" dirty="0" err="1"/>
              <a:t>cecilia.flores@example.com</a:t>
            </a:r>
            <a:r>
              <a:rPr lang="en-US" sz="2000" b="1" dirty="0"/>
              <a:t>’);</a:t>
            </a:r>
          </a:p>
          <a:p>
            <a:r>
              <a:rPr lang="en-US" dirty="0"/>
              <a:t>In this example, we listed the column names next to the table name (Users (id, name, email)) and gave the values to be inserted for each of these columns. </a:t>
            </a:r>
          </a:p>
          <a:p>
            <a:endParaRPr lang="en-US" dirty="0"/>
          </a:p>
        </p:txBody>
      </p:sp>
    </p:spTree>
    <p:custDataLst>
      <p:tags r:id="rId1"/>
    </p:custDataLst>
    <p:extLst>
      <p:ext uri="{BB962C8B-B14F-4D97-AF65-F5344CB8AC3E}">
        <p14:creationId xmlns:p14="http://schemas.microsoft.com/office/powerpoint/2010/main" val="3826982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89955-C04B-2C42-9160-48E97DC0E8AA}"/>
              </a:ext>
            </a:extLst>
          </p:cNvPr>
          <p:cNvSpPr>
            <a:spLocks noGrp="1"/>
          </p:cNvSpPr>
          <p:nvPr>
            <p:ph type="title"/>
          </p:nvPr>
        </p:nvSpPr>
        <p:spPr/>
        <p:txBody>
          <a:bodyPr/>
          <a:lstStyle/>
          <a:p>
            <a:r>
              <a:rPr lang="en-US" dirty="0"/>
              <a:t>Querying a Database using DML: UPDATE</a:t>
            </a:r>
          </a:p>
        </p:txBody>
      </p:sp>
      <p:sp>
        <p:nvSpPr>
          <p:cNvPr id="3" name="Content Placeholder 2">
            <a:extLst>
              <a:ext uri="{FF2B5EF4-FFF2-40B4-BE49-F238E27FC236}">
                <a16:creationId xmlns:a16="http://schemas.microsoft.com/office/drawing/2014/main" id="{03864538-15C4-144F-AF45-2564DBD1391B}"/>
              </a:ext>
            </a:extLst>
          </p:cNvPr>
          <p:cNvSpPr>
            <a:spLocks noGrp="1"/>
          </p:cNvSpPr>
          <p:nvPr>
            <p:ph sz="half" idx="1"/>
          </p:nvPr>
        </p:nvSpPr>
        <p:spPr/>
        <p:txBody>
          <a:bodyPr>
            <a:noAutofit/>
          </a:bodyPr>
          <a:lstStyle/>
          <a:p>
            <a:r>
              <a:rPr lang="en-US" dirty="0"/>
              <a:t>The </a:t>
            </a:r>
            <a:r>
              <a:rPr lang="en-US" b="1" dirty="0"/>
              <a:t>UPDATE</a:t>
            </a:r>
            <a:r>
              <a:rPr lang="en-US" dirty="0"/>
              <a:t> command allows you to change the values of one or more columns in one or more rows of a table. </a:t>
            </a:r>
          </a:p>
          <a:p>
            <a:r>
              <a:rPr lang="en-US" dirty="0"/>
              <a:t>The basic syntax of the SQL </a:t>
            </a:r>
            <a:r>
              <a:rPr lang="en-US" b="1" dirty="0"/>
              <a:t>UPDATE</a:t>
            </a:r>
            <a:r>
              <a:rPr lang="en-US" dirty="0"/>
              <a:t> command is as follows:</a:t>
            </a:r>
          </a:p>
          <a:p>
            <a:pPr marL="457200" lvl="1" indent="0">
              <a:buNone/>
            </a:pPr>
            <a:r>
              <a:rPr lang="en-US" sz="2000" b="1" dirty="0"/>
              <a:t>UPDATE </a:t>
            </a:r>
            <a:r>
              <a:rPr lang="en-US" sz="2000" b="1" dirty="0" err="1"/>
              <a:t>table_name</a:t>
            </a:r>
            <a:endParaRPr lang="en-US" sz="2000" b="1" dirty="0"/>
          </a:p>
          <a:p>
            <a:pPr marL="457200" lvl="1" indent="0">
              <a:buNone/>
            </a:pPr>
            <a:r>
              <a:rPr lang="en-US" sz="2000" b="1" dirty="0"/>
              <a:t>SET column1 = new_value1, column2 = new_value2, ...</a:t>
            </a:r>
          </a:p>
          <a:p>
            <a:pPr marL="457200" lvl="1" indent="0">
              <a:buNone/>
            </a:pPr>
            <a:r>
              <a:rPr lang="en-US" sz="2000" b="1" dirty="0"/>
              <a:t>WHERE </a:t>
            </a:r>
            <a:r>
              <a:rPr lang="en-US" sz="2000" b="1" dirty="0" err="1"/>
              <a:t>some_condition</a:t>
            </a:r>
            <a:r>
              <a:rPr lang="en-US" sz="2000" b="1" dirty="0"/>
              <a:t>;</a:t>
            </a:r>
            <a:endParaRPr lang="en-US" b="1" dirty="0"/>
          </a:p>
          <a:p>
            <a:pPr marL="0" indent="0">
              <a:buNone/>
            </a:pPr>
            <a:endParaRPr lang="en-US" dirty="0"/>
          </a:p>
          <a:p>
            <a:endParaRPr lang="en-US" dirty="0"/>
          </a:p>
        </p:txBody>
      </p:sp>
      <p:sp>
        <p:nvSpPr>
          <p:cNvPr id="4" name="Content Placeholder 3">
            <a:extLst>
              <a:ext uri="{FF2B5EF4-FFF2-40B4-BE49-F238E27FC236}">
                <a16:creationId xmlns:a16="http://schemas.microsoft.com/office/drawing/2014/main" id="{02AC62C2-206E-5555-DE5B-CF32C3BCF52A}"/>
              </a:ext>
            </a:extLst>
          </p:cNvPr>
          <p:cNvSpPr>
            <a:spLocks noGrp="1"/>
          </p:cNvSpPr>
          <p:nvPr>
            <p:ph sz="half" idx="2"/>
          </p:nvPr>
        </p:nvSpPr>
        <p:spPr/>
        <p:txBody>
          <a:bodyPr>
            <a:noAutofit/>
          </a:bodyPr>
          <a:lstStyle/>
          <a:p>
            <a:pPr marL="0" indent="0">
              <a:buNone/>
            </a:pPr>
            <a:r>
              <a:rPr lang="en-US" dirty="0"/>
              <a:t>In this syntax:</a:t>
            </a:r>
          </a:p>
          <a:p>
            <a:pPr lvl="1"/>
            <a:r>
              <a:rPr lang="en-US" sz="2000" dirty="0" err="1"/>
              <a:t>table_name</a:t>
            </a:r>
            <a:r>
              <a:rPr lang="en-US" sz="2000" dirty="0"/>
              <a:t> is the name of the table you want to update</a:t>
            </a:r>
          </a:p>
          <a:p>
            <a:pPr lvl="1"/>
            <a:r>
              <a:rPr lang="en-US" sz="2000" dirty="0"/>
              <a:t>column1, column2, etc. are the names of the columns you want to update</a:t>
            </a:r>
          </a:p>
          <a:p>
            <a:pPr lvl="1"/>
            <a:r>
              <a:rPr lang="en-US" sz="2000" dirty="0"/>
              <a:t>new_value1, new_value2, etc. are the new values you want to set for the corresponding columns</a:t>
            </a:r>
          </a:p>
          <a:p>
            <a:pPr lvl="1"/>
            <a:r>
              <a:rPr lang="en-US" sz="2000" dirty="0" err="1"/>
              <a:t>some_condition</a:t>
            </a:r>
            <a:r>
              <a:rPr lang="en-US" sz="2000" dirty="0"/>
              <a:t> is a condition that specifies which rows to update. Only the rows that satisfy the condition will be updated</a:t>
            </a:r>
            <a:endParaRPr lang="en-US" dirty="0"/>
          </a:p>
        </p:txBody>
      </p:sp>
    </p:spTree>
    <p:custDataLst>
      <p:tags r:id="rId1"/>
    </p:custDataLst>
    <p:extLst>
      <p:ext uri="{BB962C8B-B14F-4D97-AF65-F5344CB8AC3E}">
        <p14:creationId xmlns:p14="http://schemas.microsoft.com/office/powerpoint/2010/main" val="3096367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D5CEE-D16A-D648-B670-0F596FDFE368}"/>
              </a:ext>
            </a:extLst>
          </p:cNvPr>
          <p:cNvSpPr>
            <a:spLocks noGrp="1"/>
          </p:cNvSpPr>
          <p:nvPr>
            <p:ph type="title"/>
          </p:nvPr>
        </p:nvSpPr>
        <p:spPr/>
        <p:txBody>
          <a:bodyPr/>
          <a:lstStyle/>
          <a:p>
            <a:r>
              <a:rPr lang="en-US" dirty="0"/>
              <a:t>Querying a Database using DML: DELETE</a:t>
            </a:r>
          </a:p>
        </p:txBody>
      </p:sp>
      <p:sp>
        <p:nvSpPr>
          <p:cNvPr id="3" name="Content Placeholder 2">
            <a:extLst>
              <a:ext uri="{FF2B5EF4-FFF2-40B4-BE49-F238E27FC236}">
                <a16:creationId xmlns:a16="http://schemas.microsoft.com/office/drawing/2014/main" id="{D6394D55-2B4B-4E4A-8C89-684896B9CDA4}"/>
              </a:ext>
            </a:extLst>
          </p:cNvPr>
          <p:cNvSpPr>
            <a:spLocks noGrp="1"/>
          </p:cNvSpPr>
          <p:nvPr>
            <p:ph sz="half" idx="1"/>
          </p:nvPr>
        </p:nvSpPr>
        <p:spPr/>
        <p:txBody>
          <a:bodyPr>
            <a:normAutofit/>
          </a:bodyPr>
          <a:lstStyle/>
          <a:p>
            <a:r>
              <a:rPr lang="en-US" dirty="0"/>
              <a:t>The </a:t>
            </a:r>
            <a:r>
              <a:rPr lang="en-US" b="1" dirty="0"/>
              <a:t>DELETE</a:t>
            </a:r>
            <a:r>
              <a:rPr lang="en-US" dirty="0"/>
              <a:t> statement deletes one or more rows from a table, based on the selection criteria in the WHERE clause.</a:t>
            </a:r>
          </a:p>
          <a:p>
            <a:r>
              <a:rPr lang="en-US" dirty="0"/>
              <a:t>The basic syntax of the </a:t>
            </a:r>
            <a:r>
              <a:rPr lang="en-US" b="1" dirty="0"/>
              <a:t>DELETE</a:t>
            </a:r>
            <a:r>
              <a:rPr lang="en-US" dirty="0"/>
              <a:t> statement is as follows:</a:t>
            </a:r>
          </a:p>
          <a:p>
            <a:pPr marL="457200" lvl="1" indent="0">
              <a:buNone/>
            </a:pPr>
            <a:r>
              <a:rPr lang="en-US" sz="2000" b="1" dirty="0"/>
              <a:t>DELETE FROM </a:t>
            </a:r>
            <a:r>
              <a:rPr lang="en-US" sz="2000" b="1" dirty="0" err="1"/>
              <a:t>table_name</a:t>
            </a:r>
            <a:endParaRPr lang="en-US" sz="2000" b="1" dirty="0"/>
          </a:p>
          <a:p>
            <a:pPr marL="457200" lvl="1" indent="0">
              <a:buNone/>
            </a:pPr>
            <a:r>
              <a:rPr lang="en-US" sz="2000" b="1" dirty="0"/>
              <a:t>WHERE condition;</a:t>
            </a:r>
            <a:endParaRPr lang="en-US" dirty="0"/>
          </a:p>
          <a:p>
            <a:endParaRPr lang="en-US" dirty="0"/>
          </a:p>
        </p:txBody>
      </p:sp>
      <p:sp>
        <p:nvSpPr>
          <p:cNvPr id="4" name="Content Placeholder 3">
            <a:extLst>
              <a:ext uri="{FF2B5EF4-FFF2-40B4-BE49-F238E27FC236}">
                <a16:creationId xmlns:a16="http://schemas.microsoft.com/office/drawing/2014/main" id="{EFD21B86-9BB8-E171-CF36-7CEAEE32C549}"/>
              </a:ext>
            </a:extLst>
          </p:cNvPr>
          <p:cNvSpPr>
            <a:spLocks noGrp="1"/>
          </p:cNvSpPr>
          <p:nvPr>
            <p:ph sz="half" idx="2"/>
          </p:nvPr>
        </p:nvSpPr>
        <p:spPr/>
        <p:txBody>
          <a:bodyPr/>
          <a:lstStyle/>
          <a:p>
            <a:r>
              <a:rPr lang="en-US" dirty="0"/>
              <a:t>In this syntax:</a:t>
            </a:r>
          </a:p>
          <a:p>
            <a:pPr lvl="1"/>
            <a:r>
              <a:rPr lang="en-US" dirty="0" err="1"/>
              <a:t>table_name</a:t>
            </a:r>
            <a:r>
              <a:rPr lang="en-US" dirty="0"/>
              <a:t> is the name of the table from which you want to delete data</a:t>
            </a:r>
          </a:p>
          <a:p>
            <a:pPr lvl="1"/>
            <a:r>
              <a:rPr lang="en-US" dirty="0"/>
              <a:t>condition specifies which rows to delete</a:t>
            </a:r>
          </a:p>
          <a:p>
            <a:pPr lvl="1"/>
            <a:r>
              <a:rPr lang="en-US" dirty="0"/>
              <a:t>Only the rows that satisfy the condition will be deleted</a:t>
            </a:r>
          </a:p>
        </p:txBody>
      </p:sp>
    </p:spTree>
    <p:custDataLst>
      <p:tags r:id="rId1"/>
    </p:custDataLst>
    <p:extLst>
      <p:ext uri="{BB962C8B-B14F-4D97-AF65-F5344CB8AC3E}">
        <p14:creationId xmlns:p14="http://schemas.microsoft.com/office/powerpoint/2010/main" val="1801045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1791B-1E53-C44C-BAC8-60F05AB9F7DB}"/>
              </a:ext>
            </a:extLst>
          </p:cNvPr>
          <p:cNvSpPr>
            <a:spLocks noGrp="1"/>
          </p:cNvSpPr>
          <p:nvPr>
            <p:ph type="title"/>
          </p:nvPr>
        </p:nvSpPr>
        <p:spPr/>
        <p:txBody>
          <a:bodyPr/>
          <a:lstStyle/>
          <a:p>
            <a:r>
              <a:rPr lang="en-US" dirty="0"/>
              <a:t>Creating and Managing Tables using DDL: CREATE</a:t>
            </a:r>
          </a:p>
        </p:txBody>
      </p:sp>
      <p:sp>
        <p:nvSpPr>
          <p:cNvPr id="3" name="Content Placeholder 2">
            <a:extLst>
              <a:ext uri="{FF2B5EF4-FFF2-40B4-BE49-F238E27FC236}">
                <a16:creationId xmlns:a16="http://schemas.microsoft.com/office/drawing/2014/main" id="{DCECC95C-82F8-B440-90D4-A7974982C56E}"/>
              </a:ext>
            </a:extLst>
          </p:cNvPr>
          <p:cNvSpPr>
            <a:spLocks noGrp="1"/>
          </p:cNvSpPr>
          <p:nvPr>
            <p:ph sz="half" idx="1"/>
          </p:nvPr>
        </p:nvSpPr>
        <p:spPr/>
        <p:txBody>
          <a:bodyPr>
            <a:normAutofit/>
          </a:bodyPr>
          <a:lstStyle/>
          <a:p>
            <a:pPr marL="0" indent="0">
              <a:buNone/>
            </a:pPr>
            <a:r>
              <a:rPr lang="en-US" dirty="0"/>
              <a:t>To create a table in SQL, you can use the CREATE statement. </a:t>
            </a:r>
          </a:p>
          <a:p>
            <a:pPr marL="457200" lvl="1" indent="0">
              <a:spcAft>
                <a:spcPts val="300"/>
              </a:spcAft>
              <a:buNone/>
            </a:pPr>
            <a:r>
              <a:rPr lang="en-US" sz="2000" b="1" dirty="0"/>
              <a:t>CREATE TABLE </a:t>
            </a:r>
            <a:r>
              <a:rPr lang="en-US" sz="2000" b="1" dirty="0" err="1"/>
              <a:t>table_name</a:t>
            </a:r>
            <a:r>
              <a:rPr lang="en-US" sz="2000" b="1" dirty="0"/>
              <a:t> (</a:t>
            </a:r>
          </a:p>
          <a:p>
            <a:pPr marL="0" indent="0">
              <a:spcAft>
                <a:spcPts val="300"/>
              </a:spcAft>
              <a:buNone/>
            </a:pPr>
            <a:r>
              <a:rPr lang="en-US" sz="2000" b="1" dirty="0"/>
              <a:t>   	column1 datatype,</a:t>
            </a:r>
          </a:p>
          <a:p>
            <a:pPr marL="0" indent="0">
              <a:spcAft>
                <a:spcPts val="300"/>
              </a:spcAft>
              <a:buNone/>
            </a:pPr>
            <a:r>
              <a:rPr lang="en-US" sz="2000" b="1" dirty="0"/>
              <a:t>   	column2 datatype,</a:t>
            </a:r>
          </a:p>
          <a:p>
            <a:pPr marL="0" indent="0">
              <a:spcAft>
                <a:spcPts val="300"/>
              </a:spcAft>
              <a:buNone/>
            </a:pPr>
            <a:r>
              <a:rPr lang="en-US" sz="2000" b="1" dirty="0"/>
              <a:t>   	column3 datatype,</a:t>
            </a:r>
          </a:p>
          <a:p>
            <a:pPr marL="0" indent="0">
              <a:spcAft>
                <a:spcPts val="300"/>
              </a:spcAft>
              <a:buNone/>
            </a:pPr>
            <a:r>
              <a:rPr lang="en-US" sz="2000" b="1" dirty="0"/>
              <a:t>   	...</a:t>
            </a:r>
          </a:p>
          <a:p>
            <a:pPr marL="457200" lvl="1" indent="0">
              <a:spcAft>
                <a:spcPts val="300"/>
              </a:spcAft>
              <a:buNone/>
            </a:pPr>
            <a:r>
              <a:rPr lang="en-US" sz="2000" b="1" dirty="0"/>
              <a:t>);</a:t>
            </a:r>
            <a:endParaRPr lang="en-US" b="1" dirty="0"/>
          </a:p>
          <a:p>
            <a:pPr marL="0" indent="0">
              <a:buNone/>
            </a:pPr>
            <a:endParaRPr lang="en-US" dirty="0"/>
          </a:p>
          <a:p>
            <a:endParaRPr lang="en-US" dirty="0"/>
          </a:p>
        </p:txBody>
      </p:sp>
      <p:sp>
        <p:nvSpPr>
          <p:cNvPr id="4" name="Content Placeholder 3">
            <a:extLst>
              <a:ext uri="{FF2B5EF4-FFF2-40B4-BE49-F238E27FC236}">
                <a16:creationId xmlns:a16="http://schemas.microsoft.com/office/drawing/2014/main" id="{896A922C-5E73-0A00-306C-93E1D58011D0}"/>
              </a:ext>
            </a:extLst>
          </p:cNvPr>
          <p:cNvSpPr>
            <a:spLocks noGrp="1"/>
          </p:cNvSpPr>
          <p:nvPr>
            <p:ph sz="half" idx="2"/>
          </p:nvPr>
        </p:nvSpPr>
        <p:spPr/>
        <p:txBody>
          <a:bodyPr/>
          <a:lstStyle/>
          <a:p>
            <a:r>
              <a:rPr lang="en-US" dirty="0"/>
              <a:t>In the example DDL command, the datatype specifies the type of data that can be stored in the column.</a:t>
            </a:r>
          </a:p>
          <a:p>
            <a:r>
              <a:rPr lang="en-US" dirty="0"/>
              <a:t>Common datatypes are VARCHAR for text, INT for integers, DECIMAL for </a:t>
            </a:r>
            <a:r>
              <a:rPr lang="en-US" dirty="0" err="1"/>
              <a:t>dec.imal</a:t>
            </a:r>
            <a:r>
              <a:rPr lang="en-US" dirty="0"/>
              <a:t> numbers, and DATE for dates.</a:t>
            </a:r>
          </a:p>
        </p:txBody>
      </p:sp>
    </p:spTree>
    <p:custDataLst>
      <p:tags r:id="rId1"/>
    </p:custDataLst>
    <p:extLst>
      <p:ext uri="{BB962C8B-B14F-4D97-AF65-F5344CB8AC3E}">
        <p14:creationId xmlns:p14="http://schemas.microsoft.com/office/powerpoint/2010/main" val="3098306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noAutofit/>
          </a:bodyPr>
          <a:lstStyle/>
          <a:p>
            <a:r>
              <a:rPr lang="en-US" dirty="0"/>
              <a:t>Evolution of database technologies</a:t>
            </a:r>
          </a:p>
          <a:p>
            <a:r>
              <a:rPr lang="en-US" dirty="0"/>
              <a:t>Relational databases</a:t>
            </a:r>
          </a:p>
          <a:p>
            <a:r>
              <a:rPr lang="en-US" dirty="0"/>
              <a:t>Introduction to SQL</a:t>
            </a:r>
          </a:p>
        </p:txBody>
      </p:sp>
    </p:spTree>
    <p:custDataLst>
      <p:tags r:id="rId1"/>
    </p:custDataLst>
    <p:extLst>
      <p:ext uri="{BB962C8B-B14F-4D97-AF65-F5344CB8AC3E}">
        <p14:creationId xmlns:p14="http://schemas.microsoft.com/office/powerpoint/2010/main" val="2925906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65EF5-95FD-3547-9DEC-6070ACEF7FCD}"/>
              </a:ext>
            </a:extLst>
          </p:cNvPr>
          <p:cNvSpPr>
            <a:spLocks noGrp="1"/>
          </p:cNvSpPr>
          <p:nvPr>
            <p:ph type="title"/>
          </p:nvPr>
        </p:nvSpPr>
        <p:spPr/>
        <p:txBody>
          <a:bodyPr/>
          <a:lstStyle/>
          <a:p>
            <a:r>
              <a:rPr lang="en-US" dirty="0"/>
              <a:t>Creating and Managing Tables using DDL: DROP</a:t>
            </a:r>
          </a:p>
        </p:txBody>
      </p:sp>
      <p:sp>
        <p:nvSpPr>
          <p:cNvPr id="3" name="Content Placeholder 2">
            <a:extLst>
              <a:ext uri="{FF2B5EF4-FFF2-40B4-BE49-F238E27FC236}">
                <a16:creationId xmlns:a16="http://schemas.microsoft.com/office/drawing/2014/main" id="{C4C99950-22D4-1F47-B397-721984F35EB7}"/>
              </a:ext>
            </a:extLst>
          </p:cNvPr>
          <p:cNvSpPr>
            <a:spLocks noGrp="1"/>
          </p:cNvSpPr>
          <p:nvPr>
            <p:ph idx="1"/>
          </p:nvPr>
        </p:nvSpPr>
        <p:spPr/>
        <p:txBody>
          <a:bodyPr/>
          <a:lstStyle/>
          <a:p>
            <a:r>
              <a:rPr lang="en-US" dirty="0"/>
              <a:t>There are occasions when you no longer need a table, either because you want to create a new table or because you have the same data in another table.</a:t>
            </a:r>
          </a:p>
          <a:p>
            <a:r>
              <a:rPr lang="en-US" dirty="0"/>
              <a:t>You can use the </a:t>
            </a:r>
            <a:r>
              <a:rPr lang="en-US" b="1" dirty="0"/>
              <a:t>DROP</a:t>
            </a:r>
            <a:r>
              <a:rPr lang="en-US" dirty="0"/>
              <a:t> command to permanently delete tables.</a:t>
            </a:r>
          </a:p>
          <a:p>
            <a:r>
              <a:rPr lang="en-US" b="1" dirty="0"/>
              <a:t>DROP</a:t>
            </a:r>
            <a:r>
              <a:rPr lang="en-US" dirty="0"/>
              <a:t> statement: </a:t>
            </a:r>
          </a:p>
          <a:p>
            <a:pPr marL="457200" lvl="1" indent="0">
              <a:buNone/>
            </a:pPr>
            <a:r>
              <a:rPr lang="en-US" sz="2000" b="1" dirty="0"/>
              <a:t>DROP TABLE </a:t>
            </a:r>
            <a:r>
              <a:rPr lang="en-US" sz="2000" b="1" dirty="0" err="1"/>
              <a:t>table_name</a:t>
            </a:r>
            <a:r>
              <a:rPr lang="en-US" sz="2000" b="1" dirty="0"/>
              <a:t>;</a:t>
            </a:r>
          </a:p>
          <a:p>
            <a:r>
              <a:rPr lang="en-US" dirty="0">
                <a:effectLst/>
              </a:rPr>
              <a:t>F</a:t>
            </a:r>
            <a:r>
              <a:rPr lang="en-US" dirty="0"/>
              <a:t>or example, to delete the boarders table, run the following DDL command:</a:t>
            </a:r>
            <a:r>
              <a:rPr lang="en-US" dirty="0">
                <a:effectLst/>
              </a:rPr>
              <a:t> </a:t>
            </a:r>
          </a:p>
          <a:p>
            <a:pPr marL="457200" lvl="1" indent="0">
              <a:buNone/>
            </a:pPr>
            <a:r>
              <a:rPr lang="en-US" sz="2000" b="1" dirty="0"/>
              <a:t>DROP TABLE boarders;</a:t>
            </a:r>
          </a:p>
        </p:txBody>
      </p:sp>
    </p:spTree>
    <p:custDataLst>
      <p:tags r:id="rId1"/>
    </p:custDataLst>
    <p:extLst>
      <p:ext uri="{BB962C8B-B14F-4D97-AF65-F5344CB8AC3E}">
        <p14:creationId xmlns:p14="http://schemas.microsoft.com/office/powerpoint/2010/main" val="4144175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C89CD-41DE-D840-8280-DE48375EA228}"/>
              </a:ext>
            </a:extLst>
          </p:cNvPr>
          <p:cNvSpPr>
            <a:spLocks noGrp="1"/>
          </p:cNvSpPr>
          <p:nvPr>
            <p:ph type="title"/>
          </p:nvPr>
        </p:nvSpPr>
        <p:spPr/>
        <p:txBody>
          <a:bodyPr/>
          <a:lstStyle/>
          <a:p>
            <a:r>
              <a:rPr lang="en-US" dirty="0"/>
              <a:t>Creating and Managing Tables using DDL: ALTER</a:t>
            </a:r>
          </a:p>
        </p:txBody>
      </p:sp>
      <p:sp>
        <p:nvSpPr>
          <p:cNvPr id="3" name="Content Placeholder 2">
            <a:extLst>
              <a:ext uri="{FF2B5EF4-FFF2-40B4-BE49-F238E27FC236}">
                <a16:creationId xmlns:a16="http://schemas.microsoft.com/office/drawing/2014/main" id="{F53849C8-77E7-8648-944C-7EE0EDE43663}"/>
              </a:ext>
            </a:extLst>
          </p:cNvPr>
          <p:cNvSpPr>
            <a:spLocks noGrp="1"/>
          </p:cNvSpPr>
          <p:nvPr>
            <p:ph sz="half" idx="1"/>
          </p:nvPr>
        </p:nvSpPr>
        <p:spPr>
          <a:xfrm>
            <a:off x="838200" y="1637363"/>
            <a:ext cx="5181600" cy="4351338"/>
          </a:xfrm>
        </p:spPr>
        <p:txBody>
          <a:bodyPr>
            <a:noAutofit/>
          </a:bodyPr>
          <a:lstStyle/>
          <a:p>
            <a:r>
              <a:rPr lang="en-US" dirty="0"/>
              <a:t>Sometimes you may need to change a table to add new columns or change the column name or the data type of a column.</a:t>
            </a:r>
          </a:p>
          <a:p>
            <a:r>
              <a:rPr lang="en-US" dirty="0"/>
              <a:t>You can use the </a:t>
            </a:r>
            <a:r>
              <a:rPr lang="en-US" b="1" dirty="0"/>
              <a:t>ALTER</a:t>
            </a:r>
            <a:r>
              <a:rPr lang="en-US" dirty="0"/>
              <a:t> </a:t>
            </a:r>
            <a:r>
              <a:rPr lang="en-US" b="1" dirty="0"/>
              <a:t>TABLE</a:t>
            </a:r>
            <a:r>
              <a:rPr lang="en-US" dirty="0"/>
              <a:t> command to add, remove and rename columns.</a:t>
            </a:r>
          </a:p>
          <a:p>
            <a:pPr lvl="1"/>
            <a:endParaRPr lang="en-US" dirty="0"/>
          </a:p>
          <a:p>
            <a:pPr lvl="1"/>
            <a:endParaRPr lang="en-US" dirty="0"/>
          </a:p>
          <a:p>
            <a:endParaRPr lang="en-US" dirty="0"/>
          </a:p>
        </p:txBody>
      </p:sp>
      <p:sp>
        <p:nvSpPr>
          <p:cNvPr id="4" name="Content Placeholder 3">
            <a:extLst>
              <a:ext uri="{FF2B5EF4-FFF2-40B4-BE49-F238E27FC236}">
                <a16:creationId xmlns:a16="http://schemas.microsoft.com/office/drawing/2014/main" id="{86E6A7E9-2FE0-35D4-70D0-381BADF84E4C}"/>
              </a:ext>
            </a:extLst>
          </p:cNvPr>
          <p:cNvSpPr>
            <a:spLocks noGrp="1"/>
          </p:cNvSpPr>
          <p:nvPr>
            <p:ph sz="half" idx="2"/>
          </p:nvPr>
        </p:nvSpPr>
        <p:spPr>
          <a:xfrm>
            <a:off x="6172199" y="1637363"/>
            <a:ext cx="5885329" cy="4351338"/>
          </a:xfrm>
        </p:spPr>
        <p:txBody>
          <a:bodyPr>
            <a:noAutofit/>
          </a:bodyPr>
          <a:lstStyle/>
          <a:p>
            <a:r>
              <a:rPr lang="en-US" dirty="0"/>
              <a:t>To add a new column: </a:t>
            </a:r>
          </a:p>
          <a:p>
            <a:pPr marL="457200" lvl="1" indent="0">
              <a:buNone/>
            </a:pPr>
            <a:r>
              <a:rPr lang="en-US" sz="2000" b="1" dirty="0"/>
              <a:t>ALTER TABLE </a:t>
            </a:r>
            <a:r>
              <a:rPr lang="en-US" sz="2000" b="1" dirty="0" err="1"/>
              <a:t>table_name</a:t>
            </a:r>
            <a:r>
              <a:rPr lang="en-US" sz="2000" b="1" dirty="0"/>
              <a:t> ADD COLUMN </a:t>
            </a:r>
            <a:r>
              <a:rPr lang="en-US" sz="2000" b="1" dirty="0" err="1"/>
              <a:t>column_name</a:t>
            </a:r>
            <a:r>
              <a:rPr lang="en-US" sz="2000" b="1" dirty="0"/>
              <a:t> </a:t>
            </a:r>
            <a:r>
              <a:rPr lang="en-US" sz="2000" b="1" dirty="0" err="1"/>
              <a:t>data_type</a:t>
            </a:r>
            <a:r>
              <a:rPr lang="en-US" sz="2000" b="1" dirty="0"/>
              <a:t>;</a:t>
            </a:r>
          </a:p>
          <a:p>
            <a:r>
              <a:rPr lang="en-US" dirty="0"/>
              <a:t>To modify a column:</a:t>
            </a:r>
          </a:p>
          <a:p>
            <a:pPr marL="457200" lvl="1" indent="0">
              <a:buNone/>
            </a:pPr>
            <a:r>
              <a:rPr lang="en-US" sz="2000" b="1" dirty="0"/>
              <a:t>ALTER TABLE </a:t>
            </a:r>
            <a:r>
              <a:rPr lang="en-US" sz="2000" b="1" dirty="0" err="1"/>
              <a:t>table_name</a:t>
            </a:r>
            <a:r>
              <a:rPr lang="en-US" sz="2000" b="1" dirty="0"/>
              <a:t> MODIFY COLUMN </a:t>
            </a:r>
            <a:r>
              <a:rPr lang="en-US" sz="2000" b="1" dirty="0" err="1"/>
              <a:t>column_name</a:t>
            </a:r>
            <a:r>
              <a:rPr lang="en-US" sz="2000" b="1" dirty="0"/>
              <a:t> </a:t>
            </a:r>
            <a:r>
              <a:rPr lang="en-US" sz="2000" b="1" dirty="0" err="1"/>
              <a:t>new_data_type</a:t>
            </a:r>
            <a:r>
              <a:rPr lang="en-US" sz="2000" b="1" dirty="0"/>
              <a:t>;</a:t>
            </a:r>
            <a:endParaRPr lang="en-US" b="1" dirty="0"/>
          </a:p>
          <a:p>
            <a:r>
              <a:rPr lang="en-US" dirty="0"/>
              <a:t>To rename a column:</a:t>
            </a:r>
          </a:p>
          <a:p>
            <a:pPr marL="457200" lvl="1" indent="0">
              <a:buNone/>
            </a:pPr>
            <a:r>
              <a:rPr lang="en-US" sz="2000" b="1" dirty="0"/>
              <a:t>ALTER TABLE </a:t>
            </a:r>
            <a:r>
              <a:rPr lang="en-US" sz="2000" b="1" dirty="0" err="1"/>
              <a:t>table_name</a:t>
            </a:r>
            <a:r>
              <a:rPr lang="en-US" sz="2000" b="1" dirty="0"/>
              <a:t> RENAME COLUMN </a:t>
            </a:r>
            <a:r>
              <a:rPr lang="en-US" sz="2000" b="1" dirty="0" err="1"/>
              <a:t>old_column_name</a:t>
            </a:r>
            <a:r>
              <a:rPr lang="en-US" sz="2000" b="1" dirty="0"/>
              <a:t> TO </a:t>
            </a:r>
            <a:r>
              <a:rPr lang="en-US" sz="2000" b="1" dirty="0" err="1"/>
              <a:t>new_column_name</a:t>
            </a:r>
            <a:r>
              <a:rPr lang="en-US" sz="2000" b="1" dirty="0"/>
              <a:t>;</a:t>
            </a:r>
          </a:p>
          <a:p>
            <a:r>
              <a:rPr lang="en-US" dirty="0"/>
              <a:t>To drop a column:</a:t>
            </a:r>
          </a:p>
          <a:p>
            <a:pPr marL="457200" lvl="1" indent="0">
              <a:buNone/>
            </a:pPr>
            <a:r>
              <a:rPr lang="en-US" sz="2000" b="1" dirty="0"/>
              <a:t>ALTER TABLE </a:t>
            </a:r>
            <a:r>
              <a:rPr lang="en-US" sz="2000" b="1" dirty="0" err="1"/>
              <a:t>table_name</a:t>
            </a:r>
            <a:r>
              <a:rPr lang="en-US" sz="2000" b="1" dirty="0"/>
              <a:t> DROP COLUMN </a:t>
            </a:r>
            <a:r>
              <a:rPr lang="en-US" sz="2000" b="1" dirty="0" err="1"/>
              <a:t>column_name</a:t>
            </a:r>
            <a:r>
              <a:rPr lang="en-US" sz="2000" b="1" dirty="0"/>
              <a:t>;</a:t>
            </a:r>
          </a:p>
        </p:txBody>
      </p:sp>
    </p:spTree>
    <p:custDataLst>
      <p:tags r:id="rId1"/>
    </p:custDataLst>
    <p:extLst>
      <p:ext uri="{BB962C8B-B14F-4D97-AF65-F5344CB8AC3E}">
        <p14:creationId xmlns:p14="http://schemas.microsoft.com/office/powerpoint/2010/main" val="2570862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9FE3D-0830-8548-B803-2FAAE1ACA84A}"/>
              </a:ext>
            </a:extLst>
          </p:cNvPr>
          <p:cNvSpPr>
            <a:spLocks noGrp="1"/>
          </p:cNvSpPr>
          <p:nvPr>
            <p:ph type="title"/>
          </p:nvPr>
        </p:nvSpPr>
        <p:spPr/>
        <p:txBody>
          <a:bodyPr/>
          <a:lstStyle/>
          <a:p>
            <a:r>
              <a:rPr lang="en-US" dirty="0"/>
              <a:t>Importing Data</a:t>
            </a:r>
          </a:p>
        </p:txBody>
      </p:sp>
      <p:sp>
        <p:nvSpPr>
          <p:cNvPr id="3" name="Content Placeholder 2">
            <a:extLst>
              <a:ext uri="{FF2B5EF4-FFF2-40B4-BE49-F238E27FC236}">
                <a16:creationId xmlns:a16="http://schemas.microsoft.com/office/drawing/2014/main" id="{F10BFD5A-8224-A146-B073-CF6CB7AC8226}"/>
              </a:ext>
            </a:extLst>
          </p:cNvPr>
          <p:cNvSpPr>
            <a:spLocks noGrp="1"/>
          </p:cNvSpPr>
          <p:nvPr>
            <p:ph idx="1"/>
          </p:nvPr>
        </p:nvSpPr>
        <p:spPr/>
        <p:txBody>
          <a:bodyPr>
            <a:normAutofit/>
          </a:bodyPr>
          <a:lstStyle/>
          <a:p>
            <a:r>
              <a:rPr lang="en-US" dirty="0"/>
              <a:t>There are times you have data that you would like to insert into a table in your database.</a:t>
            </a:r>
          </a:p>
          <a:p>
            <a:r>
              <a:rPr lang="en-US" dirty="0"/>
              <a:t>For example, you may want to move the data in an Excel file into a database.</a:t>
            </a:r>
          </a:p>
          <a:p>
            <a:r>
              <a:rPr lang="en-US" dirty="0"/>
              <a:t>You can use the LOAD DATA INFILE command to insert data from a file into a database table.</a:t>
            </a:r>
          </a:p>
          <a:p>
            <a:r>
              <a:rPr lang="en-US" dirty="0"/>
              <a:t>MySQL provides the </a:t>
            </a:r>
            <a:r>
              <a:rPr lang="en-US" dirty="0" err="1"/>
              <a:t>mysqlimport</a:t>
            </a:r>
            <a:r>
              <a:rPr lang="en-US" dirty="0"/>
              <a:t> utility that can be used to import data from CSV or TSV files.</a:t>
            </a:r>
          </a:p>
          <a:p>
            <a:r>
              <a:rPr lang="en-US" dirty="0"/>
              <a:t>Microsoft SQL Server Management Studio provides the Import Wizard that can be used to import data from different file formats such as Excel, CSV, and Access.</a:t>
            </a:r>
          </a:p>
          <a:p>
            <a:endParaRPr lang="en-US" dirty="0"/>
          </a:p>
        </p:txBody>
      </p:sp>
    </p:spTree>
    <p:custDataLst>
      <p:tags r:id="rId1"/>
    </p:custDataLst>
    <p:extLst>
      <p:ext uri="{BB962C8B-B14F-4D97-AF65-F5344CB8AC3E}">
        <p14:creationId xmlns:p14="http://schemas.microsoft.com/office/powerpoint/2010/main" val="601887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F4A24-6E54-3942-BBA4-F85576F6A9B7}"/>
              </a:ext>
            </a:extLst>
          </p:cNvPr>
          <p:cNvSpPr>
            <a:spLocks noGrp="1"/>
          </p:cNvSpPr>
          <p:nvPr>
            <p:ph type="title"/>
          </p:nvPr>
        </p:nvSpPr>
        <p:spPr/>
        <p:txBody>
          <a:bodyPr/>
          <a:lstStyle/>
          <a:p>
            <a:r>
              <a:rPr lang="en-US" dirty="0"/>
              <a:t>Advanced Querying Options: Sorting</a:t>
            </a:r>
          </a:p>
        </p:txBody>
      </p:sp>
      <p:sp>
        <p:nvSpPr>
          <p:cNvPr id="3" name="Content Placeholder 2">
            <a:extLst>
              <a:ext uri="{FF2B5EF4-FFF2-40B4-BE49-F238E27FC236}">
                <a16:creationId xmlns:a16="http://schemas.microsoft.com/office/drawing/2014/main" id="{DF57EF6C-77B0-734D-B9E2-4204E5C6451E}"/>
              </a:ext>
            </a:extLst>
          </p:cNvPr>
          <p:cNvSpPr>
            <a:spLocks noGrp="1"/>
          </p:cNvSpPr>
          <p:nvPr>
            <p:ph sz="half" idx="1"/>
          </p:nvPr>
        </p:nvSpPr>
        <p:spPr/>
        <p:txBody>
          <a:bodyPr>
            <a:noAutofit/>
          </a:bodyPr>
          <a:lstStyle/>
          <a:p>
            <a:r>
              <a:rPr lang="en-US" dirty="0"/>
              <a:t>Databases can quickly get large and may require special reporting, sorting, and grouping to make sense of the stored data.</a:t>
            </a:r>
          </a:p>
          <a:p>
            <a:r>
              <a:rPr lang="en-US" dirty="0"/>
              <a:t>The ORDER BY command sorts the result set in ascending or descending order based on one or more columns in the SELECT statement.</a:t>
            </a:r>
          </a:p>
          <a:p>
            <a:r>
              <a:rPr lang="en-US" dirty="0"/>
              <a:t>You can specify the column or columns you want to sort by, followed by either “ASC” for ascending order or “DESC” for descending order.</a:t>
            </a:r>
          </a:p>
        </p:txBody>
      </p:sp>
      <p:sp>
        <p:nvSpPr>
          <p:cNvPr id="4" name="Content Placeholder 3">
            <a:extLst>
              <a:ext uri="{FF2B5EF4-FFF2-40B4-BE49-F238E27FC236}">
                <a16:creationId xmlns:a16="http://schemas.microsoft.com/office/drawing/2014/main" id="{69A971DA-1F1A-D332-407B-26B2B8020F8A}"/>
              </a:ext>
            </a:extLst>
          </p:cNvPr>
          <p:cNvSpPr>
            <a:spLocks noGrp="1"/>
          </p:cNvSpPr>
          <p:nvPr>
            <p:ph sz="half" idx="2"/>
          </p:nvPr>
        </p:nvSpPr>
        <p:spPr/>
        <p:txBody>
          <a:bodyPr/>
          <a:lstStyle/>
          <a:p>
            <a:pPr marL="0" indent="0">
              <a:buNone/>
            </a:pPr>
            <a:r>
              <a:rPr lang="en-US" dirty="0"/>
              <a:t>The basic syntax of the ORDER BY clause is as follows:</a:t>
            </a:r>
            <a:r>
              <a:rPr lang="en-US" dirty="0">
                <a:effectLst/>
              </a:rPr>
              <a:t> </a:t>
            </a:r>
          </a:p>
          <a:p>
            <a:pPr marL="457200" lvl="1" indent="0">
              <a:buNone/>
            </a:pPr>
            <a:r>
              <a:rPr lang="en-US" sz="2000" b="1" dirty="0"/>
              <a:t>SELECT column1, column2, ...</a:t>
            </a:r>
          </a:p>
          <a:p>
            <a:pPr marL="457200" lvl="1" indent="0">
              <a:buNone/>
            </a:pPr>
            <a:r>
              <a:rPr lang="en-US" sz="2000" b="1" dirty="0"/>
              <a:t>FROM </a:t>
            </a:r>
            <a:r>
              <a:rPr lang="en-US" sz="2000" b="1" dirty="0" err="1"/>
              <a:t>table_name</a:t>
            </a:r>
            <a:endParaRPr lang="en-US" sz="2000" b="1" dirty="0"/>
          </a:p>
          <a:p>
            <a:pPr marL="457200" lvl="1" indent="0">
              <a:buNone/>
            </a:pPr>
            <a:r>
              <a:rPr lang="en-US" sz="2000" b="1" dirty="0"/>
              <a:t>ORDER BY column1 [ASC|DESC], column2 [ASC|DESC];</a:t>
            </a:r>
            <a:endParaRPr lang="en-US" b="1" dirty="0"/>
          </a:p>
        </p:txBody>
      </p:sp>
    </p:spTree>
    <p:custDataLst>
      <p:tags r:id="rId1"/>
    </p:custDataLst>
    <p:extLst>
      <p:ext uri="{BB962C8B-B14F-4D97-AF65-F5344CB8AC3E}">
        <p14:creationId xmlns:p14="http://schemas.microsoft.com/office/powerpoint/2010/main" val="3250391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858D4-2081-0A4B-9621-B10D546B9AA1}"/>
              </a:ext>
            </a:extLst>
          </p:cNvPr>
          <p:cNvSpPr>
            <a:spLocks noGrp="1"/>
          </p:cNvSpPr>
          <p:nvPr>
            <p:ph type="title"/>
          </p:nvPr>
        </p:nvSpPr>
        <p:spPr/>
        <p:txBody>
          <a:bodyPr/>
          <a:lstStyle/>
          <a:p>
            <a:r>
              <a:rPr lang="en-US" dirty="0"/>
              <a:t>Advanced Querying Options: Grouping</a:t>
            </a:r>
          </a:p>
        </p:txBody>
      </p:sp>
      <p:sp>
        <p:nvSpPr>
          <p:cNvPr id="3" name="Content Placeholder 2">
            <a:extLst>
              <a:ext uri="{FF2B5EF4-FFF2-40B4-BE49-F238E27FC236}">
                <a16:creationId xmlns:a16="http://schemas.microsoft.com/office/drawing/2014/main" id="{8EE390FA-C9A0-8049-B14A-A14236438018}"/>
              </a:ext>
            </a:extLst>
          </p:cNvPr>
          <p:cNvSpPr>
            <a:spLocks noGrp="1"/>
          </p:cNvSpPr>
          <p:nvPr>
            <p:ph sz="half" idx="1"/>
          </p:nvPr>
        </p:nvSpPr>
        <p:spPr/>
        <p:txBody>
          <a:bodyPr>
            <a:noAutofit/>
          </a:bodyPr>
          <a:lstStyle/>
          <a:p>
            <a:r>
              <a:rPr lang="en-US" dirty="0"/>
              <a:t>The GROUP BY command helps you get a summary of data.</a:t>
            </a:r>
          </a:p>
          <a:p>
            <a:r>
              <a:rPr lang="en-US" dirty="0"/>
              <a:t>The GROUP BY command in SQL is used to group rows that have the same values in one or more columns.</a:t>
            </a:r>
          </a:p>
          <a:p>
            <a:r>
              <a:rPr lang="en-US" dirty="0"/>
              <a:t>It is typically used with aggregate functions like AVERAGE, MAX, MIN, and COUNT.</a:t>
            </a:r>
          </a:p>
          <a:p>
            <a:r>
              <a:rPr lang="en-US" dirty="0"/>
              <a:t>The result set will contain only one row for every value of the column in the GROUP BY clause.</a:t>
            </a:r>
          </a:p>
          <a:p>
            <a:pPr lvl="1"/>
            <a:endParaRPr lang="en-US" dirty="0"/>
          </a:p>
        </p:txBody>
      </p:sp>
      <p:sp>
        <p:nvSpPr>
          <p:cNvPr id="4" name="Content Placeholder 3">
            <a:extLst>
              <a:ext uri="{FF2B5EF4-FFF2-40B4-BE49-F238E27FC236}">
                <a16:creationId xmlns:a16="http://schemas.microsoft.com/office/drawing/2014/main" id="{3FBD220F-D71E-1D27-4946-257AE8C13D0F}"/>
              </a:ext>
            </a:extLst>
          </p:cNvPr>
          <p:cNvSpPr>
            <a:spLocks noGrp="1"/>
          </p:cNvSpPr>
          <p:nvPr>
            <p:ph sz="half" idx="2"/>
          </p:nvPr>
        </p:nvSpPr>
        <p:spPr/>
        <p:txBody>
          <a:bodyPr>
            <a:normAutofit/>
          </a:bodyPr>
          <a:lstStyle/>
          <a:p>
            <a:pPr marL="0" indent="0">
              <a:buNone/>
            </a:pPr>
            <a:r>
              <a:rPr lang="en-US" dirty="0"/>
              <a:t>Example of GROUP BY:</a:t>
            </a:r>
          </a:p>
          <a:p>
            <a:pPr marL="457200" lvl="1" indent="0">
              <a:buNone/>
            </a:pPr>
            <a:r>
              <a:rPr lang="en-US" sz="2000" b="1" dirty="0"/>
              <a:t>SELECT department, COUNT(*) as </a:t>
            </a:r>
            <a:r>
              <a:rPr lang="en-US" sz="2000" b="1" dirty="0" err="1"/>
              <a:t>num_employees</a:t>
            </a:r>
            <a:r>
              <a:rPr lang="en-US" sz="2000" b="1" dirty="0"/>
              <a:t>, AVG(salary) as </a:t>
            </a:r>
            <a:r>
              <a:rPr lang="en-US" sz="2000" b="1" dirty="0" err="1"/>
              <a:t>avg_salary</a:t>
            </a:r>
            <a:endParaRPr lang="en-US" sz="2000" b="1" dirty="0"/>
          </a:p>
          <a:p>
            <a:pPr marL="457200" lvl="1" indent="0">
              <a:buNone/>
            </a:pPr>
            <a:r>
              <a:rPr lang="en-US" sz="2000" b="1" dirty="0"/>
              <a:t>FROM employees</a:t>
            </a:r>
          </a:p>
          <a:p>
            <a:pPr marL="457200" lvl="1" indent="0">
              <a:buNone/>
            </a:pPr>
            <a:r>
              <a:rPr lang="en-US" sz="2000" b="1" dirty="0"/>
              <a:t>GROUP BY department;</a:t>
            </a:r>
          </a:p>
          <a:p>
            <a:pPr marL="0" indent="0">
              <a:buNone/>
            </a:pPr>
            <a:r>
              <a:rPr lang="en-US" dirty="0"/>
              <a:t>In this example, the query counts the number of employees in each department (COUNT(*)) and gives you the average salary of those employees.</a:t>
            </a:r>
          </a:p>
        </p:txBody>
      </p:sp>
    </p:spTree>
    <p:custDataLst>
      <p:tags r:id="rId1"/>
    </p:custDataLst>
    <p:extLst>
      <p:ext uri="{BB962C8B-B14F-4D97-AF65-F5344CB8AC3E}">
        <p14:creationId xmlns:p14="http://schemas.microsoft.com/office/powerpoint/2010/main" val="20586001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1435A-D9FE-C449-97E4-2E186DC6B8E5}"/>
              </a:ext>
            </a:extLst>
          </p:cNvPr>
          <p:cNvSpPr>
            <a:spLocks noGrp="1"/>
          </p:cNvSpPr>
          <p:nvPr>
            <p:ph type="title"/>
          </p:nvPr>
        </p:nvSpPr>
        <p:spPr/>
        <p:txBody>
          <a:bodyPr/>
          <a:lstStyle/>
          <a:p>
            <a:r>
              <a:rPr lang="en-US" dirty="0"/>
              <a:t>Advanced Querying Options: Calculated Fields</a:t>
            </a:r>
          </a:p>
        </p:txBody>
      </p:sp>
      <p:sp>
        <p:nvSpPr>
          <p:cNvPr id="3" name="Content Placeholder 2">
            <a:extLst>
              <a:ext uri="{FF2B5EF4-FFF2-40B4-BE49-F238E27FC236}">
                <a16:creationId xmlns:a16="http://schemas.microsoft.com/office/drawing/2014/main" id="{5C4A5EC6-DF61-B444-A80D-297EE45D2565}"/>
              </a:ext>
            </a:extLst>
          </p:cNvPr>
          <p:cNvSpPr>
            <a:spLocks noGrp="1"/>
          </p:cNvSpPr>
          <p:nvPr>
            <p:ph idx="1"/>
          </p:nvPr>
        </p:nvSpPr>
        <p:spPr/>
        <p:txBody>
          <a:bodyPr/>
          <a:lstStyle/>
          <a:p>
            <a:r>
              <a:rPr lang="en-US" dirty="0"/>
              <a:t>There are times when you don’t want to simply present the data in the database but would like to apply some calculations before printing the output.</a:t>
            </a:r>
          </a:p>
          <a:p>
            <a:r>
              <a:rPr lang="en-US" dirty="0"/>
              <a:t>A calculated field is a column in a query result set that is created by applying an expression or formula to one or more columns in a table.</a:t>
            </a:r>
          </a:p>
          <a:p>
            <a:r>
              <a:rPr lang="en-US" dirty="0"/>
              <a:t>Consider this query with calculated fields:</a:t>
            </a:r>
          </a:p>
          <a:p>
            <a:pPr marL="457200" lvl="1" indent="0">
              <a:buNone/>
            </a:pPr>
            <a:r>
              <a:rPr lang="en-US" sz="2000" b="1" dirty="0"/>
              <a:t>SELECT </a:t>
            </a:r>
            <a:r>
              <a:rPr lang="en-US" sz="2000" b="1" dirty="0" err="1"/>
              <a:t>first_name</a:t>
            </a:r>
            <a:r>
              <a:rPr lang="en-US" sz="2000" b="1" dirty="0"/>
              <a:t>, </a:t>
            </a:r>
            <a:r>
              <a:rPr lang="en-US" sz="2000" b="1" dirty="0" err="1"/>
              <a:t>last_name</a:t>
            </a:r>
            <a:r>
              <a:rPr lang="en-US" sz="2000" b="1" dirty="0"/>
              <a:t>, salary, salary * 0.1 AS bonus</a:t>
            </a:r>
          </a:p>
          <a:p>
            <a:pPr marL="457200" lvl="1" indent="0">
              <a:buNone/>
            </a:pPr>
            <a:r>
              <a:rPr lang="en-US" sz="2000" b="1" dirty="0"/>
              <a:t>FROM employees;</a:t>
            </a:r>
          </a:p>
          <a:p>
            <a:r>
              <a:rPr lang="en-US" dirty="0"/>
              <a:t>In the above example, the query calculates a 10% bonus for all employees.</a:t>
            </a:r>
          </a:p>
          <a:p>
            <a:endParaRPr lang="en-US" dirty="0"/>
          </a:p>
          <a:p>
            <a:pPr lvl="1"/>
            <a:endParaRPr lang="en-US" dirty="0"/>
          </a:p>
        </p:txBody>
      </p:sp>
    </p:spTree>
    <p:custDataLst>
      <p:tags r:id="rId1"/>
    </p:custDataLst>
    <p:extLst>
      <p:ext uri="{BB962C8B-B14F-4D97-AF65-F5344CB8AC3E}">
        <p14:creationId xmlns:p14="http://schemas.microsoft.com/office/powerpoint/2010/main" val="16108766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E0EC8-5142-5749-8117-3DE96012CF60}"/>
              </a:ext>
            </a:extLst>
          </p:cNvPr>
          <p:cNvSpPr>
            <a:spLocks noGrp="1"/>
          </p:cNvSpPr>
          <p:nvPr>
            <p:ph type="title"/>
          </p:nvPr>
        </p:nvSpPr>
        <p:spPr/>
        <p:txBody>
          <a:bodyPr/>
          <a:lstStyle/>
          <a:p>
            <a:r>
              <a:rPr lang="en-US" dirty="0"/>
              <a:t>Advanced Querying Options: Transactions</a:t>
            </a:r>
          </a:p>
        </p:txBody>
      </p:sp>
      <p:sp>
        <p:nvSpPr>
          <p:cNvPr id="3" name="Content Placeholder 2">
            <a:extLst>
              <a:ext uri="{FF2B5EF4-FFF2-40B4-BE49-F238E27FC236}">
                <a16:creationId xmlns:a16="http://schemas.microsoft.com/office/drawing/2014/main" id="{FF46C2C0-FB63-844D-8524-D01CEEC5E151}"/>
              </a:ext>
            </a:extLst>
          </p:cNvPr>
          <p:cNvSpPr>
            <a:spLocks noGrp="1"/>
          </p:cNvSpPr>
          <p:nvPr>
            <p:ph idx="1"/>
          </p:nvPr>
        </p:nvSpPr>
        <p:spPr/>
        <p:txBody>
          <a:bodyPr>
            <a:normAutofit/>
          </a:bodyPr>
          <a:lstStyle/>
          <a:p>
            <a:r>
              <a:rPr lang="en-US" dirty="0"/>
              <a:t>You can make sure that database operations in a transaction are executed as a single unit of work or a single transaction, or not at all.</a:t>
            </a:r>
          </a:p>
          <a:p>
            <a:r>
              <a:rPr lang="en-US" dirty="0"/>
              <a:t>The TCL (transaction control language) commands—BEGIN TRANSACTION, SAVEPOINT, ROLLBACK, and COMMIT are useful in ensuring a set of transactions fail or succeed as a set.</a:t>
            </a:r>
          </a:p>
          <a:p>
            <a:r>
              <a:rPr lang="en-US" dirty="0"/>
              <a:t>The BEGIN TRANSACTION statement starts a transaction and the COMMIT statement commits or saves the transaction to the database permanently.</a:t>
            </a:r>
          </a:p>
          <a:p>
            <a:r>
              <a:rPr lang="en-US" dirty="0"/>
              <a:t>If any part of the transaction fails, the ROLLBACK statement is used to undo the changes made by the transaction and to return the database to its original state.</a:t>
            </a:r>
          </a:p>
        </p:txBody>
      </p:sp>
    </p:spTree>
    <p:custDataLst>
      <p:tags r:id="rId1"/>
    </p:custDataLst>
    <p:extLst>
      <p:ext uri="{BB962C8B-B14F-4D97-AF65-F5344CB8AC3E}">
        <p14:creationId xmlns:p14="http://schemas.microsoft.com/office/powerpoint/2010/main" val="7792310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39C51-E280-3E4D-B553-C07DDAE28C95}"/>
              </a:ext>
            </a:extLst>
          </p:cNvPr>
          <p:cNvSpPr>
            <a:spLocks noGrp="1"/>
          </p:cNvSpPr>
          <p:nvPr>
            <p:ph type="title"/>
          </p:nvPr>
        </p:nvSpPr>
        <p:spPr/>
        <p:txBody>
          <a:bodyPr/>
          <a:lstStyle/>
          <a:p>
            <a:r>
              <a:rPr lang="en-US" dirty="0"/>
              <a:t>Transactions Unique to Databases: ACID</a:t>
            </a:r>
          </a:p>
        </p:txBody>
      </p:sp>
      <p:sp>
        <p:nvSpPr>
          <p:cNvPr id="3" name="Content Placeholder 2">
            <a:extLst>
              <a:ext uri="{FF2B5EF4-FFF2-40B4-BE49-F238E27FC236}">
                <a16:creationId xmlns:a16="http://schemas.microsoft.com/office/drawing/2014/main" id="{C0804D85-23AA-D94C-AD85-5BAB8A0EBC9A}"/>
              </a:ext>
            </a:extLst>
          </p:cNvPr>
          <p:cNvSpPr>
            <a:spLocks noGrp="1"/>
          </p:cNvSpPr>
          <p:nvPr>
            <p:ph idx="1"/>
          </p:nvPr>
        </p:nvSpPr>
        <p:spPr/>
        <p:txBody>
          <a:bodyPr>
            <a:noAutofit/>
          </a:bodyPr>
          <a:lstStyle/>
          <a:p>
            <a:r>
              <a:rPr lang="en-US" sz="2000" dirty="0"/>
              <a:t>Transactions implement a few concepts unique to databases: </a:t>
            </a:r>
            <a:r>
              <a:rPr lang="en-US" sz="2000" b="1" dirty="0"/>
              <a:t>A</a:t>
            </a:r>
            <a:r>
              <a:rPr lang="en-US" sz="2000" dirty="0"/>
              <a:t>tomicity, </a:t>
            </a:r>
            <a:r>
              <a:rPr lang="en-US" sz="2000" b="1" dirty="0"/>
              <a:t>C</a:t>
            </a:r>
            <a:r>
              <a:rPr lang="en-US" sz="2000" dirty="0"/>
              <a:t>onsistency, </a:t>
            </a:r>
            <a:r>
              <a:rPr lang="en-US" sz="2000" b="1" dirty="0"/>
              <a:t>I</a:t>
            </a:r>
            <a:r>
              <a:rPr lang="en-US" sz="2000" dirty="0"/>
              <a:t>solation, and </a:t>
            </a:r>
            <a:r>
              <a:rPr lang="en-US" sz="2000" b="1" dirty="0"/>
              <a:t>D</a:t>
            </a:r>
            <a:r>
              <a:rPr lang="en-US" sz="2000" dirty="0"/>
              <a:t>urability (these are popular in the industry as the ACID properties of transactions).</a:t>
            </a:r>
          </a:p>
          <a:p>
            <a:r>
              <a:rPr lang="en-US" sz="2000" b="1" dirty="0"/>
              <a:t>Atomicity</a:t>
            </a:r>
            <a:r>
              <a:rPr lang="en-US" sz="2000" dirty="0"/>
              <a:t>: a transaction is atomic, meaning that it is executed as a single unit of work. Either all the operations in the transaction are completed successfully, or none of them are.</a:t>
            </a:r>
          </a:p>
          <a:p>
            <a:r>
              <a:rPr lang="en-US" sz="2000" b="1" dirty="0"/>
              <a:t>Consistency</a:t>
            </a:r>
            <a:r>
              <a:rPr lang="en-US" sz="2000" dirty="0"/>
              <a:t>: a transaction must keep the database in a valid state both before and after the transaction. Any constraints or rules that apply to the data must not be violated by the transaction</a:t>
            </a:r>
            <a:r>
              <a:rPr lang="en-US" sz="2000" dirty="0">
                <a:effectLst/>
              </a:rPr>
              <a:t> .</a:t>
            </a:r>
          </a:p>
          <a:p>
            <a:r>
              <a:rPr lang="en-US" sz="2000" b="1" dirty="0"/>
              <a:t>Isolation</a:t>
            </a:r>
            <a:r>
              <a:rPr lang="en-US" sz="2000" dirty="0"/>
              <a:t>: the data accessed by one transaction must be isolated and not affect other transactions running in parallel.</a:t>
            </a:r>
          </a:p>
          <a:p>
            <a:r>
              <a:rPr lang="en-US" sz="2000" b="1" dirty="0"/>
              <a:t>Durability</a:t>
            </a:r>
            <a:r>
              <a:rPr lang="en-US" sz="2000" dirty="0"/>
              <a:t>: once a transaction is committed or saved to the database, the changes are permanent and must survive any subsequent failures or crashes. Even if the database crashes once a transaction has completed, the data must be recoverable.</a:t>
            </a:r>
          </a:p>
        </p:txBody>
      </p:sp>
    </p:spTree>
    <p:custDataLst>
      <p:tags r:id="rId1"/>
    </p:custDataLst>
    <p:extLst>
      <p:ext uri="{BB962C8B-B14F-4D97-AF65-F5344CB8AC3E}">
        <p14:creationId xmlns:p14="http://schemas.microsoft.com/office/powerpoint/2010/main" val="8316079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A012D4E-B62E-735D-E79F-6BEA5F847398}"/>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324987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4C1A2-C4DF-044C-B8E7-F663F9451987}"/>
              </a:ext>
            </a:extLst>
          </p:cNvPr>
          <p:cNvSpPr>
            <a:spLocks noGrp="1"/>
          </p:cNvSpPr>
          <p:nvPr>
            <p:ph type="title"/>
          </p:nvPr>
        </p:nvSpPr>
        <p:spPr/>
        <p:txBody>
          <a:bodyPr/>
          <a:lstStyle/>
          <a:p>
            <a:r>
              <a:rPr lang="en-US" dirty="0"/>
              <a:t>What is a database?</a:t>
            </a:r>
          </a:p>
        </p:txBody>
      </p:sp>
      <p:sp>
        <p:nvSpPr>
          <p:cNvPr id="3" name="Content Placeholder 2">
            <a:extLst>
              <a:ext uri="{FF2B5EF4-FFF2-40B4-BE49-F238E27FC236}">
                <a16:creationId xmlns:a16="http://schemas.microsoft.com/office/drawing/2014/main" id="{FC966AD3-96BD-F648-B1CC-B3EF9D576B07}"/>
              </a:ext>
            </a:extLst>
          </p:cNvPr>
          <p:cNvSpPr>
            <a:spLocks noGrp="1"/>
          </p:cNvSpPr>
          <p:nvPr>
            <p:ph idx="1"/>
          </p:nvPr>
        </p:nvSpPr>
        <p:spPr/>
        <p:txBody>
          <a:bodyPr/>
          <a:lstStyle/>
          <a:p>
            <a:pPr marL="0" indent="0">
              <a:buNone/>
            </a:pPr>
            <a:r>
              <a:rPr lang="en-US" b="1" i="1" dirty="0"/>
              <a:t>Databases</a:t>
            </a:r>
            <a:r>
              <a:rPr lang="en-US" dirty="0"/>
              <a:t> are structured collections of data that can be efficiently searched and manipulated by computers.</a:t>
            </a:r>
          </a:p>
          <a:p>
            <a:pPr lvl="1"/>
            <a:r>
              <a:rPr lang="en-US" dirty="0"/>
              <a:t>Databases are the underlying information store powering our modern technology-driven world.</a:t>
            </a:r>
          </a:p>
          <a:p>
            <a:pPr lvl="1"/>
            <a:r>
              <a:rPr lang="en-US" dirty="0"/>
              <a:t>Databases are like digital vaults where you can keep data safely, and authorized users can read or update the data as needed.</a:t>
            </a:r>
          </a:p>
          <a:p>
            <a:pPr lvl="1"/>
            <a:r>
              <a:rPr lang="en-US" dirty="0"/>
              <a:t>Database applications typically refer to software programs that help users interact with the data stored in databases.</a:t>
            </a:r>
          </a:p>
        </p:txBody>
      </p:sp>
    </p:spTree>
    <p:custDataLst>
      <p:tags r:id="rId1"/>
    </p:custDataLst>
    <p:extLst>
      <p:ext uri="{BB962C8B-B14F-4D97-AF65-F5344CB8AC3E}">
        <p14:creationId xmlns:p14="http://schemas.microsoft.com/office/powerpoint/2010/main" val="2461173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DF4A5-6638-5BDC-0052-557968C99784}"/>
              </a:ext>
            </a:extLst>
          </p:cNvPr>
          <p:cNvSpPr>
            <a:spLocks noGrp="1"/>
          </p:cNvSpPr>
          <p:nvPr>
            <p:ph type="title"/>
          </p:nvPr>
        </p:nvSpPr>
        <p:spPr/>
        <p:txBody>
          <a:bodyPr/>
          <a:lstStyle/>
          <a:p>
            <a:r>
              <a:rPr lang="en-US" dirty="0"/>
              <a:t>Evolution of Database Technologies</a:t>
            </a:r>
          </a:p>
        </p:txBody>
      </p:sp>
      <p:sp>
        <p:nvSpPr>
          <p:cNvPr id="3" name="Text Placeholder 2">
            <a:extLst>
              <a:ext uri="{FF2B5EF4-FFF2-40B4-BE49-F238E27FC236}">
                <a16:creationId xmlns:a16="http://schemas.microsoft.com/office/drawing/2014/main" id="{B85F15D1-4884-E2A4-778E-CEFE84A4A05F}"/>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3628261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B927-BBCD-1848-87EB-0BFA1827EE40}"/>
              </a:ext>
            </a:extLst>
          </p:cNvPr>
          <p:cNvSpPr>
            <a:spLocks noGrp="1"/>
          </p:cNvSpPr>
          <p:nvPr>
            <p:ph type="title"/>
          </p:nvPr>
        </p:nvSpPr>
        <p:spPr/>
        <p:txBody>
          <a:bodyPr/>
          <a:lstStyle/>
          <a:p>
            <a:r>
              <a:rPr lang="en-US" dirty="0"/>
              <a:t>Evolution of Database Technologies</a:t>
            </a:r>
          </a:p>
        </p:txBody>
      </p:sp>
      <p:sp>
        <p:nvSpPr>
          <p:cNvPr id="3" name="Content Placeholder 2">
            <a:extLst>
              <a:ext uri="{FF2B5EF4-FFF2-40B4-BE49-F238E27FC236}">
                <a16:creationId xmlns:a16="http://schemas.microsoft.com/office/drawing/2014/main" id="{5D5D49E2-579E-6B4C-931B-340288B9187B}"/>
              </a:ext>
            </a:extLst>
          </p:cNvPr>
          <p:cNvSpPr>
            <a:spLocks noGrp="1"/>
          </p:cNvSpPr>
          <p:nvPr>
            <p:ph idx="1"/>
          </p:nvPr>
        </p:nvSpPr>
        <p:spPr/>
        <p:txBody>
          <a:bodyPr>
            <a:noAutofit/>
          </a:bodyPr>
          <a:lstStyle/>
          <a:p>
            <a:r>
              <a:rPr lang="en-US" dirty="0"/>
              <a:t>Commercial databases trace their origins to the Apollo moon program.</a:t>
            </a:r>
          </a:p>
          <a:p>
            <a:r>
              <a:rPr lang="en-US" dirty="0"/>
              <a:t>The Saturn V rocket used to land Neil Armstrong on the moon used more than 3 million parts.</a:t>
            </a:r>
          </a:p>
          <a:p>
            <a:r>
              <a:rPr lang="en-US" dirty="0"/>
              <a:t>Rockwell International, the company building the rocket asked IBM if it could build a computer system to track the status of all these parts.</a:t>
            </a:r>
          </a:p>
          <a:p>
            <a:r>
              <a:rPr lang="en-US" dirty="0"/>
              <a:t>A team of about 25 engineers from IBM, Rockwell and Caterpillar, led by IBM engineer Vern Watts, created IMS (Information Management System), the world’s first commercial database in 1968.</a:t>
            </a:r>
          </a:p>
          <a:p>
            <a:r>
              <a:rPr lang="en-US" dirty="0"/>
              <a:t>Since then, IMS has become the backbone of banking, hotel and airline applications around the world.</a:t>
            </a:r>
          </a:p>
        </p:txBody>
      </p:sp>
    </p:spTree>
    <p:custDataLst>
      <p:tags r:id="rId1"/>
    </p:custDataLst>
    <p:extLst>
      <p:ext uri="{BB962C8B-B14F-4D97-AF65-F5344CB8AC3E}">
        <p14:creationId xmlns:p14="http://schemas.microsoft.com/office/powerpoint/2010/main" val="1286894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AB45D-8896-8E46-873E-C4025E912FD4}"/>
              </a:ext>
            </a:extLst>
          </p:cNvPr>
          <p:cNvSpPr>
            <a:spLocks noGrp="1"/>
          </p:cNvSpPr>
          <p:nvPr>
            <p:ph type="title"/>
          </p:nvPr>
        </p:nvSpPr>
        <p:spPr/>
        <p:txBody>
          <a:bodyPr/>
          <a:lstStyle/>
          <a:p>
            <a:r>
              <a:rPr lang="en-US" dirty="0"/>
              <a:t>Evolution of Database Technologies</a:t>
            </a:r>
          </a:p>
        </p:txBody>
      </p:sp>
      <p:sp>
        <p:nvSpPr>
          <p:cNvPr id="3" name="Content Placeholder 2">
            <a:extLst>
              <a:ext uri="{FF2B5EF4-FFF2-40B4-BE49-F238E27FC236}">
                <a16:creationId xmlns:a16="http://schemas.microsoft.com/office/drawing/2014/main" id="{58638774-0AD9-AB4D-A6EF-DEB1E4457151}"/>
              </a:ext>
            </a:extLst>
          </p:cNvPr>
          <p:cNvSpPr>
            <a:spLocks noGrp="1"/>
          </p:cNvSpPr>
          <p:nvPr>
            <p:ph idx="1"/>
          </p:nvPr>
        </p:nvSpPr>
        <p:spPr/>
        <p:txBody>
          <a:bodyPr>
            <a:noAutofit/>
          </a:bodyPr>
          <a:lstStyle/>
          <a:p>
            <a:r>
              <a:rPr lang="en-US" dirty="0"/>
              <a:t>The relational model to store data was introduced by Edgar F. Codd of IBM in 1970.</a:t>
            </a:r>
          </a:p>
          <a:p>
            <a:pPr lvl="1"/>
            <a:r>
              <a:rPr lang="en-US" dirty="0"/>
              <a:t>Codd used the term “relation” to refer to a table in the database based on set theory and this reference to relations gives the technology its name.</a:t>
            </a:r>
          </a:p>
          <a:p>
            <a:pPr lvl="1"/>
            <a:r>
              <a:rPr lang="en-US" dirty="0"/>
              <a:t>Codd described how data storage could be optimized in the relational model (called normalization).</a:t>
            </a:r>
          </a:p>
          <a:p>
            <a:pPr lvl="1"/>
            <a:r>
              <a:rPr lang="en-US" dirty="0"/>
              <a:t>He also demonstrated that a small set of operations could extract any information from the database.</a:t>
            </a:r>
          </a:p>
          <a:p>
            <a:r>
              <a:rPr lang="en-US" dirty="0"/>
              <a:t>This language is now called </a:t>
            </a:r>
            <a:r>
              <a:rPr lang="en-US" b="1" i="1" dirty="0"/>
              <a:t>structured query language (SQL)</a:t>
            </a:r>
            <a:r>
              <a:rPr lang="en-US" dirty="0"/>
              <a:t>.</a:t>
            </a:r>
            <a:br>
              <a:rPr lang="en-US" dirty="0"/>
            </a:br>
            <a:endParaRPr lang="en-US" dirty="0"/>
          </a:p>
        </p:txBody>
      </p:sp>
    </p:spTree>
    <p:custDataLst>
      <p:tags r:id="rId1"/>
    </p:custDataLst>
    <p:extLst>
      <p:ext uri="{BB962C8B-B14F-4D97-AF65-F5344CB8AC3E}">
        <p14:creationId xmlns:p14="http://schemas.microsoft.com/office/powerpoint/2010/main" val="1219350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0AF7B-E85F-904A-9012-DD693ED03779}"/>
              </a:ext>
            </a:extLst>
          </p:cNvPr>
          <p:cNvSpPr>
            <a:spLocks noGrp="1"/>
          </p:cNvSpPr>
          <p:nvPr>
            <p:ph type="title"/>
          </p:nvPr>
        </p:nvSpPr>
        <p:spPr/>
        <p:txBody>
          <a:bodyPr/>
          <a:lstStyle/>
          <a:p>
            <a:r>
              <a:rPr lang="en-US" dirty="0"/>
              <a:t>Evolution of Database Technologies</a:t>
            </a:r>
          </a:p>
        </p:txBody>
      </p:sp>
      <p:sp>
        <p:nvSpPr>
          <p:cNvPr id="3" name="Content Placeholder 2">
            <a:extLst>
              <a:ext uri="{FF2B5EF4-FFF2-40B4-BE49-F238E27FC236}">
                <a16:creationId xmlns:a16="http://schemas.microsoft.com/office/drawing/2014/main" id="{D692D9A0-D3F7-A741-8CF2-1AC875C1A5DA}"/>
              </a:ext>
            </a:extLst>
          </p:cNvPr>
          <p:cNvSpPr>
            <a:spLocks noGrp="1"/>
          </p:cNvSpPr>
          <p:nvPr>
            <p:ph idx="1"/>
          </p:nvPr>
        </p:nvSpPr>
        <p:spPr>
          <a:xfrm>
            <a:off x="838200" y="1461247"/>
            <a:ext cx="10515600" cy="4715716"/>
          </a:xfrm>
        </p:spPr>
        <p:txBody>
          <a:bodyPr>
            <a:noAutofit/>
          </a:bodyPr>
          <a:lstStyle/>
          <a:p>
            <a:pPr marL="0" indent="0">
              <a:buNone/>
            </a:pPr>
            <a:r>
              <a:rPr lang="en-US" dirty="0"/>
              <a:t>A few popular relational databases include:</a:t>
            </a:r>
          </a:p>
          <a:p>
            <a:pPr lvl="1"/>
            <a:r>
              <a:rPr lang="en-US" b="1" dirty="0"/>
              <a:t>Oracle Database</a:t>
            </a:r>
            <a:r>
              <a:rPr lang="en-US" dirty="0"/>
              <a:t>, offered by Oracle corporation, is probably the most popular relational database system in the world</a:t>
            </a:r>
          </a:p>
          <a:p>
            <a:pPr lvl="1"/>
            <a:r>
              <a:rPr lang="en-US" b="1" dirty="0"/>
              <a:t>MySQL</a:t>
            </a:r>
            <a:r>
              <a:rPr lang="en-US" dirty="0"/>
              <a:t> is a widely used open-source relational database management system.</a:t>
            </a:r>
          </a:p>
          <a:p>
            <a:pPr lvl="1"/>
            <a:r>
              <a:rPr lang="en-US" b="1" dirty="0"/>
              <a:t>Microsoft SQL Server</a:t>
            </a:r>
            <a:r>
              <a:rPr lang="en-US" dirty="0"/>
              <a:t> is provided by Microsoft and common in Microsoft-based ecosystems</a:t>
            </a:r>
          </a:p>
          <a:p>
            <a:pPr lvl="1"/>
            <a:r>
              <a:rPr lang="en-US" b="1" dirty="0"/>
              <a:t>PostgreSQL</a:t>
            </a:r>
            <a:r>
              <a:rPr lang="en-US" dirty="0"/>
              <a:t> is another popular open-source relational database management system that is known for its advanced features and reliability. IBM DB2 is provided by IBM and is widely used in enterprise applications.</a:t>
            </a:r>
            <a:endParaRPr lang="en-US" sz="1000" dirty="0"/>
          </a:p>
          <a:p>
            <a:pPr lvl="1"/>
            <a:r>
              <a:rPr lang="en-US" b="1" dirty="0"/>
              <a:t>SQLite</a:t>
            </a:r>
            <a:r>
              <a:rPr lang="en-US" dirty="0"/>
              <a:t> is a lightweight relational database management system that is often used in embedded systems and mobile applications.</a:t>
            </a:r>
          </a:p>
        </p:txBody>
      </p:sp>
    </p:spTree>
    <p:custDataLst>
      <p:tags r:id="rId1"/>
    </p:custDataLst>
    <p:extLst>
      <p:ext uri="{BB962C8B-B14F-4D97-AF65-F5344CB8AC3E}">
        <p14:creationId xmlns:p14="http://schemas.microsoft.com/office/powerpoint/2010/main" val="1837750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FD9EA6-83F1-7B03-C337-D824A8CD1D5E}"/>
              </a:ext>
            </a:extLst>
          </p:cNvPr>
          <p:cNvSpPr>
            <a:spLocks noGrp="1"/>
          </p:cNvSpPr>
          <p:nvPr>
            <p:ph type="title"/>
          </p:nvPr>
        </p:nvSpPr>
        <p:spPr/>
        <p:txBody>
          <a:bodyPr/>
          <a:lstStyle/>
          <a:p>
            <a:r>
              <a:rPr lang="en-US" dirty="0"/>
              <a:t>Relational Databases</a:t>
            </a:r>
          </a:p>
        </p:txBody>
      </p:sp>
      <p:sp>
        <p:nvSpPr>
          <p:cNvPr id="5" name="Text Placeholder 4">
            <a:extLst>
              <a:ext uri="{FF2B5EF4-FFF2-40B4-BE49-F238E27FC236}">
                <a16:creationId xmlns:a16="http://schemas.microsoft.com/office/drawing/2014/main" id="{6D82939E-C711-4F30-46DF-D26E337BC1CF}"/>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282337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92D05-6845-AD4E-A11A-6C34914C2256}"/>
              </a:ext>
            </a:extLst>
          </p:cNvPr>
          <p:cNvSpPr>
            <a:spLocks noGrp="1"/>
          </p:cNvSpPr>
          <p:nvPr>
            <p:ph type="title"/>
          </p:nvPr>
        </p:nvSpPr>
        <p:spPr/>
        <p:txBody>
          <a:bodyPr/>
          <a:lstStyle/>
          <a:p>
            <a:r>
              <a:rPr lang="en-US" dirty="0"/>
              <a:t>Relational Databases</a:t>
            </a:r>
          </a:p>
        </p:txBody>
      </p:sp>
      <p:sp>
        <p:nvSpPr>
          <p:cNvPr id="3" name="Content Placeholder 2">
            <a:extLst>
              <a:ext uri="{FF2B5EF4-FFF2-40B4-BE49-F238E27FC236}">
                <a16:creationId xmlns:a16="http://schemas.microsoft.com/office/drawing/2014/main" id="{DA122324-B383-E444-998C-650C98D3DD06}"/>
              </a:ext>
            </a:extLst>
          </p:cNvPr>
          <p:cNvSpPr>
            <a:spLocks noGrp="1"/>
          </p:cNvSpPr>
          <p:nvPr>
            <p:ph idx="1"/>
          </p:nvPr>
        </p:nvSpPr>
        <p:spPr>
          <a:xfrm>
            <a:off x="838200" y="1690688"/>
            <a:ext cx="10515600" cy="4486275"/>
          </a:xfrm>
        </p:spPr>
        <p:txBody>
          <a:bodyPr>
            <a:noAutofit/>
          </a:bodyPr>
          <a:lstStyle/>
          <a:p>
            <a:pPr marL="0" indent="0">
              <a:buNone/>
            </a:pPr>
            <a:r>
              <a:rPr lang="en-US" b="1" i="1" dirty="0"/>
              <a:t>Relational databases</a:t>
            </a:r>
            <a:r>
              <a:rPr lang="en-US" dirty="0"/>
              <a:t> are databases that organize data as tables linked to each other.</a:t>
            </a:r>
          </a:p>
          <a:p>
            <a:pPr lvl="1"/>
            <a:r>
              <a:rPr lang="en-US" dirty="0"/>
              <a:t>Each row in a table represents one item in the database.</a:t>
            </a:r>
          </a:p>
          <a:p>
            <a:pPr lvl="1"/>
            <a:r>
              <a:rPr lang="en-US" dirty="0"/>
              <a:t>A single database can have any number of tables, with each table representing all stored items of a type.</a:t>
            </a:r>
          </a:p>
          <a:p>
            <a:pPr lvl="1"/>
            <a:r>
              <a:rPr lang="en-US" dirty="0"/>
              <a:t>Each table (or relation) in a relational database represents an entity or a concept.</a:t>
            </a:r>
          </a:p>
          <a:p>
            <a:pPr lvl="1"/>
            <a:r>
              <a:rPr lang="en-US" dirty="0"/>
              <a:t>Each table consists of rows, also known as records or tuples, and columns, also known as attributes or fields.</a:t>
            </a:r>
          </a:p>
          <a:p>
            <a:pPr lvl="1"/>
            <a:r>
              <a:rPr lang="en-US" dirty="0"/>
              <a:t>Each row in a table represents a specific instance of the entity, and each column represents a specific characteristic or data related to that entity.</a:t>
            </a:r>
          </a:p>
        </p:txBody>
      </p:sp>
    </p:spTree>
    <p:custDataLst>
      <p:tags r:id="rId1"/>
    </p:custDataLst>
    <p:extLst>
      <p:ext uri="{BB962C8B-B14F-4D97-AF65-F5344CB8AC3E}">
        <p14:creationId xmlns:p14="http://schemas.microsoft.com/office/powerpoint/2010/main" val="21728871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SF-DIT-BOOK" val="LyllPSaq"/>
  <p:tag name="ARTICULATE_DESIGN_ID_2_OFFICE THEME" val="1Of7W1ge"/>
  <p:tag name="ARTICULATE_SLIDE_COUNT" val="2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1E9623A2-5D8C-431E-BC1C-448576782476}" vid="{7A0E7643-AA6A-4652-BD11-674ED7922E9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USF-dit-book</Template>
  <TotalTime>296</TotalTime>
  <Words>2374</Words>
  <Application>Microsoft Office PowerPoint</Application>
  <PresentationFormat>Widescreen</PresentationFormat>
  <Paragraphs>174</Paragraphs>
  <Slides>28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USF-dit-book</vt:lpstr>
      <vt:lpstr>Database Applications</vt:lpstr>
      <vt:lpstr>Topics</vt:lpstr>
      <vt:lpstr>What is a database?</vt:lpstr>
      <vt:lpstr>Evolution of Database Technologies</vt:lpstr>
      <vt:lpstr>Evolution of Database Technologies</vt:lpstr>
      <vt:lpstr>Evolution of Database Technologies</vt:lpstr>
      <vt:lpstr>Evolution of Database Technologies</vt:lpstr>
      <vt:lpstr>Relational Databases</vt:lpstr>
      <vt:lpstr>Relational Databases</vt:lpstr>
      <vt:lpstr>Relational Databases</vt:lpstr>
      <vt:lpstr>Relational Databases</vt:lpstr>
      <vt:lpstr>Introduction to SQL</vt:lpstr>
      <vt:lpstr>Introduction to SQL</vt:lpstr>
      <vt:lpstr>Introduction to SQL: Main SQL Commands</vt:lpstr>
      <vt:lpstr>Querying a Database using DML: SELECT</vt:lpstr>
      <vt:lpstr>Querying a Database using DML: INSERT</vt:lpstr>
      <vt:lpstr>Querying a Database using DML: UPDATE</vt:lpstr>
      <vt:lpstr>Querying a Database using DML: DELETE</vt:lpstr>
      <vt:lpstr>Creating and Managing Tables using DDL: CREATE</vt:lpstr>
      <vt:lpstr>Creating and Managing Tables using DDL: DROP</vt:lpstr>
      <vt:lpstr>Creating and Managing Tables using DDL: ALTER</vt:lpstr>
      <vt:lpstr>Importing Data</vt:lpstr>
      <vt:lpstr>Advanced Querying Options: Sorting</vt:lpstr>
      <vt:lpstr>Advanced Querying Options: Grouping</vt:lpstr>
      <vt:lpstr>Advanced Querying Options: Calculated Fields</vt:lpstr>
      <vt:lpstr>Advanced Querying Options: Transactions</vt:lpstr>
      <vt:lpstr>Transactions Unique to Databases: ACID</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14 Database Technologies</dc:title>
  <dc:creator>Clinton Daniel</dc:creator>
  <cp:keywords>DIT</cp:keywords>
  <cp:lastModifiedBy>Gloria Schramm</cp:lastModifiedBy>
  <cp:revision>27</cp:revision>
  <dcterms:created xsi:type="dcterms:W3CDTF">2023-06-05T21:39:34Z</dcterms:created>
  <dcterms:modified xsi:type="dcterms:W3CDTF">2023-07-01T18:58:45Z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55AEB6E7-7B37-433D-B200-20CB75E89BD6</vt:lpwstr>
  </property>
  <property fmtid="{D5CDD505-2E9C-101B-9397-08002B2CF9AE}" pid="3" name="ArticulatePath">
    <vt:lpwstr>Ch-14-Database-Applications</vt:lpwstr>
  </property>
</Properties>
</file>