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258" r:id="rId3"/>
    <p:sldId id="270" r:id="rId4"/>
    <p:sldId id="259" r:id="rId5"/>
    <p:sldId id="264" r:id="rId6"/>
    <p:sldId id="271" r:id="rId7"/>
    <p:sldId id="260" r:id="rId8"/>
    <p:sldId id="265" r:id="rId9"/>
    <p:sldId id="272" r:id="rId10"/>
    <p:sldId id="261" r:id="rId11"/>
    <p:sldId id="262" r:id="rId12"/>
    <p:sldId id="263" r:id="rId13"/>
    <p:sldId id="267" r:id="rId14"/>
    <p:sldId id="269" r:id="rId15"/>
    <p:sldId id="268" r:id="rId16"/>
    <p:sldId id="273" r:id="rId17"/>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39"/>
    <p:restoredTop sz="78716" autoAdjust="0"/>
  </p:normalViewPr>
  <p:slideViewPr>
    <p:cSldViewPr snapToGrid="0" snapToObjects="1">
      <p:cViewPr varScale="1">
        <p:scale>
          <a:sx n="83" d="100"/>
          <a:sy n="83" d="100"/>
        </p:scale>
        <p:origin x="3288" y="114"/>
      </p:cViewPr>
      <p:guideLst/>
    </p:cSldViewPr>
  </p:slideViewPr>
  <p:notesTextViewPr>
    <p:cViewPr>
      <p:scale>
        <a:sx n="1" d="1"/>
        <a:sy n="1" d="1"/>
      </p:scale>
      <p:origin x="0" y="0"/>
    </p:cViewPr>
  </p:notesTextViewPr>
  <p:notesViewPr>
    <p:cSldViewPr snapToGrid="0" snapToObjects="1">
      <p:cViewPr varScale="1">
        <p:scale>
          <a:sx n="157" d="100"/>
          <a:sy n="157" d="100"/>
        </p:scale>
        <p:origin x="4008" y="1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5D2F38-9D2C-D646-A749-244683290454}"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1120C0-6694-A041-B43C-723E88842A1C}" type="slidenum">
              <a:rPr lang="en-US" smtClean="0"/>
              <a:t>‹#›</a:t>
            </a:fld>
            <a:endParaRPr lang="en-US"/>
          </a:p>
        </p:txBody>
      </p:sp>
    </p:spTree>
    <p:extLst>
      <p:ext uri="{BB962C8B-B14F-4D97-AF65-F5344CB8AC3E}">
        <p14:creationId xmlns:p14="http://schemas.microsoft.com/office/powerpoint/2010/main" val="1981608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“Researching and Using the Web”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424734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1120C0-6694-A041-B43C-723E88842A1C}" type="slidenum">
              <a:rPr lang="en-US" smtClean="0"/>
              <a:t>4</a:t>
            </a:fld>
            <a:endParaRPr lang="en-US"/>
          </a:p>
        </p:txBody>
      </p:sp>
    </p:spTree>
    <p:extLst>
      <p:ext uri="{BB962C8B-B14F-4D97-AF65-F5344CB8AC3E}">
        <p14:creationId xmlns:p14="http://schemas.microsoft.com/office/powerpoint/2010/main" val="1811019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F4B30415-798E-6EDF-2AD0-D99D4F63C22B}"/>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954F323F-71A5-0CCC-FC5D-85D32D6499CF}"/>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41615009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309278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4151075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3692902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4160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387152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1388536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8305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786129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231165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604624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416121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129363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hyperlink" Target="https://www.khanacademy.org/" TargetMode="Externa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hyperlink" Target="https://www.aws.training/" TargetMode="External"/><Relationship Id="rId5" Type="http://schemas.openxmlformats.org/officeDocument/2006/relationships/hyperlink" Target="https://ocw.mit.edu/" TargetMode="External"/><Relationship Id="rId4" Type="http://schemas.openxmlformats.org/officeDocument/2006/relationships/hyperlink" Target="https://www.coursera.org/"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Researching and Using the Web</a:t>
            </a:r>
          </a:p>
        </p:txBody>
      </p:sp>
      <p:sp>
        <p:nvSpPr>
          <p:cNvPr id="4" name="Content Placeholder 3">
            <a:extLst>
              <a:ext uri="{FF2B5EF4-FFF2-40B4-BE49-F238E27FC236}">
                <a16:creationId xmlns:a16="http://schemas.microsoft.com/office/drawing/2014/main" id="{868ACE52-7B31-723B-A20D-85729A9C9982}"/>
              </a:ext>
            </a:extLst>
          </p:cNvPr>
          <p:cNvSpPr>
            <a:spLocks noGrp="1"/>
          </p:cNvSpPr>
          <p:nvPr>
            <p:ph sz="quarter" idx="10"/>
          </p:nvPr>
        </p:nvSpPr>
        <p:spPr>
          <a:xfrm>
            <a:off x="1524000" y="4675188"/>
            <a:ext cx="1101264" cy="369332"/>
          </a:xfrm>
        </p:spPr>
        <p:txBody>
          <a:bodyPr/>
          <a:lstStyle/>
          <a:p>
            <a:r>
              <a:rPr lang="en-US" dirty="0"/>
              <a:t>Chapter 4</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0ED62-208F-A841-AC2E-984E8343412C}"/>
              </a:ext>
            </a:extLst>
          </p:cNvPr>
          <p:cNvSpPr>
            <a:spLocks noGrp="1"/>
          </p:cNvSpPr>
          <p:nvPr>
            <p:ph type="title"/>
          </p:nvPr>
        </p:nvSpPr>
        <p:spPr/>
        <p:txBody>
          <a:bodyPr/>
          <a:lstStyle/>
          <a:p>
            <a:r>
              <a:rPr lang="en-US" dirty="0"/>
              <a:t>Using the Web: Risks, Pitfalls, and Strategies</a:t>
            </a:r>
          </a:p>
        </p:txBody>
      </p:sp>
      <p:sp>
        <p:nvSpPr>
          <p:cNvPr id="3" name="Content Placeholder 2">
            <a:extLst>
              <a:ext uri="{FF2B5EF4-FFF2-40B4-BE49-F238E27FC236}">
                <a16:creationId xmlns:a16="http://schemas.microsoft.com/office/drawing/2014/main" id="{7F5D2541-DEBA-F745-9085-78ACCB1633FD}"/>
              </a:ext>
            </a:extLst>
          </p:cNvPr>
          <p:cNvSpPr>
            <a:spLocks noGrp="1"/>
          </p:cNvSpPr>
          <p:nvPr>
            <p:ph idx="1"/>
          </p:nvPr>
        </p:nvSpPr>
        <p:spPr/>
        <p:txBody>
          <a:bodyPr/>
          <a:lstStyle/>
          <a:p>
            <a:pPr marL="0" indent="0">
              <a:buNone/>
            </a:pPr>
            <a:r>
              <a:rPr lang="en-US" dirty="0"/>
              <a:t>Is the source reputable? </a:t>
            </a:r>
          </a:p>
          <a:p>
            <a:pPr lvl="1"/>
            <a:r>
              <a:rPr lang="en-US" dirty="0"/>
              <a:t>Many people who post information online are not trained to verify information before publishing it.</a:t>
            </a:r>
          </a:p>
          <a:p>
            <a:pPr lvl="1"/>
            <a:r>
              <a:rPr lang="en-US" dirty="0"/>
              <a:t>Gatekeeping is often practiced by printed publications, is the process that publications follow to select and present information to their readers.</a:t>
            </a:r>
          </a:p>
          <a:p>
            <a:pPr lvl="1"/>
            <a:r>
              <a:rPr lang="en-US" dirty="0"/>
              <a:t>Online information has a greater likelihood of being incorrect than print.</a:t>
            </a:r>
          </a:p>
          <a:p>
            <a:pPr lvl="1"/>
            <a:r>
              <a:rPr lang="en-US" dirty="0"/>
              <a:t>Look up the business name of a source on search engines to check reviews.</a:t>
            </a:r>
          </a:p>
          <a:p>
            <a:pPr lvl="1"/>
            <a:r>
              <a:rPr lang="en-US" dirty="0"/>
              <a:t>Users of social media followed by other reputable users are likely to be reputable themselves.</a:t>
            </a:r>
          </a:p>
        </p:txBody>
      </p:sp>
    </p:spTree>
    <p:custDataLst>
      <p:tags r:id="rId1"/>
    </p:custDataLst>
    <p:extLst>
      <p:ext uri="{BB962C8B-B14F-4D97-AF65-F5344CB8AC3E}">
        <p14:creationId xmlns:p14="http://schemas.microsoft.com/office/powerpoint/2010/main" val="3070824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77E41-2419-5447-82F9-A7DAA32B4CAF}"/>
              </a:ext>
            </a:extLst>
          </p:cNvPr>
          <p:cNvSpPr>
            <a:spLocks noGrp="1"/>
          </p:cNvSpPr>
          <p:nvPr>
            <p:ph type="title"/>
          </p:nvPr>
        </p:nvSpPr>
        <p:spPr/>
        <p:txBody>
          <a:bodyPr/>
          <a:lstStyle/>
          <a:p>
            <a:r>
              <a:rPr lang="en-US" dirty="0"/>
              <a:t>Using the Web: Risks, Pitfalls, and Strategies </a:t>
            </a:r>
          </a:p>
        </p:txBody>
      </p:sp>
      <p:sp>
        <p:nvSpPr>
          <p:cNvPr id="3" name="Content Placeholder 2">
            <a:extLst>
              <a:ext uri="{FF2B5EF4-FFF2-40B4-BE49-F238E27FC236}">
                <a16:creationId xmlns:a16="http://schemas.microsoft.com/office/drawing/2014/main" id="{2BB8864C-F283-5F4C-8BC6-FB1CC4F7367E}"/>
              </a:ext>
            </a:extLst>
          </p:cNvPr>
          <p:cNvSpPr>
            <a:spLocks noGrp="1"/>
          </p:cNvSpPr>
          <p:nvPr>
            <p:ph idx="1"/>
          </p:nvPr>
        </p:nvSpPr>
        <p:spPr/>
        <p:txBody>
          <a:bodyPr>
            <a:noAutofit/>
          </a:bodyPr>
          <a:lstStyle/>
          <a:p>
            <a:pPr marL="0" indent="0">
              <a:spcBef>
                <a:spcPts val="600"/>
              </a:spcBef>
              <a:spcAft>
                <a:spcPts val="0"/>
              </a:spcAft>
              <a:buNone/>
            </a:pPr>
            <a:r>
              <a:rPr lang="en-US" dirty="0"/>
              <a:t>Check the URL</a:t>
            </a:r>
          </a:p>
          <a:p>
            <a:pPr lvl="1">
              <a:spcBef>
                <a:spcPts val="600"/>
              </a:spcBef>
              <a:spcAft>
                <a:spcPts val="0"/>
              </a:spcAft>
            </a:pPr>
            <a:r>
              <a:rPr lang="en-US" dirty="0"/>
              <a:t>Unethical businesses often create look-alike websites to confuse people and grab user credentials and sales. Also called website spoofing. </a:t>
            </a:r>
          </a:p>
          <a:p>
            <a:pPr marL="0" indent="0">
              <a:spcBef>
                <a:spcPts val="1200"/>
              </a:spcBef>
              <a:spcAft>
                <a:spcPts val="0"/>
              </a:spcAft>
              <a:buNone/>
            </a:pPr>
            <a:r>
              <a:rPr lang="en-US" dirty="0"/>
              <a:t>Look at Multiple Sources</a:t>
            </a:r>
          </a:p>
          <a:p>
            <a:pPr lvl="1">
              <a:spcBef>
                <a:spcPts val="600"/>
              </a:spcBef>
              <a:spcAft>
                <a:spcPts val="0"/>
              </a:spcAft>
            </a:pPr>
            <a:r>
              <a:rPr lang="en-US" dirty="0"/>
              <a:t>Checking out information on several websites will help you look at the problem/solution from different perspectives. </a:t>
            </a:r>
          </a:p>
          <a:p>
            <a:pPr marL="0" indent="0">
              <a:spcBef>
                <a:spcPts val="1200"/>
              </a:spcBef>
              <a:spcAft>
                <a:spcPts val="0"/>
              </a:spcAft>
              <a:buNone/>
            </a:pPr>
            <a:r>
              <a:rPr lang="en-US" dirty="0"/>
              <a:t>What’s Beyond the Headline?</a:t>
            </a:r>
          </a:p>
          <a:p>
            <a:pPr lvl="1">
              <a:spcBef>
                <a:spcPts val="600"/>
              </a:spcBef>
              <a:spcAft>
                <a:spcPts val="0"/>
              </a:spcAft>
            </a:pPr>
            <a:r>
              <a:rPr lang="en-US" dirty="0"/>
              <a:t>Online publications use attention-grabbing headlines that may have little to do with the content of the article. These headlines serve as clickbait to draw readers to the site, not to summarize the information on the page or explain nuances.</a:t>
            </a:r>
          </a:p>
        </p:txBody>
      </p:sp>
    </p:spTree>
    <p:custDataLst>
      <p:tags r:id="rId1"/>
    </p:custDataLst>
    <p:extLst>
      <p:ext uri="{BB962C8B-B14F-4D97-AF65-F5344CB8AC3E}">
        <p14:creationId xmlns:p14="http://schemas.microsoft.com/office/powerpoint/2010/main" val="1148761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BA42-ECB5-B34C-9B85-DE62FBA16ADB}"/>
              </a:ext>
            </a:extLst>
          </p:cNvPr>
          <p:cNvSpPr>
            <a:spLocks noGrp="1"/>
          </p:cNvSpPr>
          <p:nvPr>
            <p:ph type="title"/>
          </p:nvPr>
        </p:nvSpPr>
        <p:spPr/>
        <p:txBody>
          <a:bodyPr/>
          <a:lstStyle/>
          <a:p>
            <a:r>
              <a:rPr lang="en-US" dirty="0"/>
              <a:t>Using the Web: Risks, Pitfalls, and Strategies</a:t>
            </a:r>
          </a:p>
        </p:txBody>
      </p:sp>
      <p:sp>
        <p:nvSpPr>
          <p:cNvPr id="3" name="Content Placeholder 2">
            <a:extLst>
              <a:ext uri="{FF2B5EF4-FFF2-40B4-BE49-F238E27FC236}">
                <a16:creationId xmlns:a16="http://schemas.microsoft.com/office/drawing/2014/main" id="{53AB3526-334D-F64F-82BD-16E7E9DCF6F4}"/>
              </a:ext>
            </a:extLst>
          </p:cNvPr>
          <p:cNvSpPr>
            <a:spLocks noGrp="1"/>
          </p:cNvSpPr>
          <p:nvPr>
            <p:ph idx="1"/>
          </p:nvPr>
        </p:nvSpPr>
        <p:spPr/>
        <p:txBody>
          <a:bodyPr/>
          <a:lstStyle/>
          <a:p>
            <a:pPr marL="0" indent="0">
              <a:buNone/>
            </a:pPr>
            <a:r>
              <a:rPr lang="en-US" dirty="0"/>
              <a:t>Is the Author an Expert in the Field?</a:t>
            </a:r>
          </a:p>
          <a:p>
            <a:pPr lvl="1"/>
            <a:r>
              <a:rPr lang="en-US" dirty="0"/>
              <a:t>Online ad revenues have created a business model of influencers.</a:t>
            </a:r>
          </a:p>
          <a:p>
            <a:pPr lvl="1"/>
            <a:r>
              <a:rPr lang="en-US" dirty="0"/>
              <a:t>Influencers are people who encourage potential buyers of a product or service by recommending items online, usually on social media.</a:t>
            </a:r>
          </a:p>
          <a:p>
            <a:pPr lvl="1"/>
            <a:r>
              <a:rPr lang="en-US" dirty="0"/>
              <a:t>Influencers make money by ensuring their content is visible and by having a lot of followers.</a:t>
            </a:r>
          </a:p>
          <a:p>
            <a:pPr lvl="1"/>
            <a:r>
              <a:rPr lang="en-US" dirty="0"/>
              <a:t>What works for the influencer’s specific circumstances may not work for you.</a:t>
            </a:r>
          </a:p>
          <a:p>
            <a:pPr lvl="1"/>
            <a:r>
              <a:rPr lang="en-US" dirty="0"/>
              <a:t>It is useful to verify the expertise of the person handing out advice.</a:t>
            </a:r>
          </a:p>
        </p:txBody>
      </p:sp>
    </p:spTree>
    <p:custDataLst>
      <p:tags r:id="rId1"/>
    </p:custDataLst>
    <p:extLst>
      <p:ext uri="{BB962C8B-B14F-4D97-AF65-F5344CB8AC3E}">
        <p14:creationId xmlns:p14="http://schemas.microsoft.com/office/powerpoint/2010/main" val="788435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BA42-ECB5-B34C-9B85-DE62FBA16ADB}"/>
              </a:ext>
            </a:extLst>
          </p:cNvPr>
          <p:cNvSpPr>
            <a:spLocks noGrp="1"/>
          </p:cNvSpPr>
          <p:nvPr>
            <p:ph type="title"/>
          </p:nvPr>
        </p:nvSpPr>
        <p:spPr/>
        <p:txBody>
          <a:bodyPr/>
          <a:lstStyle/>
          <a:p>
            <a:r>
              <a:rPr lang="en-US" dirty="0"/>
              <a:t>Using the Web: Risks, Pitfalls, and Strategies</a:t>
            </a:r>
          </a:p>
        </p:txBody>
      </p:sp>
      <p:sp>
        <p:nvSpPr>
          <p:cNvPr id="3" name="Content Placeholder 2">
            <a:extLst>
              <a:ext uri="{FF2B5EF4-FFF2-40B4-BE49-F238E27FC236}">
                <a16:creationId xmlns:a16="http://schemas.microsoft.com/office/drawing/2014/main" id="{53AB3526-334D-F64F-82BD-16E7E9DCF6F4}"/>
              </a:ext>
            </a:extLst>
          </p:cNvPr>
          <p:cNvSpPr>
            <a:spLocks noGrp="1"/>
          </p:cNvSpPr>
          <p:nvPr>
            <p:ph idx="1"/>
          </p:nvPr>
        </p:nvSpPr>
        <p:spPr/>
        <p:txBody>
          <a:bodyPr>
            <a:noAutofit/>
          </a:bodyPr>
          <a:lstStyle/>
          <a:p>
            <a:pPr marL="0" indent="0">
              <a:spcBef>
                <a:spcPts val="600"/>
              </a:spcBef>
              <a:spcAft>
                <a:spcPts val="0"/>
              </a:spcAft>
              <a:buNone/>
            </a:pPr>
            <a:r>
              <a:rPr lang="en-US" dirty="0"/>
              <a:t>Check Your Biases</a:t>
            </a:r>
          </a:p>
          <a:p>
            <a:pPr lvl="1">
              <a:spcBef>
                <a:spcPts val="600"/>
              </a:spcBef>
              <a:spcAft>
                <a:spcPts val="0"/>
              </a:spcAft>
            </a:pPr>
            <a:r>
              <a:rPr lang="en-US" dirty="0"/>
              <a:t>There is a reason why we maintain our biases: either we aren’t aware of their existence, or we believe in their authenticity.</a:t>
            </a:r>
          </a:p>
          <a:p>
            <a:pPr lvl="1">
              <a:spcBef>
                <a:spcPts val="600"/>
              </a:spcBef>
              <a:spcAft>
                <a:spcPts val="0"/>
              </a:spcAft>
            </a:pPr>
            <a:r>
              <a:rPr lang="en-US" dirty="0"/>
              <a:t>Are you looking for new information just to prove your point? </a:t>
            </a:r>
          </a:p>
          <a:p>
            <a:pPr lvl="1">
              <a:spcBef>
                <a:spcPts val="600"/>
              </a:spcBef>
              <a:spcAft>
                <a:spcPts val="0"/>
              </a:spcAft>
            </a:pPr>
            <a:r>
              <a:rPr lang="en-US" dirty="0"/>
              <a:t>Are you only seeking out people who’ll agree with you?</a:t>
            </a:r>
          </a:p>
          <a:p>
            <a:pPr lvl="1">
              <a:spcBef>
                <a:spcPts val="600"/>
              </a:spcBef>
              <a:spcAft>
                <a:spcPts val="0"/>
              </a:spcAft>
            </a:pPr>
            <a:r>
              <a:rPr lang="en-US" dirty="0"/>
              <a:t>Can you argue the issue from the perspective of those holding the opposing view?</a:t>
            </a:r>
          </a:p>
          <a:p>
            <a:pPr marL="0" indent="0">
              <a:spcBef>
                <a:spcPts val="600"/>
              </a:spcBef>
              <a:spcAft>
                <a:spcPts val="0"/>
              </a:spcAft>
              <a:buNone/>
            </a:pPr>
            <a:r>
              <a:rPr lang="en-US" dirty="0"/>
              <a:t>Bounce Your Ideas With Others</a:t>
            </a:r>
          </a:p>
          <a:p>
            <a:pPr lvl="1">
              <a:spcBef>
                <a:spcPts val="600"/>
              </a:spcBef>
              <a:spcAft>
                <a:spcPts val="0"/>
              </a:spcAft>
            </a:pPr>
            <a:r>
              <a:rPr lang="en-US" dirty="0"/>
              <a:t>Discuss what you have found on the web with friends, family, and teachers.</a:t>
            </a:r>
          </a:p>
          <a:p>
            <a:pPr lvl="1">
              <a:spcBef>
                <a:spcPts val="600"/>
              </a:spcBef>
              <a:spcAft>
                <a:spcPts val="0"/>
              </a:spcAft>
            </a:pPr>
            <a:r>
              <a:rPr lang="en-US" dirty="0"/>
              <a:t>The power of community to sift out good ideas from bad ones can never be underestimated.</a:t>
            </a:r>
          </a:p>
        </p:txBody>
      </p:sp>
    </p:spTree>
    <p:custDataLst>
      <p:tags r:id="rId1"/>
    </p:custDataLst>
    <p:extLst>
      <p:ext uri="{BB962C8B-B14F-4D97-AF65-F5344CB8AC3E}">
        <p14:creationId xmlns:p14="http://schemas.microsoft.com/office/powerpoint/2010/main" val="1329496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BA42-ECB5-B34C-9B85-DE62FBA16ADB}"/>
              </a:ext>
            </a:extLst>
          </p:cNvPr>
          <p:cNvSpPr>
            <a:spLocks noGrp="1"/>
          </p:cNvSpPr>
          <p:nvPr>
            <p:ph type="title"/>
          </p:nvPr>
        </p:nvSpPr>
        <p:spPr/>
        <p:txBody>
          <a:bodyPr/>
          <a:lstStyle/>
          <a:p>
            <a:r>
              <a:rPr lang="en-US" dirty="0"/>
              <a:t>Using the Web: Risks, Pitfalls, and Strategies</a:t>
            </a:r>
          </a:p>
        </p:txBody>
      </p:sp>
      <p:sp>
        <p:nvSpPr>
          <p:cNvPr id="3" name="Content Placeholder 2">
            <a:extLst>
              <a:ext uri="{FF2B5EF4-FFF2-40B4-BE49-F238E27FC236}">
                <a16:creationId xmlns:a16="http://schemas.microsoft.com/office/drawing/2014/main" id="{53AB3526-334D-F64F-82BD-16E7E9DCF6F4}"/>
              </a:ext>
            </a:extLst>
          </p:cNvPr>
          <p:cNvSpPr>
            <a:spLocks noGrp="1"/>
          </p:cNvSpPr>
          <p:nvPr>
            <p:ph idx="1"/>
          </p:nvPr>
        </p:nvSpPr>
        <p:spPr/>
        <p:txBody>
          <a:bodyPr/>
          <a:lstStyle/>
          <a:p>
            <a:pPr marL="0" indent="0">
              <a:buNone/>
            </a:pPr>
            <a:r>
              <a:rPr lang="en-US" dirty="0"/>
              <a:t>What Motivates the Source?</a:t>
            </a:r>
          </a:p>
          <a:p>
            <a:pPr lvl="1"/>
            <a:r>
              <a:rPr lang="en-US" dirty="0"/>
              <a:t>Many website and search engines are motivated to prioritize displaying information for which they get paid.</a:t>
            </a:r>
          </a:p>
          <a:p>
            <a:pPr lvl="1"/>
            <a:r>
              <a:rPr lang="en-US" dirty="0"/>
              <a:t>The burden is on you to check the results and pick the one that makes the most sense.</a:t>
            </a:r>
          </a:p>
          <a:p>
            <a:pPr lvl="1"/>
            <a:r>
              <a:rPr lang="en-US" dirty="0"/>
              <a:t>It is useful to be on the lookout to understand if your source of information makes money by influencing your decision.</a:t>
            </a:r>
          </a:p>
          <a:p>
            <a:pPr lvl="1"/>
            <a:r>
              <a:rPr lang="en-US" dirty="0"/>
              <a:t>Reputable sites clearly separate advertisements from other content, but others tend to blur the difference.</a:t>
            </a:r>
          </a:p>
        </p:txBody>
      </p:sp>
    </p:spTree>
    <p:custDataLst>
      <p:tags r:id="rId1"/>
    </p:custDataLst>
    <p:extLst>
      <p:ext uri="{BB962C8B-B14F-4D97-AF65-F5344CB8AC3E}">
        <p14:creationId xmlns:p14="http://schemas.microsoft.com/office/powerpoint/2010/main" val="116545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BA42-ECB5-B34C-9B85-DE62FBA16ADB}"/>
              </a:ext>
            </a:extLst>
          </p:cNvPr>
          <p:cNvSpPr>
            <a:spLocks noGrp="1"/>
          </p:cNvSpPr>
          <p:nvPr>
            <p:ph type="title"/>
          </p:nvPr>
        </p:nvSpPr>
        <p:spPr/>
        <p:txBody>
          <a:bodyPr/>
          <a:lstStyle/>
          <a:p>
            <a:r>
              <a:rPr lang="en-US" dirty="0"/>
              <a:t>Using the Web: Risks, Pitfalls, and Strategies</a:t>
            </a:r>
          </a:p>
        </p:txBody>
      </p:sp>
      <p:sp>
        <p:nvSpPr>
          <p:cNvPr id="3" name="Content Placeholder 2">
            <a:extLst>
              <a:ext uri="{FF2B5EF4-FFF2-40B4-BE49-F238E27FC236}">
                <a16:creationId xmlns:a16="http://schemas.microsoft.com/office/drawing/2014/main" id="{53AB3526-334D-F64F-82BD-16E7E9DCF6F4}"/>
              </a:ext>
            </a:extLst>
          </p:cNvPr>
          <p:cNvSpPr>
            <a:spLocks noGrp="1"/>
          </p:cNvSpPr>
          <p:nvPr>
            <p:ph idx="1"/>
          </p:nvPr>
        </p:nvSpPr>
        <p:spPr/>
        <p:txBody>
          <a:bodyPr/>
          <a:lstStyle/>
          <a:p>
            <a:pPr marL="0" indent="0">
              <a:buNone/>
            </a:pPr>
            <a:r>
              <a:rPr lang="en-US" dirty="0"/>
              <a:t>Search Tracking</a:t>
            </a:r>
          </a:p>
          <a:p>
            <a:pPr lvl="1"/>
            <a:r>
              <a:rPr lang="en-US" dirty="0"/>
              <a:t>Most search engines tend to hold on to queries and use them to gauge your potential needs, often showing targeted advertisements on other sites you visit in the future.</a:t>
            </a:r>
          </a:p>
          <a:p>
            <a:pPr lvl="1"/>
            <a:r>
              <a:rPr lang="en-US" dirty="0"/>
              <a:t>Your information might be shared or sold to other Internet merchants, who will likely be storing the information in databases around the world.</a:t>
            </a:r>
          </a:p>
        </p:txBody>
      </p:sp>
    </p:spTree>
    <p:custDataLst>
      <p:tags r:id="rId1"/>
    </p:custDataLst>
    <p:extLst>
      <p:ext uri="{BB962C8B-B14F-4D97-AF65-F5344CB8AC3E}">
        <p14:creationId xmlns:p14="http://schemas.microsoft.com/office/powerpoint/2010/main" val="2822025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Information Resources</a:t>
            </a:r>
          </a:p>
          <a:p>
            <a:r>
              <a:rPr lang="en-US" dirty="0"/>
              <a:t>Online Training</a:t>
            </a:r>
          </a:p>
          <a:p>
            <a:r>
              <a:rPr lang="en-US" dirty="0"/>
              <a:t>Using the Web: Risks, Pitfalls, and Strategies</a:t>
            </a:r>
          </a:p>
        </p:txBody>
      </p:sp>
    </p:spTree>
    <p:custDataLst>
      <p:tags r:id="rId1"/>
    </p:custDataLst>
    <p:extLst>
      <p:ext uri="{BB962C8B-B14F-4D97-AF65-F5344CB8AC3E}">
        <p14:creationId xmlns:p14="http://schemas.microsoft.com/office/powerpoint/2010/main" val="2236862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Information Resources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842508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B6DDB-C795-BF48-8608-6424D9B9F579}"/>
              </a:ext>
            </a:extLst>
          </p:cNvPr>
          <p:cNvSpPr>
            <a:spLocks noGrp="1"/>
          </p:cNvSpPr>
          <p:nvPr>
            <p:ph type="title"/>
          </p:nvPr>
        </p:nvSpPr>
        <p:spPr/>
        <p:txBody>
          <a:bodyPr/>
          <a:lstStyle/>
          <a:p>
            <a:r>
              <a:rPr lang="en-US" dirty="0"/>
              <a:t>Information Resources</a:t>
            </a:r>
          </a:p>
        </p:txBody>
      </p:sp>
      <p:sp>
        <p:nvSpPr>
          <p:cNvPr id="3" name="Content Placeholder 2">
            <a:extLst>
              <a:ext uri="{FF2B5EF4-FFF2-40B4-BE49-F238E27FC236}">
                <a16:creationId xmlns:a16="http://schemas.microsoft.com/office/drawing/2014/main" id="{D43D5131-8FA9-AE4F-8FB0-1A5A2869818C}"/>
              </a:ext>
            </a:extLst>
          </p:cNvPr>
          <p:cNvSpPr>
            <a:spLocks noGrp="1"/>
          </p:cNvSpPr>
          <p:nvPr>
            <p:ph idx="1"/>
          </p:nvPr>
        </p:nvSpPr>
        <p:spPr/>
        <p:txBody>
          <a:bodyPr/>
          <a:lstStyle/>
          <a:p>
            <a:pPr marL="0" indent="0">
              <a:buNone/>
            </a:pPr>
            <a:r>
              <a:rPr lang="en-US" dirty="0"/>
              <a:t>Search Engines – software that allow users to search for information of interest.</a:t>
            </a:r>
          </a:p>
          <a:p>
            <a:pPr lvl="1"/>
            <a:r>
              <a:rPr lang="en-US" dirty="0"/>
              <a:t>Examples: Google Search and Microsoft Bing</a:t>
            </a:r>
          </a:p>
          <a:p>
            <a:pPr lvl="1"/>
            <a:r>
              <a:rPr lang="en-US" dirty="0"/>
              <a:t>Use algorithms that can predict or suggest your searches</a:t>
            </a:r>
          </a:p>
          <a:p>
            <a:pPr lvl="1"/>
            <a:r>
              <a:rPr lang="en-US" dirty="0"/>
              <a:t>Finds documents on the Internet that closely align with the search terms entered by the user</a:t>
            </a:r>
          </a:p>
          <a:p>
            <a:pPr marL="0" indent="0">
              <a:buNone/>
            </a:pPr>
            <a:r>
              <a:rPr lang="en-US" dirty="0"/>
              <a:t>Recent development in artificial intelligence have enabled voice recognition capabilities</a:t>
            </a:r>
          </a:p>
          <a:p>
            <a:pPr lvl="1"/>
            <a:r>
              <a:rPr lang="en-US" dirty="0"/>
              <a:t>Examples: Smart speakers that use Apple’s Siri or Amazon’s Alexa</a:t>
            </a:r>
          </a:p>
        </p:txBody>
      </p:sp>
    </p:spTree>
    <p:custDataLst>
      <p:tags r:id="rId1"/>
    </p:custDataLst>
    <p:extLst>
      <p:ext uri="{BB962C8B-B14F-4D97-AF65-F5344CB8AC3E}">
        <p14:creationId xmlns:p14="http://schemas.microsoft.com/office/powerpoint/2010/main" val="200279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19988-3139-1C43-A518-632E119AEBF2}"/>
              </a:ext>
            </a:extLst>
          </p:cNvPr>
          <p:cNvSpPr>
            <a:spLocks noGrp="1"/>
          </p:cNvSpPr>
          <p:nvPr>
            <p:ph type="title"/>
          </p:nvPr>
        </p:nvSpPr>
        <p:spPr/>
        <p:txBody>
          <a:bodyPr/>
          <a:lstStyle/>
          <a:p>
            <a:r>
              <a:rPr lang="en-US" dirty="0"/>
              <a:t>Information Resources</a:t>
            </a:r>
          </a:p>
        </p:txBody>
      </p:sp>
      <p:sp>
        <p:nvSpPr>
          <p:cNvPr id="3" name="Content Placeholder 2">
            <a:extLst>
              <a:ext uri="{FF2B5EF4-FFF2-40B4-BE49-F238E27FC236}">
                <a16:creationId xmlns:a16="http://schemas.microsoft.com/office/drawing/2014/main" id="{11984D30-7AD7-1449-B4B7-64BD0AFA34E5}"/>
              </a:ext>
            </a:extLst>
          </p:cNvPr>
          <p:cNvSpPr>
            <a:spLocks noGrp="1"/>
          </p:cNvSpPr>
          <p:nvPr>
            <p:ph idx="1"/>
          </p:nvPr>
        </p:nvSpPr>
        <p:spPr>
          <a:xfrm>
            <a:off x="838199" y="1825625"/>
            <a:ext cx="11013831" cy="4667250"/>
          </a:xfrm>
        </p:spPr>
        <p:txBody>
          <a:bodyPr>
            <a:noAutofit/>
          </a:bodyPr>
          <a:lstStyle/>
          <a:p>
            <a:pPr marL="0" indent="0">
              <a:spcBef>
                <a:spcPts val="600"/>
              </a:spcBef>
              <a:spcAft>
                <a:spcPts val="0"/>
              </a:spcAft>
              <a:buNone/>
            </a:pPr>
            <a:r>
              <a:rPr lang="en-US" dirty="0"/>
              <a:t>Specialized Review Platforms</a:t>
            </a:r>
          </a:p>
          <a:p>
            <a:pPr lvl="1">
              <a:spcBef>
                <a:spcPts val="600"/>
              </a:spcBef>
              <a:spcAft>
                <a:spcPts val="0"/>
              </a:spcAft>
            </a:pPr>
            <a:r>
              <a:rPr lang="en-US" dirty="0"/>
              <a:t>User Generated Content (UGC) – users generate content that meets some specialized information needs of other users</a:t>
            </a:r>
          </a:p>
          <a:p>
            <a:pPr lvl="1">
              <a:spcBef>
                <a:spcPts val="600"/>
              </a:spcBef>
              <a:spcAft>
                <a:spcPts val="0"/>
              </a:spcAft>
            </a:pPr>
            <a:r>
              <a:rPr lang="en-US" dirty="0"/>
              <a:t>Examples: TripAdvisor for travel destinations or WebMD for medical information</a:t>
            </a:r>
          </a:p>
          <a:p>
            <a:pPr lvl="1">
              <a:spcBef>
                <a:spcPts val="600"/>
              </a:spcBef>
              <a:spcAft>
                <a:spcPts val="0"/>
              </a:spcAft>
            </a:pPr>
            <a:r>
              <a:rPr lang="en-US" dirty="0"/>
              <a:t>With any recommendation, you must keep an eye out for potential fraud and misdirection</a:t>
            </a:r>
          </a:p>
          <a:p>
            <a:pPr marL="0" indent="0">
              <a:spcBef>
                <a:spcPts val="600"/>
              </a:spcBef>
              <a:spcAft>
                <a:spcPts val="0"/>
              </a:spcAft>
              <a:buNone/>
            </a:pPr>
            <a:r>
              <a:rPr lang="en-US" dirty="0"/>
              <a:t>Public Wikis/Encyclopedias</a:t>
            </a:r>
          </a:p>
          <a:p>
            <a:pPr lvl="1">
              <a:spcBef>
                <a:spcPts val="600"/>
              </a:spcBef>
              <a:spcAft>
                <a:spcPts val="0"/>
              </a:spcAft>
            </a:pPr>
            <a:r>
              <a:rPr lang="en-US" dirty="0"/>
              <a:t>Example: Wikipedia is a great knowledge base on the Internet; An open encyclopedia that allows users to edit content</a:t>
            </a:r>
          </a:p>
          <a:p>
            <a:pPr lvl="1">
              <a:spcBef>
                <a:spcPts val="600"/>
              </a:spcBef>
              <a:spcAft>
                <a:spcPts val="0"/>
              </a:spcAft>
            </a:pPr>
            <a:r>
              <a:rPr lang="en-US" dirty="0"/>
              <a:t>There is a potential for “mob activity” where a group of biased and motivated individuals influence the tone of the article. </a:t>
            </a:r>
          </a:p>
        </p:txBody>
      </p:sp>
    </p:spTree>
    <p:custDataLst>
      <p:tags r:id="rId1"/>
    </p:custDataLst>
    <p:extLst>
      <p:ext uri="{BB962C8B-B14F-4D97-AF65-F5344CB8AC3E}">
        <p14:creationId xmlns:p14="http://schemas.microsoft.com/office/powerpoint/2010/main" val="2389895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Online Training</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45931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EC7AA-FDE7-AA47-B125-CECC9F28310A}"/>
              </a:ext>
            </a:extLst>
          </p:cNvPr>
          <p:cNvSpPr>
            <a:spLocks noGrp="1"/>
          </p:cNvSpPr>
          <p:nvPr>
            <p:ph type="title"/>
          </p:nvPr>
        </p:nvSpPr>
        <p:spPr/>
        <p:txBody>
          <a:bodyPr/>
          <a:lstStyle/>
          <a:p>
            <a:r>
              <a:rPr lang="en-US" dirty="0"/>
              <a:t>Online Training</a:t>
            </a:r>
          </a:p>
        </p:txBody>
      </p:sp>
      <p:sp>
        <p:nvSpPr>
          <p:cNvPr id="3" name="Content Placeholder 2">
            <a:extLst>
              <a:ext uri="{FF2B5EF4-FFF2-40B4-BE49-F238E27FC236}">
                <a16:creationId xmlns:a16="http://schemas.microsoft.com/office/drawing/2014/main" id="{7998A691-4D35-674F-9E4A-69A7897B29E4}"/>
              </a:ext>
            </a:extLst>
          </p:cNvPr>
          <p:cNvSpPr>
            <a:spLocks noGrp="1"/>
          </p:cNvSpPr>
          <p:nvPr>
            <p:ph idx="1"/>
          </p:nvPr>
        </p:nvSpPr>
        <p:spPr/>
        <p:txBody>
          <a:bodyPr>
            <a:normAutofit/>
          </a:bodyPr>
          <a:lstStyle/>
          <a:p>
            <a:r>
              <a:rPr lang="en-US" dirty="0"/>
              <a:t>Popular sites like YouTube have become useful sources of information for learning:</a:t>
            </a:r>
          </a:p>
          <a:p>
            <a:pPr lvl="1"/>
            <a:r>
              <a:rPr lang="en-US" dirty="0"/>
              <a:t>YouTube videos are rated by the community with likes, dislikes, and subscribes.</a:t>
            </a:r>
          </a:p>
          <a:p>
            <a:pPr lvl="1"/>
            <a:r>
              <a:rPr lang="en-US" dirty="0"/>
              <a:t>YouTube algorithm constantly tunes its suggestions for videos which can most likely be used to love your problem.</a:t>
            </a:r>
          </a:p>
          <a:p>
            <a:r>
              <a:rPr lang="en-US" dirty="0"/>
              <a:t>You must identify the right training yourself.</a:t>
            </a:r>
          </a:p>
          <a:p>
            <a:r>
              <a:rPr lang="en-US" dirty="0"/>
              <a:t>You must have the time and discipline to complete the training.</a:t>
            </a:r>
          </a:p>
          <a:p>
            <a:r>
              <a:rPr lang="en-US" dirty="0"/>
              <a:t>You do not receive any certification after the training.</a:t>
            </a:r>
          </a:p>
        </p:txBody>
      </p:sp>
    </p:spTree>
    <p:custDataLst>
      <p:tags r:id="rId1"/>
    </p:custDataLst>
    <p:extLst>
      <p:ext uri="{BB962C8B-B14F-4D97-AF65-F5344CB8AC3E}">
        <p14:creationId xmlns:p14="http://schemas.microsoft.com/office/powerpoint/2010/main" val="486117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F1D60-333C-8741-A56C-7F910801540E}"/>
              </a:ext>
            </a:extLst>
          </p:cNvPr>
          <p:cNvSpPr>
            <a:spLocks noGrp="1"/>
          </p:cNvSpPr>
          <p:nvPr>
            <p:ph type="title"/>
          </p:nvPr>
        </p:nvSpPr>
        <p:spPr/>
        <p:txBody>
          <a:bodyPr/>
          <a:lstStyle/>
          <a:p>
            <a:r>
              <a:rPr lang="en-US" dirty="0"/>
              <a:t>Online Training</a:t>
            </a:r>
          </a:p>
        </p:txBody>
      </p:sp>
      <p:sp>
        <p:nvSpPr>
          <p:cNvPr id="3" name="Content Placeholder 2">
            <a:extLst>
              <a:ext uri="{FF2B5EF4-FFF2-40B4-BE49-F238E27FC236}">
                <a16:creationId xmlns:a16="http://schemas.microsoft.com/office/drawing/2014/main" id="{3C0366C0-9AB5-A44C-B556-35AAED3F9FA2}"/>
              </a:ext>
            </a:extLst>
          </p:cNvPr>
          <p:cNvSpPr>
            <a:spLocks noGrp="1"/>
          </p:cNvSpPr>
          <p:nvPr>
            <p:ph idx="1"/>
          </p:nvPr>
        </p:nvSpPr>
        <p:spPr/>
        <p:txBody>
          <a:bodyPr/>
          <a:lstStyle/>
          <a:p>
            <a:pPr marL="0" indent="0">
              <a:buNone/>
            </a:pPr>
            <a:r>
              <a:rPr lang="en-US" dirty="0"/>
              <a:t>Massive Open Online Courses (MOOCs)</a:t>
            </a:r>
          </a:p>
          <a:p>
            <a:pPr lvl="1"/>
            <a:r>
              <a:rPr lang="en-US" dirty="0"/>
              <a:t>Online educational courses open to anybody in the world</a:t>
            </a:r>
          </a:p>
          <a:p>
            <a:pPr lvl="1"/>
            <a:r>
              <a:rPr lang="en-US" dirty="0"/>
              <a:t>Some are free and some require payment</a:t>
            </a:r>
          </a:p>
          <a:p>
            <a:pPr lvl="1"/>
            <a:r>
              <a:rPr lang="en-US" dirty="0"/>
              <a:t>Examples: Khan Academy (</a:t>
            </a:r>
            <a:r>
              <a:rPr lang="en-US" dirty="0">
                <a:hlinkClick r:id="rId3"/>
              </a:rPr>
              <a:t>https://www.khanacademy.org/</a:t>
            </a:r>
            <a:r>
              <a:rPr lang="en-US" dirty="0"/>
              <a:t>) or Coursera (</a:t>
            </a:r>
            <a:r>
              <a:rPr lang="en-US" dirty="0">
                <a:hlinkClick r:id="rId4"/>
              </a:rPr>
              <a:t>https://www.coursera.org/</a:t>
            </a:r>
            <a:r>
              <a:rPr lang="en-US" dirty="0"/>
              <a:t>) </a:t>
            </a:r>
          </a:p>
          <a:p>
            <a:pPr lvl="1"/>
            <a:r>
              <a:rPr lang="en-US" dirty="0"/>
              <a:t>MIT Open Courseware offers a vast majority of their class materials for free (</a:t>
            </a:r>
            <a:r>
              <a:rPr lang="en-US" dirty="0">
                <a:hlinkClick r:id="rId5"/>
              </a:rPr>
              <a:t>https://ocw.mit.edu/</a:t>
            </a:r>
            <a:r>
              <a:rPr lang="en-US" dirty="0"/>
              <a:t>)</a:t>
            </a:r>
          </a:p>
          <a:p>
            <a:pPr marL="0" indent="0">
              <a:buNone/>
            </a:pPr>
            <a:r>
              <a:rPr lang="en-US" dirty="0"/>
              <a:t>Training by Industry-Specific Organizations</a:t>
            </a:r>
          </a:p>
          <a:p>
            <a:pPr lvl="1"/>
            <a:r>
              <a:rPr lang="en-US" dirty="0"/>
              <a:t>Example: Amazon Web Service (AWS) Training: </a:t>
            </a:r>
            <a:r>
              <a:rPr lang="en-US" dirty="0">
                <a:hlinkClick r:id="rId6"/>
              </a:rPr>
              <a:t>https://www.aws.training/</a:t>
            </a:r>
            <a:r>
              <a:rPr lang="en-US" dirty="0"/>
              <a:t> </a:t>
            </a:r>
          </a:p>
        </p:txBody>
      </p:sp>
    </p:spTree>
    <p:custDataLst>
      <p:tags r:id="rId1"/>
    </p:custDataLst>
    <p:extLst>
      <p:ext uri="{BB962C8B-B14F-4D97-AF65-F5344CB8AC3E}">
        <p14:creationId xmlns:p14="http://schemas.microsoft.com/office/powerpoint/2010/main" val="4111150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Using the Web: </a:t>
            </a:r>
            <a:br>
              <a:rPr lang="en-US" dirty="0"/>
            </a:br>
            <a:r>
              <a:rPr lang="en-US" dirty="0"/>
              <a:t>Risks, Pitfalls, and Strategies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9204498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PROJECT_OPEN" val="0"/>
  <p:tag name="ARTICULATE_DESIGN_ID_USF-DIT-BOOK" val="nhI9HhEb"/>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992</Words>
  <Application>Microsoft Office PowerPoint</Application>
  <PresentationFormat>Widescreen</PresentationFormat>
  <Paragraphs>89</Paragraphs>
  <Slides>16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USF-dit-book</vt:lpstr>
      <vt:lpstr>Researching and Using the Web</vt:lpstr>
      <vt:lpstr>Topics</vt:lpstr>
      <vt:lpstr>Information Resources</vt:lpstr>
      <vt:lpstr>Information Resources</vt:lpstr>
      <vt:lpstr>Information Resources</vt:lpstr>
      <vt:lpstr>Online Training</vt:lpstr>
      <vt:lpstr>Online Training</vt:lpstr>
      <vt:lpstr>Online Training</vt:lpstr>
      <vt:lpstr>Using the Web:  Risks, Pitfalls, and Strategies</vt:lpstr>
      <vt:lpstr>Using the Web: Risks, Pitfalls, and Strategies</vt:lpstr>
      <vt:lpstr>Using the Web: Risks, Pitfalls, and Strategies </vt:lpstr>
      <vt:lpstr>Using the Web: Risks, Pitfalls, and Strategies</vt:lpstr>
      <vt:lpstr>Using the Web: Risks, Pitfalls, and Strategies</vt:lpstr>
      <vt:lpstr>Using the Web: Risks, Pitfalls, and Strategies</vt:lpstr>
      <vt:lpstr>Using the Web: Risks, Pitfalls, and Strategies</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4 Researching and Using the Web presentation</dc:title>
  <dc:creator>Clinton Daniel</dc:creator>
  <cp:keywords>DIT</cp:keywords>
  <cp:lastModifiedBy>Gloria Schramm</cp:lastModifiedBy>
  <cp:revision>15</cp:revision>
  <dcterms:created xsi:type="dcterms:W3CDTF">2023-05-24T11:53:55Z</dcterms:created>
  <dcterms:modified xsi:type="dcterms:W3CDTF">2023-07-01T18:36:28Z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396351F6-E29A-4BFE-9A4E-E3FFD2897038</vt:lpwstr>
  </property>
  <property fmtid="{D5CDD505-2E9C-101B-9397-08002B2CF9AE}" pid="3" name="ArticulatePath">
    <vt:lpwstr>DIT_chap4_Researching-and-Using-the-Web</vt:lpwstr>
  </property>
</Properties>
</file>