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heme/theme2.xml" ContentType="application/vnd.openxmlformats-officedocument.theme+xml"/>
  <Override PartName="/ppt/tags/tag14.xml" ContentType="application/vnd.openxmlformats-officedocument.presentationml.tags+xml"/>
  <Override PartName="/ppt/notesSlides/notesSlide1.xml" ContentType="application/vnd.openxmlformats-officedocument.presentationml.notesSlide+xml"/>
  <Override PartName="/ppt/tags/tag15.xml" ContentType="application/vnd.openxmlformats-officedocument.presentationml.tags+xml"/>
  <Override PartName="/ppt/notesSlides/notesSlide2.xml" ContentType="application/vnd.openxmlformats-officedocument.presentationml.notesSlide+xml"/>
  <Override PartName="/ppt/tags/tag16.xml" ContentType="application/vnd.openxmlformats-officedocument.presentationml.tags+xml"/>
  <Override PartName="/ppt/notesSlides/notesSlide3.xml" ContentType="application/vnd.openxmlformats-officedocument.presentationml.notesSlide+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notesSlides/notesSlide4.xml" ContentType="application/vnd.openxmlformats-officedocument.presentationml.notesSlide+xml"/>
  <Override PartName="/ppt/tags/tag24.xml" ContentType="application/vnd.openxmlformats-officedocument.presentationml.tags+xml"/>
  <Override PartName="/ppt/notesSlides/notesSlide5.xml" ContentType="application/vnd.openxmlformats-officedocument.presentationml.notesSlide+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24"/>
  </p:notesMasterIdLst>
  <p:sldIdLst>
    <p:sldId id="256" r:id="rId2"/>
    <p:sldId id="258" r:id="rId3"/>
    <p:sldId id="276" r:id="rId4"/>
    <p:sldId id="259" r:id="rId5"/>
    <p:sldId id="260" r:id="rId6"/>
    <p:sldId id="261" r:id="rId7"/>
    <p:sldId id="262" r:id="rId8"/>
    <p:sldId id="263" r:id="rId9"/>
    <p:sldId id="264" r:id="rId10"/>
    <p:sldId id="277" r:id="rId11"/>
    <p:sldId id="265" r:id="rId12"/>
    <p:sldId id="266" r:id="rId13"/>
    <p:sldId id="267" r:id="rId14"/>
    <p:sldId id="268" r:id="rId15"/>
    <p:sldId id="269" r:id="rId16"/>
    <p:sldId id="270" r:id="rId17"/>
    <p:sldId id="271" r:id="rId18"/>
    <p:sldId id="272" r:id="rId19"/>
    <p:sldId id="273" r:id="rId20"/>
    <p:sldId id="274" r:id="rId21"/>
    <p:sldId id="275" r:id="rId22"/>
    <p:sldId id="278" r:id="rId23"/>
  </p:sldIdLst>
  <p:sldSz cx="12192000" cy="6858000"/>
  <p:notesSz cx="6858000" cy="9144000"/>
  <p:custDataLst>
    <p:tags r:id="rId25"/>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01"/>
    <p:restoredTop sz="79223" autoAdjust="0"/>
  </p:normalViewPr>
  <p:slideViewPr>
    <p:cSldViewPr snapToGrid="0" snapToObjects="1">
      <p:cViewPr varScale="1">
        <p:scale>
          <a:sx n="84" d="100"/>
          <a:sy n="84" d="100"/>
        </p:scale>
        <p:origin x="3138" y="9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gs" Target="tags/tag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6DC5B33-0C91-C64D-9871-B43F1E2499B8}" type="datetimeFigureOut">
              <a:rPr lang="en-US" smtClean="0"/>
              <a:t>7/1/2023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90A92E8-9A0B-4A43-B452-98BE9C9C2BC8}" type="slidenum">
              <a:rPr lang="en-US" smtClean="0"/>
              <a:t>‹#›</a:t>
            </a:fld>
            <a:endParaRPr lang="en-US"/>
          </a:p>
        </p:txBody>
      </p:sp>
    </p:spTree>
    <p:extLst>
      <p:ext uri="{BB962C8B-B14F-4D97-AF65-F5344CB8AC3E}">
        <p14:creationId xmlns:p14="http://schemas.microsoft.com/office/powerpoint/2010/main" val="424306097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solidFill>
                  <a:srgbClr val="000000"/>
                </a:solidFill>
                <a:effectLst/>
              </a:rPr>
              <a:t>This PowerPoint should be used with the “</a:t>
            </a:r>
            <a:r>
              <a:rPr lang="en-US" dirty="0"/>
              <a:t>Microcomputers</a:t>
            </a:r>
            <a:r>
              <a:rPr lang="en-US" dirty="0">
                <a:solidFill>
                  <a:srgbClr val="000000"/>
                </a:solidFill>
                <a:effectLst/>
              </a:rPr>
              <a:t>” chapter of the </a:t>
            </a:r>
            <a:r>
              <a:rPr lang="en-US" i="1" dirty="0">
                <a:solidFill>
                  <a:srgbClr val="000000"/>
                </a:solidFill>
                <a:effectLst/>
              </a:rPr>
              <a:t>Fundamentals of Information Technology</a:t>
            </a:r>
            <a:r>
              <a:rPr lang="en-US" dirty="0">
                <a:solidFill>
                  <a:srgbClr val="000000"/>
                </a:solidFill>
                <a:effectLst/>
              </a:rPr>
              <a:t> textbook. </a:t>
            </a:r>
            <a:endParaRPr lang="en-US" dirty="0"/>
          </a:p>
          <a:p>
            <a:endParaRPr lang="en-US" dirty="0">
              <a:solidFill>
                <a:srgbClr val="000000"/>
              </a:solidFill>
              <a:effectLst/>
            </a:endParaRPr>
          </a:p>
          <a:p>
            <a:r>
              <a:rPr lang="en-US" dirty="0">
                <a:solidFill>
                  <a:srgbClr val="000000"/>
                </a:solidFill>
                <a:effectLst/>
              </a:rPr>
              <a:t>Written for the Florida Public School System DIGITAL INFORMATION TECHNOLOGY (8207310) course. </a:t>
            </a:r>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B2C713D-F365-AF46-914D-AA383A638618}"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2700889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DB2C713D-F365-AF46-914D-AA383A638618}" type="slidenum">
              <a:rPr lang="en-US" smtClean="0"/>
              <a:t>2</a:t>
            </a:fld>
            <a:endParaRPr lang="en-US"/>
          </a:p>
        </p:txBody>
      </p:sp>
    </p:spTree>
    <p:extLst>
      <p:ext uri="{BB962C8B-B14F-4D97-AF65-F5344CB8AC3E}">
        <p14:creationId xmlns:p14="http://schemas.microsoft.com/office/powerpoint/2010/main" val="352827359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B2C713D-F365-AF46-914D-AA383A638618}"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32013757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B2C713D-F365-AF46-914D-AA383A638618}"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10</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41363823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Image source: </a:t>
            </a:r>
            <a:r>
              <a:rPr lang="en-US" dirty="0" err="1"/>
              <a:t>Kapooht</a:t>
            </a:r>
            <a:r>
              <a:rPr lang="en-US" dirty="0"/>
              <a:t>, CC BY-SA 3.0 via Wikimedia Commons</a:t>
            </a:r>
          </a:p>
          <a:p>
            <a:endParaRPr lang="en-US" dirty="0"/>
          </a:p>
        </p:txBody>
      </p:sp>
      <p:sp>
        <p:nvSpPr>
          <p:cNvPr id="4" name="Slide Number Placeholder 3"/>
          <p:cNvSpPr>
            <a:spLocks noGrp="1"/>
          </p:cNvSpPr>
          <p:nvPr>
            <p:ph type="sldNum" sz="quarter" idx="5"/>
          </p:nvPr>
        </p:nvSpPr>
        <p:spPr/>
        <p:txBody>
          <a:bodyPr/>
          <a:lstStyle/>
          <a:p>
            <a:fld id="{B90A92E8-9A0B-4A43-B452-98BE9C9C2BC8}" type="slidenum">
              <a:rPr lang="en-US" smtClean="0"/>
              <a:t>11</a:t>
            </a:fld>
            <a:endParaRPr lang="en-US"/>
          </a:p>
        </p:txBody>
      </p:sp>
    </p:spTree>
    <p:extLst>
      <p:ext uri="{BB962C8B-B14F-4D97-AF65-F5344CB8AC3E}">
        <p14:creationId xmlns:p14="http://schemas.microsoft.com/office/powerpoint/2010/main" val="3827814710"/>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1.xml"/><Relationship Id="rId1" Type="http://schemas.openxmlformats.org/officeDocument/2006/relationships/tags" Target="../tags/tag3.xml"/><Relationship Id="rId4" Type="http://schemas.openxmlformats.org/officeDocument/2006/relationships/image" Target="../media/image2.png"/></Relationships>
</file>

<file path=ppt/slideLayouts/_rels/slideLayout10.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12.xml"/></Relationships>
</file>

<file path=ppt/slideLayouts/_rels/slideLayout1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13.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4.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1.xml"/><Relationship Id="rId1" Type="http://schemas.openxmlformats.org/officeDocument/2006/relationships/tags" Target="../tags/tag5.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Master" Target="../slideMasters/slideMaster1.xml"/><Relationship Id="rId1" Type="http://schemas.openxmlformats.org/officeDocument/2006/relationships/tags" Target="../tags/tag6.xml"/><Relationship Id="rId4" Type="http://schemas.openxmlformats.org/officeDocument/2006/relationships/image" Target="../media/image1.png"/></Relationships>
</file>

<file path=ppt/slideLayouts/_rels/slideLayout5.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7.xml"/></Relationships>
</file>

<file path=ppt/slideLayouts/_rels/slideLayout6.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8.xml"/></Relationships>
</file>

<file path=ppt/slideLayouts/_rels/slideLayout7.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9.xml"/></Relationships>
</file>

<file path=ppt/slideLayouts/_rels/slideLayout8.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10.xml"/></Relationships>
</file>

<file path=ppt/slideLayouts/_rels/slideLayout9.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1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bg>
      <p:bgPr>
        <a:gradFill>
          <a:gsLst>
            <a:gs pos="0">
              <a:schemeClr val="accent1"/>
            </a:gs>
            <a:gs pos="82000">
              <a:schemeClr val="accent2"/>
            </a:gs>
          </a:gsLst>
          <a:path path="circle">
            <a:fillToRect t="100000" r="100000"/>
          </a:path>
        </a:gra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7C9C7225-2E39-A60D-599F-16CDEB9A4046}"/>
              </a:ext>
              <a:ext uri="{C183D7F6-B498-43B3-948B-1728B52AA6E4}">
                <adec:decorative xmlns:adec="http://schemas.microsoft.com/office/drawing/2017/decorative" val="1"/>
              </a:ext>
            </a:extLst>
          </p:cNvPr>
          <p:cNvPicPr>
            <a:picLocks noChangeAspect="1"/>
          </p:cNvPicPr>
          <p:nvPr/>
        </p:nvPicPr>
        <p:blipFill rotWithShape="1">
          <a:blip r:embed="rId3"/>
          <a:srcRect t="19674"/>
          <a:stretch/>
        </p:blipFill>
        <p:spPr>
          <a:xfrm flipV="1">
            <a:off x="284086" y="-671307"/>
            <a:ext cx="12772748" cy="4510541"/>
          </a:xfrm>
          <a:prstGeom prst="rect">
            <a:avLst/>
          </a:prstGeom>
        </p:spPr>
      </p:pic>
      <p:pic>
        <p:nvPicPr>
          <p:cNvPr id="11" name="Picture 10" descr="Shape&#10;&#10;Description automatically generated with medium confidence">
            <a:extLst>
              <a:ext uri="{FF2B5EF4-FFF2-40B4-BE49-F238E27FC236}">
                <a16:creationId xmlns:a16="http://schemas.microsoft.com/office/drawing/2014/main" id="{2415FBF5-2B21-8C8B-E348-AF1C09842F8C}"/>
              </a:ext>
            </a:extLst>
          </p:cNvPr>
          <p:cNvPicPr>
            <a:picLocks noChangeAspect="1"/>
          </p:cNvPicPr>
          <p:nvPr/>
        </p:nvPicPr>
        <p:blipFill rotWithShape="1">
          <a:blip r:embed="rId4">
            <a:extLst>
              <a:ext uri="{28A0092B-C50C-407E-A947-70E740481C1C}">
                <a14:useLocalDpi xmlns:a14="http://schemas.microsoft.com/office/drawing/2010/main" val="0"/>
              </a:ext>
            </a:extLst>
          </a:blip>
          <a:srcRect r="31709"/>
          <a:stretch/>
        </p:blipFill>
        <p:spPr>
          <a:xfrm>
            <a:off x="0" y="3310485"/>
            <a:ext cx="12192000" cy="984012"/>
          </a:xfrm>
          <a:prstGeom prst="rect">
            <a:avLst/>
          </a:prstGeom>
        </p:spPr>
      </p:pic>
      <p:sp>
        <p:nvSpPr>
          <p:cNvPr id="12" name="Rectangle 11">
            <a:extLst>
              <a:ext uri="{FF2B5EF4-FFF2-40B4-BE49-F238E27FC236}">
                <a16:creationId xmlns:a16="http://schemas.microsoft.com/office/drawing/2014/main" id="{ABB9082C-C283-AF8D-D938-9903B9D29209}"/>
              </a:ext>
            </a:extLst>
          </p:cNvPr>
          <p:cNvSpPr/>
          <p:nvPr/>
        </p:nvSpPr>
        <p:spPr>
          <a:xfrm>
            <a:off x="-2" y="6524403"/>
            <a:ext cx="12192001" cy="333597"/>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solidFill>
                  <a:schemeClr val="tx1"/>
                </a:solidFill>
              </a:rPr>
              <a:t>Funded by the Cyber/IT Pathways Program, Cyber Florida and the Florida Department of Education </a:t>
            </a:r>
          </a:p>
        </p:txBody>
      </p:sp>
      <p:sp>
        <p:nvSpPr>
          <p:cNvPr id="8" name="Title 1">
            <a:extLst>
              <a:ext uri="{FF2B5EF4-FFF2-40B4-BE49-F238E27FC236}">
                <a16:creationId xmlns:a16="http://schemas.microsoft.com/office/drawing/2014/main" id="{2E819DC3-AE8D-21C1-2E46-17F8A1730809}"/>
              </a:ext>
            </a:extLst>
          </p:cNvPr>
          <p:cNvSpPr>
            <a:spLocks noGrp="1"/>
          </p:cNvSpPr>
          <p:nvPr>
            <p:ph type="ctrTitle"/>
          </p:nvPr>
        </p:nvSpPr>
        <p:spPr>
          <a:xfrm>
            <a:off x="1524000" y="3471168"/>
            <a:ext cx="9144000" cy="713497"/>
          </a:xfrm>
        </p:spPr>
        <p:txBody>
          <a:bodyPr/>
          <a:lstStyle>
            <a:lvl1pPr>
              <a:defRPr>
                <a:solidFill>
                  <a:schemeClr val="bg1"/>
                </a:solidFill>
              </a:defRPr>
            </a:lvl1pPr>
          </a:lstStyle>
          <a:p>
            <a:r>
              <a:rPr lang="en-US"/>
              <a:t>Click to edit Master title style</a:t>
            </a:r>
            <a:endParaRPr lang="en-US" dirty="0"/>
          </a:p>
        </p:txBody>
      </p:sp>
      <p:sp>
        <p:nvSpPr>
          <p:cNvPr id="2" name="TextBox 1">
            <a:extLst>
              <a:ext uri="{FF2B5EF4-FFF2-40B4-BE49-F238E27FC236}">
                <a16:creationId xmlns:a16="http://schemas.microsoft.com/office/drawing/2014/main" id="{82D0A947-C2D0-172A-DE79-36F650E11AA5}"/>
              </a:ext>
            </a:extLst>
          </p:cNvPr>
          <p:cNvSpPr txBox="1"/>
          <p:nvPr userDrawn="1"/>
        </p:nvSpPr>
        <p:spPr>
          <a:xfrm>
            <a:off x="1524000" y="4305667"/>
            <a:ext cx="4012380" cy="369332"/>
          </a:xfrm>
          <a:prstGeom prst="rect">
            <a:avLst/>
          </a:prstGeom>
          <a:noFill/>
        </p:spPr>
        <p:txBody>
          <a:bodyPr wrap="none" rtlCol="0">
            <a:spAutoFit/>
          </a:bodyPr>
          <a:lstStyle/>
          <a:p>
            <a:r>
              <a:rPr lang="en-US" i="1" dirty="0">
                <a:solidFill>
                  <a:schemeClr val="bg1"/>
                </a:solidFill>
              </a:rPr>
              <a:t>Fundamentals of Information Technology</a:t>
            </a:r>
          </a:p>
        </p:txBody>
      </p:sp>
      <p:sp>
        <p:nvSpPr>
          <p:cNvPr id="3" name="Content Placeholder 2">
            <a:extLst>
              <a:ext uri="{FF2B5EF4-FFF2-40B4-BE49-F238E27FC236}">
                <a16:creationId xmlns:a16="http://schemas.microsoft.com/office/drawing/2014/main" id="{20A4296C-F9CF-C571-10D9-3A81AC1D5361}"/>
              </a:ext>
            </a:extLst>
          </p:cNvPr>
          <p:cNvSpPr>
            <a:spLocks noGrp="1"/>
          </p:cNvSpPr>
          <p:nvPr>
            <p:ph sz="quarter" idx="10"/>
          </p:nvPr>
        </p:nvSpPr>
        <p:spPr>
          <a:xfrm>
            <a:off x="1524000" y="4675188"/>
            <a:ext cx="2998834" cy="369332"/>
          </a:xfrm>
          <a:noFill/>
        </p:spPr>
        <p:txBody>
          <a:bodyPr wrap="none" rtlCol="0">
            <a:spAutoFit/>
          </a:bodyPr>
          <a:lstStyle>
            <a:lvl1pPr marL="0" indent="0">
              <a:buNone/>
              <a:defRPr lang="en-US" sz="1800" i="0" dirty="0" smtClean="0">
                <a:solidFill>
                  <a:schemeClr val="bg1"/>
                </a:solidFill>
              </a:defRPr>
            </a:lvl1pPr>
            <a:lvl2pPr>
              <a:defRPr lang="en-US" sz="1800" dirty="0" smtClean="0"/>
            </a:lvl2pPr>
            <a:lvl3pPr>
              <a:defRPr lang="en-US" sz="1800" dirty="0" smtClean="0"/>
            </a:lvl3pPr>
            <a:lvl4pPr>
              <a:defRPr lang="en-US" dirty="0" smtClean="0"/>
            </a:lvl4pPr>
            <a:lvl5pPr>
              <a:defRPr lang="en-US" dirty="0"/>
            </a:lvl5pPr>
          </a:lstStyle>
          <a:p>
            <a:pPr marL="0" lvl="0"/>
            <a:r>
              <a:rPr lang="en-US" dirty="0"/>
              <a:t>Click to edit Master text styles</a:t>
            </a:r>
          </a:p>
        </p:txBody>
      </p:sp>
    </p:spTree>
    <p:custDataLst>
      <p:tags r:id="rId1"/>
    </p:custDataLst>
    <p:extLst>
      <p:ext uri="{BB962C8B-B14F-4D97-AF65-F5344CB8AC3E}">
        <p14:creationId xmlns:p14="http://schemas.microsoft.com/office/powerpoint/2010/main" val="2044633960"/>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D161BE-91A4-7D42-82D2-65FC4C06EAAE}"/>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BFB9FDB8-C4B3-E740-9A02-52543B00D585}"/>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a:extLst>
              <a:ext uri="{FF2B5EF4-FFF2-40B4-BE49-F238E27FC236}">
                <a16:creationId xmlns:a16="http://schemas.microsoft.com/office/drawing/2014/main" id="{7120958A-635B-8B44-8409-398698E5C3A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Tree>
    <p:custDataLst>
      <p:tags r:id="rId1"/>
    </p:custDataLst>
    <p:extLst>
      <p:ext uri="{BB962C8B-B14F-4D97-AF65-F5344CB8AC3E}">
        <p14:creationId xmlns:p14="http://schemas.microsoft.com/office/powerpoint/2010/main" val="358456297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1_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745E56C-C8EC-A782-B3F3-4AE82C8434E2}"/>
              </a:ext>
            </a:extLst>
          </p:cNvPr>
          <p:cNvSpPr>
            <a:spLocks noGrp="1"/>
          </p:cNvSpPr>
          <p:nvPr>
            <p:ph type="title"/>
          </p:nvPr>
        </p:nvSpPr>
        <p:spPr>
          <a:xfrm>
            <a:off x="1" y="-1624279"/>
            <a:ext cx="10518205" cy="1327545"/>
          </a:xfrm>
          <a:prstGeom prst="rect">
            <a:avLst/>
          </a:prstGeom>
        </p:spPr>
        <p:txBody>
          <a:bodyPr/>
          <a:lstStyle>
            <a:lvl1pPr>
              <a:defRPr sz="2462">
                <a:latin typeface="Arial" panose="020B0604020202020204" pitchFamily="34" charset="0"/>
                <a:cs typeface="Arial" panose="020B0604020202020204" pitchFamily="34" charset="0"/>
              </a:defRPr>
            </a:lvl1pPr>
          </a:lstStyle>
          <a:p>
            <a:r>
              <a:rPr lang="en-US"/>
              <a:t>Click to edit Master title style</a:t>
            </a:r>
            <a:endParaRPr lang="en-US" dirty="0"/>
          </a:p>
        </p:txBody>
      </p:sp>
    </p:spTree>
    <p:custDataLst>
      <p:tags r:id="rId1"/>
    </p:custDataLst>
    <p:extLst>
      <p:ext uri="{BB962C8B-B14F-4D97-AF65-F5344CB8AC3E}">
        <p14:creationId xmlns:p14="http://schemas.microsoft.com/office/powerpoint/2010/main" val="3361804713"/>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cSld name="2_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E94BE8-6F66-E143-B009-BD5AC8851DCC}"/>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EC94F5DF-C216-5445-95E9-5DACC3F2262D}"/>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60CC57F6-21B0-6541-8E3C-34C08BBC9214}"/>
              </a:ext>
            </a:extLst>
          </p:cNvPr>
          <p:cNvSpPr>
            <a:spLocks noGrp="1"/>
          </p:cNvSpPr>
          <p:nvPr>
            <p:ph type="dt" sz="half" idx="10"/>
          </p:nvPr>
        </p:nvSpPr>
        <p:spPr/>
        <p:txBody>
          <a:bodyPr/>
          <a:lstStyle/>
          <a:p>
            <a:fld id="{45B48539-6E9E-8A46-9300-BDF76E693F11}" type="datetimeFigureOut">
              <a:rPr lang="en-US" smtClean="0"/>
              <a:t>7/1/2023</a:t>
            </a:fld>
            <a:endParaRPr lang="en-US"/>
          </a:p>
        </p:txBody>
      </p:sp>
      <p:sp>
        <p:nvSpPr>
          <p:cNvPr id="5" name="Footer Placeholder 4">
            <a:extLst>
              <a:ext uri="{FF2B5EF4-FFF2-40B4-BE49-F238E27FC236}">
                <a16:creationId xmlns:a16="http://schemas.microsoft.com/office/drawing/2014/main" id="{48D5D919-B171-7E45-BA66-96B3ABD511E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923FD2B-DCAA-E746-8AFA-430CA46B135B}"/>
              </a:ext>
            </a:extLst>
          </p:cNvPr>
          <p:cNvSpPr>
            <a:spLocks noGrp="1"/>
          </p:cNvSpPr>
          <p:nvPr>
            <p:ph type="sldNum" sz="quarter" idx="12"/>
          </p:nvPr>
        </p:nvSpPr>
        <p:spPr/>
        <p:txBody>
          <a:bodyPr/>
          <a:lstStyle/>
          <a:p>
            <a:fld id="{DC1B2B4F-E6C1-4E44-B4AF-4275070F5341}" type="slidenum">
              <a:rPr lang="en-US" smtClean="0"/>
              <a:t>‹#›</a:t>
            </a:fld>
            <a:endParaRPr lang="en-US"/>
          </a:p>
        </p:txBody>
      </p:sp>
    </p:spTree>
    <p:extLst>
      <p:ext uri="{BB962C8B-B14F-4D97-AF65-F5344CB8AC3E}">
        <p14:creationId xmlns:p14="http://schemas.microsoft.com/office/powerpoint/2010/main" val="366658074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D3C6E8-F5D5-C043-9E2A-0C97AF98C44C}"/>
              </a:ext>
            </a:extLst>
          </p:cNvPr>
          <p:cNvSpPr>
            <a:spLocks noGrp="1"/>
          </p:cNvSpPr>
          <p:nvPr>
            <p:ph type="title"/>
          </p:nvPr>
        </p:nvSpPr>
        <p:spPr/>
        <p:txBody>
          <a:bodyPr/>
          <a:lstStyle>
            <a:lvl1pPr>
              <a:defRPr>
                <a:solidFill>
                  <a:schemeClr val="accent1"/>
                </a:solidFill>
              </a:defRPr>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FB5FC31B-C1A1-EC47-80B5-49386DBC17AB}"/>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custDataLst>
      <p:tags r:id="rId1"/>
    </p:custDataLst>
    <p:extLst>
      <p:ext uri="{BB962C8B-B14F-4D97-AF65-F5344CB8AC3E}">
        <p14:creationId xmlns:p14="http://schemas.microsoft.com/office/powerpoint/2010/main" val="109307256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Pr>
        <a:gradFill>
          <a:gsLst>
            <a:gs pos="0">
              <a:schemeClr val="accent1"/>
            </a:gs>
            <a:gs pos="82000">
              <a:schemeClr val="accent2"/>
            </a:gs>
          </a:gsLst>
          <a:path path="circle">
            <a:fillToRect t="100000" r="100000"/>
          </a:path>
        </a:gra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66BB01-B93F-F04C-AB07-5CFD96578E24}"/>
              </a:ext>
            </a:extLst>
          </p:cNvPr>
          <p:cNvSpPr>
            <a:spLocks noGrp="1"/>
          </p:cNvSpPr>
          <p:nvPr>
            <p:ph type="title"/>
          </p:nvPr>
        </p:nvSpPr>
        <p:spPr>
          <a:xfrm>
            <a:off x="831850" y="1709738"/>
            <a:ext cx="10515600" cy="2852737"/>
          </a:xfrm>
        </p:spPr>
        <p:txBody>
          <a:bodyPr anchor="b"/>
          <a:lstStyle>
            <a:lvl1pPr>
              <a:defRPr sz="6000">
                <a:solidFill>
                  <a:schemeClr val="bg1"/>
                </a:solidFill>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18A35F89-4807-B747-BEC0-7F5CA1EA1B3D}"/>
              </a:ext>
            </a:extLst>
          </p:cNvPr>
          <p:cNvSpPr>
            <a:spLocks noGrp="1"/>
          </p:cNvSpPr>
          <p:nvPr>
            <p:ph type="body" idx="1"/>
          </p:nvPr>
        </p:nvSpPr>
        <p:spPr>
          <a:xfrm>
            <a:off x="831850" y="4589463"/>
            <a:ext cx="10515600" cy="1500187"/>
          </a:xfrm>
        </p:spPr>
        <p:txBody>
          <a:bodyPr/>
          <a:lstStyle>
            <a:lvl1pPr marL="0" indent="0">
              <a:buNone/>
              <a:defRPr sz="240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pic>
        <p:nvPicPr>
          <p:cNvPr id="8" name="Picture 7">
            <a:extLst>
              <a:ext uri="{FF2B5EF4-FFF2-40B4-BE49-F238E27FC236}">
                <a16:creationId xmlns:a16="http://schemas.microsoft.com/office/drawing/2014/main" id="{6CD108FD-A503-3261-985C-62FD9572E931}"/>
              </a:ext>
              <a:ext uri="{C183D7F6-B498-43B3-948B-1728B52AA6E4}">
                <adec:decorative xmlns:adec="http://schemas.microsoft.com/office/drawing/2017/decorative" val="1"/>
              </a:ext>
            </a:extLst>
          </p:cNvPr>
          <p:cNvPicPr>
            <a:picLocks noChangeAspect="1"/>
          </p:cNvPicPr>
          <p:nvPr/>
        </p:nvPicPr>
        <p:blipFill rotWithShape="1">
          <a:blip r:embed="rId3"/>
          <a:srcRect t="-844" r="61997" b="30631"/>
          <a:stretch/>
        </p:blipFill>
        <p:spPr>
          <a:xfrm flipV="1">
            <a:off x="7338029" y="-2"/>
            <a:ext cx="4853971" cy="3942609"/>
          </a:xfrm>
          <a:prstGeom prst="rect">
            <a:avLst/>
          </a:prstGeom>
        </p:spPr>
      </p:pic>
    </p:spTree>
    <p:custDataLst>
      <p:tags r:id="rId1"/>
    </p:custDataLst>
    <p:extLst>
      <p:ext uri="{BB962C8B-B14F-4D97-AF65-F5344CB8AC3E}">
        <p14:creationId xmlns:p14="http://schemas.microsoft.com/office/powerpoint/2010/main" val="44452362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End">
    <p:bg>
      <p:bgPr>
        <a:gradFill>
          <a:gsLst>
            <a:gs pos="0">
              <a:schemeClr val="accent1"/>
            </a:gs>
            <a:gs pos="82000">
              <a:schemeClr val="accent2"/>
            </a:gs>
          </a:gsLst>
          <a:path path="circle">
            <a:fillToRect t="100000" r="100000"/>
          </a:path>
        </a:gradFill>
        <a:effectLst/>
      </p:bgPr>
    </p:bg>
    <p:spTree>
      <p:nvGrpSpPr>
        <p:cNvPr id="1" name=""/>
        <p:cNvGrpSpPr/>
        <p:nvPr/>
      </p:nvGrpSpPr>
      <p:grpSpPr>
        <a:xfrm>
          <a:off x="0" y="0"/>
          <a:ext cx="0" cy="0"/>
          <a:chOff x="0" y="0"/>
          <a:chExt cx="0" cy="0"/>
        </a:xfrm>
      </p:grpSpPr>
      <p:pic>
        <p:nvPicPr>
          <p:cNvPr id="5" name="Picture 4" descr="Shape&#10;&#10;Description automatically generated with medium confidence">
            <a:extLst>
              <a:ext uri="{FF2B5EF4-FFF2-40B4-BE49-F238E27FC236}">
                <a16:creationId xmlns:a16="http://schemas.microsoft.com/office/drawing/2014/main" id="{50B71829-A049-985E-E207-19FDBFA4DC9B}"/>
              </a:ext>
            </a:extLst>
          </p:cNvPr>
          <p:cNvPicPr>
            <a:picLocks noChangeAspect="1"/>
          </p:cNvPicPr>
          <p:nvPr/>
        </p:nvPicPr>
        <p:blipFill rotWithShape="1">
          <a:blip r:embed="rId3">
            <a:extLst>
              <a:ext uri="{28A0092B-C50C-407E-A947-70E740481C1C}">
                <a14:useLocalDpi xmlns:a14="http://schemas.microsoft.com/office/drawing/2010/main" val="0"/>
              </a:ext>
            </a:extLst>
          </a:blip>
          <a:srcRect r="31709"/>
          <a:stretch/>
        </p:blipFill>
        <p:spPr>
          <a:xfrm>
            <a:off x="-2" y="2879612"/>
            <a:ext cx="12192002" cy="1451381"/>
          </a:xfrm>
          <a:prstGeom prst="rect">
            <a:avLst/>
          </a:prstGeom>
        </p:spPr>
      </p:pic>
      <p:sp>
        <p:nvSpPr>
          <p:cNvPr id="6" name="Oval 5">
            <a:extLst>
              <a:ext uri="{FF2B5EF4-FFF2-40B4-BE49-F238E27FC236}">
                <a16:creationId xmlns:a16="http://schemas.microsoft.com/office/drawing/2014/main" id="{0D5CEAAC-55DC-5E05-D227-B4BC5DB7738F}"/>
              </a:ext>
            </a:extLst>
          </p:cNvPr>
          <p:cNvSpPr/>
          <p:nvPr/>
        </p:nvSpPr>
        <p:spPr>
          <a:xfrm>
            <a:off x="9369324" y="2722466"/>
            <a:ext cx="1901848" cy="1901848"/>
          </a:xfrm>
          <a:prstGeom prst="ellipse">
            <a:avLst/>
          </a:prstGeom>
          <a:solidFill>
            <a:schemeClr val="accent2"/>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defPPr>
              <a:defRPr lang="en-US"/>
            </a:defPPr>
            <a:lvl1pPr marL="0" algn="l" defTabSz="914370" rtl="0" eaLnBrk="1" latinLnBrk="0" hangingPunct="1">
              <a:defRPr sz="1799" kern="1200">
                <a:solidFill>
                  <a:schemeClr val="tx1"/>
                </a:solidFill>
                <a:latin typeface="+mn-lt"/>
                <a:ea typeface="+mn-ea"/>
                <a:cs typeface="+mn-cs"/>
              </a:defRPr>
            </a:lvl1pPr>
            <a:lvl2pPr marL="457186" algn="l" defTabSz="914370" rtl="0" eaLnBrk="1" latinLnBrk="0" hangingPunct="1">
              <a:defRPr sz="1799" kern="1200">
                <a:solidFill>
                  <a:schemeClr val="tx1"/>
                </a:solidFill>
                <a:latin typeface="+mn-lt"/>
                <a:ea typeface="+mn-ea"/>
                <a:cs typeface="+mn-cs"/>
              </a:defRPr>
            </a:lvl2pPr>
            <a:lvl3pPr marL="914370" algn="l" defTabSz="914370" rtl="0" eaLnBrk="1" latinLnBrk="0" hangingPunct="1">
              <a:defRPr sz="1799" kern="1200">
                <a:solidFill>
                  <a:schemeClr val="tx1"/>
                </a:solidFill>
                <a:latin typeface="+mn-lt"/>
                <a:ea typeface="+mn-ea"/>
                <a:cs typeface="+mn-cs"/>
              </a:defRPr>
            </a:lvl3pPr>
            <a:lvl4pPr marL="1371556" algn="l" defTabSz="914370" rtl="0" eaLnBrk="1" latinLnBrk="0" hangingPunct="1">
              <a:defRPr sz="1799" kern="1200">
                <a:solidFill>
                  <a:schemeClr val="tx1"/>
                </a:solidFill>
                <a:latin typeface="+mn-lt"/>
                <a:ea typeface="+mn-ea"/>
                <a:cs typeface="+mn-cs"/>
              </a:defRPr>
            </a:lvl4pPr>
            <a:lvl5pPr marL="1828739" algn="l" defTabSz="914370" rtl="0" eaLnBrk="1" latinLnBrk="0" hangingPunct="1">
              <a:defRPr sz="1799" kern="1200">
                <a:solidFill>
                  <a:schemeClr val="tx1"/>
                </a:solidFill>
                <a:latin typeface="+mn-lt"/>
                <a:ea typeface="+mn-ea"/>
                <a:cs typeface="+mn-cs"/>
              </a:defRPr>
            </a:lvl5pPr>
            <a:lvl6pPr marL="2285925" algn="l" defTabSz="914370" rtl="0" eaLnBrk="1" latinLnBrk="0" hangingPunct="1">
              <a:defRPr sz="1799" kern="1200">
                <a:solidFill>
                  <a:schemeClr val="tx1"/>
                </a:solidFill>
                <a:latin typeface="+mn-lt"/>
                <a:ea typeface="+mn-ea"/>
                <a:cs typeface="+mn-cs"/>
              </a:defRPr>
            </a:lvl6pPr>
            <a:lvl7pPr marL="2743111" algn="l" defTabSz="914370" rtl="0" eaLnBrk="1" latinLnBrk="0" hangingPunct="1">
              <a:defRPr sz="1799" kern="1200">
                <a:solidFill>
                  <a:schemeClr val="tx1"/>
                </a:solidFill>
                <a:latin typeface="+mn-lt"/>
                <a:ea typeface="+mn-ea"/>
                <a:cs typeface="+mn-cs"/>
              </a:defRPr>
            </a:lvl7pPr>
            <a:lvl8pPr marL="3200295" algn="l" defTabSz="914370" rtl="0" eaLnBrk="1" latinLnBrk="0" hangingPunct="1">
              <a:defRPr sz="1799" kern="1200">
                <a:solidFill>
                  <a:schemeClr val="tx1"/>
                </a:solidFill>
                <a:latin typeface="+mn-lt"/>
                <a:ea typeface="+mn-ea"/>
                <a:cs typeface="+mn-cs"/>
              </a:defRPr>
            </a:lvl8pPr>
            <a:lvl9pPr marL="3657481" algn="l" defTabSz="914370" rtl="0" eaLnBrk="1" latinLnBrk="0" hangingPunct="1">
              <a:defRPr sz="1799" kern="1200">
                <a:solidFill>
                  <a:schemeClr val="tx1"/>
                </a:solidFill>
                <a:latin typeface="+mn-lt"/>
                <a:ea typeface="+mn-ea"/>
                <a:cs typeface="+mn-cs"/>
              </a:defRPr>
            </a:lvl9pPr>
          </a:lstStyle>
          <a:p>
            <a:pPr algn="ctr"/>
            <a:endParaRPr lang="en-US" sz="9846" dirty="0"/>
          </a:p>
        </p:txBody>
      </p:sp>
      <p:sp>
        <p:nvSpPr>
          <p:cNvPr id="9" name="Title 8">
            <a:extLst>
              <a:ext uri="{FF2B5EF4-FFF2-40B4-BE49-F238E27FC236}">
                <a16:creationId xmlns:a16="http://schemas.microsoft.com/office/drawing/2014/main" id="{88465C55-48F0-CA2F-339F-74171175568D}"/>
              </a:ext>
            </a:extLst>
          </p:cNvPr>
          <p:cNvSpPr>
            <a:spLocks noGrp="1"/>
          </p:cNvSpPr>
          <p:nvPr>
            <p:ph type="title" hasCustomPrompt="1"/>
          </p:nvPr>
        </p:nvSpPr>
        <p:spPr>
          <a:xfrm>
            <a:off x="1575046" y="3005430"/>
            <a:ext cx="7311502" cy="1325563"/>
          </a:xfrm>
        </p:spPr>
        <p:txBody>
          <a:bodyPr/>
          <a:lstStyle>
            <a:lvl1pPr algn="r">
              <a:defRPr>
                <a:solidFill>
                  <a:schemeClr val="bg1"/>
                </a:solidFill>
              </a:defRPr>
            </a:lvl1pPr>
          </a:lstStyle>
          <a:p>
            <a:r>
              <a:rPr lang="en-US" dirty="0"/>
              <a:t>The end</a:t>
            </a:r>
          </a:p>
        </p:txBody>
      </p:sp>
      <p:sp>
        <p:nvSpPr>
          <p:cNvPr id="10" name="Oval 9">
            <a:extLst>
              <a:ext uri="{FF2B5EF4-FFF2-40B4-BE49-F238E27FC236}">
                <a16:creationId xmlns:a16="http://schemas.microsoft.com/office/drawing/2014/main" id="{57DABB86-29A6-C545-E5FC-1A30D08EC101}"/>
              </a:ext>
            </a:extLst>
          </p:cNvPr>
          <p:cNvSpPr/>
          <p:nvPr/>
        </p:nvSpPr>
        <p:spPr>
          <a:xfrm rot="890465">
            <a:off x="9398930" y="2795853"/>
            <a:ext cx="1842636" cy="1824929"/>
          </a:xfrm>
          <a:prstGeom prst="ellipse">
            <a:avLst/>
          </a:prstGeom>
          <a:blipFill dpi="0" rotWithShape="1">
            <a:blip r:embed="rId4"/>
            <a:srcRect/>
            <a:tile tx="0" ty="0" sx="15000" sy="15000" flip="none" algn="bl"/>
          </a:blipFill>
          <a:ln w="28575">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defPPr>
              <a:defRPr lang="en-US"/>
            </a:defPPr>
            <a:lvl1pPr marL="0" algn="l" defTabSz="914370" rtl="0" eaLnBrk="1" latinLnBrk="0" hangingPunct="1">
              <a:defRPr sz="1799" kern="1200">
                <a:solidFill>
                  <a:schemeClr val="tx1"/>
                </a:solidFill>
                <a:latin typeface="+mn-lt"/>
                <a:ea typeface="+mn-ea"/>
                <a:cs typeface="+mn-cs"/>
              </a:defRPr>
            </a:lvl1pPr>
            <a:lvl2pPr marL="457186" algn="l" defTabSz="914370" rtl="0" eaLnBrk="1" latinLnBrk="0" hangingPunct="1">
              <a:defRPr sz="1799" kern="1200">
                <a:solidFill>
                  <a:schemeClr val="tx1"/>
                </a:solidFill>
                <a:latin typeface="+mn-lt"/>
                <a:ea typeface="+mn-ea"/>
                <a:cs typeface="+mn-cs"/>
              </a:defRPr>
            </a:lvl2pPr>
            <a:lvl3pPr marL="914370" algn="l" defTabSz="914370" rtl="0" eaLnBrk="1" latinLnBrk="0" hangingPunct="1">
              <a:defRPr sz="1799" kern="1200">
                <a:solidFill>
                  <a:schemeClr val="tx1"/>
                </a:solidFill>
                <a:latin typeface="+mn-lt"/>
                <a:ea typeface="+mn-ea"/>
                <a:cs typeface="+mn-cs"/>
              </a:defRPr>
            </a:lvl3pPr>
            <a:lvl4pPr marL="1371556" algn="l" defTabSz="914370" rtl="0" eaLnBrk="1" latinLnBrk="0" hangingPunct="1">
              <a:defRPr sz="1799" kern="1200">
                <a:solidFill>
                  <a:schemeClr val="tx1"/>
                </a:solidFill>
                <a:latin typeface="+mn-lt"/>
                <a:ea typeface="+mn-ea"/>
                <a:cs typeface="+mn-cs"/>
              </a:defRPr>
            </a:lvl4pPr>
            <a:lvl5pPr marL="1828739" algn="l" defTabSz="914370" rtl="0" eaLnBrk="1" latinLnBrk="0" hangingPunct="1">
              <a:defRPr sz="1799" kern="1200">
                <a:solidFill>
                  <a:schemeClr val="tx1"/>
                </a:solidFill>
                <a:latin typeface="+mn-lt"/>
                <a:ea typeface="+mn-ea"/>
                <a:cs typeface="+mn-cs"/>
              </a:defRPr>
            </a:lvl5pPr>
            <a:lvl6pPr marL="2285925" algn="l" defTabSz="914370" rtl="0" eaLnBrk="1" latinLnBrk="0" hangingPunct="1">
              <a:defRPr sz="1799" kern="1200">
                <a:solidFill>
                  <a:schemeClr val="tx1"/>
                </a:solidFill>
                <a:latin typeface="+mn-lt"/>
                <a:ea typeface="+mn-ea"/>
                <a:cs typeface="+mn-cs"/>
              </a:defRPr>
            </a:lvl6pPr>
            <a:lvl7pPr marL="2743111" algn="l" defTabSz="914370" rtl="0" eaLnBrk="1" latinLnBrk="0" hangingPunct="1">
              <a:defRPr sz="1799" kern="1200">
                <a:solidFill>
                  <a:schemeClr val="tx1"/>
                </a:solidFill>
                <a:latin typeface="+mn-lt"/>
                <a:ea typeface="+mn-ea"/>
                <a:cs typeface="+mn-cs"/>
              </a:defRPr>
            </a:lvl7pPr>
            <a:lvl8pPr marL="3200295" algn="l" defTabSz="914370" rtl="0" eaLnBrk="1" latinLnBrk="0" hangingPunct="1">
              <a:defRPr sz="1799" kern="1200">
                <a:solidFill>
                  <a:schemeClr val="tx1"/>
                </a:solidFill>
                <a:latin typeface="+mn-lt"/>
                <a:ea typeface="+mn-ea"/>
                <a:cs typeface="+mn-cs"/>
              </a:defRPr>
            </a:lvl8pPr>
            <a:lvl9pPr marL="3657481" algn="l" defTabSz="914370" rtl="0" eaLnBrk="1" latinLnBrk="0" hangingPunct="1">
              <a:defRPr sz="1799" kern="1200">
                <a:solidFill>
                  <a:schemeClr val="tx1"/>
                </a:solidFill>
                <a:latin typeface="+mn-lt"/>
                <a:ea typeface="+mn-ea"/>
                <a:cs typeface="+mn-cs"/>
              </a:defRPr>
            </a:lvl9pPr>
          </a:lstStyle>
          <a:p>
            <a:pPr algn="ctr"/>
            <a:endParaRPr lang="en-US" sz="9846" dirty="0"/>
          </a:p>
        </p:txBody>
      </p:sp>
    </p:spTree>
    <p:custDataLst>
      <p:tags r:id="rId1"/>
    </p:custDataLst>
    <p:extLst>
      <p:ext uri="{BB962C8B-B14F-4D97-AF65-F5344CB8AC3E}">
        <p14:creationId xmlns:p14="http://schemas.microsoft.com/office/powerpoint/2010/main" val="427369263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C75209-C78D-454B-B95A-88EE2F4E7EF8}"/>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D635295A-8E7A-D74B-86B8-F0D74726C326}"/>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BB6C0549-00AC-2540-B751-0395A5F41A9B}"/>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ustDataLst>
      <p:tags r:id="rId1"/>
    </p:custDataLst>
    <p:extLst>
      <p:ext uri="{BB962C8B-B14F-4D97-AF65-F5344CB8AC3E}">
        <p14:creationId xmlns:p14="http://schemas.microsoft.com/office/powerpoint/2010/main" val="75266396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93ECAA-4A7A-E342-AC1F-E95AE5DBA8F2}"/>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780F4348-A19D-8D41-BEE8-248DB65412CC}"/>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DB92DE03-AD73-894A-B79D-3C5CE92E4DCA}"/>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D33F3E1F-8C0B-3A45-9D64-12B910BE7B44}"/>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32379751-C13B-1C42-8FCD-B7D36D7219A2}"/>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ustDataLst>
      <p:tags r:id="rId1"/>
    </p:custDataLst>
    <p:extLst>
      <p:ext uri="{BB962C8B-B14F-4D97-AF65-F5344CB8AC3E}">
        <p14:creationId xmlns:p14="http://schemas.microsoft.com/office/powerpoint/2010/main" val="8853711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5A68FB-FF60-FC49-9DB8-780236686351}"/>
              </a:ext>
            </a:extLst>
          </p:cNvPr>
          <p:cNvSpPr>
            <a:spLocks noGrp="1"/>
          </p:cNvSpPr>
          <p:nvPr>
            <p:ph type="title"/>
          </p:nvPr>
        </p:nvSpPr>
        <p:spPr/>
        <p:txBody>
          <a:bodyPr/>
          <a:lstStyle/>
          <a:p>
            <a:r>
              <a:rPr lang="en-US"/>
              <a:t>Click to edit Master title style</a:t>
            </a:r>
          </a:p>
        </p:txBody>
      </p:sp>
    </p:spTree>
    <p:custDataLst>
      <p:tags r:id="rId1"/>
    </p:custDataLst>
    <p:extLst>
      <p:ext uri="{BB962C8B-B14F-4D97-AF65-F5344CB8AC3E}">
        <p14:creationId xmlns:p14="http://schemas.microsoft.com/office/powerpoint/2010/main" val="363198126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ustDataLst>
      <p:tags r:id="rId1"/>
    </p:custDataLst>
    <p:extLst>
      <p:ext uri="{BB962C8B-B14F-4D97-AF65-F5344CB8AC3E}">
        <p14:creationId xmlns:p14="http://schemas.microsoft.com/office/powerpoint/2010/main" val="426993580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A93C62-F2AF-B44D-9E97-325AE8FC2B41}"/>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4A079718-D982-5841-B635-15850761050C}"/>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74AC426A-ADAE-0347-A0EB-A1B443E3101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Tree>
    <p:custDataLst>
      <p:tags r:id="rId1"/>
    </p:custDataLst>
    <p:extLst>
      <p:ext uri="{BB962C8B-B14F-4D97-AF65-F5344CB8AC3E}">
        <p14:creationId xmlns:p14="http://schemas.microsoft.com/office/powerpoint/2010/main" val="328576865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ags" Target="../tags/tag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9A6893A0-265D-514B-A985-086DF5EF59BA}"/>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1A46AE49-407D-0446-B75A-595A02EA122D}"/>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0F70C5DB-A39D-0846-A317-293A2832C43F}"/>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5B48539-6E9E-8A46-9300-BDF76E693F11}" type="datetimeFigureOut">
              <a:rPr lang="en-US" smtClean="0"/>
              <a:t>7/1/2023</a:t>
            </a:fld>
            <a:endParaRPr lang="en-US"/>
          </a:p>
        </p:txBody>
      </p:sp>
      <p:sp>
        <p:nvSpPr>
          <p:cNvPr id="5" name="Footer Placeholder 4">
            <a:extLst>
              <a:ext uri="{FF2B5EF4-FFF2-40B4-BE49-F238E27FC236}">
                <a16:creationId xmlns:a16="http://schemas.microsoft.com/office/drawing/2014/main" id="{21C83643-341C-2046-AA86-DD2D9F2234D1}"/>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ECA0B280-1E44-C34E-BC45-016F7489592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C1B2B4F-E6C1-4E44-B4AF-4275070F5341}" type="slidenum">
              <a:rPr lang="en-US" smtClean="0"/>
              <a:t>‹#›</a:t>
            </a:fld>
            <a:endParaRPr lang="en-US"/>
          </a:p>
        </p:txBody>
      </p:sp>
    </p:spTree>
    <p:custDataLst>
      <p:tags r:id="rId14"/>
    </p:custDataLst>
    <p:extLst>
      <p:ext uri="{BB962C8B-B14F-4D97-AF65-F5344CB8AC3E}">
        <p14:creationId xmlns:p14="http://schemas.microsoft.com/office/powerpoint/2010/main" val="110974870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txStyles>
    <p:titleStyle>
      <a:lvl1pPr algn="l" defTabSz="914400" rtl="0" eaLnBrk="1" latinLnBrk="0" hangingPunct="1">
        <a:lnSpc>
          <a:spcPct val="90000"/>
        </a:lnSpc>
        <a:spcBef>
          <a:spcPct val="0"/>
        </a:spcBef>
        <a:buNone/>
        <a:defRPr sz="4400" kern="1200">
          <a:solidFill>
            <a:schemeClr val="accent1"/>
          </a:solidFill>
          <a:latin typeface="+mj-lt"/>
          <a:ea typeface="+mj-ea"/>
          <a:cs typeface="+mj-cs"/>
        </a:defRPr>
      </a:lvl1pPr>
    </p:titleStyle>
    <p:bodyStyle>
      <a:lvl1pPr marL="228600" indent="-228600" algn="l" defTabSz="914400" rtl="0" eaLnBrk="1" latinLnBrk="0" hangingPunct="1">
        <a:lnSpc>
          <a:spcPct val="100000"/>
        </a:lnSpc>
        <a:spcBef>
          <a:spcPts val="1000"/>
        </a:spcBef>
        <a:spcAft>
          <a:spcPts val="600"/>
        </a:spcAft>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100000"/>
        </a:lnSpc>
        <a:spcBef>
          <a:spcPts val="500"/>
        </a:spcBef>
        <a:spcAft>
          <a:spcPts val="600"/>
        </a:spcAft>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100000"/>
        </a:lnSpc>
        <a:spcBef>
          <a:spcPts val="500"/>
        </a:spcBef>
        <a:spcAft>
          <a:spcPts val="600"/>
        </a:spcAft>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100000"/>
        </a:lnSpc>
        <a:spcBef>
          <a:spcPts val="500"/>
        </a:spcBef>
        <a:spcAft>
          <a:spcPts val="600"/>
        </a:spcAft>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100000"/>
        </a:lnSpc>
        <a:spcBef>
          <a:spcPts val="500"/>
        </a:spcBef>
        <a:spcAft>
          <a:spcPts val="600"/>
        </a:spcAft>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p15:clr>
            <a:srgbClr val="F26B43"/>
          </p15:clr>
        </p15:guide>
        <p15:guide id="2" pos="3840">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tags" Target="../tags/tag14.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3.xml"/><Relationship Id="rId1" Type="http://schemas.openxmlformats.org/officeDocument/2006/relationships/tags" Target="../tags/tag23.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5.xml"/><Relationship Id="rId1" Type="http://schemas.openxmlformats.org/officeDocument/2006/relationships/tags" Target="../tags/tag24.xml"/><Relationship Id="rId4" Type="http://schemas.openxmlformats.org/officeDocument/2006/relationships/image" Target="../media/image3.png"/></Relationships>
</file>

<file path=ppt/slides/_rels/slide1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Layout" Target="../slideLayouts/slideLayout2.xml"/><Relationship Id="rId1" Type="http://schemas.openxmlformats.org/officeDocument/2006/relationships/tags" Target="../tags/tag25.xml"/></Relationships>
</file>

<file path=ppt/slides/_rels/slide1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26.xml"/></Relationships>
</file>

<file path=ppt/slides/_rels/slide1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27.xml"/></Relationships>
</file>

<file path=ppt/slides/_rels/slide15.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28.xml"/></Relationships>
</file>

<file path=ppt/slides/_rels/slide16.xml.rels><?xml version="1.0" encoding="UTF-8" standalone="yes"?>
<Relationships xmlns="http://schemas.openxmlformats.org/package/2006/relationships"><Relationship Id="rId2" Type="http://schemas.openxmlformats.org/officeDocument/2006/relationships/slideLayout" Target="../slideLayouts/slideLayout6.xml"/><Relationship Id="rId1" Type="http://schemas.openxmlformats.org/officeDocument/2006/relationships/tags" Target="../tags/tag29.xml"/></Relationships>
</file>

<file path=ppt/slides/_rels/slide17.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30.xml"/></Relationships>
</file>

<file path=ppt/slides/_rels/slide18.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31.xml"/></Relationships>
</file>

<file path=ppt/slides/_rels/slide19.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32.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2.xml"/><Relationship Id="rId1" Type="http://schemas.openxmlformats.org/officeDocument/2006/relationships/tags" Target="../tags/tag15.xml"/></Relationships>
</file>

<file path=ppt/slides/_rels/slide20.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33.xml"/></Relationships>
</file>

<file path=ppt/slides/_rels/slide21.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34.xml"/></Relationships>
</file>

<file path=ppt/slides/_rels/slide22.xml.rels><?xml version="1.0" encoding="UTF-8" standalone="yes"?>
<Relationships xmlns="http://schemas.openxmlformats.org/package/2006/relationships"><Relationship Id="rId2" Type="http://schemas.openxmlformats.org/officeDocument/2006/relationships/slideLayout" Target="../slideLayouts/slideLayout4.xml"/><Relationship Id="rId1" Type="http://schemas.openxmlformats.org/officeDocument/2006/relationships/tags" Target="../tags/tag35.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3.xml"/><Relationship Id="rId1" Type="http://schemas.openxmlformats.org/officeDocument/2006/relationships/tags" Target="../tags/tag16.xml"/></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7.xml"/></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8.xml"/></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9.xml"/></Relationships>
</file>

<file path=ppt/slides/_rels/slide7.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20.xml"/></Relationships>
</file>

<file path=ppt/slides/_rels/slide8.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21.xml"/></Relationships>
</file>

<file path=ppt/slides/_rels/slide9.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2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BABB34-7879-EC4A-8E26-5BF641ED9073}"/>
              </a:ext>
            </a:extLst>
          </p:cNvPr>
          <p:cNvSpPr>
            <a:spLocks noGrp="1"/>
          </p:cNvSpPr>
          <p:nvPr>
            <p:ph type="ctrTitle"/>
          </p:nvPr>
        </p:nvSpPr>
        <p:spPr>
          <a:xfrm>
            <a:off x="1524000" y="3471168"/>
            <a:ext cx="9144000" cy="713497"/>
          </a:xfrm>
        </p:spPr>
        <p:txBody>
          <a:bodyPr>
            <a:normAutofit/>
          </a:bodyPr>
          <a:lstStyle/>
          <a:p>
            <a:r>
              <a:rPr lang="en-US" dirty="0"/>
              <a:t>Microcomputers</a:t>
            </a:r>
          </a:p>
        </p:txBody>
      </p:sp>
      <p:sp>
        <p:nvSpPr>
          <p:cNvPr id="4" name="Content Placeholder 3">
            <a:extLst>
              <a:ext uri="{FF2B5EF4-FFF2-40B4-BE49-F238E27FC236}">
                <a16:creationId xmlns:a16="http://schemas.microsoft.com/office/drawing/2014/main" id="{5ED4AC73-EEF9-04EB-9304-570660F2145E}"/>
              </a:ext>
            </a:extLst>
          </p:cNvPr>
          <p:cNvSpPr>
            <a:spLocks noGrp="1"/>
          </p:cNvSpPr>
          <p:nvPr>
            <p:ph sz="quarter" idx="10"/>
          </p:nvPr>
        </p:nvSpPr>
        <p:spPr>
          <a:xfrm>
            <a:off x="1524000" y="4675188"/>
            <a:ext cx="1101264" cy="369332"/>
          </a:xfrm>
        </p:spPr>
        <p:txBody>
          <a:bodyPr/>
          <a:lstStyle/>
          <a:p>
            <a:r>
              <a:rPr lang="en-US" dirty="0"/>
              <a:t>Chapter 5</a:t>
            </a:r>
          </a:p>
        </p:txBody>
      </p:sp>
    </p:spTree>
    <p:custDataLst>
      <p:tags r:id="rId1"/>
    </p:custDataLst>
    <p:extLst>
      <p:ext uri="{BB962C8B-B14F-4D97-AF65-F5344CB8AC3E}">
        <p14:creationId xmlns:p14="http://schemas.microsoft.com/office/powerpoint/2010/main" val="304556196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9959A15B-764C-50DC-5179-7CEF48F9E95B}"/>
              </a:ext>
            </a:extLst>
          </p:cNvPr>
          <p:cNvSpPr>
            <a:spLocks noGrp="1"/>
          </p:cNvSpPr>
          <p:nvPr>
            <p:ph type="title"/>
          </p:nvPr>
        </p:nvSpPr>
        <p:spPr/>
        <p:txBody>
          <a:bodyPr/>
          <a:lstStyle/>
          <a:p>
            <a:r>
              <a:rPr lang="en-US" dirty="0"/>
              <a:t>Architecture of a</a:t>
            </a:r>
            <a:br>
              <a:rPr lang="en-US" dirty="0"/>
            </a:br>
            <a:r>
              <a:rPr lang="en-US" dirty="0"/>
              <a:t>Microcomputer</a:t>
            </a:r>
          </a:p>
        </p:txBody>
      </p:sp>
      <p:sp>
        <p:nvSpPr>
          <p:cNvPr id="5" name="Text Placeholder 4">
            <a:extLst>
              <a:ext uri="{FF2B5EF4-FFF2-40B4-BE49-F238E27FC236}">
                <a16:creationId xmlns:a16="http://schemas.microsoft.com/office/drawing/2014/main" id="{3D3C6513-F1A8-7D87-D8E8-47F5933C9FAB}"/>
              </a:ext>
            </a:extLst>
          </p:cNvPr>
          <p:cNvSpPr>
            <a:spLocks noGrp="1"/>
          </p:cNvSpPr>
          <p:nvPr>
            <p:ph type="body" idx="1"/>
          </p:nvPr>
        </p:nvSpPr>
        <p:spPr/>
        <p:txBody>
          <a:bodyPr/>
          <a:lstStyle/>
          <a:p>
            <a:endParaRPr lang="en-US"/>
          </a:p>
        </p:txBody>
      </p:sp>
    </p:spTree>
    <p:custDataLst>
      <p:tags r:id="rId1"/>
    </p:custDataLst>
    <p:extLst>
      <p:ext uri="{BB962C8B-B14F-4D97-AF65-F5344CB8AC3E}">
        <p14:creationId xmlns:p14="http://schemas.microsoft.com/office/powerpoint/2010/main" val="191368514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1C6234-499F-AC47-9B78-359627F138EE}"/>
              </a:ext>
            </a:extLst>
          </p:cNvPr>
          <p:cNvSpPr>
            <a:spLocks noGrp="1"/>
          </p:cNvSpPr>
          <p:nvPr>
            <p:ph type="title"/>
          </p:nvPr>
        </p:nvSpPr>
        <p:spPr/>
        <p:txBody>
          <a:bodyPr anchor="ctr">
            <a:normAutofit/>
          </a:bodyPr>
          <a:lstStyle/>
          <a:p>
            <a:r>
              <a:rPr lang="en-US" dirty="0"/>
              <a:t>Architecture of a Microcomputer</a:t>
            </a:r>
          </a:p>
        </p:txBody>
      </p:sp>
      <p:sp>
        <p:nvSpPr>
          <p:cNvPr id="3" name="Content Placeholder 2">
            <a:extLst>
              <a:ext uri="{FF2B5EF4-FFF2-40B4-BE49-F238E27FC236}">
                <a16:creationId xmlns:a16="http://schemas.microsoft.com/office/drawing/2014/main" id="{FCC59F5E-C830-0E42-AC42-0308E6480A2E}"/>
              </a:ext>
            </a:extLst>
          </p:cNvPr>
          <p:cNvSpPr>
            <a:spLocks noGrp="1"/>
          </p:cNvSpPr>
          <p:nvPr>
            <p:ph sz="half" idx="1"/>
          </p:nvPr>
        </p:nvSpPr>
        <p:spPr/>
        <p:txBody>
          <a:bodyPr>
            <a:normAutofit/>
          </a:bodyPr>
          <a:lstStyle/>
          <a:p>
            <a:pPr marL="0" indent="0">
              <a:buNone/>
            </a:pPr>
            <a:r>
              <a:rPr lang="en-US" dirty="0"/>
              <a:t>Microcomputers take signals from input devices, process these inputs in the CPU using instructions loaded in memory, and send the output to an output device.</a:t>
            </a:r>
          </a:p>
        </p:txBody>
      </p:sp>
      <p:pic>
        <p:nvPicPr>
          <p:cNvPr id="5" name="Picture 4" descr="Von Neumann architecture of a computer showing Central processing unit, memory, with input and output devices.">
            <a:extLst>
              <a:ext uri="{FF2B5EF4-FFF2-40B4-BE49-F238E27FC236}">
                <a16:creationId xmlns:a16="http://schemas.microsoft.com/office/drawing/2014/main" id="{DC14524C-9CD9-F843-85ED-9EBF081D4606}"/>
              </a:ext>
            </a:extLst>
          </p:cNvPr>
          <p:cNvPicPr>
            <a:picLocks noChangeAspect="1"/>
          </p:cNvPicPr>
          <p:nvPr/>
        </p:nvPicPr>
        <p:blipFill>
          <a:blip r:embed="rId4"/>
          <a:stretch>
            <a:fillRect/>
          </a:stretch>
        </p:blipFill>
        <p:spPr>
          <a:xfrm>
            <a:off x="6170612" y="1825625"/>
            <a:ext cx="5183188" cy="3071038"/>
          </a:xfrm>
          <a:prstGeom prst="rect">
            <a:avLst/>
          </a:prstGeom>
          <a:noFill/>
        </p:spPr>
      </p:pic>
      <p:sp>
        <p:nvSpPr>
          <p:cNvPr id="10" name="TextBox 9">
            <a:extLst>
              <a:ext uri="{FF2B5EF4-FFF2-40B4-BE49-F238E27FC236}">
                <a16:creationId xmlns:a16="http://schemas.microsoft.com/office/drawing/2014/main" id="{28AEE00A-3CF5-4A47-C9EC-81548B861AFD}"/>
              </a:ext>
            </a:extLst>
          </p:cNvPr>
          <p:cNvSpPr txBox="1"/>
          <p:nvPr/>
        </p:nvSpPr>
        <p:spPr>
          <a:xfrm>
            <a:off x="6172200" y="5031600"/>
            <a:ext cx="5181600" cy="307777"/>
          </a:xfrm>
          <a:prstGeom prst="rect">
            <a:avLst/>
          </a:prstGeom>
          <a:noFill/>
        </p:spPr>
        <p:txBody>
          <a:bodyPr wrap="square">
            <a:spAutoFit/>
          </a:bodyPr>
          <a:lstStyle/>
          <a:p>
            <a:pPr algn="ctr"/>
            <a:r>
              <a:rPr lang="en-US" sz="1400" dirty="0"/>
              <a:t>Figure illustrates the Von Neumann architecture of a computer</a:t>
            </a:r>
          </a:p>
        </p:txBody>
      </p:sp>
    </p:spTree>
    <p:custDataLst>
      <p:tags r:id="rId1"/>
    </p:custDataLst>
    <p:extLst>
      <p:ext uri="{BB962C8B-B14F-4D97-AF65-F5344CB8AC3E}">
        <p14:creationId xmlns:p14="http://schemas.microsoft.com/office/powerpoint/2010/main" val="95466990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72F220D-5AAF-7943-8015-BD7E7EC16757}"/>
              </a:ext>
            </a:extLst>
          </p:cNvPr>
          <p:cNvSpPr>
            <a:spLocks noGrp="1"/>
          </p:cNvSpPr>
          <p:nvPr>
            <p:ph type="title"/>
          </p:nvPr>
        </p:nvSpPr>
        <p:spPr/>
        <p:txBody>
          <a:bodyPr/>
          <a:lstStyle/>
          <a:p>
            <a:r>
              <a:rPr lang="en-US" dirty="0"/>
              <a:t>Motherboard</a:t>
            </a:r>
          </a:p>
        </p:txBody>
      </p:sp>
      <p:sp>
        <p:nvSpPr>
          <p:cNvPr id="3" name="Content Placeholder 2">
            <a:extLst>
              <a:ext uri="{FF2B5EF4-FFF2-40B4-BE49-F238E27FC236}">
                <a16:creationId xmlns:a16="http://schemas.microsoft.com/office/drawing/2014/main" id="{2350061E-15D6-7448-88BA-4CF278CAFFDC}"/>
              </a:ext>
            </a:extLst>
          </p:cNvPr>
          <p:cNvSpPr>
            <a:spLocks noGrp="1"/>
          </p:cNvSpPr>
          <p:nvPr>
            <p:ph idx="1"/>
          </p:nvPr>
        </p:nvSpPr>
        <p:spPr>
          <a:xfrm>
            <a:off x="838200" y="1825625"/>
            <a:ext cx="5895109" cy="4351338"/>
          </a:xfrm>
        </p:spPr>
        <p:txBody>
          <a:bodyPr>
            <a:normAutofit/>
          </a:bodyPr>
          <a:lstStyle/>
          <a:p>
            <a:pPr marL="0" indent="0">
              <a:buNone/>
            </a:pPr>
            <a:r>
              <a:rPr lang="en-US" dirty="0"/>
              <a:t>The </a:t>
            </a:r>
            <a:r>
              <a:rPr lang="en-US" b="1" i="1" dirty="0"/>
              <a:t>motherboard</a:t>
            </a:r>
            <a:r>
              <a:rPr lang="en-US" dirty="0"/>
              <a:t> is the wiring that connects all the components of a computer.</a:t>
            </a:r>
          </a:p>
          <a:p>
            <a:pPr marL="0" indent="0">
              <a:buNone/>
            </a:pPr>
            <a:r>
              <a:rPr lang="en-US" dirty="0"/>
              <a:t>The motherboard is a plan to place various computer parts (CPU, RAM, storage, input and output devices) in the right locations and connect them to each other, so all the parts get the necessary power and to communicate with each other at their rated speeds</a:t>
            </a:r>
          </a:p>
        </p:txBody>
      </p:sp>
      <p:pic>
        <p:nvPicPr>
          <p:cNvPr id="5" name="Picture 4" descr="Photo of the motherboard of a computer">
            <a:extLst>
              <a:ext uri="{FF2B5EF4-FFF2-40B4-BE49-F238E27FC236}">
                <a16:creationId xmlns:a16="http://schemas.microsoft.com/office/drawing/2014/main" id="{EA375F73-3427-5042-8DA0-62F0C91D2D90}"/>
              </a:ext>
            </a:extLst>
          </p:cNvPr>
          <p:cNvPicPr>
            <a:picLocks noChangeAspect="1"/>
          </p:cNvPicPr>
          <p:nvPr/>
        </p:nvPicPr>
        <p:blipFill>
          <a:blip r:embed="rId3"/>
          <a:stretch>
            <a:fillRect/>
          </a:stretch>
        </p:blipFill>
        <p:spPr>
          <a:xfrm>
            <a:off x="7097864" y="1825625"/>
            <a:ext cx="4255936" cy="3430805"/>
          </a:xfrm>
          <a:prstGeom prst="rect">
            <a:avLst/>
          </a:prstGeom>
        </p:spPr>
      </p:pic>
      <p:sp>
        <p:nvSpPr>
          <p:cNvPr id="4" name="TextBox 3">
            <a:extLst>
              <a:ext uri="{FF2B5EF4-FFF2-40B4-BE49-F238E27FC236}">
                <a16:creationId xmlns:a16="http://schemas.microsoft.com/office/drawing/2014/main" id="{1BAE68FE-7D46-BFDF-2226-37BF4981070D}"/>
              </a:ext>
            </a:extLst>
          </p:cNvPr>
          <p:cNvSpPr txBox="1"/>
          <p:nvPr/>
        </p:nvSpPr>
        <p:spPr>
          <a:xfrm>
            <a:off x="7097864" y="5256430"/>
            <a:ext cx="4255936" cy="307777"/>
          </a:xfrm>
          <a:prstGeom prst="rect">
            <a:avLst/>
          </a:prstGeom>
          <a:noFill/>
        </p:spPr>
        <p:txBody>
          <a:bodyPr wrap="square">
            <a:spAutoFit/>
          </a:bodyPr>
          <a:lstStyle/>
          <a:p>
            <a:pPr algn="ctr"/>
            <a:r>
              <a:rPr lang="en-US" sz="1400" dirty="0"/>
              <a:t>Example of a motherboard</a:t>
            </a:r>
          </a:p>
        </p:txBody>
      </p:sp>
    </p:spTree>
    <p:custDataLst>
      <p:tags r:id="rId1"/>
    </p:custDataLst>
    <p:extLst>
      <p:ext uri="{BB962C8B-B14F-4D97-AF65-F5344CB8AC3E}">
        <p14:creationId xmlns:p14="http://schemas.microsoft.com/office/powerpoint/2010/main" val="179770549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3C0270-3FD5-624C-A716-FCBB61C9FBF9}"/>
              </a:ext>
            </a:extLst>
          </p:cNvPr>
          <p:cNvSpPr>
            <a:spLocks noGrp="1"/>
          </p:cNvSpPr>
          <p:nvPr>
            <p:ph type="title"/>
          </p:nvPr>
        </p:nvSpPr>
        <p:spPr/>
        <p:txBody>
          <a:bodyPr/>
          <a:lstStyle/>
          <a:p>
            <a:r>
              <a:rPr lang="en-US" dirty="0"/>
              <a:t>CPU</a:t>
            </a:r>
          </a:p>
        </p:txBody>
      </p:sp>
      <p:sp>
        <p:nvSpPr>
          <p:cNvPr id="3" name="Content Placeholder 2">
            <a:extLst>
              <a:ext uri="{FF2B5EF4-FFF2-40B4-BE49-F238E27FC236}">
                <a16:creationId xmlns:a16="http://schemas.microsoft.com/office/drawing/2014/main" id="{F657AFD6-6BFD-EB4F-BAC2-F88A46672B0D}"/>
              </a:ext>
            </a:extLst>
          </p:cNvPr>
          <p:cNvSpPr>
            <a:spLocks noGrp="1"/>
          </p:cNvSpPr>
          <p:nvPr>
            <p:ph idx="1"/>
          </p:nvPr>
        </p:nvSpPr>
        <p:spPr>
          <a:xfrm>
            <a:off x="838200" y="1825625"/>
            <a:ext cx="9932719" cy="4351338"/>
          </a:xfrm>
        </p:spPr>
        <p:txBody>
          <a:bodyPr>
            <a:noAutofit/>
          </a:bodyPr>
          <a:lstStyle/>
          <a:p>
            <a:pPr marL="0" indent="0">
              <a:buNone/>
            </a:pPr>
            <a:r>
              <a:rPr lang="en-US" dirty="0"/>
              <a:t>The </a:t>
            </a:r>
            <a:r>
              <a:rPr lang="en-US" b="1" i="1" dirty="0"/>
              <a:t>Central Processing Unit (CPU)</a:t>
            </a:r>
            <a:r>
              <a:rPr lang="en-US" dirty="0"/>
              <a:t> is the brain of the computer and performs all the computations necessary to execute the user’s command.</a:t>
            </a:r>
          </a:p>
          <a:p>
            <a:pPr lvl="1"/>
            <a:r>
              <a:rPr lang="en-US" dirty="0"/>
              <a:t>The core technological marvel that enables CPU capabilities is the transistor. A transistor is an electronic device that amplifies a signal.</a:t>
            </a:r>
          </a:p>
          <a:p>
            <a:pPr lvl="1"/>
            <a:r>
              <a:rPr lang="en-US" dirty="0"/>
              <a:t>To create the binary behavior necessary for computer operation, the transistors used in computers are highly sensitive and effectively act as switches. </a:t>
            </a:r>
          </a:p>
          <a:p>
            <a:pPr lvl="1"/>
            <a:r>
              <a:rPr lang="en-US" dirty="0"/>
              <a:t>When the input is low, these transistors block the connection (interpreted as 0) and when the input is high, the transistors enable the connection (interpreted as 1).</a:t>
            </a:r>
          </a:p>
        </p:txBody>
      </p:sp>
    </p:spTree>
    <p:custDataLst>
      <p:tags r:id="rId1"/>
    </p:custDataLst>
    <p:extLst>
      <p:ext uri="{BB962C8B-B14F-4D97-AF65-F5344CB8AC3E}">
        <p14:creationId xmlns:p14="http://schemas.microsoft.com/office/powerpoint/2010/main" val="163380987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534A86-0FFD-7043-8CD7-168D300A6E1F}"/>
              </a:ext>
            </a:extLst>
          </p:cNvPr>
          <p:cNvSpPr>
            <a:spLocks noGrp="1"/>
          </p:cNvSpPr>
          <p:nvPr>
            <p:ph type="title"/>
          </p:nvPr>
        </p:nvSpPr>
        <p:spPr/>
        <p:txBody>
          <a:bodyPr/>
          <a:lstStyle/>
          <a:p>
            <a:r>
              <a:rPr lang="en-US" dirty="0"/>
              <a:t>RAM</a:t>
            </a:r>
          </a:p>
        </p:txBody>
      </p:sp>
      <p:sp>
        <p:nvSpPr>
          <p:cNvPr id="3" name="Content Placeholder 2">
            <a:extLst>
              <a:ext uri="{FF2B5EF4-FFF2-40B4-BE49-F238E27FC236}">
                <a16:creationId xmlns:a16="http://schemas.microsoft.com/office/drawing/2014/main" id="{41F381DF-AC79-5C4C-B84D-7B5132BDAA0E}"/>
              </a:ext>
            </a:extLst>
          </p:cNvPr>
          <p:cNvSpPr>
            <a:spLocks noGrp="1"/>
          </p:cNvSpPr>
          <p:nvPr>
            <p:ph idx="1"/>
          </p:nvPr>
        </p:nvSpPr>
        <p:spPr/>
        <p:txBody>
          <a:bodyPr/>
          <a:lstStyle/>
          <a:p>
            <a:pPr marL="0" indent="0">
              <a:buNone/>
            </a:pPr>
            <a:r>
              <a:rPr lang="en-US" b="1" i="1" dirty="0"/>
              <a:t>Random Access Memory (RAM)</a:t>
            </a:r>
            <a:r>
              <a:rPr lang="en-US" dirty="0"/>
              <a:t> is much faster than all other kinds of storage devices like hard disk drives (HDDs), solid-state drives (SSDs), and optical drives.</a:t>
            </a:r>
          </a:p>
          <a:p>
            <a:pPr lvl="1"/>
            <a:r>
              <a:rPr lang="en-US" dirty="0"/>
              <a:t>It is used to temporarily store computer instructions that need to be accessed frequently, along with the data processed by these instructions. </a:t>
            </a:r>
          </a:p>
          <a:p>
            <a:pPr lvl="1"/>
            <a:r>
              <a:rPr lang="en-US" dirty="0"/>
              <a:t>For example, when you launch the Chrome browser, the CPU needs a place to temporarily store the Chrome program as well as the web pages you are viewing and track all the changes you are making. </a:t>
            </a:r>
          </a:p>
        </p:txBody>
      </p:sp>
    </p:spTree>
    <p:custDataLst>
      <p:tags r:id="rId1"/>
    </p:custDataLst>
    <p:extLst>
      <p:ext uri="{BB962C8B-B14F-4D97-AF65-F5344CB8AC3E}">
        <p14:creationId xmlns:p14="http://schemas.microsoft.com/office/powerpoint/2010/main" val="253270450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E721B1-5628-CA4F-ADA7-2F6DC6082BAE}"/>
              </a:ext>
            </a:extLst>
          </p:cNvPr>
          <p:cNvSpPr>
            <a:spLocks noGrp="1"/>
          </p:cNvSpPr>
          <p:nvPr>
            <p:ph type="title"/>
          </p:nvPr>
        </p:nvSpPr>
        <p:spPr/>
        <p:txBody>
          <a:bodyPr/>
          <a:lstStyle/>
          <a:p>
            <a:r>
              <a:rPr lang="en-US" dirty="0"/>
              <a:t>Storage</a:t>
            </a:r>
          </a:p>
        </p:txBody>
      </p:sp>
      <p:sp>
        <p:nvSpPr>
          <p:cNvPr id="3" name="Content Placeholder 2">
            <a:extLst>
              <a:ext uri="{FF2B5EF4-FFF2-40B4-BE49-F238E27FC236}">
                <a16:creationId xmlns:a16="http://schemas.microsoft.com/office/drawing/2014/main" id="{75A622CC-FA71-F642-806D-651B97C68CD3}"/>
              </a:ext>
            </a:extLst>
          </p:cNvPr>
          <p:cNvSpPr>
            <a:spLocks noGrp="1"/>
          </p:cNvSpPr>
          <p:nvPr>
            <p:ph idx="1"/>
          </p:nvPr>
        </p:nvSpPr>
        <p:spPr/>
        <p:txBody>
          <a:bodyPr/>
          <a:lstStyle/>
          <a:p>
            <a:pPr marL="0" indent="0">
              <a:buNone/>
            </a:pPr>
            <a:r>
              <a:rPr lang="en-US" dirty="0"/>
              <a:t>Computer </a:t>
            </a:r>
            <a:r>
              <a:rPr lang="en-US" b="1" dirty="0"/>
              <a:t>storage</a:t>
            </a:r>
            <a:r>
              <a:rPr lang="en-US" dirty="0"/>
              <a:t> is the technology that stores the software (e.g., operating system and applications) and data on the computer.</a:t>
            </a:r>
          </a:p>
          <a:p>
            <a:pPr lvl="1"/>
            <a:r>
              <a:rPr lang="en-US" dirty="0"/>
              <a:t>Storage is also popularly known as hard drives. </a:t>
            </a:r>
          </a:p>
          <a:p>
            <a:pPr lvl="1"/>
            <a:r>
              <a:rPr lang="en-US" dirty="0"/>
              <a:t>A critical feature of storage technology that differentiates it from RAM is that applications and data are retained in storage even after the power is turned off.</a:t>
            </a:r>
          </a:p>
          <a:p>
            <a:pPr lvl="1"/>
            <a:r>
              <a:rPr lang="en-US" dirty="0"/>
              <a:t>This ability to retain data for long periods without power or external connectivity allows you to store software and relevant data (e.g. documents, games, songs, and movies) in your computer throughout your school years and beyond.</a:t>
            </a:r>
          </a:p>
        </p:txBody>
      </p:sp>
    </p:spTree>
    <p:custDataLst>
      <p:tags r:id="rId1"/>
    </p:custDataLst>
    <p:extLst>
      <p:ext uri="{BB962C8B-B14F-4D97-AF65-F5344CB8AC3E}">
        <p14:creationId xmlns:p14="http://schemas.microsoft.com/office/powerpoint/2010/main" val="340450217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B73581-B79C-0D4B-9E90-092E5B0C2149}"/>
              </a:ext>
            </a:extLst>
          </p:cNvPr>
          <p:cNvSpPr>
            <a:spLocks noGrp="1"/>
          </p:cNvSpPr>
          <p:nvPr>
            <p:ph type="title"/>
          </p:nvPr>
        </p:nvSpPr>
        <p:spPr/>
        <p:txBody>
          <a:bodyPr/>
          <a:lstStyle/>
          <a:p>
            <a:r>
              <a:rPr lang="en-US" dirty="0"/>
              <a:t>HDD vs SSD vs Portable Flash Drives </a:t>
            </a:r>
          </a:p>
        </p:txBody>
      </p:sp>
      <p:sp>
        <p:nvSpPr>
          <p:cNvPr id="5" name="Text Placeholder 4">
            <a:extLst>
              <a:ext uri="{FF2B5EF4-FFF2-40B4-BE49-F238E27FC236}">
                <a16:creationId xmlns:a16="http://schemas.microsoft.com/office/drawing/2014/main" id="{90276B6B-4060-5233-ADCF-33925CB7AB66}"/>
              </a:ext>
            </a:extLst>
          </p:cNvPr>
          <p:cNvSpPr>
            <a:spLocks noGrp="1"/>
          </p:cNvSpPr>
          <p:nvPr>
            <p:ph type="body" idx="1"/>
          </p:nvPr>
        </p:nvSpPr>
        <p:spPr>
          <a:xfrm>
            <a:off x="839788" y="1349693"/>
            <a:ext cx="5157787" cy="823912"/>
          </a:xfrm>
        </p:spPr>
        <p:txBody>
          <a:bodyPr/>
          <a:lstStyle/>
          <a:p>
            <a:r>
              <a:rPr lang="en-US" dirty="0"/>
              <a:t>Hard Disk Drives</a:t>
            </a:r>
          </a:p>
        </p:txBody>
      </p:sp>
      <p:sp>
        <p:nvSpPr>
          <p:cNvPr id="3" name="Content Placeholder 2">
            <a:extLst>
              <a:ext uri="{FF2B5EF4-FFF2-40B4-BE49-F238E27FC236}">
                <a16:creationId xmlns:a16="http://schemas.microsoft.com/office/drawing/2014/main" id="{130D38DD-A5F1-E54F-8EA7-6020BD913AE1}"/>
              </a:ext>
            </a:extLst>
          </p:cNvPr>
          <p:cNvSpPr>
            <a:spLocks noGrp="1"/>
          </p:cNvSpPr>
          <p:nvPr>
            <p:ph sz="half" idx="2"/>
          </p:nvPr>
        </p:nvSpPr>
        <p:spPr>
          <a:xfrm>
            <a:off x="839788" y="2173605"/>
            <a:ext cx="5157787" cy="3684588"/>
          </a:xfrm>
        </p:spPr>
        <p:txBody>
          <a:bodyPr>
            <a:noAutofit/>
          </a:bodyPr>
          <a:lstStyle/>
          <a:p>
            <a:pPr marL="0" indent="0">
              <a:spcBef>
                <a:spcPts val="600"/>
              </a:spcBef>
              <a:spcAft>
                <a:spcPts val="0"/>
              </a:spcAft>
              <a:buNone/>
            </a:pPr>
            <a:r>
              <a:rPr lang="en-US" sz="2200" dirty="0"/>
              <a:t>Magnetic disks, also called </a:t>
            </a:r>
            <a:r>
              <a:rPr lang="en-US" sz="2200" b="1" i="1" dirty="0"/>
              <a:t>hard disk drives (HDDs)</a:t>
            </a:r>
            <a:r>
              <a:rPr lang="en-US" sz="2200" dirty="0"/>
              <a:t>, are a legacy technology that store digital data on glass platters coated with magnetic material. </a:t>
            </a:r>
          </a:p>
          <a:p>
            <a:pPr>
              <a:spcBef>
                <a:spcPts val="600"/>
              </a:spcBef>
              <a:spcAft>
                <a:spcPts val="0"/>
              </a:spcAft>
            </a:pPr>
            <a:r>
              <a:rPr lang="en-US" sz="2200" dirty="0"/>
              <a:t>Data is stored as the direction of magnetism of the material. </a:t>
            </a:r>
          </a:p>
          <a:p>
            <a:pPr>
              <a:spcBef>
                <a:spcPts val="600"/>
              </a:spcBef>
              <a:spcAft>
                <a:spcPts val="0"/>
              </a:spcAft>
            </a:pPr>
            <a:r>
              <a:rPr lang="en-US" sz="2200" dirty="0"/>
              <a:t>HDDs have a reader head that can magnetize portions of the disk during the writing process and read the direction of magnetization during the read process.</a:t>
            </a:r>
          </a:p>
        </p:txBody>
      </p:sp>
      <p:sp>
        <p:nvSpPr>
          <p:cNvPr id="6" name="Text Placeholder 5">
            <a:extLst>
              <a:ext uri="{FF2B5EF4-FFF2-40B4-BE49-F238E27FC236}">
                <a16:creationId xmlns:a16="http://schemas.microsoft.com/office/drawing/2014/main" id="{845EE0A2-3533-E5D8-B3FF-5201395859F3}"/>
              </a:ext>
            </a:extLst>
          </p:cNvPr>
          <p:cNvSpPr>
            <a:spLocks noGrp="1"/>
          </p:cNvSpPr>
          <p:nvPr>
            <p:ph type="body" sz="quarter" idx="3"/>
          </p:nvPr>
        </p:nvSpPr>
        <p:spPr>
          <a:xfrm>
            <a:off x="6172200" y="1349693"/>
            <a:ext cx="5183188" cy="823912"/>
          </a:xfrm>
        </p:spPr>
        <p:txBody>
          <a:bodyPr/>
          <a:lstStyle/>
          <a:p>
            <a:r>
              <a:rPr lang="en-US" dirty="0"/>
              <a:t>Solid-State Drives</a:t>
            </a:r>
          </a:p>
        </p:txBody>
      </p:sp>
      <p:sp>
        <p:nvSpPr>
          <p:cNvPr id="7" name="Content Placeholder 6">
            <a:extLst>
              <a:ext uri="{FF2B5EF4-FFF2-40B4-BE49-F238E27FC236}">
                <a16:creationId xmlns:a16="http://schemas.microsoft.com/office/drawing/2014/main" id="{BCC39376-14C6-0C72-DA4F-0F59C73C59A5}"/>
              </a:ext>
            </a:extLst>
          </p:cNvPr>
          <p:cNvSpPr>
            <a:spLocks noGrp="1"/>
          </p:cNvSpPr>
          <p:nvPr>
            <p:ph sz="quarter" idx="4"/>
          </p:nvPr>
        </p:nvSpPr>
        <p:spPr>
          <a:xfrm>
            <a:off x="6172200" y="2173605"/>
            <a:ext cx="5183188" cy="3684588"/>
          </a:xfrm>
        </p:spPr>
        <p:txBody>
          <a:bodyPr>
            <a:noAutofit/>
          </a:bodyPr>
          <a:lstStyle/>
          <a:p>
            <a:pPr marL="0" indent="0">
              <a:spcBef>
                <a:spcPts val="600"/>
              </a:spcBef>
              <a:spcAft>
                <a:spcPts val="0"/>
              </a:spcAft>
              <a:buNone/>
            </a:pPr>
            <a:r>
              <a:rPr lang="en-US" sz="2200" b="1" i="1" dirty="0"/>
              <a:t>Solid-state drives (SSDs)</a:t>
            </a:r>
            <a:r>
              <a:rPr lang="en-US" sz="2200" i="1" dirty="0"/>
              <a:t> </a:t>
            </a:r>
            <a:r>
              <a:rPr lang="en-US" sz="2200" dirty="0"/>
              <a:t>are a newer type of storage devices that use transistors to store data. </a:t>
            </a:r>
          </a:p>
          <a:p>
            <a:pPr>
              <a:spcBef>
                <a:spcPts val="600"/>
              </a:spcBef>
              <a:spcAft>
                <a:spcPts val="0"/>
              </a:spcAft>
            </a:pPr>
            <a:r>
              <a:rPr lang="en-US" sz="2200" dirty="0"/>
              <a:t>The transistors used in SSDs can save a charge even when not connected to power, enabling them to save data over long periods. </a:t>
            </a:r>
          </a:p>
          <a:p>
            <a:pPr>
              <a:spcBef>
                <a:spcPts val="600"/>
              </a:spcBef>
              <a:spcAft>
                <a:spcPts val="0"/>
              </a:spcAft>
            </a:pPr>
            <a:r>
              <a:rPr lang="en-US" sz="2200" dirty="0"/>
              <a:t>SSDs do not have moving parts. </a:t>
            </a:r>
          </a:p>
          <a:p>
            <a:pPr marL="0" indent="0">
              <a:spcBef>
                <a:spcPts val="600"/>
              </a:spcBef>
              <a:spcAft>
                <a:spcPts val="0"/>
              </a:spcAft>
              <a:buNone/>
            </a:pPr>
            <a:r>
              <a:rPr lang="en-US" sz="2200" b="1" i="1" dirty="0"/>
              <a:t>Portable flash drives</a:t>
            </a:r>
            <a:r>
              <a:rPr lang="en-US" sz="2200" i="1" dirty="0"/>
              <a:t> </a:t>
            </a:r>
            <a:r>
              <a:rPr lang="en-US" sz="2200" dirty="0"/>
              <a:t>are a popular smaller version of an SSD and designed to be compact and plugged into a USB port on your computing device.</a:t>
            </a:r>
          </a:p>
        </p:txBody>
      </p:sp>
    </p:spTree>
    <p:custDataLst>
      <p:tags r:id="rId1"/>
    </p:custDataLst>
    <p:extLst>
      <p:ext uri="{BB962C8B-B14F-4D97-AF65-F5344CB8AC3E}">
        <p14:creationId xmlns:p14="http://schemas.microsoft.com/office/powerpoint/2010/main" val="143461533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224D5FF-8A5C-8A46-A36F-C33120BF9F41}"/>
              </a:ext>
            </a:extLst>
          </p:cNvPr>
          <p:cNvSpPr>
            <a:spLocks noGrp="1"/>
          </p:cNvSpPr>
          <p:nvPr>
            <p:ph type="title"/>
          </p:nvPr>
        </p:nvSpPr>
        <p:spPr/>
        <p:txBody>
          <a:bodyPr/>
          <a:lstStyle/>
          <a:p>
            <a:r>
              <a:rPr lang="en-US" dirty="0"/>
              <a:t>Bus</a:t>
            </a:r>
          </a:p>
        </p:txBody>
      </p:sp>
      <p:sp>
        <p:nvSpPr>
          <p:cNvPr id="3" name="Content Placeholder 2">
            <a:extLst>
              <a:ext uri="{FF2B5EF4-FFF2-40B4-BE49-F238E27FC236}">
                <a16:creationId xmlns:a16="http://schemas.microsoft.com/office/drawing/2014/main" id="{95B45C2C-6B3F-D24A-9881-E98725B26FC1}"/>
              </a:ext>
            </a:extLst>
          </p:cNvPr>
          <p:cNvSpPr>
            <a:spLocks noGrp="1"/>
          </p:cNvSpPr>
          <p:nvPr>
            <p:ph idx="1"/>
          </p:nvPr>
        </p:nvSpPr>
        <p:spPr/>
        <p:txBody>
          <a:bodyPr/>
          <a:lstStyle/>
          <a:p>
            <a:pPr marL="0" indent="0">
              <a:buNone/>
            </a:pPr>
            <a:r>
              <a:rPr lang="en-US" dirty="0"/>
              <a:t>The </a:t>
            </a:r>
            <a:r>
              <a:rPr lang="en-US" b="1" i="1" dirty="0"/>
              <a:t>bus</a:t>
            </a:r>
            <a:r>
              <a:rPr lang="en-US" dirty="0"/>
              <a:t> in a computer is a communication system that transfers data between a set of components.</a:t>
            </a:r>
          </a:p>
          <a:p>
            <a:pPr lvl="1"/>
            <a:r>
              <a:rPr lang="en-US" dirty="0"/>
              <a:t>Buses allow the CPU to operate at the highest speeds possible, without getting slowed down by the slowest components.</a:t>
            </a:r>
          </a:p>
          <a:p>
            <a:pPr lvl="1"/>
            <a:r>
              <a:rPr lang="en-US" dirty="0"/>
              <a:t>Developments in bus technologies have enabled CPUs to become significantly faster even as peripherals like printers and keyboards have not evolved at a comparable pace.</a:t>
            </a:r>
          </a:p>
        </p:txBody>
      </p:sp>
    </p:spTree>
    <p:custDataLst>
      <p:tags r:id="rId1"/>
    </p:custDataLst>
    <p:extLst>
      <p:ext uri="{BB962C8B-B14F-4D97-AF65-F5344CB8AC3E}">
        <p14:creationId xmlns:p14="http://schemas.microsoft.com/office/powerpoint/2010/main" val="108733890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2BB6CC-2BB7-2141-917C-1FAED7C231D3}"/>
              </a:ext>
            </a:extLst>
          </p:cNvPr>
          <p:cNvSpPr>
            <a:spLocks noGrp="1"/>
          </p:cNvSpPr>
          <p:nvPr>
            <p:ph type="title"/>
          </p:nvPr>
        </p:nvSpPr>
        <p:spPr/>
        <p:txBody>
          <a:bodyPr/>
          <a:lstStyle/>
          <a:p>
            <a:r>
              <a:rPr lang="en-US" dirty="0"/>
              <a:t>GPU</a:t>
            </a:r>
          </a:p>
        </p:txBody>
      </p:sp>
      <p:sp>
        <p:nvSpPr>
          <p:cNvPr id="3" name="Content Placeholder 2">
            <a:extLst>
              <a:ext uri="{FF2B5EF4-FFF2-40B4-BE49-F238E27FC236}">
                <a16:creationId xmlns:a16="http://schemas.microsoft.com/office/drawing/2014/main" id="{C6022835-2C82-B64C-8C2C-735C9A1D2A55}"/>
              </a:ext>
            </a:extLst>
          </p:cNvPr>
          <p:cNvSpPr>
            <a:spLocks noGrp="1"/>
          </p:cNvSpPr>
          <p:nvPr>
            <p:ph idx="1"/>
          </p:nvPr>
        </p:nvSpPr>
        <p:spPr/>
        <p:txBody>
          <a:bodyPr/>
          <a:lstStyle/>
          <a:p>
            <a:pPr marL="0" indent="0">
              <a:buNone/>
            </a:pPr>
            <a:r>
              <a:rPr lang="en-US" dirty="0"/>
              <a:t>A </a:t>
            </a:r>
            <a:r>
              <a:rPr lang="en-US" b="1" i="1" dirty="0"/>
              <a:t>graphics processing unit (GPU)</a:t>
            </a:r>
            <a:r>
              <a:rPr lang="en-US" dirty="0"/>
              <a:t> is a computer designed to run several small programs simultaneously</a:t>
            </a:r>
          </a:p>
          <a:p>
            <a:pPr lvl="1"/>
            <a:r>
              <a:rPr lang="en-US" dirty="0"/>
              <a:t>While modern CPUs have multiple cores and threads and can run tens of multiple programs in parallel, GPUs can run thousands of programs in parallel.</a:t>
            </a:r>
          </a:p>
          <a:p>
            <a:pPr lvl="1"/>
            <a:r>
              <a:rPr lang="en-US" dirty="0"/>
              <a:t>As image processing becomes popular for gaming and machine learning becomes popular for artificial intelligence, GPUs have become increasingly popular. </a:t>
            </a:r>
          </a:p>
        </p:txBody>
      </p:sp>
    </p:spTree>
    <p:custDataLst>
      <p:tags r:id="rId1"/>
    </p:custDataLst>
    <p:extLst>
      <p:ext uri="{BB962C8B-B14F-4D97-AF65-F5344CB8AC3E}">
        <p14:creationId xmlns:p14="http://schemas.microsoft.com/office/powerpoint/2010/main" val="162469214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77CC74-C4C9-014C-BC71-8910E0BC96C9}"/>
              </a:ext>
            </a:extLst>
          </p:cNvPr>
          <p:cNvSpPr>
            <a:spLocks noGrp="1"/>
          </p:cNvSpPr>
          <p:nvPr>
            <p:ph type="title"/>
          </p:nvPr>
        </p:nvSpPr>
        <p:spPr/>
        <p:txBody>
          <a:bodyPr/>
          <a:lstStyle/>
          <a:p>
            <a:r>
              <a:rPr lang="en-US" dirty="0"/>
              <a:t>Input Devices</a:t>
            </a:r>
          </a:p>
        </p:txBody>
      </p:sp>
      <p:sp>
        <p:nvSpPr>
          <p:cNvPr id="3" name="Content Placeholder 2">
            <a:extLst>
              <a:ext uri="{FF2B5EF4-FFF2-40B4-BE49-F238E27FC236}">
                <a16:creationId xmlns:a16="http://schemas.microsoft.com/office/drawing/2014/main" id="{1D3EBCDC-7414-8441-9BBE-233BFE9E54A4}"/>
              </a:ext>
            </a:extLst>
          </p:cNvPr>
          <p:cNvSpPr>
            <a:spLocks noGrp="1"/>
          </p:cNvSpPr>
          <p:nvPr>
            <p:ph idx="1"/>
          </p:nvPr>
        </p:nvSpPr>
        <p:spPr/>
        <p:txBody>
          <a:bodyPr/>
          <a:lstStyle/>
          <a:p>
            <a:r>
              <a:rPr lang="en-US" dirty="0"/>
              <a:t>A </a:t>
            </a:r>
            <a:r>
              <a:rPr lang="en-US" b="1" i="1" dirty="0"/>
              <a:t>keyboard</a:t>
            </a:r>
            <a:r>
              <a:rPr lang="en-US" dirty="0"/>
              <a:t> is the primary input mechanism of a computer. Keyboard commands get translated into emails, chat messages, clicks on a browser screen, video game movements, or others depending on the program receiving the input. </a:t>
            </a:r>
          </a:p>
          <a:p>
            <a:r>
              <a:rPr lang="en-US" dirty="0"/>
              <a:t>A </a:t>
            </a:r>
            <a:r>
              <a:rPr lang="en-US" b="1" i="1" dirty="0"/>
              <a:t>mouse</a:t>
            </a:r>
            <a:r>
              <a:rPr lang="en-US" dirty="0"/>
              <a:t> is used to shift the point of focus on a computer screen any time the buttons are pressed or it is moved over a surface.</a:t>
            </a:r>
          </a:p>
          <a:p>
            <a:r>
              <a:rPr lang="en-US" dirty="0"/>
              <a:t>A </a:t>
            </a:r>
            <a:r>
              <a:rPr lang="en-US" b="1" i="1" dirty="0"/>
              <a:t>trackpad</a:t>
            </a:r>
            <a:r>
              <a:rPr lang="en-US" dirty="0"/>
              <a:t>, found on laptops, uses a specialized surface to translate the position of a user’s fingers on the device to a location on the screen. </a:t>
            </a:r>
          </a:p>
        </p:txBody>
      </p:sp>
    </p:spTree>
    <p:custDataLst>
      <p:tags r:id="rId1"/>
    </p:custDataLst>
    <p:extLst>
      <p:ext uri="{BB962C8B-B14F-4D97-AF65-F5344CB8AC3E}">
        <p14:creationId xmlns:p14="http://schemas.microsoft.com/office/powerpoint/2010/main" val="85905623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214C1B-3F6F-104C-969A-FD8CDA946347}"/>
              </a:ext>
            </a:extLst>
          </p:cNvPr>
          <p:cNvSpPr>
            <a:spLocks noGrp="1"/>
          </p:cNvSpPr>
          <p:nvPr>
            <p:ph type="title"/>
          </p:nvPr>
        </p:nvSpPr>
        <p:spPr/>
        <p:txBody>
          <a:bodyPr/>
          <a:lstStyle/>
          <a:p>
            <a:r>
              <a:rPr lang="en-US" dirty="0"/>
              <a:t>Topics</a:t>
            </a:r>
          </a:p>
        </p:txBody>
      </p:sp>
      <p:sp>
        <p:nvSpPr>
          <p:cNvPr id="3" name="Content Placeholder 2">
            <a:extLst>
              <a:ext uri="{FF2B5EF4-FFF2-40B4-BE49-F238E27FC236}">
                <a16:creationId xmlns:a16="http://schemas.microsoft.com/office/drawing/2014/main" id="{5F983159-9E36-4744-A41C-E1EC1206FC3D}"/>
              </a:ext>
            </a:extLst>
          </p:cNvPr>
          <p:cNvSpPr>
            <a:spLocks noGrp="1"/>
          </p:cNvSpPr>
          <p:nvPr>
            <p:ph idx="1"/>
          </p:nvPr>
        </p:nvSpPr>
        <p:spPr/>
        <p:txBody>
          <a:bodyPr/>
          <a:lstStyle/>
          <a:p>
            <a:r>
              <a:rPr lang="en-US" dirty="0"/>
              <a:t>Types of Microcomputers</a:t>
            </a:r>
          </a:p>
          <a:p>
            <a:r>
              <a:rPr lang="en-US" dirty="0"/>
              <a:t>Architecture of a Microcomputer</a:t>
            </a:r>
          </a:p>
          <a:p>
            <a:endParaRPr lang="en-US" dirty="0"/>
          </a:p>
        </p:txBody>
      </p:sp>
    </p:spTree>
    <p:custDataLst>
      <p:tags r:id="rId1"/>
    </p:custDataLst>
    <p:extLst>
      <p:ext uri="{BB962C8B-B14F-4D97-AF65-F5344CB8AC3E}">
        <p14:creationId xmlns:p14="http://schemas.microsoft.com/office/powerpoint/2010/main" val="404191555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B709D9-30CF-B940-8BE2-2F250C4A9441}"/>
              </a:ext>
            </a:extLst>
          </p:cNvPr>
          <p:cNvSpPr>
            <a:spLocks noGrp="1"/>
          </p:cNvSpPr>
          <p:nvPr>
            <p:ph type="title"/>
          </p:nvPr>
        </p:nvSpPr>
        <p:spPr/>
        <p:txBody>
          <a:bodyPr/>
          <a:lstStyle/>
          <a:p>
            <a:r>
              <a:rPr lang="en-US" dirty="0"/>
              <a:t>Input Devices</a:t>
            </a:r>
          </a:p>
        </p:txBody>
      </p:sp>
      <p:sp>
        <p:nvSpPr>
          <p:cNvPr id="3" name="Content Placeholder 2">
            <a:extLst>
              <a:ext uri="{FF2B5EF4-FFF2-40B4-BE49-F238E27FC236}">
                <a16:creationId xmlns:a16="http://schemas.microsoft.com/office/drawing/2014/main" id="{78283046-9265-7F47-85A7-E66B360AFF27}"/>
              </a:ext>
            </a:extLst>
          </p:cNvPr>
          <p:cNvSpPr>
            <a:spLocks noGrp="1"/>
          </p:cNvSpPr>
          <p:nvPr>
            <p:ph idx="1"/>
          </p:nvPr>
        </p:nvSpPr>
        <p:spPr/>
        <p:txBody>
          <a:bodyPr>
            <a:normAutofit/>
          </a:bodyPr>
          <a:lstStyle/>
          <a:p>
            <a:pPr marL="0" indent="0">
              <a:buNone/>
            </a:pPr>
            <a:r>
              <a:rPr lang="en-US" dirty="0"/>
              <a:t>Some programs depend on the </a:t>
            </a:r>
            <a:r>
              <a:rPr lang="en-US" b="1" i="1" dirty="0"/>
              <a:t>camera</a:t>
            </a:r>
            <a:r>
              <a:rPr lang="en-US" dirty="0"/>
              <a:t> and </a:t>
            </a:r>
            <a:r>
              <a:rPr lang="en-US" b="1" i="1" dirty="0"/>
              <a:t>microphone</a:t>
            </a:r>
            <a:r>
              <a:rPr lang="en-US" dirty="0"/>
              <a:t> on your computer to share your video and audio with other meeting participants. </a:t>
            </a:r>
          </a:p>
          <a:p>
            <a:pPr lvl="1"/>
            <a:r>
              <a:rPr lang="en-US" dirty="0"/>
              <a:t>With the popularity of remote work, most employees use Zoom, Webex, </a:t>
            </a:r>
            <a:r>
              <a:rPr lang="en-US" dirty="0" err="1"/>
              <a:t>GoTo</a:t>
            </a:r>
            <a:r>
              <a:rPr lang="en-US" dirty="0"/>
              <a:t>, Teams, or Google Hangouts daily to join meetings and conferences.</a:t>
            </a:r>
          </a:p>
          <a:p>
            <a:pPr lvl="1"/>
            <a:r>
              <a:rPr lang="en-US" dirty="0"/>
              <a:t>Often, you’ll be required to keep your video and audio on to participate and have the feeling of being in a room with other participants. </a:t>
            </a:r>
          </a:p>
          <a:p>
            <a:pPr lvl="1"/>
            <a:r>
              <a:rPr lang="en-US" dirty="0"/>
              <a:t>As online meetings become increasingly important for school and work, the quality of the camera and microphone are becoming increasingly important differentiators of laptops.</a:t>
            </a:r>
          </a:p>
        </p:txBody>
      </p:sp>
    </p:spTree>
    <p:custDataLst>
      <p:tags r:id="rId1"/>
    </p:custDataLst>
    <p:extLst>
      <p:ext uri="{BB962C8B-B14F-4D97-AF65-F5344CB8AC3E}">
        <p14:creationId xmlns:p14="http://schemas.microsoft.com/office/powerpoint/2010/main" val="151622939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7F2A44-7302-724B-91A9-CE6EADC8B4B9}"/>
              </a:ext>
            </a:extLst>
          </p:cNvPr>
          <p:cNvSpPr>
            <a:spLocks noGrp="1"/>
          </p:cNvSpPr>
          <p:nvPr>
            <p:ph type="title"/>
          </p:nvPr>
        </p:nvSpPr>
        <p:spPr/>
        <p:txBody>
          <a:bodyPr/>
          <a:lstStyle/>
          <a:p>
            <a:r>
              <a:rPr lang="en-US" dirty="0"/>
              <a:t>Output Devices</a:t>
            </a:r>
          </a:p>
        </p:txBody>
      </p:sp>
      <p:sp>
        <p:nvSpPr>
          <p:cNvPr id="3" name="Content Placeholder 2">
            <a:extLst>
              <a:ext uri="{FF2B5EF4-FFF2-40B4-BE49-F238E27FC236}">
                <a16:creationId xmlns:a16="http://schemas.microsoft.com/office/drawing/2014/main" id="{533336FC-210A-5946-8367-D2335B770D82}"/>
              </a:ext>
            </a:extLst>
          </p:cNvPr>
          <p:cNvSpPr>
            <a:spLocks noGrp="1"/>
          </p:cNvSpPr>
          <p:nvPr>
            <p:ph idx="1"/>
          </p:nvPr>
        </p:nvSpPr>
        <p:spPr/>
        <p:txBody>
          <a:bodyPr/>
          <a:lstStyle/>
          <a:p>
            <a:r>
              <a:rPr lang="en-US" dirty="0"/>
              <a:t>A </a:t>
            </a:r>
            <a:r>
              <a:rPr lang="en-US" b="1" i="1" dirty="0"/>
              <a:t>monitor</a:t>
            </a:r>
            <a:r>
              <a:rPr lang="en-US" dirty="0"/>
              <a:t> is the primary output medium that you will interact with all the time, whether you watch a movie on Netflix, type an email to a friend, or work on a spreadsheet</a:t>
            </a:r>
          </a:p>
          <a:p>
            <a:r>
              <a:rPr lang="en-US" dirty="0"/>
              <a:t>Most laptops today have very good sound output, including some models which use four </a:t>
            </a:r>
            <a:r>
              <a:rPr lang="en-US" b="1" i="1" dirty="0"/>
              <a:t>speakers</a:t>
            </a:r>
            <a:r>
              <a:rPr lang="en-US" dirty="0"/>
              <a:t> to produce rich, realistic sound.</a:t>
            </a:r>
          </a:p>
          <a:p>
            <a:r>
              <a:rPr lang="en-US" dirty="0"/>
              <a:t>It is also becoming increasingly common for users to use </a:t>
            </a:r>
            <a:r>
              <a:rPr lang="en-US" b="1" i="1" dirty="0"/>
              <a:t>earbuds</a:t>
            </a:r>
            <a:r>
              <a:rPr lang="en-US" dirty="0"/>
              <a:t> or </a:t>
            </a:r>
            <a:r>
              <a:rPr lang="en-US" b="1" i="1" dirty="0"/>
              <a:t>headphones</a:t>
            </a:r>
            <a:r>
              <a:rPr lang="en-US" dirty="0"/>
              <a:t> to minimize disturbance to nearby users.</a:t>
            </a:r>
          </a:p>
        </p:txBody>
      </p:sp>
    </p:spTree>
    <p:custDataLst>
      <p:tags r:id="rId1"/>
    </p:custDataLst>
    <p:extLst>
      <p:ext uri="{BB962C8B-B14F-4D97-AF65-F5344CB8AC3E}">
        <p14:creationId xmlns:p14="http://schemas.microsoft.com/office/powerpoint/2010/main" val="32819317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CD99286-DF02-22F5-89B2-8B29400A21A2}"/>
              </a:ext>
            </a:extLst>
          </p:cNvPr>
          <p:cNvSpPr>
            <a:spLocks noGrp="1"/>
          </p:cNvSpPr>
          <p:nvPr>
            <p:ph type="title"/>
          </p:nvPr>
        </p:nvSpPr>
        <p:spPr/>
        <p:txBody>
          <a:bodyPr/>
          <a:lstStyle/>
          <a:p>
            <a:r>
              <a:rPr lang="en-US" dirty="0"/>
              <a:t>The end</a:t>
            </a:r>
          </a:p>
        </p:txBody>
      </p:sp>
    </p:spTree>
    <p:custDataLst>
      <p:tags r:id="rId1"/>
    </p:custDataLst>
    <p:extLst>
      <p:ext uri="{BB962C8B-B14F-4D97-AF65-F5344CB8AC3E}">
        <p14:creationId xmlns:p14="http://schemas.microsoft.com/office/powerpoint/2010/main" val="18989013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9959A15B-764C-50DC-5179-7CEF48F9E95B}"/>
              </a:ext>
            </a:extLst>
          </p:cNvPr>
          <p:cNvSpPr>
            <a:spLocks noGrp="1"/>
          </p:cNvSpPr>
          <p:nvPr>
            <p:ph type="title"/>
          </p:nvPr>
        </p:nvSpPr>
        <p:spPr/>
        <p:txBody>
          <a:bodyPr/>
          <a:lstStyle/>
          <a:p>
            <a:r>
              <a:rPr lang="en-US" dirty="0"/>
              <a:t>Types of Microcomputers</a:t>
            </a:r>
          </a:p>
        </p:txBody>
      </p:sp>
      <p:sp>
        <p:nvSpPr>
          <p:cNvPr id="5" name="Text Placeholder 4">
            <a:extLst>
              <a:ext uri="{FF2B5EF4-FFF2-40B4-BE49-F238E27FC236}">
                <a16:creationId xmlns:a16="http://schemas.microsoft.com/office/drawing/2014/main" id="{3D3C6513-F1A8-7D87-D8E8-47F5933C9FAB}"/>
              </a:ext>
            </a:extLst>
          </p:cNvPr>
          <p:cNvSpPr>
            <a:spLocks noGrp="1"/>
          </p:cNvSpPr>
          <p:nvPr>
            <p:ph type="body" idx="1"/>
          </p:nvPr>
        </p:nvSpPr>
        <p:spPr/>
        <p:txBody>
          <a:bodyPr/>
          <a:lstStyle/>
          <a:p>
            <a:endParaRPr lang="en-US"/>
          </a:p>
        </p:txBody>
      </p:sp>
    </p:spTree>
    <p:custDataLst>
      <p:tags r:id="rId1"/>
    </p:custDataLst>
    <p:extLst>
      <p:ext uri="{BB962C8B-B14F-4D97-AF65-F5344CB8AC3E}">
        <p14:creationId xmlns:p14="http://schemas.microsoft.com/office/powerpoint/2010/main" val="184250879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9E22D7-EEB8-6E4E-81DF-CEB3852BEC4A}"/>
              </a:ext>
            </a:extLst>
          </p:cNvPr>
          <p:cNvSpPr>
            <a:spLocks noGrp="1"/>
          </p:cNvSpPr>
          <p:nvPr>
            <p:ph type="title"/>
          </p:nvPr>
        </p:nvSpPr>
        <p:spPr/>
        <p:txBody>
          <a:bodyPr/>
          <a:lstStyle/>
          <a:p>
            <a:r>
              <a:rPr lang="en-US" dirty="0"/>
              <a:t>Microcomputers</a:t>
            </a:r>
          </a:p>
        </p:txBody>
      </p:sp>
      <p:sp>
        <p:nvSpPr>
          <p:cNvPr id="3" name="Content Placeholder 2">
            <a:extLst>
              <a:ext uri="{FF2B5EF4-FFF2-40B4-BE49-F238E27FC236}">
                <a16:creationId xmlns:a16="http://schemas.microsoft.com/office/drawing/2014/main" id="{D5E43653-6142-EC4A-80FA-1D7E50975305}"/>
              </a:ext>
            </a:extLst>
          </p:cNvPr>
          <p:cNvSpPr>
            <a:spLocks noGrp="1"/>
          </p:cNvSpPr>
          <p:nvPr>
            <p:ph idx="1"/>
          </p:nvPr>
        </p:nvSpPr>
        <p:spPr/>
        <p:txBody>
          <a:bodyPr/>
          <a:lstStyle/>
          <a:p>
            <a:pPr marL="0" indent="0">
              <a:buNone/>
            </a:pPr>
            <a:r>
              <a:rPr lang="en-US" dirty="0"/>
              <a:t>A </a:t>
            </a:r>
            <a:r>
              <a:rPr lang="en-US" b="1" i="1" dirty="0"/>
              <a:t>microcomputer</a:t>
            </a:r>
            <a:r>
              <a:rPr lang="en-US" dirty="0"/>
              <a:t> is a small, standalone computer designed to be used by one person at a time.</a:t>
            </a:r>
          </a:p>
          <a:p>
            <a:pPr marL="0" indent="0">
              <a:buNone/>
            </a:pPr>
            <a:r>
              <a:rPr lang="en-US" dirty="0"/>
              <a:t>There are many different types of microcomputers. The most common are:</a:t>
            </a:r>
          </a:p>
          <a:p>
            <a:pPr lvl="1"/>
            <a:r>
              <a:rPr lang="en-US" dirty="0"/>
              <a:t>Desktop Computers</a:t>
            </a:r>
          </a:p>
          <a:p>
            <a:pPr lvl="1"/>
            <a:r>
              <a:rPr lang="en-US" dirty="0"/>
              <a:t>Laptops</a:t>
            </a:r>
          </a:p>
          <a:p>
            <a:pPr lvl="1"/>
            <a:r>
              <a:rPr lang="en-US" dirty="0"/>
              <a:t>Tablets</a:t>
            </a:r>
          </a:p>
          <a:p>
            <a:pPr lvl="1"/>
            <a:r>
              <a:rPr lang="en-US" dirty="0"/>
              <a:t>Cell phones (Smartphones)</a:t>
            </a:r>
          </a:p>
          <a:p>
            <a:pPr lvl="1"/>
            <a:r>
              <a:rPr lang="en-US" dirty="0"/>
              <a:t>Smartwatches</a:t>
            </a:r>
          </a:p>
        </p:txBody>
      </p:sp>
    </p:spTree>
    <p:custDataLst>
      <p:tags r:id="rId1"/>
    </p:custDataLst>
    <p:extLst>
      <p:ext uri="{BB962C8B-B14F-4D97-AF65-F5344CB8AC3E}">
        <p14:creationId xmlns:p14="http://schemas.microsoft.com/office/powerpoint/2010/main" val="104816530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0DD041-992A-6D4C-BEC7-F579C897F746}"/>
              </a:ext>
            </a:extLst>
          </p:cNvPr>
          <p:cNvSpPr>
            <a:spLocks noGrp="1"/>
          </p:cNvSpPr>
          <p:nvPr>
            <p:ph type="title"/>
          </p:nvPr>
        </p:nvSpPr>
        <p:spPr/>
        <p:txBody>
          <a:bodyPr/>
          <a:lstStyle/>
          <a:p>
            <a:r>
              <a:rPr lang="en-US" dirty="0"/>
              <a:t>Desktop Computer</a:t>
            </a:r>
          </a:p>
        </p:txBody>
      </p:sp>
      <p:sp>
        <p:nvSpPr>
          <p:cNvPr id="3" name="Content Placeholder 2">
            <a:extLst>
              <a:ext uri="{FF2B5EF4-FFF2-40B4-BE49-F238E27FC236}">
                <a16:creationId xmlns:a16="http://schemas.microsoft.com/office/drawing/2014/main" id="{EA87C20A-9D92-C34B-BD36-EB3370D5CE1A}"/>
              </a:ext>
            </a:extLst>
          </p:cNvPr>
          <p:cNvSpPr>
            <a:spLocks noGrp="1"/>
          </p:cNvSpPr>
          <p:nvPr>
            <p:ph idx="1"/>
          </p:nvPr>
        </p:nvSpPr>
        <p:spPr/>
        <p:txBody>
          <a:bodyPr>
            <a:noAutofit/>
          </a:bodyPr>
          <a:lstStyle/>
          <a:p>
            <a:pPr marL="0" indent="0">
              <a:buNone/>
            </a:pPr>
            <a:r>
              <a:rPr lang="en-US" dirty="0"/>
              <a:t>A </a:t>
            </a:r>
            <a:r>
              <a:rPr lang="en-US" b="1" i="1" dirty="0"/>
              <a:t>desktop computer</a:t>
            </a:r>
            <a:r>
              <a:rPr lang="en-US" b="1" dirty="0"/>
              <a:t> </a:t>
            </a:r>
            <a:r>
              <a:rPr lang="en-US" dirty="0"/>
              <a:t>is a microcomputer primarily designed to meet the computational needs of a single user at a fixed location.</a:t>
            </a:r>
          </a:p>
          <a:p>
            <a:pPr lvl="1"/>
            <a:r>
              <a:rPr lang="en-US" dirty="0"/>
              <a:t>Desktop computers generally offer the best value for your money since the components in a desktop do not have to be optimized for size, weight, or power consumption.</a:t>
            </a:r>
          </a:p>
          <a:p>
            <a:pPr lvl="1"/>
            <a:r>
              <a:rPr lang="en-US" dirty="0"/>
              <a:t>Desktops don’t have to be light, small, or portable, they can typically use larger power supplies and bigger fans to support far more powerful processors (CPUs) and video card.</a:t>
            </a:r>
          </a:p>
          <a:p>
            <a:pPr lvl="1"/>
            <a:r>
              <a:rPr lang="en-US" dirty="0"/>
              <a:t>Since they are designed to be stationary, users can create setups with multiple peripherals and full-size keyboards that do not have to be dismantled each time the device is moved.</a:t>
            </a:r>
          </a:p>
        </p:txBody>
      </p:sp>
    </p:spTree>
    <p:custDataLst>
      <p:tags r:id="rId1"/>
    </p:custDataLst>
    <p:extLst>
      <p:ext uri="{BB962C8B-B14F-4D97-AF65-F5344CB8AC3E}">
        <p14:creationId xmlns:p14="http://schemas.microsoft.com/office/powerpoint/2010/main" val="357073027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C1DC5E-39F2-424D-B875-1D332CA1BC09}"/>
              </a:ext>
            </a:extLst>
          </p:cNvPr>
          <p:cNvSpPr>
            <a:spLocks noGrp="1"/>
          </p:cNvSpPr>
          <p:nvPr>
            <p:ph type="title"/>
          </p:nvPr>
        </p:nvSpPr>
        <p:spPr/>
        <p:txBody>
          <a:bodyPr/>
          <a:lstStyle/>
          <a:p>
            <a:r>
              <a:rPr lang="en-US" dirty="0"/>
              <a:t>Laptop</a:t>
            </a:r>
          </a:p>
        </p:txBody>
      </p:sp>
      <p:sp>
        <p:nvSpPr>
          <p:cNvPr id="3" name="Content Placeholder 2">
            <a:extLst>
              <a:ext uri="{FF2B5EF4-FFF2-40B4-BE49-F238E27FC236}">
                <a16:creationId xmlns:a16="http://schemas.microsoft.com/office/drawing/2014/main" id="{25058EC6-347F-BE45-A1B6-BD826C0A7295}"/>
              </a:ext>
            </a:extLst>
          </p:cNvPr>
          <p:cNvSpPr>
            <a:spLocks noGrp="1"/>
          </p:cNvSpPr>
          <p:nvPr>
            <p:ph idx="1"/>
          </p:nvPr>
        </p:nvSpPr>
        <p:spPr/>
        <p:txBody>
          <a:bodyPr/>
          <a:lstStyle/>
          <a:p>
            <a:pPr marL="0" indent="0">
              <a:buNone/>
            </a:pPr>
            <a:r>
              <a:rPr lang="en-US" dirty="0"/>
              <a:t>A </a:t>
            </a:r>
            <a:r>
              <a:rPr lang="en-US" b="1" i="1" dirty="0"/>
              <a:t>Laptop</a:t>
            </a:r>
            <a:r>
              <a:rPr lang="en-US" dirty="0"/>
              <a:t> is small enough to fit in your lap, has a clamshell unit, a screen on the top half and an integrated keyboard and trackpad on the bottom.</a:t>
            </a:r>
          </a:p>
          <a:p>
            <a:pPr lvl="1"/>
            <a:r>
              <a:rPr lang="en-US" dirty="0"/>
              <a:t>The great advantage of a laptop is its portability which allows you to work from anywhere – school, home, and coffee shops.</a:t>
            </a:r>
          </a:p>
          <a:p>
            <a:pPr lvl="1"/>
            <a:r>
              <a:rPr lang="en-US" dirty="0"/>
              <a:t>Manufacturers aim to design laptops that are as light as possible and work all day without the need for an external power source.</a:t>
            </a:r>
          </a:p>
          <a:p>
            <a:endParaRPr lang="en-US" dirty="0"/>
          </a:p>
        </p:txBody>
      </p:sp>
    </p:spTree>
    <p:custDataLst>
      <p:tags r:id="rId1"/>
    </p:custDataLst>
    <p:extLst>
      <p:ext uri="{BB962C8B-B14F-4D97-AF65-F5344CB8AC3E}">
        <p14:creationId xmlns:p14="http://schemas.microsoft.com/office/powerpoint/2010/main" val="204746491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173036-EB88-1E4F-8B14-4704EF474A46}"/>
              </a:ext>
            </a:extLst>
          </p:cNvPr>
          <p:cNvSpPr>
            <a:spLocks noGrp="1"/>
          </p:cNvSpPr>
          <p:nvPr>
            <p:ph type="title"/>
          </p:nvPr>
        </p:nvSpPr>
        <p:spPr/>
        <p:txBody>
          <a:bodyPr/>
          <a:lstStyle/>
          <a:p>
            <a:r>
              <a:rPr lang="en-US" dirty="0"/>
              <a:t>Tablet</a:t>
            </a:r>
          </a:p>
        </p:txBody>
      </p:sp>
      <p:sp>
        <p:nvSpPr>
          <p:cNvPr id="3" name="Content Placeholder 2">
            <a:extLst>
              <a:ext uri="{FF2B5EF4-FFF2-40B4-BE49-F238E27FC236}">
                <a16:creationId xmlns:a16="http://schemas.microsoft.com/office/drawing/2014/main" id="{90C3A9C8-3BE1-3248-AB62-60ECEE3EBA09}"/>
              </a:ext>
            </a:extLst>
          </p:cNvPr>
          <p:cNvSpPr>
            <a:spLocks noGrp="1"/>
          </p:cNvSpPr>
          <p:nvPr>
            <p:ph idx="1"/>
          </p:nvPr>
        </p:nvSpPr>
        <p:spPr/>
        <p:txBody>
          <a:bodyPr/>
          <a:lstStyle/>
          <a:p>
            <a:pPr marL="0" indent="0">
              <a:buNone/>
            </a:pPr>
            <a:r>
              <a:rPr lang="en-US" dirty="0"/>
              <a:t>A </a:t>
            </a:r>
            <a:r>
              <a:rPr lang="en-US" b="1" i="1" dirty="0"/>
              <a:t>tablet</a:t>
            </a:r>
            <a:r>
              <a:rPr lang="en-US" dirty="0"/>
              <a:t> computer (known simply as a tablet) is a microcomputer designed for portability and media consumption.</a:t>
            </a:r>
          </a:p>
          <a:p>
            <a:pPr lvl="1"/>
            <a:r>
              <a:rPr lang="en-US" dirty="0"/>
              <a:t>Tablets have screen sizes comparable to that of a laptop but lack the input/output capabilities of a laptop such as keyboards and mice.</a:t>
            </a:r>
          </a:p>
          <a:p>
            <a:pPr lvl="1"/>
            <a:r>
              <a:rPr lang="en-US" dirty="0"/>
              <a:t>The motivation behind tablets is to have a basic computer that is inexpensive, carried easily, and can be turned on quickly to consume media in a convenient way.</a:t>
            </a:r>
          </a:p>
        </p:txBody>
      </p:sp>
    </p:spTree>
    <p:custDataLst>
      <p:tags r:id="rId1"/>
    </p:custDataLst>
    <p:extLst>
      <p:ext uri="{BB962C8B-B14F-4D97-AF65-F5344CB8AC3E}">
        <p14:creationId xmlns:p14="http://schemas.microsoft.com/office/powerpoint/2010/main" val="423170161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8C1C80-3023-5F4B-A820-726E2FB06E7F}"/>
              </a:ext>
            </a:extLst>
          </p:cNvPr>
          <p:cNvSpPr>
            <a:spLocks noGrp="1"/>
          </p:cNvSpPr>
          <p:nvPr>
            <p:ph type="title"/>
          </p:nvPr>
        </p:nvSpPr>
        <p:spPr/>
        <p:txBody>
          <a:bodyPr/>
          <a:lstStyle/>
          <a:p>
            <a:r>
              <a:rPr lang="en-US" dirty="0"/>
              <a:t>Smartphone</a:t>
            </a:r>
          </a:p>
        </p:txBody>
      </p:sp>
      <p:sp>
        <p:nvSpPr>
          <p:cNvPr id="3" name="Content Placeholder 2">
            <a:extLst>
              <a:ext uri="{FF2B5EF4-FFF2-40B4-BE49-F238E27FC236}">
                <a16:creationId xmlns:a16="http://schemas.microsoft.com/office/drawing/2014/main" id="{708FF55D-D179-8342-AEA1-A139A5395C48}"/>
              </a:ext>
            </a:extLst>
          </p:cNvPr>
          <p:cNvSpPr>
            <a:spLocks noGrp="1"/>
          </p:cNvSpPr>
          <p:nvPr>
            <p:ph idx="1"/>
          </p:nvPr>
        </p:nvSpPr>
        <p:spPr/>
        <p:txBody>
          <a:bodyPr>
            <a:normAutofit/>
          </a:bodyPr>
          <a:lstStyle/>
          <a:p>
            <a:pPr marL="0" indent="0">
              <a:buNone/>
            </a:pPr>
            <a:r>
              <a:rPr lang="en-US" b="1" i="1" dirty="0"/>
              <a:t>Smartphones</a:t>
            </a:r>
            <a:r>
              <a:rPr lang="en-US" dirty="0"/>
              <a:t> are portable computers that connect to the Internet using cellular telephone networks.</a:t>
            </a:r>
          </a:p>
          <a:p>
            <a:pPr lvl="1"/>
            <a:r>
              <a:rPr lang="en-US" dirty="0"/>
              <a:t>At the core, a smartphone is also a microcomputer that has CPU, RAM, storage, display, speakers, and a microphone, with the touchscreen and microphone serving as primary inputs.</a:t>
            </a:r>
          </a:p>
          <a:p>
            <a:pPr lvl="1"/>
            <a:r>
              <a:rPr lang="en-US" dirty="0"/>
              <a:t>It is possible to download and use new applications because the Application Programming Interfaces (APIs) of mobile operating systems allow third-party software to integrate tightly with the phone’s software and hardware.</a:t>
            </a:r>
          </a:p>
          <a:p>
            <a:pPr lvl="1"/>
            <a:r>
              <a:rPr lang="en-US" dirty="0"/>
              <a:t>Smartphones have eliminated many common electronic utilities such as cameras, flashlights, and alarm clocks.</a:t>
            </a:r>
          </a:p>
        </p:txBody>
      </p:sp>
    </p:spTree>
    <p:custDataLst>
      <p:tags r:id="rId1"/>
    </p:custDataLst>
    <p:extLst>
      <p:ext uri="{BB962C8B-B14F-4D97-AF65-F5344CB8AC3E}">
        <p14:creationId xmlns:p14="http://schemas.microsoft.com/office/powerpoint/2010/main" val="162617633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882652-7116-7243-BD88-8419CCEEF230}"/>
              </a:ext>
            </a:extLst>
          </p:cNvPr>
          <p:cNvSpPr>
            <a:spLocks noGrp="1"/>
          </p:cNvSpPr>
          <p:nvPr>
            <p:ph type="title"/>
          </p:nvPr>
        </p:nvSpPr>
        <p:spPr/>
        <p:txBody>
          <a:bodyPr/>
          <a:lstStyle/>
          <a:p>
            <a:r>
              <a:rPr lang="en-US" dirty="0"/>
              <a:t>Smartwatch</a:t>
            </a:r>
          </a:p>
        </p:txBody>
      </p:sp>
      <p:sp>
        <p:nvSpPr>
          <p:cNvPr id="3" name="Content Placeholder 2">
            <a:extLst>
              <a:ext uri="{FF2B5EF4-FFF2-40B4-BE49-F238E27FC236}">
                <a16:creationId xmlns:a16="http://schemas.microsoft.com/office/drawing/2014/main" id="{81843894-FA71-5E4D-8911-5132775FFD29}"/>
              </a:ext>
            </a:extLst>
          </p:cNvPr>
          <p:cNvSpPr>
            <a:spLocks noGrp="1"/>
          </p:cNvSpPr>
          <p:nvPr>
            <p:ph idx="1"/>
          </p:nvPr>
        </p:nvSpPr>
        <p:spPr>
          <a:xfrm>
            <a:off x="838200" y="1825625"/>
            <a:ext cx="10774680" cy="4351338"/>
          </a:xfrm>
        </p:spPr>
        <p:txBody>
          <a:bodyPr>
            <a:noAutofit/>
          </a:bodyPr>
          <a:lstStyle/>
          <a:p>
            <a:pPr marL="0" indent="0">
              <a:buNone/>
            </a:pPr>
            <a:r>
              <a:rPr lang="en-US" dirty="0"/>
              <a:t>A </a:t>
            </a:r>
            <a:r>
              <a:rPr lang="en-US" b="1" i="1" dirty="0"/>
              <a:t>smartwatch</a:t>
            </a:r>
            <a:r>
              <a:rPr lang="en-US" dirty="0"/>
              <a:t> is a microcomputer that you can wear on your wrist.</a:t>
            </a:r>
          </a:p>
          <a:p>
            <a:pPr lvl="1"/>
            <a:r>
              <a:rPr lang="en-US" dirty="0"/>
              <a:t>Smartwatches have RAM, internal storage, and a CPU.</a:t>
            </a:r>
          </a:p>
          <a:p>
            <a:pPr lvl="1"/>
            <a:r>
              <a:rPr lang="en-US" dirty="0"/>
              <a:t>They either use their own cellular chips or pair with phones to connect to networks.</a:t>
            </a:r>
          </a:p>
          <a:p>
            <a:pPr lvl="1"/>
            <a:r>
              <a:rPr lang="en-US" dirty="0"/>
              <a:t>Because smartwatches use Bluetooth to connect with peripherals, you can put your ear buds on and go for a walk, while listening to your favorite songs streaming out of your watch.</a:t>
            </a:r>
          </a:p>
          <a:p>
            <a:pPr lvl="1"/>
            <a:r>
              <a:rPr lang="en-US" dirty="0"/>
              <a:t>You can also make phone calls and send/receive messages while you are exercising and don’t have access to your phone.</a:t>
            </a:r>
          </a:p>
          <a:p>
            <a:pPr lvl="1"/>
            <a:r>
              <a:rPr lang="en-US" dirty="0"/>
              <a:t>The main unique selling proposition (USP) of smartwatches is that they help users improve their health.</a:t>
            </a:r>
          </a:p>
        </p:txBody>
      </p:sp>
    </p:spTree>
    <p:custDataLst>
      <p:tags r:id="rId1"/>
    </p:custDataLst>
    <p:extLst>
      <p:ext uri="{BB962C8B-B14F-4D97-AF65-F5344CB8AC3E}">
        <p14:creationId xmlns:p14="http://schemas.microsoft.com/office/powerpoint/2010/main" val="294190062"/>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SLIDE_COUNT" val="22"/>
  <p:tag name="ARTICULATE_PROJECT_OPEN" val="0"/>
  <p:tag name="ARTICULATE_DESIGN_ID_USF-DIT-BOOK" val="QWHFHJ4f"/>
</p:tagLst>
</file>

<file path=ppt/tags/tag1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USF-dit-book">
  <a:themeElements>
    <a:clrScheme name="DIT">
      <a:dk1>
        <a:sysClr val="windowText" lastClr="000000"/>
      </a:dk1>
      <a:lt1>
        <a:sysClr val="window" lastClr="FFFFFF"/>
      </a:lt1>
      <a:dk2>
        <a:srgbClr val="62656C"/>
      </a:dk2>
      <a:lt2>
        <a:srgbClr val="E7E6E6"/>
      </a:lt2>
      <a:accent1>
        <a:srgbClr val="009795"/>
      </a:accent1>
      <a:accent2>
        <a:srgbClr val="00C3C9"/>
      </a:accent2>
      <a:accent3>
        <a:srgbClr val="96D333"/>
      </a:accent3>
      <a:accent4>
        <a:srgbClr val="FFBB00"/>
      </a:accent4>
      <a:accent5>
        <a:srgbClr val="FF5C00"/>
      </a:accent5>
      <a:accent6>
        <a:srgbClr val="FFFFFF"/>
      </a:accent6>
      <a:hlink>
        <a:srgbClr val="000000"/>
      </a:hlink>
      <a:folHlink>
        <a:srgbClr val="7F7F7F"/>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USF-dit-book" id="{48D2772B-75FE-40A9-B361-BCF5FD9950EE}" vid="{F79AA5FE-88D2-4F37-ADAE-36F22AB5D2B5}"/>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165</TotalTime>
  <Words>1611</Words>
  <Application>Microsoft Office PowerPoint</Application>
  <PresentationFormat>Widescreen</PresentationFormat>
  <Paragraphs>102</Paragraphs>
  <Slides>22</Slides>
  <Notes>5</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22</vt:i4>
      </vt:variant>
    </vt:vector>
  </HeadingPairs>
  <TitlesOfParts>
    <vt:vector size="25" baseType="lpstr">
      <vt:lpstr>Arial</vt:lpstr>
      <vt:lpstr>Calibri</vt:lpstr>
      <vt:lpstr>USF-dit-book</vt:lpstr>
      <vt:lpstr>Microcomputers</vt:lpstr>
      <vt:lpstr>Topics</vt:lpstr>
      <vt:lpstr>Types of Microcomputers</vt:lpstr>
      <vt:lpstr>Microcomputers</vt:lpstr>
      <vt:lpstr>Desktop Computer</vt:lpstr>
      <vt:lpstr>Laptop</vt:lpstr>
      <vt:lpstr>Tablet</vt:lpstr>
      <vt:lpstr>Smartphone</vt:lpstr>
      <vt:lpstr>Smartwatch</vt:lpstr>
      <vt:lpstr>Architecture of a Microcomputer</vt:lpstr>
      <vt:lpstr>Architecture of a Microcomputer</vt:lpstr>
      <vt:lpstr>Motherboard</vt:lpstr>
      <vt:lpstr>CPU</vt:lpstr>
      <vt:lpstr>RAM</vt:lpstr>
      <vt:lpstr>Storage</vt:lpstr>
      <vt:lpstr>HDD vs SSD vs Portable Flash Drives </vt:lpstr>
      <vt:lpstr>Bus</vt:lpstr>
      <vt:lpstr>GPU</vt:lpstr>
      <vt:lpstr>Input Devices</vt:lpstr>
      <vt:lpstr>Input Devices</vt:lpstr>
      <vt:lpstr>Output Devices</vt:lpstr>
      <vt:lpstr>The end</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DIT Chapter 5 Microcomputers presentation</dc:title>
  <dc:creator>Clinton Daniel</dc:creator>
  <cp:keywords>DIT</cp:keywords>
  <cp:lastModifiedBy>Gloria Schramm</cp:lastModifiedBy>
  <cp:revision>24</cp:revision>
  <dcterms:created xsi:type="dcterms:W3CDTF">2023-05-24T13:16:05Z</dcterms:created>
  <dcterms:modified xsi:type="dcterms:W3CDTF">2023-07-01T18:41:31Z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rticulateGUID">
    <vt:lpwstr>54C03984-706A-4090-8DC8-B2A7FF87BEAB</vt:lpwstr>
  </property>
  <property fmtid="{D5CDD505-2E9C-101B-9397-08002B2CF9AE}" pid="3" name="ArticulatePath">
    <vt:lpwstr>DIT_chap5_Microcomputers</vt:lpwstr>
  </property>
</Properties>
</file>