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9"/>
  </p:notesMasterIdLst>
  <p:sldIdLst>
    <p:sldId id="256" r:id="rId2"/>
    <p:sldId id="258" r:id="rId3"/>
    <p:sldId id="259" r:id="rId4"/>
    <p:sldId id="292"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93" r:id="rId22"/>
    <p:sldId id="276" r:id="rId23"/>
    <p:sldId id="277" r:id="rId24"/>
    <p:sldId id="278" r:id="rId25"/>
    <p:sldId id="279" r:id="rId26"/>
    <p:sldId id="280" r:id="rId27"/>
    <p:sldId id="281" r:id="rId28"/>
    <p:sldId id="282" r:id="rId29"/>
    <p:sldId id="283" r:id="rId30"/>
    <p:sldId id="284" r:id="rId31"/>
    <p:sldId id="285" r:id="rId32"/>
    <p:sldId id="291" r:id="rId33"/>
    <p:sldId id="286" r:id="rId34"/>
    <p:sldId id="287" r:id="rId35"/>
    <p:sldId id="288" r:id="rId36"/>
    <p:sldId id="289" r:id="rId37"/>
    <p:sldId id="290" r:id="rId38"/>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04"/>
    <p:restoredTop sz="72297" autoAdjust="0"/>
  </p:normalViewPr>
  <p:slideViewPr>
    <p:cSldViewPr snapToGrid="0" snapToObjects="1">
      <p:cViewPr varScale="1">
        <p:scale>
          <a:sx n="76" d="100"/>
          <a:sy n="76" d="100"/>
        </p:scale>
        <p:origin x="3240"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3A2809-06DB-F14E-829F-519FB29CC61B}" type="datetimeFigureOut">
              <a:rPr lang="en-US" smtClean="0"/>
              <a:t>7/1/2023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8C0DAA-B9C8-8B4F-879D-2811788E66E3}" type="slidenum">
              <a:rPr lang="en-US" smtClean="0"/>
              <a:t>‹#›</a:t>
            </a:fld>
            <a:endParaRPr lang="en-US"/>
          </a:p>
        </p:txBody>
      </p:sp>
    </p:spTree>
    <p:extLst>
      <p:ext uri="{BB962C8B-B14F-4D97-AF65-F5344CB8AC3E}">
        <p14:creationId xmlns:p14="http://schemas.microsoft.com/office/powerpoint/2010/main" val="1188076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ffectLst/>
              </a:rPr>
              <a:t>This PowerPoint should be used with the “Introduction to HTML &amp; Website Development” chapter of the </a:t>
            </a:r>
            <a:r>
              <a:rPr lang="en-US" i="1" dirty="0">
                <a:solidFill>
                  <a:srgbClr val="000000"/>
                </a:solidFill>
                <a:effectLst/>
              </a:rPr>
              <a:t>Fundamentals of Information Technology</a:t>
            </a:r>
            <a:r>
              <a:rPr lang="en-US" dirty="0">
                <a:solidFill>
                  <a:srgbClr val="000000"/>
                </a:solidFill>
                <a:effectLst/>
              </a:rPr>
              <a:t> textbook. </a:t>
            </a:r>
            <a:endParaRPr lang="en-US" dirty="0"/>
          </a:p>
          <a:p>
            <a:endParaRPr lang="en-US" dirty="0">
              <a:solidFill>
                <a:srgbClr val="000000"/>
              </a:solidFill>
              <a:effectLst/>
            </a:endParaRPr>
          </a:p>
          <a:p>
            <a:r>
              <a:rPr lang="en-US" dirty="0">
                <a:solidFill>
                  <a:srgbClr val="000000"/>
                </a:solidFill>
                <a:effectLst/>
              </a:rPr>
              <a:t>Written for the Florida Public School System DIGITAL INFORMATION TECHNOLOGY (8207310) course.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2C713D-F365-AF46-914D-AA383A6386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088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2C713D-F365-AF46-914D-AA383A638618}" type="slidenum">
              <a:rPr lang="en-US" smtClean="0"/>
              <a:t>2</a:t>
            </a:fld>
            <a:endParaRPr lang="en-US"/>
          </a:p>
        </p:txBody>
      </p:sp>
    </p:spTree>
    <p:extLst>
      <p:ext uri="{BB962C8B-B14F-4D97-AF65-F5344CB8AC3E}">
        <p14:creationId xmlns:p14="http://schemas.microsoft.com/office/powerpoint/2010/main" val="19423416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9C7225-2E39-A60D-599F-16CDEB9A4046}"/>
              </a:ext>
              <a:ext uri="{C183D7F6-B498-43B3-948B-1728B52AA6E4}">
                <adec:decorative xmlns:adec="http://schemas.microsoft.com/office/drawing/2017/decorative" val="1"/>
              </a:ext>
            </a:extLst>
          </p:cNvPr>
          <p:cNvPicPr>
            <a:picLocks noChangeAspect="1"/>
          </p:cNvPicPr>
          <p:nvPr/>
        </p:nvPicPr>
        <p:blipFill rotWithShape="1">
          <a:blip r:embed="rId3"/>
          <a:srcRect t="19674"/>
          <a:stretch/>
        </p:blipFill>
        <p:spPr>
          <a:xfrm flipV="1">
            <a:off x="284086" y="-671307"/>
            <a:ext cx="12772748" cy="4510541"/>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2415FBF5-2B21-8C8B-E348-AF1C09842F8C}"/>
              </a:ext>
            </a:extLst>
          </p:cNvPr>
          <p:cNvPicPr>
            <a:picLocks noChangeAspect="1"/>
          </p:cNvPicPr>
          <p:nvPr/>
        </p:nvPicPr>
        <p:blipFill rotWithShape="1">
          <a:blip r:embed="rId4">
            <a:extLst>
              <a:ext uri="{28A0092B-C50C-407E-A947-70E740481C1C}">
                <a14:useLocalDpi xmlns:a14="http://schemas.microsoft.com/office/drawing/2010/main" val="0"/>
              </a:ext>
            </a:extLst>
          </a:blip>
          <a:srcRect r="31709"/>
          <a:stretch/>
        </p:blipFill>
        <p:spPr>
          <a:xfrm>
            <a:off x="0" y="3310485"/>
            <a:ext cx="12192000" cy="984012"/>
          </a:xfrm>
          <a:prstGeom prst="rect">
            <a:avLst/>
          </a:prstGeom>
        </p:spPr>
      </p:pic>
      <p:sp>
        <p:nvSpPr>
          <p:cNvPr id="12" name="Rectangle 11">
            <a:extLst>
              <a:ext uri="{FF2B5EF4-FFF2-40B4-BE49-F238E27FC236}">
                <a16:creationId xmlns:a16="http://schemas.microsoft.com/office/drawing/2014/main" id="{ABB9082C-C283-AF8D-D938-9903B9D29209}"/>
              </a:ext>
            </a:extLst>
          </p:cNvPr>
          <p:cNvSpPr/>
          <p:nvPr/>
        </p:nvSpPr>
        <p:spPr>
          <a:xfrm>
            <a:off x="-2" y="6524403"/>
            <a:ext cx="12192001" cy="3335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Funded by the Cyber/IT Pathways Program, Cyber Florida and the Florida Department of Education </a:t>
            </a:r>
          </a:p>
        </p:txBody>
      </p:sp>
      <p:sp>
        <p:nvSpPr>
          <p:cNvPr id="8" name="Title 1">
            <a:extLst>
              <a:ext uri="{FF2B5EF4-FFF2-40B4-BE49-F238E27FC236}">
                <a16:creationId xmlns:a16="http://schemas.microsoft.com/office/drawing/2014/main" id="{2E819DC3-AE8D-21C1-2E46-17F8A1730809}"/>
              </a:ext>
            </a:extLst>
          </p:cNvPr>
          <p:cNvSpPr>
            <a:spLocks noGrp="1"/>
          </p:cNvSpPr>
          <p:nvPr>
            <p:ph type="ctrTitle"/>
          </p:nvPr>
        </p:nvSpPr>
        <p:spPr>
          <a:xfrm>
            <a:off x="1524000" y="3471168"/>
            <a:ext cx="9144000" cy="713497"/>
          </a:xfrm>
        </p:spPr>
        <p:txBody>
          <a:bodyPr/>
          <a:lstStyle>
            <a:lvl1pPr>
              <a:defRPr>
                <a:solidFill>
                  <a:schemeClr val="bg1"/>
                </a:solidFill>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D1A130B2-F289-B268-0367-A108E8665156}"/>
              </a:ext>
            </a:extLst>
          </p:cNvPr>
          <p:cNvSpPr txBox="1"/>
          <p:nvPr userDrawn="1"/>
        </p:nvSpPr>
        <p:spPr>
          <a:xfrm>
            <a:off x="1524000" y="4305667"/>
            <a:ext cx="4012380" cy="369332"/>
          </a:xfrm>
          <a:prstGeom prst="rect">
            <a:avLst/>
          </a:prstGeom>
          <a:noFill/>
        </p:spPr>
        <p:txBody>
          <a:bodyPr wrap="none" rtlCol="0">
            <a:spAutoFit/>
          </a:bodyPr>
          <a:lstStyle/>
          <a:p>
            <a:r>
              <a:rPr lang="en-US" i="1" dirty="0">
                <a:solidFill>
                  <a:schemeClr val="bg1"/>
                </a:solidFill>
              </a:rPr>
              <a:t>Fundamentals of Information Technology</a:t>
            </a:r>
          </a:p>
        </p:txBody>
      </p:sp>
      <p:sp>
        <p:nvSpPr>
          <p:cNvPr id="3" name="Content Placeholder 2">
            <a:extLst>
              <a:ext uri="{FF2B5EF4-FFF2-40B4-BE49-F238E27FC236}">
                <a16:creationId xmlns:a16="http://schemas.microsoft.com/office/drawing/2014/main" id="{9C7781DE-35A2-9623-DEDE-54F4F7BDAB23}"/>
              </a:ext>
            </a:extLst>
          </p:cNvPr>
          <p:cNvSpPr>
            <a:spLocks noGrp="1"/>
          </p:cNvSpPr>
          <p:nvPr>
            <p:ph sz="quarter" idx="10"/>
          </p:nvPr>
        </p:nvSpPr>
        <p:spPr>
          <a:xfrm>
            <a:off x="1524000" y="4675188"/>
            <a:ext cx="2998834" cy="369332"/>
          </a:xfrm>
          <a:noFill/>
        </p:spPr>
        <p:txBody>
          <a:bodyPr wrap="none" rtlCol="0">
            <a:spAutoFit/>
          </a:bodyPr>
          <a:lstStyle>
            <a:lvl1pPr marL="0" indent="0">
              <a:buNone/>
              <a:defRPr lang="en-US" sz="1800" i="0" dirty="0" smtClean="0">
                <a:solidFill>
                  <a:schemeClr val="bg1"/>
                </a:solidFill>
              </a:defRPr>
            </a:lvl1pPr>
            <a:lvl2pPr>
              <a:defRPr lang="en-US" sz="1800" dirty="0" smtClean="0"/>
            </a:lvl2pPr>
            <a:lvl3pPr>
              <a:defRPr lang="en-US" sz="1800" dirty="0" smtClean="0"/>
            </a:lvl3pPr>
            <a:lvl4pPr>
              <a:defRPr lang="en-US" dirty="0" smtClean="0"/>
            </a:lvl4pPr>
            <a:lvl5pPr>
              <a:defRPr lang="en-US" dirty="0"/>
            </a:lvl5pPr>
          </a:lstStyle>
          <a:p>
            <a:pPr marL="0" lvl="0"/>
            <a:r>
              <a:rPr lang="en-US" dirty="0"/>
              <a:t>Click to edit Master text styles</a:t>
            </a:r>
          </a:p>
        </p:txBody>
      </p:sp>
    </p:spTree>
    <p:custDataLst>
      <p:tags r:id="rId1"/>
    </p:custDataLst>
    <p:extLst>
      <p:ext uri="{BB962C8B-B14F-4D97-AF65-F5344CB8AC3E}">
        <p14:creationId xmlns:p14="http://schemas.microsoft.com/office/powerpoint/2010/main" val="20291064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161BE-91A4-7D42-82D2-65FC4C06EA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B9FDB8-C4B3-E740-9A02-52543B00D5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7120958A-635B-8B44-8409-398698E5C3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ustDataLst>
      <p:tags r:id="rId1"/>
    </p:custDataLst>
    <p:extLst>
      <p:ext uri="{BB962C8B-B14F-4D97-AF65-F5344CB8AC3E}">
        <p14:creationId xmlns:p14="http://schemas.microsoft.com/office/powerpoint/2010/main" val="4168239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5E56C-C8EC-A782-B3F3-4AE82C8434E2}"/>
              </a:ext>
            </a:extLst>
          </p:cNvPr>
          <p:cNvSpPr>
            <a:spLocks noGrp="1"/>
          </p:cNvSpPr>
          <p:nvPr>
            <p:ph type="title"/>
          </p:nvPr>
        </p:nvSpPr>
        <p:spPr>
          <a:xfrm>
            <a:off x="1" y="-1624279"/>
            <a:ext cx="10518205" cy="1327545"/>
          </a:xfrm>
          <a:prstGeom prst="rect">
            <a:avLst/>
          </a:prstGeom>
        </p:spPr>
        <p:txBody>
          <a:bodyPr/>
          <a:lstStyle>
            <a:lvl1pPr>
              <a:defRPr sz="2462">
                <a:latin typeface="Arial" panose="020B0604020202020204" pitchFamily="34" charset="0"/>
                <a:cs typeface="Arial" panose="020B0604020202020204" pitchFamily="34" charset="0"/>
              </a:defRPr>
            </a:lvl1pPr>
          </a:lstStyle>
          <a:p>
            <a:r>
              <a:rPr lang="en-US"/>
              <a:t>Click to edit Master title style</a:t>
            </a:r>
            <a:endParaRPr lang="en-US" dirty="0"/>
          </a:p>
        </p:txBody>
      </p:sp>
    </p:spTree>
    <p:custDataLst>
      <p:tags r:id="rId1"/>
    </p:custDataLst>
    <p:extLst>
      <p:ext uri="{BB962C8B-B14F-4D97-AF65-F5344CB8AC3E}">
        <p14:creationId xmlns:p14="http://schemas.microsoft.com/office/powerpoint/2010/main" val="17124597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4BE8-6F66-E143-B009-BD5AC8851D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94F5DF-C216-5445-95E9-5DACC3F226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CC57F6-21B0-6541-8E3C-34C08BBC9214}"/>
              </a:ext>
            </a:extLst>
          </p:cNvPr>
          <p:cNvSpPr>
            <a:spLocks noGrp="1"/>
          </p:cNvSpPr>
          <p:nvPr>
            <p:ph type="dt" sz="half" idx="10"/>
          </p:nvPr>
        </p:nvSpPr>
        <p:spPr/>
        <p:txBody>
          <a:bodyPr/>
          <a:lstStyle/>
          <a:p>
            <a:fld id="{45B48539-6E9E-8A46-9300-BDF76E693F11}" type="datetimeFigureOut">
              <a:rPr lang="en-US" smtClean="0"/>
              <a:t>7/1/2023</a:t>
            </a:fld>
            <a:endParaRPr lang="en-US"/>
          </a:p>
        </p:txBody>
      </p:sp>
      <p:sp>
        <p:nvSpPr>
          <p:cNvPr id="5" name="Footer Placeholder 4">
            <a:extLst>
              <a:ext uri="{FF2B5EF4-FFF2-40B4-BE49-F238E27FC236}">
                <a16:creationId xmlns:a16="http://schemas.microsoft.com/office/drawing/2014/main" id="{48D5D919-B171-7E45-BA66-96B3ABD511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23FD2B-DCAA-E746-8AFA-430CA46B135B}"/>
              </a:ext>
            </a:extLst>
          </p:cNvPr>
          <p:cNvSpPr>
            <a:spLocks noGrp="1"/>
          </p:cNvSpPr>
          <p:nvPr>
            <p:ph type="sldNum" sz="quarter" idx="12"/>
          </p:nvPr>
        </p:nvSpPr>
        <p:spPr/>
        <p:txBody>
          <a:bodyPr/>
          <a:lstStyle/>
          <a:p>
            <a:fld id="{DC1B2B4F-E6C1-4E44-B4AF-4275070F5341}" type="slidenum">
              <a:rPr lang="en-US" smtClean="0"/>
              <a:t>‹#›</a:t>
            </a:fld>
            <a:endParaRPr lang="en-US"/>
          </a:p>
        </p:txBody>
      </p:sp>
    </p:spTree>
    <p:extLst>
      <p:ext uri="{BB962C8B-B14F-4D97-AF65-F5344CB8AC3E}">
        <p14:creationId xmlns:p14="http://schemas.microsoft.com/office/powerpoint/2010/main" val="1320951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3C6E8-F5D5-C043-9E2A-0C97AF98C44C}"/>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B5FC31B-C1A1-EC47-80B5-49386DBC17A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884000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6BB01-B93F-F04C-AB07-5CFD96578E24}"/>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8A35F89-4807-B747-BEC0-7F5CA1EA1B3D}"/>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6CD108FD-A503-3261-985C-62FD9572E931}"/>
              </a:ext>
              <a:ext uri="{C183D7F6-B498-43B3-948B-1728B52AA6E4}">
                <adec:decorative xmlns:adec="http://schemas.microsoft.com/office/drawing/2017/decorative" val="1"/>
              </a:ext>
            </a:extLst>
          </p:cNvPr>
          <p:cNvPicPr>
            <a:picLocks noChangeAspect="1"/>
          </p:cNvPicPr>
          <p:nvPr/>
        </p:nvPicPr>
        <p:blipFill rotWithShape="1">
          <a:blip r:embed="rId3"/>
          <a:srcRect t="-844" r="61997" b="30631"/>
          <a:stretch/>
        </p:blipFill>
        <p:spPr>
          <a:xfrm flipV="1">
            <a:off x="7338029" y="-2"/>
            <a:ext cx="4853971" cy="3942609"/>
          </a:xfrm>
          <a:prstGeom prst="rect">
            <a:avLst/>
          </a:prstGeom>
        </p:spPr>
      </p:pic>
    </p:spTree>
    <p:custDataLst>
      <p:tags r:id="rId1"/>
    </p:custDataLst>
    <p:extLst>
      <p:ext uri="{BB962C8B-B14F-4D97-AF65-F5344CB8AC3E}">
        <p14:creationId xmlns:p14="http://schemas.microsoft.com/office/powerpoint/2010/main" val="2776277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End">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pic>
        <p:nvPicPr>
          <p:cNvPr id="5" name="Picture 4" descr="Shape&#10;&#10;Description automatically generated with medium confidence">
            <a:extLst>
              <a:ext uri="{FF2B5EF4-FFF2-40B4-BE49-F238E27FC236}">
                <a16:creationId xmlns:a16="http://schemas.microsoft.com/office/drawing/2014/main" id="{50B71829-A049-985E-E207-19FDBFA4DC9B}"/>
              </a:ext>
            </a:extLst>
          </p:cNvPr>
          <p:cNvPicPr>
            <a:picLocks noChangeAspect="1"/>
          </p:cNvPicPr>
          <p:nvPr/>
        </p:nvPicPr>
        <p:blipFill rotWithShape="1">
          <a:blip r:embed="rId3">
            <a:extLst>
              <a:ext uri="{28A0092B-C50C-407E-A947-70E740481C1C}">
                <a14:useLocalDpi xmlns:a14="http://schemas.microsoft.com/office/drawing/2010/main" val="0"/>
              </a:ext>
            </a:extLst>
          </a:blip>
          <a:srcRect r="31709"/>
          <a:stretch/>
        </p:blipFill>
        <p:spPr>
          <a:xfrm>
            <a:off x="-2" y="2879612"/>
            <a:ext cx="12192002" cy="1451381"/>
          </a:xfrm>
          <a:prstGeom prst="rect">
            <a:avLst/>
          </a:prstGeom>
        </p:spPr>
      </p:pic>
      <p:sp>
        <p:nvSpPr>
          <p:cNvPr id="6" name="Oval 5">
            <a:extLst>
              <a:ext uri="{FF2B5EF4-FFF2-40B4-BE49-F238E27FC236}">
                <a16:creationId xmlns:a16="http://schemas.microsoft.com/office/drawing/2014/main" id="{0D5CEAAC-55DC-5E05-D227-B4BC5DB7738F}"/>
              </a:ext>
            </a:extLst>
          </p:cNvPr>
          <p:cNvSpPr/>
          <p:nvPr/>
        </p:nvSpPr>
        <p:spPr>
          <a:xfrm>
            <a:off x="9369324" y="2722466"/>
            <a:ext cx="1901848" cy="1901848"/>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en-US"/>
            </a:defPPr>
            <a:lvl1pPr marL="0" algn="l" defTabSz="914370" rtl="0" eaLnBrk="1" latinLnBrk="0" hangingPunct="1">
              <a:defRPr sz="1799" kern="1200">
                <a:solidFill>
                  <a:schemeClr val="tx1"/>
                </a:solidFill>
                <a:latin typeface="+mn-lt"/>
                <a:ea typeface="+mn-ea"/>
                <a:cs typeface="+mn-cs"/>
              </a:defRPr>
            </a:lvl1pPr>
            <a:lvl2pPr marL="457186" algn="l" defTabSz="914370" rtl="0" eaLnBrk="1" latinLnBrk="0" hangingPunct="1">
              <a:defRPr sz="1799" kern="1200">
                <a:solidFill>
                  <a:schemeClr val="tx1"/>
                </a:solidFill>
                <a:latin typeface="+mn-lt"/>
                <a:ea typeface="+mn-ea"/>
                <a:cs typeface="+mn-cs"/>
              </a:defRPr>
            </a:lvl2pPr>
            <a:lvl3pPr marL="914370" algn="l" defTabSz="914370" rtl="0" eaLnBrk="1" latinLnBrk="0" hangingPunct="1">
              <a:defRPr sz="1799" kern="1200">
                <a:solidFill>
                  <a:schemeClr val="tx1"/>
                </a:solidFill>
                <a:latin typeface="+mn-lt"/>
                <a:ea typeface="+mn-ea"/>
                <a:cs typeface="+mn-cs"/>
              </a:defRPr>
            </a:lvl3pPr>
            <a:lvl4pPr marL="1371556" algn="l" defTabSz="914370" rtl="0" eaLnBrk="1" latinLnBrk="0" hangingPunct="1">
              <a:defRPr sz="1799" kern="1200">
                <a:solidFill>
                  <a:schemeClr val="tx1"/>
                </a:solidFill>
                <a:latin typeface="+mn-lt"/>
                <a:ea typeface="+mn-ea"/>
                <a:cs typeface="+mn-cs"/>
              </a:defRPr>
            </a:lvl4pPr>
            <a:lvl5pPr marL="1828739" algn="l" defTabSz="914370" rtl="0" eaLnBrk="1" latinLnBrk="0" hangingPunct="1">
              <a:defRPr sz="1799" kern="1200">
                <a:solidFill>
                  <a:schemeClr val="tx1"/>
                </a:solidFill>
                <a:latin typeface="+mn-lt"/>
                <a:ea typeface="+mn-ea"/>
                <a:cs typeface="+mn-cs"/>
              </a:defRPr>
            </a:lvl5pPr>
            <a:lvl6pPr marL="2285925" algn="l" defTabSz="914370" rtl="0" eaLnBrk="1" latinLnBrk="0" hangingPunct="1">
              <a:defRPr sz="1799" kern="1200">
                <a:solidFill>
                  <a:schemeClr val="tx1"/>
                </a:solidFill>
                <a:latin typeface="+mn-lt"/>
                <a:ea typeface="+mn-ea"/>
                <a:cs typeface="+mn-cs"/>
              </a:defRPr>
            </a:lvl6pPr>
            <a:lvl7pPr marL="2743111" algn="l" defTabSz="914370" rtl="0" eaLnBrk="1" latinLnBrk="0" hangingPunct="1">
              <a:defRPr sz="1799" kern="1200">
                <a:solidFill>
                  <a:schemeClr val="tx1"/>
                </a:solidFill>
                <a:latin typeface="+mn-lt"/>
                <a:ea typeface="+mn-ea"/>
                <a:cs typeface="+mn-cs"/>
              </a:defRPr>
            </a:lvl7pPr>
            <a:lvl8pPr marL="3200295" algn="l" defTabSz="914370" rtl="0" eaLnBrk="1" latinLnBrk="0" hangingPunct="1">
              <a:defRPr sz="1799" kern="1200">
                <a:solidFill>
                  <a:schemeClr val="tx1"/>
                </a:solidFill>
                <a:latin typeface="+mn-lt"/>
                <a:ea typeface="+mn-ea"/>
                <a:cs typeface="+mn-cs"/>
              </a:defRPr>
            </a:lvl8pPr>
            <a:lvl9pPr marL="3657481" algn="l" defTabSz="914370" rtl="0" eaLnBrk="1" latinLnBrk="0" hangingPunct="1">
              <a:defRPr sz="1799" kern="1200">
                <a:solidFill>
                  <a:schemeClr val="tx1"/>
                </a:solidFill>
                <a:latin typeface="+mn-lt"/>
                <a:ea typeface="+mn-ea"/>
                <a:cs typeface="+mn-cs"/>
              </a:defRPr>
            </a:lvl9pPr>
          </a:lstStyle>
          <a:p>
            <a:pPr algn="ctr"/>
            <a:endParaRPr lang="en-US" sz="9846" dirty="0"/>
          </a:p>
        </p:txBody>
      </p:sp>
      <p:sp>
        <p:nvSpPr>
          <p:cNvPr id="9" name="Title 8">
            <a:extLst>
              <a:ext uri="{FF2B5EF4-FFF2-40B4-BE49-F238E27FC236}">
                <a16:creationId xmlns:a16="http://schemas.microsoft.com/office/drawing/2014/main" id="{88465C55-48F0-CA2F-339F-74171175568D}"/>
              </a:ext>
            </a:extLst>
          </p:cNvPr>
          <p:cNvSpPr>
            <a:spLocks noGrp="1"/>
          </p:cNvSpPr>
          <p:nvPr>
            <p:ph type="title" hasCustomPrompt="1"/>
          </p:nvPr>
        </p:nvSpPr>
        <p:spPr>
          <a:xfrm>
            <a:off x="1575046" y="3005430"/>
            <a:ext cx="7311502" cy="1325563"/>
          </a:xfrm>
        </p:spPr>
        <p:txBody>
          <a:bodyPr/>
          <a:lstStyle>
            <a:lvl1pPr algn="r">
              <a:defRPr>
                <a:solidFill>
                  <a:schemeClr val="bg1"/>
                </a:solidFill>
              </a:defRPr>
            </a:lvl1pPr>
          </a:lstStyle>
          <a:p>
            <a:r>
              <a:rPr lang="en-US" dirty="0"/>
              <a:t>The end</a:t>
            </a:r>
          </a:p>
        </p:txBody>
      </p:sp>
      <p:sp>
        <p:nvSpPr>
          <p:cNvPr id="10" name="Oval 9">
            <a:extLst>
              <a:ext uri="{FF2B5EF4-FFF2-40B4-BE49-F238E27FC236}">
                <a16:creationId xmlns:a16="http://schemas.microsoft.com/office/drawing/2014/main" id="{57DABB86-29A6-C545-E5FC-1A30D08EC101}"/>
              </a:ext>
            </a:extLst>
          </p:cNvPr>
          <p:cNvSpPr/>
          <p:nvPr/>
        </p:nvSpPr>
        <p:spPr>
          <a:xfrm rot="890465">
            <a:off x="9398930" y="2795853"/>
            <a:ext cx="1842636" cy="1824929"/>
          </a:xfrm>
          <a:prstGeom prst="ellipse">
            <a:avLst/>
          </a:prstGeom>
          <a:blipFill dpi="0" rotWithShape="1">
            <a:blip r:embed="rId4"/>
            <a:srcRect/>
            <a:tile tx="0" ty="0" sx="15000" sy="15000" flip="none" algn="bl"/>
          </a:bli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en-US"/>
            </a:defPPr>
            <a:lvl1pPr marL="0" algn="l" defTabSz="914370" rtl="0" eaLnBrk="1" latinLnBrk="0" hangingPunct="1">
              <a:defRPr sz="1799" kern="1200">
                <a:solidFill>
                  <a:schemeClr val="tx1"/>
                </a:solidFill>
                <a:latin typeface="+mn-lt"/>
                <a:ea typeface="+mn-ea"/>
                <a:cs typeface="+mn-cs"/>
              </a:defRPr>
            </a:lvl1pPr>
            <a:lvl2pPr marL="457186" algn="l" defTabSz="914370" rtl="0" eaLnBrk="1" latinLnBrk="0" hangingPunct="1">
              <a:defRPr sz="1799" kern="1200">
                <a:solidFill>
                  <a:schemeClr val="tx1"/>
                </a:solidFill>
                <a:latin typeface="+mn-lt"/>
                <a:ea typeface="+mn-ea"/>
                <a:cs typeface="+mn-cs"/>
              </a:defRPr>
            </a:lvl2pPr>
            <a:lvl3pPr marL="914370" algn="l" defTabSz="914370" rtl="0" eaLnBrk="1" latinLnBrk="0" hangingPunct="1">
              <a:defRPr sz="1799" kern="1200">
                <a:solidFill>
                  <a:schemeClr val="tx1"/>
                </a:solidFill>
                <a:latin typeface="+mn-lt"/>
                <a:ea typeface="+mn-ea"/>
                <a:cs typeface="+mn-cs"/>
              </a:defRPr>
            </a:lvl3pPr>
            <a:lvl4pPr marL="1371556" algn="l" defTabSz="914370" rtl="0" eaLnBrk="1" latinLnBrk="0" hangingPunct="1">
              <a:defRPr sz="1799" kern="1200">
                <a:solidFill>
                  <a:schemeClr val="tx1"/>
                </a:solidFill>
                <a:latin typeface="+mn-lt"/>
                <a:ea typeface="+mn-ea"/>
                <a:cs typeface="+mn-cs"/>
              </a:defRPr>
            </a:lvl4pPr>
            <a:lvl5pPr marL="1828739" algn="l" defTabSz="914370" rtl="0" eaLnBrk="1" latinLnBrk="0" hangingPunct="1">
              <a:defRPr sz="1799" kern="1200">
                <a:solidFill>
                  <a:schemeClr val="tx1"/>
                </a:solidFill>
                <a:latin typeface="+mn-lt"/>
                <a:ea typeface="+mn-ea"/>
                <a:cs typeface="+mn-cs"/>
              </a:defRPr>
            </a:lvl5pPr>
            <a:lvl6pPr marL="2285925" algn="l" defTabSz="914370" rtl="0" eaLnBrk="1" latinLnBrk="0" hangingPunct="1">
              <a:defRPr sz="1799" kern="1200">
                <a:solidFill>
                  <a:schemeClr val="tx1"/>
                </a:solidFill>
                <a:latin typeface="+mn-lt"/>
                <a:ea typeface="+mn-ea"/>
                <a:cs typeface="+mn-cs"/>
              </a:defRPr>
            </a:lvl6pPr>
            <a:lvl7pPr marL="2743111" algn="l" defTabSz="914370" rtl="0" eaLnBrk="1" latinLnBrk="0" hangingPunct="1">
              <a:defRPr sz="1799" kern="1200">
                <a:solidFill>
                  <a:schemeClr val="tx1"/>
                </a:solidFill>
                <a:latin typeface="+mn-lt"/>
                <a:ea typeface="+mn-ea"/>
                <a:cs typeface="+mn-cs"/>
              </a:defRPr>
            </a:lvl7pPr>
            <a:lvl8pPr marL="3200295" algn="l" defTabSz="914370" rtl="0" eaLnBrk="1" latinLnBrk="0" hangingPunct="1">
              <a:defRPr sz="1799" kern="1200">
                <a:solidFill>
                  <a:schemeClr val="tx1"/>
                </a:solidFill>
                <a:latin typeface="+mn-lt"/>
                <a:ea typeface="+mn-ea"/>
                <a:cs typeface="+mn-cs"/>
              </a:defRPr>
            </a:lvl8pPr>
            <a:lvl9pPr marL="3657481" algn="l" defTabSz="914370" rtl="0" eaLnBrk="1" latinLnBrk="0" hangingPunct="1">
              <a:defRPr sz="1799" kern="1200">
                <a:solidFill>
                  <a:schemeClr val="tx1"/>
                </a:solidFill>
                <a:latin typeface="+mn-lt"/>
                <a:ea typeface="+mn-ea"/>
                <a:cs typeface="+mn-cs"/>
              </a:defRPr>
            </a:lvl9pPr>
          </a:lstStyle>
          <a:p>
            <a:pPr algn="ctr"/>
            <a:endParaRPr lang="en-US" sz="9846" dirty="0"/>
          </a:p>
        </p:txBody>
      </p:sp>
    </p:spTree>
    <p:custDataLst>
      <p:tags r:id="rId1"/>
    </p:custDataLst>
    <p:extLst>
      <p:ext uri="{BB962C8B-B14F-4D97-AF65-F5344CB8AC3E}">
        <p14:creationId xmlns:p14="http://schemas.microsoft.com/office/powerpoint/2010/main" val="2068011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75209-C78D-454B-B95A-88EE2F4E7E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35295A-8E7A-D74B-86B8-F0D74726C3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6C0549-00AC-2540-B751-0395A5F41A9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99616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ECAA-4A7A-E342-AC1F-E95AE5DBA8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80F4348-A19D-8D41-BEE8-248DB65412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92DE03-AD73-894A-B79D-3C5CE92E4D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3F3E1F-8C0B-3A45-9D64-12B910BE7B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2379751-C13B-1C42-8FCD-B7D36D7219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935850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A68FB-FF60-FC49-9DB8-780236686351}"/>
              </a:ext>
            </a:extLst>
          </p:cNvPr>
          <p:cNvSpPr>
            <a:spLocks noGrp="1"/>
          </p:cNvSpPr>
          <p:nvPr>
            <p:ph type="title"/>
          </p:nvPr>
        </p:nvSpPr>
        <p:spPr/>
        <p:txBody>
          <a:bodyPr/>
          <a:lstStyle/>
          <a:p>
            <a:r>
              <a:rPr lang="en-US"/>
              <a:t>Click to edit Master title style</a:t>
            </a:r>
          </a:p>
        </p:txBody>
      </p:sp>
    </p:spTree>
    <p:custDataLst>
      <p:tags r:id="rId1"/>
    </p:custDataLst>
    <p:extLst>
      <p:ext uri="{BB962C8B-B14F-4D97-AF65-F5344CB8AC3E}">
        <p14:creationId xmlns:p14="http://schemas.microsoft.com/office/powerpoint/2010/main" val="2232221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292167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93C62-F2AF-B44D-9E97-325AE8FC2B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079718-D982-5841-B635-1585076105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AC426A-ADAE-0347-A0EB-A1B443E31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ustDataLst>
      <p:tags r:id="rId1"/>
    </p:custDataLst>
    <p:extLst>
      <p:ext uri="{BB962C8B-B14F-4D97-AF65-F5344CB8AC3E}">
        <p14:creationId xmlns:p14="http://schemas.microsoft.com/office/powerpoint/2010/main" val="1923717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6893A0-265D-514B-A985-086DF5EF59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A46AE49-407D-0446-B75A-595A02EA12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F70C5DB-A39D-0846-A317-293A2832C4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B48539-6E9E-8A46-9300-BDF76E693F11}" type="datetimeFigureOut">
              <a:rPr lang="en-US" smtClean="0"/>
              <a:t>7/1/2023</a:t>
            </a:fld>
            <a:endParaRPr lang="en-US"/>
          </a:p>
        </p:txBody>
      </p:sp>
      <p:sp>
        <p:nvSpPr>
          <p:cNvPr id="5" name="Footer Placeholder 4">
            <a:extLst>
              <a:ext uri="{FF2B5EF4-FFF2-40B4-BE49-F238E27FC236}">
                <a16:creationId xmlns:a16="http://schemas.microsoft.com/office/drawing/2014/main" id="{21C83643-341C-2046-AA86-DD2D9F2234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A0B280-1E44-C34E-BC45-016F748959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1B2B4F-E6C1-4E44-B4AF-4275070F5341}" type="slidenum">
              <a:rPr lang="en-US" smtClean="0"/>
              <a:t>‹#›</a:t>
            </a:fld>
            <a:endParaRPr lang="en-US"/>
          </a:p>
        </p:txBody>
      </p:sp>
    </p:spTree>
    <p:custDataLst>
      <p:tags r:id="rId14"/>
    </p:custDataLst>
    <p:extLst>
      <p:ext uri="{BB962C8B-B14F-4D97-AF65-F5344CB8AC3E}">
        <p14:creationId xmlns:p14="http://schemas.microsoft.com/office/powerpoint/2010/main" val="349322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4.xml.rels><?xml version="1.0" encoding="UTF-8" standalone="yes"?>
<Relationships xmlns="http://schemas.openxmlformats.org/package/2006/relationships"><Relationship Id="rId3" Type="http://schemas.openxmlformats.org/officeDocument/2006/relationships/hyperlink" Target="https://balsamiq.com/" TargetMode="Externa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BB34-7879-EC4A-8E26-5BF641ED9073}"/>
              </a:ext>
            </a:extLst>
          </p:cNvPr>
          <p:cNvSpPr>
            <a:spLocks noGrp="1"/>
          </p:cNvSpPr>
          <p:nvPr>
            <p:ph type="ctrTitle"/>
          </p:nvPr>
        </p:nvSpPr>
        <p:spPr>
          <a:xfrm>
            <a:off x="1524000" y="3471863"/>
            <a:ext cx="10668000" cy="712787"/>
          </a:xfrm>
        </p:spPr>
        <p:txBody>
          <a:bodyPr>
            <a:noAutofit/>
          </a:bodyPr>
          <a:lstStyle/>
          <a:p>
            <a:r>
              <a:rPr lang="en-US" sz="4000" dirty="0"/>
              <a:t>Introduction to HTML &amp; Website Development</a:t>
            </a:r>
          </a:p>
        </p:txBody>
      </p:sp>
      <p:sp>
        <p:nvSpPr>
          <p:cNvPr id="4" name="Content Placeholder 3">
            <a:extLst>
              <a:ext uri="{FF2B5EF4-FFF2-40B4-BE49-F238E27FC236}">
                <a16:creationId xmlns:a16="http://schemas.microsoft.com/office/drawing/2014/main" id="{A8443F19-861B-F07A-7E14-D30347EC0BDD}"/>
              </a:ext>
            </a:extLst>
          </p:cNvPr>
          <p:cNvSpPr>
            <a:spLocks noGrp="1"/>
          </p:cNvSpPr>
          <p:nvPr>
            <p:ph sz="quarter" idx="10"/>
          </p:nvPr>
        </p:nvSpPr>
        <p:spPr>
          <a:xfrm>
            <a:off x="1524000" y="4675188"/>
            <a:ext cx="1218282" cy="369332"/>
          </a:xfrm>
        </p:spPr>
        <p:txBody>
          <a:bodyPr/>
          <a:lstStyle/>
          <a:p>
            <a:r>
              <a:rPr lang="en-US" dirty="0"/>
              <a:t>Chapter 12</a:t>
            </a:r>
          </a:p>
        </p:txBody>
      </p:sp>
    </p:spTree>
    <p:custDataLst>
      <p:tags r:id="rId1"/>
    </p:custDataLst>
    <p:extLst>
      <p:ext uri="{BB962C8B-B14F-4D97-AF65-F5344CB8AC3E}">
        <p14:creationId xmlns:p14="http://schemas.microsoft.com/office/powerpoint/2010/main" val="3045561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EB5BA-1DB7-E349-9CD6-EE03DE2B5FF2}"/>
              </a:ext>
            </a:extLst>
          </p:cNvPr>
          <p:cNvSpPr>
            <a:spLocks noGrp="1"/>
          </p:cNvSpPr>
          <p:nvPr>
            <p:ph type="title"/>
          </p:nvPr>
        </p:nvSpPr>
        <p:spPr/>
        <p:txBody>
          <a:bodyPr/>
          <a:lstStyle/>
          <a:p>
            <a:r>
              <a:rPr lang="en-US" dirty="0"/>
              <a:t>Bold &lt;b&gt;, Underline &lt;u&gt;, Strike &lt;strike&gt; Tags</a:t>
            </a:r>
          </a:p>
        </p:txBody>
      </p:sp>
      <p:sp>
        <p:nvSpPr>
          <p:cNvPr id="3" name="Content Placeholder 2">
            <a:extLst>
              <a:ext uri="{FF2B5EF4-FFF2-40B4-BE49-F238E27FC236}">
                <a16:creationId xmlns:a16="http://schemas.microsoft.com/office/drawing/2014/main" id="{97E94A57-822E-394A-B2AE-02E3AEA8F2A1}"/>
              </a:ext>
            </a:extLst>
          </p:cNvPr>
          <p:cNvSpPr>
            <a:spLocks noGrp="1"/>
          </p:cNvSpPr>
          <p:nvPr>
            <p:ph idx="1"/>
          </p:nvPr>
        </p:nvSpPr>
        <p:spPr/>
        <p:txBody>
          <a:bodyPr/>
          <a:lstStyle/>
          <a:p>
            <a:r>
              <a:rPr lang="en-US" dirty="0"/>
              <a:t>Bold &lt;b&gt; tag is used to bold text.</a:t>
            </a:r>
          </a:p>
          <a:p>
            <a:r>
              <a:rPr lang="en-US" dirty="0"/>
              <a:t>The underline &lt;u&gt; tag is used to underline text.</a:t>
            </a:r>
          </a:p>
          <a:p>
            <a:r>
              <a:rPr lang="en-US" dirty="0"/>
              <a:t>The strike &lt;strike&gt; tag is used to visually strike through text.</a:t>
            </a:r>
          </a:p>
        </p:txBody>
      </p:sp>
      <p:pic>
        <p:nvPicPr>
          <p:cNvPr id="5" name="Picture 4" descr="Example of bold, underline, and strike tags in code">
            <a:extLst>
              <a:ext uri="{FF2B5EF4-FFF2-40B4-BE49-F238E27FC236}">
                <a16:creationId xmlns:a16="http://schemas.microsoft.com/office/drawing/2014/main" id="{4AC2A2B1-E208-4341-80E7-5FB841031ECB}"/>
              </a:ext>
            </a:extLst>
          </p:cNvPr>
          <p:cNvPicPr>
            <a:picLocks noChangeAspect="1"/>
          </p:cNvPicPr>
          <p:nvPr/>
        </p:nvPicPr>
        <p:blipFill>
          <a:blip r:embed="rId3"/>
          <a:stretch>
            <a:fillRect/>
          </a:stretch>
        </p:blipFill>
        <p:spPr>
          <a:xfrm>
            <a:off x="1643652" y="3671695"/>
            <a:ext cx="8730883" cy="1221419"/>
          </a:xfrm>
          <a:prstGeom prst="rect">
            <a:avLst/>
          </a:prstGeom>
        </p:spPr>
      </p:pic>
      <p:pic>
        <p:nvPicPr>
          <p:cNvPr id="7" name="Picture 6">
            <a:extLst>
              <a:ext uri="{FF2B5EF4-FFF2-40B4-BE49-F238E27FC236}">
                <a16:creationId xmlns:a16="http://schemas.microsoft.com/office/drawing/2014/main" id="{51B0FB91-7907-A44E-B7C2-07EBB40E0EA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643652" y="4960583"/>
            <a:ext cx="8991600" cy="1041400"/>
          </a:xfrm>
          <a:prstGeom prst="rect">
            <a:avLst/>
          </a:prstGeom>
        </p:spPr>
      </p:pic>
    </p:spTree>
    <p:custDataLst>
      <p:tags r:id="rId1"/>
    </p:custDataLst>
    <p:extLst>
      <p:ext uri="{BB962C8B-B14F-4D97-AF65-F5344CB8AC3E}">
        <p14:creationId xmlns:p14="http://schemas.microsoft.com/office/powerpoint/2010/main" val="1044914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1B88-C7AB-B447-A928-D65CA15E876A}"/>
              </a:ext>
            </a:extLst>
          </p:cNvPr>
          <p:cNvSpPr>
            <a:spLocks noGrp="1"/>
          </p:cNvSpPr>
          <p:nvPr>
            <p:ph type="title"/>
          </p:nvPr>
        </p:nvSpPr>
        <p:spPr/>
        <p:txBody>
          <a:bodyPr/>
          <a:lstStyle/>
          <a:p>
            <a:r>
              <a:rPr lang="en-US" dirty="0"/>
              <a:t>Subscript &lt;sub&gt; and Superscript &lt;sup&gt; Tags</a:t>
            </a:r>
          </a:p>
        </p:txBody>
      </p:sp>
      <p:sp>
        <p:nvSpPr>
          <p:cNvPr id="3" name="Content Placeholder 2">
            <a:extLst>
              <a:ext uri="{FF2B5EF4-FFF2-40B4-BE49-F238E27FC236}">
                <a16:creationId xmlns:a16="http://schemas.microsoft.com/office/drawing/2014/main" id="{70524B47-DA20-A940-BD6A-6DA269651C4C}"/>
              </a:ext>
            </a:extLst>
          </p:cNvPr>
          <p:cNvSpPr>
            <a:spLocks noGrp="1"/>
          </p:cNvSpPr>
          <p:nvPr>
            <p:ph idx="1"/>
          </p:nvPr>
        </p:nvSpPr>
        <p:spPr/>
        <p:txBody>
          <a:bodyPr/>
          <a:lstStyle/>
          <a:p>
            <a:r>
              <a:rPr lang="en-US" dirty="0"/>
              <a:t>The subscript &lt;sub&gt; and superscript &lt;sup&gt; tags are used to display text as subscript or superscript.</a:t>
            </a:r>
          </a:p>
          <a:p>
            <a:r>
              <a:rPr lang="en-US" dirty="0"/>
              <a:t>These tags can be helpful to display scientific formulas.</a:t>
            </a:r>
          </a:p>
        </p:txBody>
      </p:sp>
      <p:pic>
        <p:nvPicPr>
          <p:cNvPr id="6" name="Picture 5" descr="Example of subscript and superscript tags in code">
            <a:extLst>
              <a:ext uri="{FF2B5EF4-FFF2-40B4-BE49-F238E27FC236}">
                <a16:creationId xmlns:a16="http://schemas.microsoft.com/office/drawing/2014/main" id="{DADF64DE-7421-4D4D-B8B1-4F4F78FA2357}"/>
              </a:ext>
            </a:extLst>
          </p:cNvPr>
          <p:cNvPicPr>
            <a:picLocks noChangeAspect="1"/>
          </p:cNvPicPr>
          <p:nvPr/>
        </p:nvPicPr>
        <p:blipFill>
          <a:blip r:embed="rId3"/>
          <a:stretch>
            <a:fillRect/>
          </a:stretch>
        </p:blipFill>
        <p:spPr>
          <a:xfrm>
            <a:off x="1583929" y="3457663"/>
            <a:ext cx="8723326" cy="813575"/>
          </a:xfrm>
          <a:prstGeom prst="rect">
            <a:avLst/>
          </a:prstGeom>
        </p:spPr>
      </p:pic>
      <p:pic>
        <p:nvPicPr>
          <p:cNvPr id="12" name="Picture 11">
            <a:extLst>
              <a:ext uri="{FF2B5EF4-FFF2-40B4-BE49-F238E27FC236}">
                <a16:creationId xmlns:a16="http://schemas.microsoft.com/office/drawing/2014/main" id="{FD993E87-F326-5F45-A109-CB270A2E4B7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516061" y="4519748"/>
            <a:ext cx="4859062" cy="853894"/>
          </a:xfrm>
          <a:prstGeom prst="rect">
            <a:avLst/>
          </a:prstGeom>
        </p:spPr>
      </p:pic>
    </p:spTree>
    <p:custDataLst>
      <p:tags r:id="rId1"/>
    </p:custDataLst>
    <p:extLst>
      <p:ext uri="{BB962C8B-B14F-4D97-AF65-F5344CB8AC3E}">
        <p14:creationId xmlns:p14="http://schemas.microsoft.com/office/powerpoint/2010/main" val="3664977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0DC86-3FB4-DF4C-9EE1-E60AB876390D}"/>
              </a:ext>
            </a:extLst>
          </p:cNvPr>
          <p:cNvSpPr>
            <a:spLocks noGrp="1"/>
          </p:cNvSpPr>
          <p:nvPr>
            <p:ph type="title"/>
          </p:nvPr>
        </p:nvSpPr>
        <p:spPr/>
        <p:txBody>
          <a:bodyPr/>
          <a:lstStyle/>
          <a:p>
            <a:r>
              <a:rPr lang="en-US" dirty="0"/>
              <a:t>Hyperlink Tag &lt;a&gt;</a:t>
            </a:r>
          </a:p>
        </p:txBody>
      </p:sp>
      <p:sp>
        <p:nvSpPr>
          <p:cNvPr id="3" name="Content Placeholder 2">
            <a:extLst>
              <a:ext uri="{FF2B5EF4-FFF2-40B4-BE49-F238E27FC236}">
                <a16:creationId xmlns:a16="http://schemas.microsoft.com/office/drawing/2014/main" id="{EF679397-0C63-2341-854C-0BC4A36A31BE}"/>
              </a:ext>
            </a:extLst>
          </p:cNvPr>
          <p:cNvSpPr>
            <a:spLocks noGrp="1"/>
          </p:cNvSpPr>
          <p:nvPr>
            <p:ph idx="1"/>
          </p:nvPr>
        </p:nvSpPr>
        <p:spPr/>
        <p:txBody>
          <a:bodyPr>
            <a:normAutofit/>
          </a:bodyPr>
          <a:lstStyle/>
          <a:p>
            <a:r>
              <a:rPr lang="en-US" dirty="0"/>
              <a:t>Hyperlinks allow you to click on a link on a page and immediately navigate to another page that could be hosted anywhere in the world.</a:t>
            </a:r>
          </a:p>
          <a:p>
            <a:r>
              <a:rPr lang="en-US" dirty="0"/>
              <a:t>Hyperlinks are created using the anchor tag.</a:t>
            </a:r>
          </a:p>
          <a:p>
            <a:r>
              <a:rPr lang="en-US" dirty="0"/>
              <a:t>The &lt;a&gt; tag stands for “anchor” and allows you to add hyperlinks to an HTML page.</a:t>
            </a:r>
          </a:p>
        </p:txBody>
      </p:sp>
      <p:pic>
        <p:nvPicPr>
          <p:cNvPr id="5" name="Picture 4" descr="Example of hyperlink tag in code">
            <a:extLst>
              <a:ext uri="{FF2B5EF4-FFF2-40B4-BE49-F238E27FC236}">
                <a16:creationId xmlns:a16="http://schemas.microsoft.com/office/drawing/2014/main" id="{7F4871EA-F303-D049-821D-200DE31F90E3}"/>
              </a:ext>
            </a:extLst>
          </p:cNvPr>
          <p:cNvPicPr>
            <a:picLocks noChangeAspect="1"/>
          </p:cNvPicPr>
          <p:nvPr/>
        </p:nvPicPr>
        <p:blipFill>
          <a:blip r:embed="rId3"/>
          <a:stretch>
            <a:fillRect/>
          </a:stretch>
        </p:blipFill>
        <p:spPr>
          <a:xfrm>
            <a:off x="1533821" y="4368976"/>
            <a:ext cx="9124358" cy="321604"/>
          </a:xfrm>
          <a:prstGeom prst="rect">
            <a:avLst/>
          </a:prstGeom>
        </p:spPr>
      </p:pic>
      <p:pic>
        <p:nvPicPr>
          <p:cNvPr id="9" name="Picture 8">
            <a:extLst>
              <a:ext uri="{FF2B5EF4-FFF2-40B4-BE49-F238E27FC236}">
                <a16:creationId xmlns:a16="http://schemas.microsoft.com/office/drawing/2014/main" id="{33087FB5-B683-6347-B57B-1CEF7AC19C2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259590" y="5034138"/>
            <a:ext cx="3672819" cy="399633"/>
          </a:xfrm>
          <a:prstGeom prst="rect">
            <a:avLst/>
          </a:prstGeom>
        </p:spPr>
      </p:pic>
    </p:spTree>
    <p:custDataLst>
      <p:tags r:id="rId1"/>
    </p:custDataLst>
    <p:extLst>
      <p:ext uri="{BB962C8B-B14F-4D97-AF65-F5344CB8AC3E}">
        <p14:creationId xmlns:p14="http://schemas.microsoft.com/office/powerpoint/2010/main" val="1238248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5F352-12D0-0948-88A1-B21679ED109A}"/>
              </a:ext>
            </a:extLst>
          </p:cNvPr>
          <p:cNvSpPr>
            <a:spLocks noGrp="1"/>
          </p:cNvSpPr>
          <p:nvPr>
            <p:ph type="title"/>
          </p:nvPr>
        </p:nvSpPr>
        <p:spPr/>
        <p:txBody>
          <a:bodyPr/>
          <a:lstStyle/>
          <a:p>
            <a:r>
              <a:rPr lang="en-US" dirty="0"/>
              <a:t>Image Tag &lt;</a:t>
            </a:r>
            <a:r>
              <a:rPr lang="en-US" dirty="0" err="1"/>
              <a:t>img</a:t>
            </a:r>
            <a:r>
              <a:rPr lang="en-US" dirty="0"/>
              <a:t>&gt;</a:t>
            </a:r>
          </a:p>
        </p:txBody>
      </p:sp>
      <p:sp>
        <p:nvSpPr>
          <p:cNvPr id="3" name="Content Placeholder 2">
            <a:extLst>
              <a:ext uri="{FF2B5EF4-FFF2-40B4-BE49-F238E27FC236}">
                <a16:creationId xmlns:a16="http://schemas.microsoft.com/office/drawing/2014/main" id="{92E6D7B8-5F68-924F-9CD2-20B570B91ADD}"/>
              </a:ext>
            </a:extLst>
          </p:cNvPr>
          <p:cNvSpPr>
            <a:spLocks noGrp="1"/>
          </p:cNvSpPr>
          <p:nvPr>
            <p:ph idx="1"/>
          </p:nvPr>
        </p:nvSpPr>
        <p:spPr/>
        <p:txBody>
          <a:bodyPr>
            <a:normAutofit/>
          </a:bodyPr>
          <a:lstStyle/>
          <a:p>
            <a:r>
              <a:rPr lang="en-US" dirty="0"/>
              <a:t>You can add images to your HTML page with an &lt;</a:t>
            </a:r>
            <a:r>
              <a:rPr lang="en-US" dirty="0" err="1"/>
              <a:t>img</a:t>
            </a:r>
            <a:r>
              <a:rPr lang="en-US" dirty="0"/>
              <a:t>&gt; tag. </a:t>
            </a:r>
          </a:p>
          <a:p>
            <a:r>
              <a:rPr lang="en-US" dirty="0"/>
              <a:t>Like the &lt;a&gt; tag, the &lt;</a:t>
            </a:r>
            <a:r>
              <a:rPr lang="en-US" dirty="0" err="1"/>
              <a:t>img</a:t>
            </a:r>
            <a:r>
              <a:rPr lang="en-US" dirty="0"/>
              <a:t>&gt; tag also has a required attribute, specifying the image file to be displayed.</a:t>
            </a:r>
          </a:p>
          <a:p>
            <a:r>
              <a:rPr lang="en-US" dirty="0"/>
              <a:t>You need to have the source (</a:t>
            </a:r>
            <a:r>
              <a:rPr lang="en-US" dirty="0" err="1"/>
              <a:t>src</a:t>
            </a:r>
            <a:r>
              <a:rPr lang="en-US" dirty="0"/>
              <a:t>) attribute to give the location of the image, so the browser can get the image and display it on the webpage.</a:t>
            </a:r>
          </a:p>
        </p:txBody>
      </p:sp>
      <p:pic>
        <p:nvPicPr>
          <p:cNvPr id="5" name="Picture 4" descr="Example of image tag in code">
            <a:extLst>
              <a:ext uri="{FF2B5EF4-FFF2-40B4-BE49-F238E27FC236}">
                <a16:creationId xmlns:a16="http://schemas.microsoft.com/office/drawing/2014/main" id="{6F9957E1-5B89-C14A-9715-6152A7A9AE73}"/>
              </a:ext>
            </a:extLst>
          </p:cNvPr>
          <p:cNvPicPr>
            <a:picLocks noChangeAspect="1"/>
          </p:cNvPicPr>
          <p:nvPr/>
        </p:nvPicPr>
        <p:blipFill>
          <a:blip r:embed="rId3"/>
          <a:stretch>
            <a:fillRect/>
          </a:stretch>
        </p:blipFill>
        <p:spPr>
          <a:xfrm>
            <a:off x="3700300" y="4303997"/>
            <a:ext cx="4435134" cy="459740"/>
          </a:xfrm>
          <a:prstGeom prst="rect">
            <a:avLst/>
          </a:prstGeom>
        </p:spPr>
      </p:pic>
      <p:pic>
        <p:nvPicPr>
          <p:cNvPr id="11" name="Picture 10" descr="smiling dog">
            <a:extLst>
              <a:ext uri="{FF2B5EF4-FFF2-40B4-BE49-F238E27FC236}">
                <a16:creationId xmlns:a16="http://schemas.microsoft.com/office/drawing/2014/main" id="{355F03DC-143E-0345-B0B3-E05642344906}"/>
              </a:ext>
            </a:extLst>
          </p:cNvPr>
          <p:cNvPicPr>
            <a:picLocks noChangeAspect="1"/>
          </p:cNvPicPr>
          <p:nvPr/>
        </p:nvPicPr>
        <p:blipFill>
          <a:blip r:embed="rId4"/>
          <a:stretch>
            <a:fillRect/>
          </a:stretch>
        </p:blipFill>
        <p:spPr>
          <a:xfrm>
            <a:off x="5062724" y="4868701"/>
            <a:ext cx="1710287" cy="1624174"/>
          </a:xfrm>
          <a:prstGeom prst="rect">
            <a:avLst/>
          </a:prstGeom>
        </p:spPr>
      </p:pic>
    </p:spTree>
    <p:custDataLst>
      <p:tags r:id="rId1"/>
    </p:custDataLst>
    <p:extLst>
      <p:ext uri="{BB962C8B-B14F-4D97-AF65-F5344CB8AC3E}">
        <p14:creationId xmlns:p14="http://schemas.microsoft.com/office/powerpoint/2010/main" val="4113500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E07DC-259D-CC4F-BAAB-674020CC9A22}"/>
              </a:ext>
            </a:extLst>
          </p:cNvPr>
          <p:cNvSpPr>
            <a:spLocks noGrp="1"/>
          </p:cNvSpPr>
          <p:nvPr>
            <p:ph type="title"/>
          </p:nvPr>
        </p:nvSpPr>
        <p:spPr/>
        <p:txBody>
          <a:bodyPr/>
          <a:lstStyle/>
          <a:p>
            <a:r>
              <a:rPr lang="en-US" dirty="0"/>
              <a:t>List Item Tags &lt;</a:t>
            </a:r>
            <a:r>
              <a:rPr lang="en-US" dirty="0" err="1"/>
              <a:t>ul</a:t>
            </a:r>
            <a:r>
              <a:rPr lang="en-US" dirty="0"/>
              <a:t>&gt; and &lt;</a:t>
            </a:r>
            <a:r>
              <a:rPr lang="en-US" dirty="0" err="1"/>
              <a:t>ol</a:t>
            </a:r>
            <a:r>
              <a:rPr lang="en-US" dirty="0"/>
              <a:t>&gt;</a:t>
            </a:r>
          </a:p>
        </p:txBody>
      </p:sp>
      <p:sp>
        <p:nvSpPr>
          <p:cNvPr id="3" name="Content Placeholder 2">
            <a:extLst>
              <a:ext uri="{FF2B5EF4-FFF2-40B4-BE49-F238E27FC236}">
                <a16:creationId xmlns:a16="http://schemas.microsoft.com/office/drawing/2014/main" id="{82C57CAA-479F-854E-9EE0-560C2038AD1F}"/>
              </a:ext>
            </a:extLst>
          </p:cNvPr>
          <p:cNvSpPr>
            <a:spLocks noGrp="1"/>
          </p:cNvSpPr>
          <p:nvPr>
            <p:ph idx="1"/>
          </p:nvPr>
        </p:nvSpPr>
        <p:spPr/>
        <p:txBody>
          <a:bodyPr>
            <a:normAutofit/>
          </a:bodyPr>
          <a:lstStyle/>
          <a:p>
            <a:r>
              <a:rPr lang="en-US" dirty="0"/>
              <a:t>To create lists in HTML with two options – bulleted lists and numbered lists. </a:t>
            </a:r>
          </a:p>
          <a:p>
            <a:r>
              <a:rPr lang="en-US" dirty="0"/>
              <a:t>You have the &lt;</a:t>
            </a:r>
            <a:r>
              <a:rPr lang="en-US" dirty="0" err="1"/>
              <a:t>ul</a:t>
            </a:r>
            <a:r>
              <a:rPr lang="en-US" dirty="0"/>
              <a:t>&gt; tag for unordered (bulleted) lists and the &lt;</a:t>
            </a:r>
            <a:r>
              <a:rPr lang="en-US" dirty="0" err="1"/>
              <a:t>ol</a:t>
            </a:r>
            <a:r>
              <a:rPr lang="en-US" dirty="0"/>
              <a:t>&gt; tag for ordered (numbered) lists. </a:t>
            </a:r>
          </a:p>
          <a:p>
            <a:r>
              <a:rPr lang="en-US" dirty="0"/>
              <a:t>You can indicate the list items with the &lt;li&gt; tag and nest lists within lists.</a:t>
            </a:r>
          </a:p>
        </p:txBody>
      </p:sp>
      <p:pic>
        <p:nvPicPr>
          <p:cNvPr id="5" name="Picture 4" descr="Example of unordered list tags in code">
            <a:extLst>
              <a:ext uri="{FF2B5EF4-FFF2-40B4-BE49-F238E27FC236}">
                <a16:creationId xmlns:a16="http://schemas.microsoft.com/office/drawing/2014/main" id="{22BF2D4C-8389-DA4D-9A4A-88C8ACAAA21C}"/>
              </a:ext>
            </a:extLst>
          </p:cNvPr>
          <p:cNvPicPr>
            <a:picLocks noChangeAspect="1"/>
          </p:cNvPicPr>
          <p:nvPr/>
        </p:nvPicPr>
        <p:blipFill>
          <a:blip r:embed="rId3"/>
          <a:stretch>
            <a:fillRect/>
          </a:stretch>
        </p:blipFill>
        <p:spPr>
          <a:xfrm>
            <a:off x="2514601" y="3926654"/>
            <a:ext cx="3138055" cy="1178891"/>
          </a:xfrm>
          <a:prstGeom prst="rect">
            <a:avLst/>
          </a:prstGeom>
        </p:spPr>
      </p:pic>
      <p:pic>
        <p:nvPicPr>
          <p:cNvPr id="7" name="Picture 6">
            <a:extLst>
              <a:ext uri="{FF2B5EF4-FFF2-40B4-BE49-F238E27FC236}">
                <a16:creationId xmlns:a16="http://schemas.microsoft.com/office/drawing/2014/main" id="{803BC570-4832-4B4B-B347-60D4ABE8C1C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191329" y="5105545"/>
            <a:ext cx="2362199" cy="1012371"/>
          </a:xfrm>
          <a:prstGeom prst="rect">
            <a:avLst/>
          </a:prstGeom>
        </p:spPr>
      </p:pic>
      <p:pic>
        <p:nvPicPr>
          <p:cNvPr id="9" name="Picture 8" descr="Example of ordered list tags in code">
            <a:extLst>
              <a:ext uri="{FF2B5EF4-FFF2-40B4-BE49-F238E27FC236}">
                <a16:creationId xmlns:a16="http://schemas.microsoft.com/office/drawing/2014/main" id="{9B7DBC7A-9B73-5D4E-ABA7-D5157F39F48F}"/>
              </a:ext>
            </a:extLst>
          </p:cNvPr>
          <p:cNvPicPr>
            <a:picLocks noChangeAspect="1"/>
          </p:cNvPicPr>
          <p:nvPr/>
        </p:nvPicPr>
        <p:blipFill>
          <a:blip r:embed="rId5"/>
          <a:stretch>
            <a:fillRect/>
          </a:stretch>
        </p:blipFill>
        <p:spPr>
          <a:xfrm>
            <a:off x="6617857" y="3926654"/>
            <a:ext cx="3182786" cy="1235367"/>
          </a:xfrm>
          <a:prstGeom prst="rect">
            <a:avLst/>
          </a:prstGeom>
        </p:spPr>
      </p:pic>
      <p:pic>
        <p:nvPicPr>
          <p:cNvPr id="11" name="Picture 10">
            <a:extLst>
              <a:ext uri="{FF2B5EF4-FFF2-40B4-BE49-F238E27FC236}">
                <a16:creationId xmlns:a16="http://schemas.microsoft.com/office/drawing/2014/main" id="{1CAA7246-AAA8-7442-8BE5-020C2C64B67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403541" y="5162021"/>
            <a:ext cx="2189018" cy="934893"/>
          </a:xfrm>
          <a:prstGeom prst="rect">
            <a:avLst/>
          </a:prstGeom>
        </p:spPr>
      </p:pic>
    </p:spTree>
    <p:custDataLst>
      <p:tags r:id="rId1"/>
    </p:custDataLst>
    <p:extLst>
      <p:ext uri="{BB962C8B-B14F-4D97-AF65-F5344CB8AC3E}">
        <p14:creationId xmlns:p14="http://schemas.microsoft.com/office/powerpoint/2010/main" val="2193930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5DF5A-AB47-ED46-8951-7F1A4E7037D1}"/>
              </a:ext>
            </a:extLst>
          </p:cNvPr>
          <p:cNvSpPr>
            <a:spLocks noGrp="1"/>
          </p:cNvSpPr>
          <p:nvPr>
            <p:ph type="title"/>
          </p:nvPr>
        </p:nvSpPr>
        <p:spPr/>
        <p:txBody>
          <a:bodyPr/>
          <a:lstStyle/>
          <a:p>
            <a:r>
              <a:rPr lang="en-US" dirty="0"/>
              <a:t>Table Tags </a:t>
            </a:r>
          </a:p>
        </p:txBody>
      </p:sp>
      <p:sp>
        <p:nvSpPr>
          <p:cNvPr id="3" name="Content Placeholder 2">
            <a:extLst>
              <a:ext uri="{FF2B5EF4-FFF2-40B4-BE49-F238E27FC236}">
                <a16:creationId xmlns:a16="http://schemas.microsoft.com/office/drawing/2014/main" id="{0843C340-EC68-8A45-A050-267098BC3F5C}"/>
              </a:ext>
            </a:extLst>
          </p:cNvPr>
          <p:cNvSpPr>
            <a:spLocks noGrp="1"/>
          </p:cNvSpPr>
          <p:nvPr>
            <p:ph idx="1"/>
          </p:nvPr>
        </p:nvSpPr>
        <p:spPr>
          <a:xfrm>
            <a:off x="838200" y="1825625"/>
            <a:ext cx="6279292" cy="4351338"/>
          </a:xfrm>
        </p:spPr>
        <p:txBody>
          <a:bodyPr>
            <a:normAutofit/>
          </a:bodyPr>
          <a:lstStyle/>
          <a:p>
            <a:r>
              <a:rPr lang="en-US" dirty="0"/>
              <a:t>To display structured data, such as price lists, club memberships, class enrollments </a:t>
            </a:r>
            <a:r>
              <a:rPr lang="en-US" dirty="0" err="1"/>
              <a:t>etc</a:t>
            </a:r>
            <a:r>
              <a:rPr lang="en-US" dirty="0"/>
              <a:t>, HTML supports tables .</a:t>
            </a:r>
          </a:p>
          <a:p>
            <a:r>
              <a:rPr lang="en-US" dirty="0"/>
              <a:t>Tables are created using the &lt;table&gt; tag.</a:t>
            </a:r>
          </a:p>
          <a:p>
            <a:r>
              <a:rPr lang="en-US" dirty="0"/>
              <a:t>The &lt;</a:t>
            </a:r>
            <a:r>
              <a:rPr lang="en-US" dirty="0" err="1"/>
              <a:t>tr</a:t>
            </a:r>
            <a:r>
              <a:rPr lang="en-US" dirty="0"/>
              <a:t>&gt; and &lt;td&gt; tags define the rows and cells of the table, respectively. </a:t>
            </a:r>
          </a:p>
          <a:p>
            <a:r>
              <a:rPr lang="en-US" dirty="0"/>
              <a:t>You can also use the &lt;</a:t>
            </a:r>
            <a:r>
              <a:rPr lang="en-US" dirty="0" err="1"/>
              <a:t>th</a:t>
            </a:r>
            <a:r>
              <a:rPr lang="en-US" dirty="0"/>
              <a:t>&gt; tag to define table headers, which are typically bold and centered.</a:t>
            </a:r>
          </a:p>
        </p:txBody>
      </p:sp>
      <p:pic>
        <p:nvPicPr>
          <p:cNvPr id="5" name="Picture 4" descr="Example of table tags in code">
            <a:extLst>
              <a:ext uri="{FF2B5EF4-FFF2-40B4-BE49-F238E27FC236}">
                <a16:creationId xmlns:a16="http://schemas.microsoft.com/office/drawing/2014/main" id="{0F010E5E-9FC7-E44A-BE66-B2C182A72308}"/>
              </a:ext>
            </a:extLst>
          </p:cNvPr>
          <p:cNvPicPr>
            <a:picLocks noChangeAspect="1"/>
          </p:cNvPicPr>
          <p:nvPr/>
        </p:nvPicPr>
        <p:blipFill>
          <a:blip r:embed="rId3"/>
          <a:stretch>
            <a:fillRect/>
          </a:stretch>
        </p:blipFill>
        <p:spPr>
          <a:xfrm>
            <a:off x="7288964" y="1825625"/>
            <a:ext cx="2912498" cy="2946830"/>
          </a:xfrm>
          <a:prstGeom prst="rect">
            <a:avLst/>
          </a:prstGeom>
        </p:spPr>
      </p:pic>
      <p:pic>
        <p:nvPicPr>
          <p:cNvPr id="7" name="Picture 6">
            <a:extLst>
              <a:ext uri="{FF2B5EF4-FFF2-40B4-BE49-F238E27FC236}">
                <a16:creationId xmlns:a16="http://schemas.microsoft.com/office/drawing/2014/main" id="{B15630E1-A7AA-2141-901E-DB79D3981B6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246676" y="5213815"/>
            <a:ext cx="2997075" cy="829959"/>
          </a:xfrm>
          <a:prstGeom prst="rect">
            <a:avLst/>
          </a:prstGeom>
        </p:spPr>
      </p:pic>
    </p:spTree>
    <p:custDataLst>
      <p:tags r:id="rId1"/>
    </p:custDataLst>
    <p:extLst>
      <p:ext uri="{BB962C8B-B14F-4D97-AF65-F5344CB8AC3E}">
        <p14:creationId xmlns:p14="http://schemas.microsoft.com/office/powerpoint/2010/main" val="2664530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34F41-8822-8E4E-826B-CC34625AE78F}"/>
              </a:ext>
            </a:extLst>
          </p:cNvPr>
          <p:cNvSpPr>
            <a:spLocks noGrp="1"/>
          </p:cNvSpPr>
          <p:nvPr>
            <p:ph type="title"/>
          </p:nvPr>
        </p:nvSpPr>
        <p:spPr/>
        <p:txBody>
          <a:bodyPr/>
          <a:lstStyle/>
          <a:p>
            <a:r>
              <a:rPr lang="en-US" dirty="0"/>
              <a:t>Form Tags</a:t>
            </a:r>
          </a:p>
        </p:txBody>
      </p:sp>
      <p:sp>
        <p:nvSpPr>
          <p:cNvPr id="3" name="Content Placeholder 2">
            <a:extLst>
              <a:ext uri="{FF2B5EF4-FFF2-40B4-BE49-F238E27FC236}">
                <a16:creationId xmlns:a16="http://schemas.microsoft.com/office/drawing/2014/main" id="{AB263862-3016-3049-B148-52ED67DD4243}"/>
              </a:ext>
            </a:extLst>
          </p:cNvPr>
          <p:cNvSpPr>
            <a:spLocks noGrp="1"/>
          </p:cNvSpPr>
          <p:nvPr>
            <p:ph idx="1"/>
          </p:nvPr>
        </p:nvSpPr>
        <p:spPr/>
        <p:txBody>
          <a:bodyPr>
            <a:normAutofit/>
          </a:bodyPr>
          <a:lstStyle/>
          <a:p>
            <a:r>
              <a:rPr lang="en-US" dirty="0"/>
              <a:t>Forms are the principal mechanism to get user inputs on web pages.</a:t>
            </a:r>
          </a:p>
          <a:p>
            <a:r>
              <a:rPr lang="en-US" dirty="0"/>
              <a:t>Creating forms on web pages is exciting because it allows your users to interact with the webpage and submit information for processing.</a:t>
            </a:r>
          </a:p>
          <a:p>
            <a:r>
              <a:rPr lang="en-US" dirty="0"/>
              <a:t>Forms are created using the &lt;form&gt; tag. Every form also has multiple &lt;input&gt; tags to specify the kind of input you want from the user. &lt;label&gt; tags are used to add labels to the form. </a:t>
            </a:r>
          </a:p>
        </p:txBody>
      </p:sp>
      <p:pic>
        <p:nvPicPr>
          <p:cNvPr id="5" name="Picture 4" descr="Example of form tags in code">
            <a:extLst>
              <a:ext uri="{FF2B5EF4-FFF2-40B4-BE49-F238E27FC236}">
                <a16:creationId xmlns:a16="http://schemas.microsoft.com/office/drawing/2014/main" id="{38DAB65D-95F4-8A42-A66C-F9498EA2112F}"/>
              </a:ext>
            </a:extLst>
          </p:cNvPr>
          <p:cNvPicPr>
            <a:picLocks noChangeAspect="1"/>
          </p:cNvPicPr>
          <p:nvPr/>
        </p:nvPicPr>
        <p:blipFill>
          <a:blip r:embed="rId3"/>
          <a:stretch>
            <a:fillRect/>
          </a:stretch>
        </p:blipFill>
        <p:spPr>
          <a:xfrm>
            <a:off x="1037967" y="4605085"/>
            <a:ext cx="6505155" cy="1571878"/>
          </a:xfrm>
          <a:prstGeom prst="rect">
            <a:avLst/>
          </a:prstGeom>
        </p:spPr>
      </p:pic>
      <p:pic>
        <p:nvPicPr>
          <p:cNvPr id="11" name="Picture 10">
            <a:extLst>
              <a:ext uri="{FF2B5EF4-FFF2-40B4-BE49-F238E27FC236}">
                <a16:creationId xmlns:a16="http://schemas.microsoft.com/office/drawing/2014/main" id="{7BF4B447-62B4-294C-9A26-BD7AC8AB7E5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771216" y="4350242"/>
            <a:ext cx="3382817" cy="1826721"/>
          </a:xfrm>
          <a:prstGeom prst="rect">
            <a:avLst/>
          </a:prstGeom>
        </p:spPr>
      </p:pic>
    </p:spTree>
    <p:custDataLst>
      <p:tags r:id="rId1"/>
    </p:custDataLst>
    <p:extLst>
      <p:ext uri="{BB962C8B-B14F-4D97-AF65-F5344CB8AC3E}">
        <p14:creationId xmlns:p14="http://schemas.microsoft.com/office/powerpoint/2010/main" val="3272593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9FBDB-D20C-1443-A281-47CBCCAE7601}"/>
              </a:ext>
            </a:extLst>
          </p:cNvPr>
          <p:cNvSpPr>
            <a:spLocks noGrp="1"/>
          </p:cNvSpPr>
          <p:nvPr>
            <p:ph type="title"/>
          </p:nvPr>
        </p:nvSpPr>
        <p:spPr/>
        <p:txBody>
          <a:bodyPr/>
          <a:lstStyle/>
          <a:p>
            <a:r>
              <a:rPr lang="en-US" dirty="0"/>
              <a:t>Multi-line input and Dropdown</a:t>
            </a:r>
          </a:p>
        </p:txBody>
      </p:sp>
      <p:sp>
        <p:nvSpPr>
          <p:cNvPr id="3" name="Content Placeholder 2">
            <a:extLst>
              <a:ext uri="{FF2B5EF4-FFF2-40B4-BE49-F238E27FC236}">
                <a16:creationId xmlns:a16="http://schemas.microsoft.com/office/drawing/2014/main" id="{60442C21-0AFA-D24C-B5B4-0BF4051BC40C}"/>
              </a:ext>
            </a:extLst>
          </p:cNvPr>
          <p:cNvSpPr>
            <a:spLocks noGrp="1"/>
          </p:cNvSpPr>
          <p:nvPr>
            <p:ph idx="1"/>
          </p:nvPr>
        </p:nvSpPr>
        <p:spPr>
          <a:xfrm>
            <a:off x="838200" y="1825625"/>
            <a:ext cx="4900496" cy="4351338"/>
          </a:xfrm>
        </p:spPr>
        <p:txBody>
          <a:bodyPr>
            <a:normAutofit/>
          </a:bodyPr>
          <a:lstStyle/>
          <a:p>
            <a:r>
              <a:rPr lang="en-US" dirty="0"/>
              <a:t>To create a multi-line input element, use &lt;</a:t>
            </a:r>
            <a:r>
              <a:rPr lang="en-US" dirty="0" err="1"/>
              <a:t>textarea</a:t>
            </a:r>
            <a:r>
              <a:rPr lang="en-US" dirty="0"/>
              <a:t>&gt; tag.</a:t>
            </a:r>
          </a:p>
          <a:p>
            <a:r>
              <a:rPr lang="en-US" dirty="0"/>
              <a:t>To create a dropdown and allow users to select from a list of things, you can use the &lt;select&gt; tag. </a:t>
            </a:r>
          </a:p>
          <a:p>
            <a:pPr marL="0" indent="0">
              <a:buNone/>
            </a:pPr>
            <a:r>
              <a:rPr lang="en-US" dirty="0"/>
              <a:t> </a:t>
            </a:r>
          </a:p>
        </p:txBody>
      </p:sp>
      <p:pic>
        <p:nvPicPr>
          <p:cNvPr id="9" name="Picture 8">
            <a:extLst>
              <a:ext uri="{FF2B5EF4-FFF2-40B4-BE49-F238E27FC236}">
                <a16:creationId xmlns:a16="http://schemas.microsoft.com/office/drawing/2014/main" id="{09291098-2535-BC4C-876A-8FDE47A1D57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94400" y="3654992"/>
            <a:ext cx="4900496" cy="1633499"/>
          </a:xfrm>
          <a:prstGeom prst="rect">
            <a:avLst/>
          </a:prstGeom>
        </p:spPr>
      </p:pic>
      <p:pic>
        <p:nvPicPr>
          <p:cNvPr id="11" name="Picture 10" descr="Example of text area and select tags in code">
            <a:extLst>
              <a:ext uri="{FF2B5EF4-FFF2-40B4-BE49-F238E27FC236}">
                <a16:creationId xmlns:a16="http://schemas.microsoft.com/office/drawing/2014/main" id="{0339FB3F-9DEB-7E46-88D6-9B5EAD8CEAF5}"/>
              </a:ext>
            </a:extLst>
          </p:cNvPr>
          <p:cNvPicPr>
            <a:picLocks noChangeAspect="1"/>
          </p:cNvPicPr>
          <p:nvPr/>
        </p:nvPicPr>
        <p:blipFill>
          <a:blip r:embed="rId4"/>
          <a:stretch>
            <a:fillRect/>
          </a:stretch>
        </p:blipFill>
        <p:spPr>
          <a:xfrm>
            <a:off x="5994400" y="2035907"/>
            <a:ext cx="5905500" cy="1393093"/>
          </a:xfrm>
          <a:prstGeom prst="rect">
            <a:avLst/>
          </a:prstGeom>
        </p:spPr>
      </p:pic>
    </p:spTree>
    <p:custDataLst>
      <p:tags r:id="rId1"/>
    </p:custDataLst>
    <p:extLst>
      <p:ext uri="{BB962C8B-B14F-4D97-AF65-F5344CB8AC3E}">
        <p14:creationId xmlns:p14="http://schemas.microsoft.com/office/powerpoint/2010/main" val="972250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6E717-A5DD-D346-BCF8-FB27DBBB0F8D}"/>
              </a:ext>
            </a:extLst>
          </p:cNvPr>
          <p:cNvSpPr>
            <a:spLocks noGrp="1"/>
          </p:cNvSpPr>
          <p:nvPr>
            <p:ph type="title"/>
          </p:nvPr>
        </p:nvSpPr>
        <p:spPr/>
        <p:txBody>
          <a:bodyPr/>
          <a:lstStyle/>
          <a:p>
            <a:r>
              <a:rPr lang="en-US" dirty="0"/>
              <a:t>Radio Buttons</a:t>
            </a:r>
          </a:p>
        </p:txBody>
      </p:sp>
      <p:sp>
        <p:nvSpPr>
          <p:cNvPr id="3" name="Content Placeholder 2">
            <a:extLst>
              <a:ext uri="{FF2B5EF4-FFF2-40B4-BE49-F238E27FC236}">
                <a16:creationId xmlns:a16="http://schemas.microsoft.com/office/drawing/2014/main" id="{90F37E09-46B0-D248-ABAA-074C4805152C}"/>
              </a:ext>
            </a:extLst>
          </p:cNvPr>
          <p:cNvSpPr>
            <a:spLocks noGrp="1"/>
          </p:cNvSpPr>
          <p:nvPr>
            <p:ph idx="1"/>
          </p:nvPr>
        </p:nvSpPr>
        <p:spPr/>
        <p:txBody>
          <a:bodyPr/>
          <a:lstStyle/>
          <a:p>
            <a:pPr marL="0" indent="0">
              <a:buNone/>
            </a:pPr>
            <a:r>
              <a:rPr lang="en-US" dirty="0"/>
              <a:t>A radio button is a great choice if you want to give users multiple choices, but you want them to pick only one option.</a:t>
            </a:r>
          </a:p>
        </p:txBody>
      </p:sp>
      <p:pic>
        <p:nvPicPr>
          <p:cNvPr id="5" name="Picture 4" descr="Example of radio buttons tags in code">
            <a:extLst>
              <a:ext uri="{FF2B5EF4-FFF2-40B4-BE49-F238E27FC236}">
                <a16:creationId xmlns:a16="http://schemas.microsoft.com/office/drawing/2014/main" id="{B8F0119D-F77B-C24E-8B5E-E44C054B99A1}"/>
              </a:ext>
            </a:extLst>
          </p:cNvPr>
          <p:cNvPicPr>
            <a:picLocks noChangeAspect="1"/>
          </p:cNvPicPr>
          <p:nvPr/>
        </p:nvPicPr>
        <p:blipFill>
          <a:blip r:embed="rId3"/>
          <a:stretch>
            <a:fillRect/>
          </a:stretch>
        </p:blipFill>
        <p:spPr>
          <a:xfrm>
            <a:off x="927100" y="2878137"/>
            <a:ext cx="7342909" cy="2671639"/>
          </a:xfrm>
          <a:prstGeom prst="rect">
            <a:avLst/>
          </a:prstGeom>
        </p:spPr>
      </p:pic>
      <p:pic>
        <p:nvPicPr>
          <p:cNvPr id="9" name="Picture 8">
            <a:extLst>
              <a:ext uri="{FF2B5EF4-FFF2-40B4-BE49-F238E27FC236}">
                <a16:creationId xmlns:a16="http://schemas.microsoft.com/office/drawing/2014/main" id="{2D586098-EF13-3C44-A32F-2BABC6C960B9}"/>
              </a:ext>
            </a:extLst>
          </p:cNvPr>
          <p:cNvPicPr>
            <a:picLocks noChangeAspect="1"/>
          </p:cNvPicPr>
          <p:nvPr/>
        </p:nvPicPr>
        <p:blipFill>
          <a:blip r:embed="rId4"/>
          <a:stretch>
            <a:fillRect/>
          </a:stretch>
        </p:blipFill>
        <p:spPr>
          <a:xfrm>
            <a:off x="8687954" y="2878137"/>
            <a:ext cx="1911927" cy="1166838"/>
          </a:xfrm>
          <a:prstGeom prst="rect">
            <a:avLst/>
          </a:prstGeom>
        </p:spPr>
      </p:pic>
    </p:spTree>
    <p:custDataLst>
      <p:tags r:id="rId1"/>
    </p:custDataLst>
    <p:extLst>
      <p:ext uri="{BB962C8B-B14F-4D97-AF65-F5344CB8AC3E}">
        <p14:creationId xmlns:p14="http://schemas.microsoft.com/office/powerpoint/2010/main" val="17829535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65E8A-1A8F-4147-AE57-BE778B253F8E}"/>
              </a:ext>
            </a:extLst>
          </p:cNvPr>
          <p:cNvSpPr>
            <a:spLocks noGrp="1"/>
          </p:cNvSpPr>
          <p:nvPr>
            <p:ph type="title"/>
          </p:nvPr>
        </p:nvSpPr>
        <p:spPr/>
        <p:txBody>
          <a:bodyPr/>
          <a:lstStyle/>
          <a:p>
            <a:r>
              <a:rPr lang="en-US" dirty="0"/>
              <a:t>Check Boxes</a:t>
            </a:r>
          </a:p>
        </p:txBody>
      </p:sp>
      <p:sp>
        <p:nvSpPr>
          <p:cNvPr id="3" name="Content Placeholder 2">
            <a:extLst>
              <a:ext uri="{FF2B5EF4-FFF2-40B4-BE49-F238E27FC236}">
                <a16:creationId xmlns:a16="http://schemas.microsoft.com/office/drawing/2014/main" id="{5AC03CF7-E229-C54A-B9AE-284006FFF561}"/>
              </a:ext>
            </a:extLst>
          </p:cNvPr>
          <p:cNvSpPr>
            <a:spLocks noGrp="1"/>
          </p:cNvSpPr>
          <p:nvPr>
            <p:ph idx="1"/>
          </p:nvPr>
        </p:nvSpPr>
        <p:spPr/>
        <p:txBody>
          <a:bodyPr>
            <a:normAutofit/>
          </a:bodyPr>
          <a:lstStyle/>
          <a:p>
            <a:pPr marL="0" indent="0">
              <a:buNone/>
            </a:pPr>
            <a:r>
              <a:rPr lang="en-US" dirty="0"/>
              <a:t>The Checkbox element in HTML will allow your users to select one or more choices. </a:t>
            </a:r>
          </a:p>
        </p:txBody>
      </p:sp>
      <p:pic>
        <p:nvPicPr>
          <p:cNvPr id="6" name="Picture 5" descr="Example of checkboxes in code">
            <a:extLst>
              <a:ext uri="{FF2B5EF4-FFF2-40B4-BE49-F238E27FC236}">
                <a16:creationId xmlns:a16="http://schemas.microsoft.com/office/drawing/2014/main" id="{1E89BAA7-BFDC-6A4D-AA8D-829E0ADD2CBF}"/>
              </a:ext>
            </a:extLst>
          </p:cNvPr>
          <p:cNvPicPr>
            <a:picLocks noChangeAspect="1"/>
          </p:cNvPicPr>
          <p:nvPr/>
        </p:nvPicPr>
        <p:blipFill>
          <a:blip r:embed="rId3"/>
          <a:stretch>
            <a:fillRect/>
          </a:stretch>
        </p:blipFill>
        <p:spPr>
          <a:xfrm>
            <a:off x="965200" y="2688376"/>
            <a:ext cx="7620424" cy="2666406"/>
          </a:xfrm>
          <a:prstGeom prst="rect">
            <a:avLst/>
          </a:prstGeom>
        </p:spPr>
      </p:pic>
      <p:pic>
        <p:nvPicPr>
          <p:cNvPr id="8" name="Picture 7">
            <a:extLst>
              <a:ext uri="{FF2B5EF4-FFF2-40B4-BE49-F238E27FC236}">
                <a16:creationId xmlns:a16="http://schemas.microsoft.com/office/drawing/2014/main" id="{E46118E4-72AA-A842-B48B-B0ABD6ACAF61}"/>
              </a:ext>
            </a:extLst>
          </p:cNvPr>
          <p:cNvPicPr>
            <a:picLocks noChangeAspect="1"/>
          </p:cNvPicPr>
          <p:nvPr/>
        </p:nvPicPr>
        <p:blipFill>
          <a:blip r:embed="rId4"/>
          <a:stretch>
            <a:fillRect/>
          </a:stretch>
        </p:blipFill>
        <p:spPr>
          <a:xfrm>
            <a:off x="8627918" y="2688376"/>
            <a:ext cx="2546023" cy="1434561"/>
          </a:xfrm>
          <a:prstGeom prst="rect">
            <a:avLst/>
          </a:prstGeom>
        </p:spPr>
      </p:pic>
    </p:spTree>
    <p:custDataLst>
      <p:tags r:id="rId1"/>
    </p:custDataLst>
    <p:extLst>
      <p:ext uri="{BB962C8B-B14F-4D97-AF65-F5344CB8AC3E}">
        <p14:creationId xmlns:p14="http://schemas.microsoft.com/office/powerpoint/2010/main" val="387639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4C1B-3F6F-104C-969A-FD8CDA946347}"/>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5F983159-9E36-4744-A41C-E1EC1206FC3D}"/>
              </a:ext>
            </a:extLst>
          </p:cNvPr>
          <p:cNvSpPr>
            <a:spLocks noGrp="1"/>
          </p:cNvSpPr>
          <p:nvPr>
            <p:ph idx="1"/>
          </p:nvPr>
        </p:nvSpPr>
        <p:spPr/>
        <p:txBody>
          <a:bodyPr/>
          <a:lstStyle/>
          <a:p>
            <a:r>
              <a:rPr lang="en-US" dirty="0"/>
              <a:t>Elements of HTML</a:t>
            </a:r>
          </a:p>
          <a:p>
            <a:r>
              <a:rPr lang="en-US" dirty="0"/>
              <a:t>Cascading Style Sheets (CSS)</a:t>
            </a:r>
          </a:p>
          <a:p>
            <a:r>
              <a:rPr lang="en-US" dirty="0"/>
              <a:t>Website Design and Storyboarding</a:t>
            </a:r>
          </a:p>
          <a:p>
            <a:r>
              <a:rPr lang="en-US" dirty="0"/>
              <a:t>Structure of a Website</a:t>
            </a:r>
          </a:p>
          <a:p>
            <a:r>
              <a:rPr lang="en-US" dirty="0"/>
              <a:t>HTML extensions</a:t>
            </a:r>
          </a:p>
        </p:txBody>
      </p:sp>
    </p:spTree>
    <p:custDataLst>
      <p:tags r:id="rId1"/>
    </p:custDataLst>
    <p:extLst>
      <p:ext uri="{BB962C8B-B14F-4D97-AF65-F5344CB8AC3E}">
        <p14:creationId xmlns:p14="http://schemas.microsoft.com/office/powerpoint/2010/main" val="2949306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989FE-9448-334A-8469-5C11E7973216}"/>
              </a:ext>
            </a:extLst>
          </p:cNvPr>
          <p:cNvSpPr>
            <a:spLocks noGrp="1"/>
          </p:cNvSpPr>
          <p:nvPr>
            <p:ph type="title"/>
          </p:nvPr>
        </p:nvSpPr>
        <p:spPr/>
        <p:txBody>
          <a:bodyPr/>
          <a:lstStyle/>
          <a:p>
            <a:r>
              <a:rPr lang="en-US" dirty="0"/>
              <a:t>Date Fields</a:t>
            </a:r>
          </a:p>
        </p:txBody>
      </p:sp>
      <p:sp>
        <p:nvSpPr>
          <p:cNvPr id="3" name="Content Placeholder 2">
            <a:extLst>
              <a:ext uri="{FF2B5EF4-FFF2-40B4-BE49-F238E27FC236}">
                <a16:creationId xmlns:a16="http://schemas.microsoft.com/office/drawing/2014/main" id="{DC2DB299-3EA5-964B-A221-0E9E6E440DCB}"/>
              </a:ext>
            </a:extLst>
          </p:cNvPr>
          <p:cNvSpPr>
            <a:spLocks noGrp="1"/>
          </p:cNvSpPr>
          <p:nvPr>
            <p:ph idx="1"/>
          </p:nvPr>
        </p:nvSpPr>
        <p:spPr/>
        <p:txBody>
          <a:bodyPr/>
          <a:lstStyle/>
          <a:p>
            <a:r>
              <a:rPr lang="en-US" dirty="0"/>
              <a:t>If you want users to enter a date, you may want to use the Date element.</a:t>
            </a:r>
          </a:p>
          <a:p>
            <a:r>
              <a:rPr lang="en-US" dirty="0"/>
              <a:t>Your browser will recognize this element and display a calendar.</a:t>
            </a:r>
          </a:p>
          <a:p>
            <a:r>
              <a:rPr lang="en-US" dirty="0"/>
              <a:t>Once a date is selected, the browser updates the field with the selected date. </a:t>
            </a:r>
          </a:p>
        </p:txBody>
      </p:sp>
      <p:pic>
        <p:nvPicPr>
          <p:cNvPr id="5" name="Picture 4" descr="Example of date fields in code">
            <a:extLst>
              <a:ext uri="{FF2B5EF4-FFF2-40B4-BE49-F238E27FC236}">
                <a16:creationId xmlns:a16="http://schemas.microsoft.com/office/drawing/2014/main" id="{9564D14D-443C-7F48-8E47-0465B0403D05}"/>
              </a:ext>
            </a:extLst>
          </p:cNvPr>
          <p:cNvPicPr>
            <a:picLocks noChangeAspect="1"/>
          </p:cNvPicPr>
          <p:nvPr/>
        </p:nvPicPr>
        <p:blipFill>
          <a:blip r:embed="rId3"/>
          <a:stretch>
            <a:fillRect/>
          </a:stretch>
        </p:blipFill>
        <p:spPr>
          <a:xfrm>
            <a:off x="1007859" y="3697143"/>
            <a:ext cx="6864927" cy="1516969"/>
          </a:xfrm>
          <a:prstGeom prst="rect">
            <a:avLst/>
          </a:prstGeom>
        </p:spPr>
      </p:pic>
      <p:pic>
        <p:nvPicPr>
          <p:cNvPr id="7" name="Picture 6">
            <a:extLst>
              <a:ext uri="{FF2B5EF4-FFF2-40B4-BE49-F238E27FC236}">
                <a16:creationId xmlns:a16="http://schemas.microsoft.com/office/drawing/2014/main" id="{9EDFB5F4-A33A-7341-80A2-BCDF51A382E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872786" y="3608243"/>
            <a:ext cx="2972039" cy="2795732"/>
          </a:xfrm>
          <a:prstGeom prst="rect">
            <a:avLst/>
          </a:prstGeom>
        </p:spPr>
      </p:pic>
    </p:spTree>
    <p:custDataLst>
      <p:tags r:id="rId1"/>
    </p:custDataLst>
    <p:extLst>
      <p:ext uri="{BB962C8B-B14F-4D97-AF65-F5344CB8AC3E}">
        <p14:creationId xmlns:p14="http://schemas.microsoft.com/office/powerpoint/2010/main" val="963984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Cascading Style Sheets (CSS) and Websites</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498813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FEAC1-4ACF-3845-B424-EA85205E3D0C}"/>
              </a:ext>
            </a:extLst>
          </p:cNvPr>
          <p:cNvSpPr>
            <a:spLocks noGrp="1"/>
          </p:cNvSpPr>
          <p:nvPr>
            <p:ph type="title"/>
          </p:nvPr>
        </p:nvSpPr>
        <p:spPr/>
        <p:txBody>
          <a:bodyPr/>
          <a:lstStyle/>
          <a:p>
            <a:r>
              <a:rPr lang="en-US" dirty="0"/>
              <a:t>Cascading Style Sheets (CSS)</a:t>
            </a:r>
          </a:p>
        </p:txBody>
      </p:sp>
      <p:sp>
        <p:nvSpPr>
          <p:cNvPr id="3" name="Content Placeholder 2">
            <a:extLst>
              <a:ext uri="{FF2B5EF4-FFF2-40B4-BE49-F238E27FC236}">
                <a16:creationId xmlns:a16="http://schemas.microsoft.com/office/drawing/2014/main" id="{FEB759DE-ED66-0144-9B87-C3ECFFD1008C}"/>
              </a:ext>
            </a:extLst>
          </p:cNvPr>
          <p:cNvSpPr>
            <a:spLocks noGrp="1"/>
          </p:cNvSpPr>
          <p:nvPr>
            <p:ph idx="1"/>
          </p:nvPr>
        </p:nvSpPr>
        <p:spPr>
          <a:xfrm>
            <a:off x="838200" y="1825625"/>
            <a:ext cx="5401962" cy="4351338"/>
          </a:xfrm>
        </p:spPr>
        <p:txBody>
          <a:bodyPr>
            <a:normAutofit/>
          </a:bodyPr>
          <a:lstStyle/>
          <a:p>
            <a:r>
              <a:rPr lang="en-US" dirty="0"/>
              <a:t>CSS stands for Cascading Style Sheets and is used to describe how HTML elements are to be displayed on screen, paper, phones, iPads, or in other media.</a:t>
            </a:r>
          </a:p>
          <a:p>
            <a:r>
              <a:rPr lang="en-US" dirty="0"/>
              <a:t>The design of CSS saves developer time by allowing you to control the layout of multiple web pages all at once.</a:t>
            </a:r>
          </a:p>
          <a:p>
            <a:r>
              <a:rPr lang="en-US" dirty="0"/>
              <a:t>The CSS code in this example is found between the &lt;style&gt; tags within the &lt;head&gt; tags.</a:t>
            </a:r>
          </a:p>
          <a:p>
            <a:endParaRPr lang="en-US" dirty="0"/>
          </a:p>
        </p:txBody>
      </p:sp>
      <p:pic>
        <p:nvPicPr>
          <p:cNvPr id="11" name="Picture 10" descr="Example of cascading style sheet">
            <a:extLst>
              <a:ext uri="{FF2B5EF4-FFF2-40B4-BE49-F238E27FC236}">
                <a16:creationId xmlns:a16="http://schemas.microsoft.com/office/drawing/2014/main" id="{89AB80FF-6271-EF42-AB65-32817B39B45C}"/>
              </a:ext>
            </a:extLst>
          </p:cNvPr>
          <p:cNvPicPr>
            <a:picLocks noChangeAspect="1"/>
          </p:cNvPicPr>
          <p:nvPr/>
        </p:nvPicPr>
        <p:blipFill>
          <a:blip r:embed="rId3"/>
          <a:stretch>
            <a:fillRect/>
          </a:stretch>
        </p:blipFill>
        <p:spPr>
          <a:xfrm>
            <a:off x="6883724" y="1825625"/>
            <a:ext cx="3277955" cy="3228289"/>
          </a:xfrm>
          <a:prstGeom prst="rect">
            <a:avLst/>
          </a:prstGeom>
        </p:spPr>
      </p:pic>
      <p:pic>
        <p:nvPicPr>
          <p:cNvPr id="13" name="Picture 12">
            <a:extLst>
              <a:ext uri="{FF2B5EF4-FFF2-40B4-BE49-F238E27FC236}">
                <a16:creationId xmlns:a16="http://schemas.microsoft.com/office/drawing/2014/main" id="{CA03A6CD-C6FB-4B40-BBF3-7F87BC343EF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883723" y="5076976"/>
            <a:ext cx="3277955" cy="1118591"/>
          </a:xfrm>
          <a:prstGeom prst="rect">
            <a:avLst/>
          </a:prstGeom>
        </p:spPr>
      </p:pic>
    </p:spTree>
    <p:custDataLst>
      <p:tags r:id="rId1"/>
    </p:custDataLst>
    <p:extLst>
      <p:ext uri="{BB962C8B-B14F-4D97-AF65-F5344CB8AC3E}">
        <p14:creationId xmlns:p14="http://schemas.microsoft.com/office/powerpoint/2010/main" val="542258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70A02-D113-3E4C-AAE7-1C7AC19AB427}"/>
              </a:ext>
            </a:extLst>
          </p:cNvPr>
          <p:cNvSpPr>
            <a:spLocks noGrp="1"/>
          </p:cNvSpPr>
          <p:nvPr>
            <p:ph type="title"/>
          </p:nvPr>
        </p:nvSpPr>
        <p:spPr/>
        <p:txBody>
          <a:bodyPr/>
          <a:lstStyle/>
          <a:p>
            <a:r>
              <a:rPr lang="en-US" dirty="0"/>
              <a:t>Website Design and Storyboarding</a:t>
            </a:r>
          </a:p>
        </p:txBody>
      </p:sp>
      <p:sp>
        <p:nvSpPr>
          <p:cNvPr id="3" name="Content Placeholder 2">
            <a:extLst>
              <a:ext uri="{FF2B5EF4-FFF2-40B4-BE49-F238E27FC236}">
                <a16:creationId xmlns:a16="http://schemas.microsoft.com/office/drawing/2014/main" id="{FA701632-2036-5844-AC8D-BD46984C236D}"/>
              </a:ext>
            </a:extLst>
          </p:cNvPr>
          <p:cNvSpPr>
            <a:spLocks noGrp="1"/>
          </p:cNvSpPr>
          <p:nvPr>
            <p:ph idx="1"/>
          </p:nvPr>
        </p:nvSpPr>
        <p:spPr>
          <a:xfrm>
            <a:off x="838200" y="1825625"/>
            <a:ext cx="10668000" cy="4351338"/>
          </a:xfrm>
        </p:spPr>
        <p:txBody>
          <a:bodyPr>
            <a:noAutofit/>
          </a:bodyPr>
          <a:lstStyle/>
          <a:p>
            <a:pPr marL="0" indent="0">
              <a:buNone/>
            </a:pPr>
            <a:r>
              <a:rPr lang="en-US" b="1" i="1" dirty="0"/>
              <a:t>Websites</a:t>
            </a:r>
            <a:r>
              <a:rPr lang="en-US" dirty="0"/>
              <a:t> are collections of individual web pages that accomplish a specific purpose.</a:t>
            </a:r>
          </a:p>
          <a:p>
            <a:pPr lvl="1"/>
            <a:r>
              <a:rPr lang="en-US" dirty="0"/>
              <a:t>Websites should be coherent, easy to navigate and accomplish what you set out to do.</a:t>
            </a:r>
          </a:p>
          <a:p>
            <a:pPr lvl="1"/>
            <a:r>
              <a:rPr lang="en-US" dirty="0"/>
              <a:t>You must plan, build, and deploy your website.</a:t>
            </a:r>
          </a:p>
          <a:p>
            <a:pPr lvl="1"/>
            <a:r>
              <a:rPr lang="en-US" dirty="0"/>
              <a:t>Storyboards are visual representations of creative projects that help all members of the development team identify all the users of a website and their expected interactions.</a:t>
            </a:r>
          </a:p>
          <a:p>
            <a:pPr lvl="1"/>
            <a:r>
              <a:rPr lang="en-US" dirty="0"/>
              <a:t>Once storyboards are developed, they are usually communicated using wireframes.</a:t>
            </a:r>
          </a:p>
          <a:p>
            <a:pPr lvl="1"/>
            <a:r>
              <a:rPr lang="en-US" dirty="0"/>
              <a:t>Wireframes are illustrations of the web page that focus on space allocation for the page elements and their intended behaviors.</a:t>
            </a:r>
          </a:p>
          <a:p>
            <a:endParaRPr lang="en-US" dirty="0"/>
          </a:p>
        </p:txBody>
      </p:sp>
    </p:spTree>
    <p:custDataLst>
      <p:tags r:id="rId1"/>
    </p:custDataLst>
    <p:extLst>
      <p:ext uri="{BB962C8B-B14F-4D97-AF65-F5344CB8AC3E}">
        <p14:creationId xmlns:p14="http://schemas.microsoft.com/office/powerpoint/2010/main" val="3903567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1A79C-CE21-1445-A9FF-A94BE302C1BC}"/>
              </a:ext>
            </a:extLst>
          </p:cNvPr>
          <p:cNvSpPr>
            <a:spLocks noGrp="1"/>
          </p:cNvSpPr>
          <p:nvPr>
            <p:ph type="title"/>
          </p:nvPr>
        </p:nvSpPr>
        <p:spPr/>
        <p:txBody>
          <a:bodyPr/>
          <a:lstStyle/>
          <a:p>
            <a:r>
              <a:rPr lang="en-US" dirty="0"/>
              <a:t>Wireframes</a:t>
            </a:r>
          </a:p>
        </p:txBody>
      </p:sp>
      <p:sp>
        <p:nvSpPr>
          <p:cNvPr id="3" name="Content Placeholder 2">
            <a:extLst>
              <a:ext uri="{FF2B5EF4-FFF2-40B4-BE49-F238E27FC236}">
                <a16:creationId xmlns:a16="http://schemas.microsoft.com/office/drawing/2014/main" id="{369CAC7D-89E7-B44F-A614-984944A28952}"/>
              </a:ext>
            </a:extLst>
          </p:cNvPr>
          <p:cNvSpPr>
            <a:spLocks noGrp="1"/>
          </p:cNvSpPr>
          <p:nvPr>
            <p:ph idx="1"/>
          </p:nvPr>
        </p:nvSpPr>
        <p:spPr/>
        <p:txBody>
          <a:bodyPr>
            <a:noAutofit/>
          </a:bodyPr>
          <a:lstStyle/>
          <a:p>
            <a:pPr marL="0" indent="0">
              <a:buNone/>
            </a:pPr>
            <a:r>
              <a:rPr lang="en-US" b="1" i="1" dirty="0"/>
              <a:t>Wireframes</a:t>
            </a:r>
            <a:r>
              <a:rPr lang="en-US" dirty="0"/>
              <a:t> typically include boxes and lines to represent the placement of different elements on the page, such as headers, navigation menus, content sections, and calls to action. </a:t>
            </a:r>
          </a:p>
          <a:p>
            <a:pPr lvl="1"/>
            <a:r>
              <a:rPr lang="en-US" dirty="0"/>
              <a:t>Balsamiq is a popular wireframing software that lets you quickly wireframe your webpages and then share it with your team and customers to get their feedback before investing development effort to create the website </a:t>
            </a:r>
            <a:r>
              <a:rPr lang="en-US" u="sng" dirty="0">
                <a:hlinkClick r:id="rId3"/>
              </a:rPr>
              <a:t>https://balsamiq.com/</a:t>
            </a:r>
            <a:r>
              <a:rPr lang="en-US" u="sng" dirty="0"/>
              <a:t>.</a:t>
            </a:r>
          </a:p>
          <a:p>
            <a:pPr lvl="1"/>
            <a:r>
              <a:rPr lang="en-US" dirty="0"/>
              <a:t>Wireframing tools such as </a:t>
            </a:r>
            <a:r>
              <a:rPr lang="en-US" dirty="0" err="1"/>
              <a:t>Balsamiq</a:t>
            </a:r>
            <a:r>
              <a:rPr lang="en-US" dirty="0"/>
              <a:t> offer templates to pick, drag, and drop different webpage elements and put them on the screen to quickly develop wireframes. </a:t>
            </a:r>
          </a:p>
          <a:p>
            <a:pPr lvl="1"/>
            <a:r>
              <a:rPr lang="en-US" dirty="0"/>
              <a:t>You can use wireframes to design for browser-based web pages or for mobile apps like IOS or Android.</a:t>
            </a:r>
          </a:p>
        </p:txBody>
      </p:sp>
    </p:spTree>
    <p:custDataLst>
      <p:tags r:id="rId1"/>
    </p:custDataLst>
    <p:extLst>
      <p:ext uri="{BB962C8B-B14F-4D97-AF65-F5344CB8AC3E}">
        <p14:creationId xmlns:p14="http://schemas.microsoft.com/office/powerpoint/2010/main" val="1883178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88E67-C10B-0042-9B56-F3D240B04F01}"/>
              </a:ext>
            </a:extLst>
          </p:cNvPr>
          <p:cNvSpPr>
            <a:spLocks noGrp="1"/>
          </p:cNvSpPr>
          <p:nvPr>
            <p:ph type="title"/>
          </p:nvPr>
        </p:nvSpPr>
        <p:spPr/>
        <p:txBody>
          <a:bodyPr/>
          <a:lstStyle/>
          <a:p>
            <a:r>
              <a:rPr lang="en-US" dirty="0"/>
              <a:t>Wireframe Example Using </a:t>
            </a:r>
            <a:r>
              <a:rPr lang="en-US" dirty="0" err="1"/>
              <a:t>Balsamiq</a:t>
            </a:r>
            <a:endParaRPr lang="en-US" dirty="0"/>
          </a:p>
        </p:txBody>
      </p:sp>
      <p:pic>
        <p:nvPicPr>
          <p:cNvPr id="4" name="Content Placeholder 3" descr="Example of wireframe using balsamiq">
            <a:extLst>
              <a:ext uri="{FF2B5EF4-FFF2-40B4-BE49-F238E27FC236}">
                <a16:creationId xmlns:a16="http://schemas.microsoft.com/office/drawing/2014/main" id="{ECA72051-2E57-014C-9944-4C2D293BD920}"/>
              </a:ext>
            </a:extLst>
          </p:cNvPr>
          <p:cNvPicPr>
            <a:picLocks noGrp="1" noChangeAspect="1"/>
          </p:cNvPicPr>
          <p:nvPr>
            <p:ph idx="1"/>
          </p:nvPr>
        </p:nvPicPr>
        <p:blipFill>
          <a:blip r:embed="rId3"/>
          <a:stretch>
            <a:fillRect/>
          </a:stretch>
        </p:blipFill>
        <p:spPr>
          <a:xfrm>
            <a:off x="2033293" y="1516706"/>
            <a:ext cx="8125414" cy="4760526"/>
          </a:xfrm>
          <a:prstGeom prst="rect">
            <a:avLst/>
          </a:prstGeom>
        </p:spPr>
      </p:pic>
    </p:spTree>
    <p:custDataLst>
      <p:tags r:id="rId1"/>
    </p:custDataLst>
    <p:extLst>
      <p:ext uri="{BB962C8B-B14F-4D97-AF65-F5344CB8AC3E}">
        <p14:creationId xmlns:p14="http://schemas.microsoft.com/office/powerpoint/2010/main" val="2715393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6BB17-D5B4-B94C-B86A-2DB16CDB2E23}"/>
              </a:ext>
            </a:extLst>
          </p:cNvPr>
          <p:cNvSpPr>
            <a:spLocks noGrp="1"/>
          </p:cNvSpPr>
          <p:nvPr>
            <p:ph type="title"/>
          </p:nvPr>
        </p:nvSpPr>
        <p:spPr/>
        <p:txBody>
          <a:bodyPr/>
          <a:lstStyle/>
          <a:p>
            <a:r>
              <a:rPr lang="en-US" dirty="0"/>
              <a:t>Structure of a Website</a:t>
            </a:r>
          </a:p>
        </p:txBody>
      </p:sp>
      <p:sp>
        <p:nvSpPr>
          <p:cNvPr id="3" name="Content Placeholder 2">
            <a:extLst>
              <a:ext uri="{FF2B5EF4-FFF2-40B4-BE49-F238E27FC236}">
                <a16:creationId xmlns:a16="http://schemas.microsoft.com/office/drawing/2014/main" id="{1942158D-5768-0D41-B5B3-2BEDFBAF76F4}"/>
              </a:ext>
            </a:extLst>
          </p:cNvPr>
          <p:cNvSpPr>
            <a:spLocks noGrp="1"/>
          </p:cNvSpPr>
          <p:nvPr>
            <p:ph idx="1"/>
          </p:nvPr>
        </p:nvSpPr>
        <p:spPr/>
        <p:txBody>
          <a:bodyPr/>
          <a:lstStyle/>
          <a:p>
            <a:r>
              <a:rPr lang="en-US" dirty="0"/>
              <a:t>If you want to create a website, your website admin (or you) will need to have a webserver (e.g., Apache webserver) to host the website.</a:t>
            </a:r>
          </a:p>
          <a:p>
            <a:r>
              <a:rPr lang="en-US" dirty="0"/>
              <a:t>It is a good idea to organize a folder structure for your website in your wireframe.</a:t>
            </a:r>
          </a:p>
          <a:p>
            <a:endParaRPr lang="en-US" dirty="0"/>
          </a:p>
        </p:txBody>
      </p:sp>
      <p:pic>
        <p:nvPicPr>
          <p:cNvPr id="5" name="Picture 4" descr="example of a folder structure for a website">
            <a:extLst>
              <a:ext uri="{FF2B5EF4-FFF2-40B4-BE49-F238E27FC236}">
                <a16:creationId xmlns:a16="http://schemas.microsoft.com/office/drawing/2014/main" id="{04A95409-0688-B74A-AA75-C5B8858A0C29}"/>
              </a:ext>
            </a:extLst>
          </p:cNvPr>
          <p:cNvPicPr>
            <a:picLocks noChangeAspect="1"/>
          </p:cNvPicPr>
          <p:nvPr/>
        </p:nvPicPr>
        <p:blipFill>
          <a:blip r:embed="rId3"/>
          <a:stretch>
            <a:fillRect/>
          </a:stretch>
        </p:blipFill>
        <p:spPr>
          <a:xfrm>
            <a:off x="3631701" y="3429000"/>
            <a:ext cx="4928597" cy="2725603"/>
          </a:xfrm>
          <a:prstGeom prst="rect">
            <a:avLst/>
          </a:prstGeom>
        </p:spPr>
      </p:pic>
    </p:spTree>
    <p:custDataLst>
      <p:tags r:id="rId1"/>
    </p:custDataLst>
    <p:extLst>
      <p:ext uri="{BB962C8B-B14F-4D97-AF65-F5344CB8AC3E}">
        <p14:creationId xmlns:p14="http://schemas.microsoft.com/office/powerpoint/2010/main" val="3968966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8383F-85A0-444A-97C5-A89D306CC7F3}"/>
              </a:ext>
            </a:extLst>
          </p:cNvPr>
          <p:cNvSpPr>
            <a:spLocks noGrp="1"/>
          </p:cNvSpPr>
          <p:nvPr>
            <p:ph type="title"/>
          </p:nvPr>
        </p:nvSpPr>
        <p:spPr/>
        <p:txBody>
          <a:bodyPr/>
          <a:lstStyle/>
          <a:p>
            <a:r>
              <a:rPr lang="en-US" dirty="0"/>
              <a:t>Structure of a Website</a:t>
            </a:r>
          </a:p>
        </p:txBody>
      </p:sp>
      <p:sp>
        <p:nvSpPr>
          <p:cNvPr id="3" name="Content Placeholder 2">
            <a:extLst>
              <a:ext uri="{FF2B5EF4-FFF2-40B4-BE49-F238E27FC236}">
                <a16:creationId xmlns:a16="http://schemas.microsoft.com/office/drawing/2014/main" id="{F296CC98-98C6-A84F-98B1-D1D89BCC0EA7}"/>
              </a:ext>
            </a:extLst>
          </p:cNvPr>
          <p:cNvSpPr>
            <a:spLocks noGrp="1"/>
          </p:cNvSpPr>
          <p:nvPr>
            <p:ph idx="1"/>
          </p:nvPr>
        </p:nvSpPr>
        <p:spPr/>
        <p:txBody>
          <a:bodyPr>
            <a:noAutofit/>
          </a:bodyPr>
          <a:lstStyle/>
          <a:p>
            <a:r>
              <a:rPr lang="en-US" dirty="0"/>
              <a:t>The starting point of your application or website is typically called the </a:t>
            </a:r>
            <a:r>
              <a:rPr lang="en-US" b="1" dirty="0"/>
              <a:t>Root</a:t>
            </a:r>
            <a:r>
              <a:rPr lang="en-US" dirty="0"/>
              <a:t> folder of your site.</a:t>
            </a:r>
          </a:p>
          <a:p>
            <a:r>
              <a:rPr lang="en-US" dirty="0"/>
              <a:t>A file called “index.html” is displayed by default if someone visits your website and does not specify a specific file name.</a:t>
            </a:r>
          </a:p>
          <a:p>
            <a:r>
              <a:rPr lang="en-US" dirty="0"/>
              <a:t>It is best practice to separate folders for Images, Fonts, Common libraries, JavaScript, and Stylesheets.</a:t>
            </a:r>
          </a:p>
          <a:p>
            <a:r>
              <a:rPr lang="en-US" dirty="0"/>
              <a:t>This organization makes it easier to manage and maintain files and makes it easier for search engines and users to navigate the website.</a:t>
            </a:r>
          </a:p>
          <a:p>
            <a:r>
              <a:rPr lang="en-US" dirty="0"/>
              <a:t>You can have all your HTML pages in a separate folder, or you can choose to divide your website into different functional areas and have a separate webpage for each topic within that folder.</a:t>
            </a:r>
          </a:p>
        </p:txBody>
      </p:sp>
    </p:spTree>
    <p:custDataLst>
      <p:tags r:id="rId1"/>
    </p:custDataLst>
    <p:extLst>
      <p:ext uri="{BB962C8B-B14F-4D97-AF65-F5344CB8AC3E}">
        <p14:creationId xmlns:p14="http://schemas.microsoft.com/office/powerpoint/2010/main" val="32364451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E2764-EC8E-B84D-AF47-376DBCB31681}"/>
              </a:ext>
            </a:extLst>
          </p:cNvPr>
          <p:cNvSpPr>
            <a:spLocks noGrp="1"/>
          </p:cNvSpPr>
          <p:nvPr>
            <p:ph type="title"/>
          </p:nvPr>
        </p:nvSpPr>
        <p:spPr/>
        <p:txBody>
          <a:bodyPr/>
          <a:lstStyle/>
          <a:p>
            <a:r>
              <a:rPr lang="en-US" dirty="0"/>
              <a:t>Hosting a Website</a:t>
            </a:r>
          </a:p>
        </p:txBody>
      </p:sp>
      <p:sp>
        <p:nvSpPr>
          <p:cNvPr id="3" name="Content Placeholder 2">
            <a:extLst>
              <a:ext uri="{FF2B5EF4-FFF2-40B4-BE49-F238E27FC236}">
                <a16:creationId xmlns:a16="http://schemas.microsoft.com/office/drawing/2014/main" id="{A171E182-E361-A740-A498-F90FA32E57BC}"/>
              </a:ext>
            </a:extLst>
          </p:cNvPr>
          <p:cNvSpPr>
            <a:spLocks noGrp="1"/>
          </p:cNvSpPr>
          <p:nvPr>
            <p:ph idx="1"/>
          </p:nvPr>
        </p:nvSpPr>
        <p:spPr/>
        <p:txBody>
          <a:bodyPr/>
          <a:lstStyle/>
          <a:p>
            <a:r>
              <a:rPr lang="en-US" dirty="0"/>
              <a:t>Hosting a website means making it accessible to the public over the internet by storing the website's files and data on a webserver.</a:t>
            </a:r>
          </a:p>
          <a:p>
            <a:r>
              <a:rPr lang="en-US" dirty="0"/>
              <a:t>A webserver is a computer that is connected to the internet and is designed to store and deliver webpages to users who request them through their browsers.</a:t>
            </a:r>
          </a:p>
          <a:p>
            <a:r>
              <a:rPr lang="en-US" dirty="0"/>
              <a:t>When you host a website, you essentially rent space on a webserver from a hosting company or provider.</a:t>
            </a:r>
          </a:p>
          <a:p>
            <a:r>
              <a:rPr lang="en-US" dirty="0"/>
              <a:t>The web hosting company also provides a range of services, such as server maintenance, security, and technical support, to ensure that your website is always accessible and runs smoothly.</a:t>
            </a:r>
          </a:p>
        </p:txBody>
      </p:sp>
    </p:spTree>
    <p:custDataLst>
      <p:tags r:id="rId1"/>
    </p:custDataLst>
    <p:extLst>
      <p:ext uri="{BB962C8B-B14F-4D97-AF65-F5344CB8AC3E}">
        <p14:creationId xmlns:p14="http://schemas.microsoft.com/office/powerpoint/2010/main" val="3696613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0A4FE-3AB2-AB4B-877D-F120F10CDBA5}"/>
              </a:ext>
            </a:extLst>
          </p:cNvPr>
          <p:cNvSpPr>
            <a:spLocks noGrp="1"/>
          </p:cNvSpPr>
          <p:nvPr>
            <p:ph type="title"/>
          </p:nvPr>
        </p:nvSpPr>
        <p:spPr/>
        <p:txBody>
          <a:bodyPr/>
          <a:lstStyle/>
          <a:p>
            <a:r>
              <a:rPr lang="en-US" dirty="0"/>
              <a:t>Hosting a Website</a:t>
            </a:r>
          </a:p>
        </p:txBody>
      </p:sp>
      <p:sp>
        <p:nvSpPr>
          <p:cNvPr id="3" name="Content Placeholder 2">
            <a:extLst>
              <a:ext uri="{FF2B5EF4-FFF2-40B4-BE49-F238E27FC236}">
                <a16:creationId xmlns:a16="http://schemas.microsoft.com/office/drawing/2014/main" id="{26E88899-A23F-6840-9FAB-60A7B1C37AC2}"/>
              </a:ext>
            </a:extLst>
          </p:cNvPr>
          <p:cNvSpPr>
            <a:spLocks noGrp="1"/>
          </p:cNvSpPr>
          <p:nvPr>
            <p:ph idx="1"/>
          </p:nvPr>
        </p:nvSpPr>
        <p:spPr/>
        <p:txBody>
          <a:bodyPr>
            <a:normAutofit/>
          </a:bodyPr>
          <a:lstStyle/>
          <a:p>
            <a:r>
              <a:rPr lang="en-US" dirty="0"/>
              <a:t>Once your website is hosted, users can access it by typing your domain name (e.g. www.cyberflorida.org) into their web browser.</a:t>
            </a:r>
          </a:p>
          <a:p>
            <a:r>
              <a:rPr lang="en-US" dirty="0"/>
              <a:t>This sends a request to the webserver hosting your website.</a:t>
            </a:r>
          </a:p>
          <a:p>
            <a:r>
              <a:rPr lang="en-US" dirty="0"/>
              <a:t>The web server then responds by sending the requested web pages back to the user's web browser, which displays them on their screen.</a:t>
            </a:r>
          </a:p>
          <a:p>
            <a:r>
              <a:rPr lang="en-US" dirty="0"/>
              <a:t>Some of the most popular web hosting sites are GoDaddy, Bluehost, </a:t>
            </a:r>
            <a:r>
              <a:rPr lang="en-US" dirty="0" err="1"/>
              <a:t>SiteGround</a:t>
            </a:r>
            <a:r>
              <a:rPr lang="en-US" dirty="0"/>
              <a:t>, HostGator, </a:t>
            </a:r>
            <a:r>
              <a:rPr lang="en-US" dirty="0" err="1"/>
              <a:t>DreamHost</a:t>
            </a:r>
            <a:r>
              <a:rPr lang="en-US" dirty="0"/>
              <a:t>, A2 Hosting, and </a:t>
            </a:r>
            <a:r>
              <a:rPr lang="en-US" dirty="0" err="1"/>
              <a:t>InMotion</a:t>
            </a:r>
            <a:r>
              <a:rPr lang="en-US" dirty="0"/>
              <a:t> Hosting, </a:t>
            </a:r>
            <a:r>
              <a:rPr lang="en-US" dirty="0" err="1"/>
              <a:t>Wix</a:t>
            </a:r>
            <a:r>
              <a:rPr lang="en-US" dirty="0"/>
              <a:t> are some popular service providers to host websites.</a:t>
            </a:r>
          </a:p>
        </p:txBody>
      </p:sp>
    </p:spTree>
    <p:custDataLst>
      <p:tags r:id="rId1"/>
    </p:custDataLst>
    <p:extLst>
      <p:ext uri="{BB962C8B-B14F-4D97-AF65-F5344CB8AC3E}">
        <p14:creationId xmlns:p14="http://schemas.microsoft.com/office/powerpoint/2010/main" val="379109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21D68-FC44-DA42-801D-F69453478969}"/>
              </a:ext>
            </a:extLst>
          </p:cNvPr>
          <p:cNvSpPr>
            <a:spLocks noGrp="1"/>
          </p:cNvSpPr>
          <p:nvPr>
            <p:ph type="title"/>
          </p:nvPr>
        </p:nvSpPr>
        <p:spPr/>
        <p:txBody>
          <a:bodyPr/>
          <a:lstStyle/>
          <a:p>
            <a:r>
              <a:rPr lang="en-US" dirty="0"/>
              <a:t>What is HTML?</a:t>
            </a:r>
          </a:p>
        </p:txBody>
      </p:sp>
      <p:sp>
        <p:nvSpPr>
          <p:cNvPr id="3" name="Content Placeholder 2">
            <a:extLst>
              <a:ext uri="{FF2B5EF4-FFF2-40B4-BE49-F238E27FC236}">
                <a16:creationId xmlns:a16="http://schemas.microsoft.com/office/drawing/2014/main" id="{BF1FAA71-7753-B846-A745-75FBECED1622}"/>
              </a:ext>
            </a:extLst>
          </p:cNvPr>
          <p:cNvSpPr>
            <a:spLocks noGrp="1"/>
          </p:cNvSpPr>
          <p:nvPr>
            <p:ph idx="1"/>
          </p:nvPr>
        </p:nvSpPr>
        <p:spPr/>
        <p:txBody>
          <a:bodyPr>
            <a:normAutofit/>
          </a:bodyPr>
          <a:lstStyle/>
          <a:p>
            <a:pPr marL="0" indent="0">
              <a:buNone/>
            </a:pPr>
            <a:r>
              <a:rPr lang="en-US" b="1" i="1" dirty="0"/>
              <a:t>HTML (Hypertext Markup Language)</a:t>
            </a:r>
            <a:r>
              <a:rPr lang="en-US" i="1" dirty="0"/>
              <a:t> </a:t>
            </a:r>
            <a:r>
              <a:rPr lang="en-US" dirty="0"/>
              <a:t>is the standard markup language used for creating web pages and web applications</a:t>
            </a:r>
          </a:p>
          <a:p>
            <a:pPr lvl="1"/>
            <a:r>
              <a:rPr lang="en-US" dirty="0"/>
              <a:t>A Markup language is a computer language that is used to apply layout and formatting conventions to a text document.</a:t>
            </a:r>
          </a:p>
          <a:p>
            <a:pPr lvl="1"/>
            <a:r>
              <a:rPr lang="en-US" dirty="0"/>
              <a:t>HTML markup language makes text on web pages more interactive and dynamic.</a:t>
            </a:r>
          </a:p>
          <a:p>
            <a:pPr lvl="1"/>
            <a:r>
              <a:rPr lang="en-US" dirty="0"/>
              <a:t>HTML allows us to specify the placement of images, tables, links, etc. on web pages using simple text descriptions.</a:t>
            </a:r>
          </a:p>
          <a:p>
            <a:pPr lvl="1"/>
            <a:r>
              <a:rPr lang="en-US" dirty="0"/>
              <a:t>HTML provides the structure and content of a web page, specifying how text, images, hyperlinks, tables, and other media should be displayed on a browser.</a:t>
            </a:r>
          </a:p>
        </p:txBody>
      </p:sp>
    </p:spTree>
    <p:custDataLst>
      <p:tags r:id="rId1"/>
    </p:custDataLst>
    <p:extLst>
      <p:ext uri="{BB962C8B-B14F-4D97-AF65-F5344CB8AC3E}">
        <p14:creationId xmlns:p14="http://schemas.microsoft.com/office/powerpoint/2010/main" val="23511022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99183-0ABA-894B-9F58-4DD635B9B8B0}"/>
              </a:ext>
            </a:extLst>
          </p:cNvPr>
          <p:cNvSpPr>
            <a:spLocks noGrp="1"/>
          </p:cNvSpPr>
          <p:nvPr>
            <p:ph type="title"/>
          </p:nvPr>
        </p:nvSpPr>
        <p:spPr/>
        <p:txBody>
          <a:bodyPr/>
          <a:lstStyle/>
          <a:p>
            <a:r>
              <a:rPr lang="en-US" dirty="0"/>
              <a:t>Website Editors</a:t>
            </a:r>
          </a:p>
        </p:txBody>
      </p:sp>
      <p:sp>
        <p:nvSpPr>
          <p:cNvPr id="3" name="Content Placeholder 2">
            <a:extLst>
              <a:ext uri="{FF2B5EF4-FFF2-40B4-BE49-F238E27FC236}">
                <a16:creationId xmlns:a16="http://schemas.microsoft.com/office/drawing/2014/main" id="{EC470CA0-11DF-6544-A6B3-E213FF8B59CE}"/>
              </a:ext>
            </a:extLst>
          </p:cNvPr>
          <p:cNvSpPr>
            <a:spLocks noGrp="1"/>
          </p:cNvSpPr>
          <p:nvPr>
            <p:ph idx="1"/>
          </p:nvPr>
        </p:nvSpPr>
        <p:spPr/>
        <p:txBody>
          <a:bodyPr>
            <a:normAutofit/>
          </a:bodyPr>
          <a:lstStyle/>
          <a:p>
            <a:r>
              <a:rPr lang="en-US" dirty="0"/>
              <a:t>One popular way to build HTML pages is to use a WYSIWYG (Pronounced WIZ-EEE-WIG) editor.</a:t>
            </a:r>
          </a:p>
          <a:p>
            <a:r>
              <a:rPr lang="en-US" dirty="0"/>
              <a:t>WYSIWYG is a popular industry acronym for “What You See Is What You Get.” </a:t>
            </a:r>
          </a:p>
          <a:p>
            <a:r>
              <a:rPr lang="en-US" dirty="0"/>
              <a:t>A WYSIWYG editor is a software program that allows users to create and edit HTML documents without having to know the HTML code.</a:t>
            </a:r>
          </a:p>
          <a:p>
            <a:r>
              <a:rPr lang="en-US" dirty="0">
                <a:effectLst/>
              </a:rPr>
              <a:t> </a:t>
            </a:r>
            <a:r>
              <a:rPr lang="en-US" dirty="0"/>
              <a:t>Some popular free WYSIWYG HTML editors include Brackets from Adobe, Phoenix code editor from the Brackets developer community, and </a:t>
            </a:r>
            <a:r>
              <a:rPr lang="en-US" dirty="0" err="1"/>
              <a:t>SeaMonkey</a:t>
            </a:r>
            <a:r>
              <a:rPr lang="en-US" dirty="0"/>
              <a:t> from the Mozilla community.</a:t>
            </a:r>
          </a:p>
          <a:p>
            <a:endParaRPr lang="en-US" dirty="0"/>
          </a:p>
        </p:txBody>
      </p:sp>
    </p:spTree>
    <p:custDataLst>
      <p:tags r:id="rId1"/>
    </p:custDataLst>
    <p:extLst>
      <p:ext uri="{BB962C8B-B14F-4D97-AF65-F5344CB8AC3E}">
        <p14:creationId xmlns:p14="http://schemas.microsoft.com/office/powerpoint/2010/main" val="1618535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042A0-EDF6-A142-BC88-A1E558FBC319}"/>
              </a:ext>
            </a:extLst>
          </p:cNvPr>
          <p:cNvSpPr>
            <a:spLocks noGrp="1"/>
          </p:cNvSpPr>
          <p:nvPr>
            <p:ph type="title"/>
          </p:nvPr>
        </p:nvSpPr>
        <p:spPr/>
        <p:txBody>
          <a:bodyPr/>
          <a:lstStyle/>
          <a:p>
            <a:r>
              <a:rPr lang="en-US" dirty="0"/>
              <a:t>Website Editors</a:t>
            </a:r>
          </a:p>
        </p:txBody>
      </p:sp>
      <p:sp>
        <p:nvSpPr>
          <p:cNvPr id="3" name="Content Placeholder 2">
            <a:extLst>
              <a:ext uri="{FF2B5EF4-FFF2-40B4-BE49-F238E27FC236}">
                <a16:creationId xmlns:a16="http://schemas.microsoft.com/office/drawing/2014/main" id="{287728C3-485C-FA4F-B8F8-FDB56C990BD3}"/>
              </a:ext>
            </a:extLst>
          </p:cNvPr>
          <p:cNvSpPr>
            <a:spLocks noGrp="1"/>
          </p:cNvSpPr>
          <p:nvPr>
            <p:ph idx="1"/>
          </p:nvPr>
        </p:nvSpPr>
        <p:spPr/>
        <p:txBody>
          <a:bodyPr/>
          <a:lstStyle/>
          <a:p>
            <a:r>
              <a:rPr lang="en-US" dirty="0"/>
              <a:t>Website hosting providers like Wix.com can also give you access to website builders and editors.</a:t>
            </a:r>
          </a:p>
          <a:p>
            <a:r>
              <a:rPr lang="en-US" dirty="0"/>
              <a:t>The website builder is typically a WYSIWYG platform, where you can drag and drop elements on to the page.</a:t>
            </a:r>
          </a:p>
          <a:p>
            <a:r>
              <a:rPr lang="en-US" dirty="0"/>
              <a:t>When you are ready, you can click the </a:t>
            </a:r>
            <a:r>
              <a:rPr lang="en-US" b="1" dirty="0"/>
              <a:t>Publish</a:t>
            </a:r>
            <a:r>
              <a:rPr lang="en-US" dirty="0"/>
              <a:t> button to deploy your website without writing or editing a line of code.</a:t>
            </a:r>
          </a:p>
          <a:p>
            <a:endParaRPr lang="en-US" dirty="0"/>
          </a:p>
        </p:txBody>
      </p:sp>
    </p:spTree>
    <p:custDataLst>
      <p:tags r:id="rId1"/>
    </p:custDataLst>
    <p:extLst>
      <p:ext uri="{BB962C8B-B14F-4D97-AF65-F5344CB8AC3E}">
        <p14:creationId xmlns:p14="http://schemas.microsoft.com/office/powerpoint/2010/main" val="3391212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46F91-3407-646C-B68A-A11D8C8633F6}"/>
              </a:ext>
            </a:extLst>
          </p:cNvPr>
          <p:cNvSpPr>
            <a:spLocks noGrp="1"/>
          </p:cNvSpPr>
          <p:nvPr>
            <p:ph type="title"/>
          </p:nvPr>
        </p:nvSpPr>
        <p:spPr/>
        <p:txBody>
          <a:bodyPr/>
          <a:lstStyle/>
          <a:p>
            <a:r>
              <a:rPr lang="en-US" dirty="0"/>
              <a:t>HTML Extensions</a:t>
            </a:r>
          </a:p>
        </p:txBody>
      </p:sp>
      <p:sp>
        <p:nvSpPr>
          <p:cNvPr id="3" name="Text Placeholder 2">
            <a:extLst>
              <a:ext uri="{FF2B5EF4-FFF2-40B4-BE49-F238E27FC236}">
                <a16:creationId xmlns:a16="http://schemas.microsoft.com/office/drawing/2014/main" id="{6FF7B174-6381-2925-ACB3-AF312EFE649F}"/>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0549499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D9AF5-96FF-4240-A510-ABC4DA3A00E6}"/>
              </a:ext>
            </a:extLst>
          </p:cNvPr>
          <p:cNvSpPr>
            <a:spLocks noGrp="1"/>
          </p:cNvSpPr>
          <p:nvPr>
            <p:ph type="title"/>
          </p:nvPr>
        </p:nvSpPr>
        <p:spPr/>
        <p:txBody>
          <a:bodyPr/>
          <a:lstStyle/>
          <a:p>
            <a:r>
              <a:rPr lang="en-US" dirty="0"/>
              <a:t>HTML Extensions: DHTML</a:t>
            </a:r>
          </a:p>
        </p:txBody>
      </p:sp>
      <p:sp>
        <p:nvSpPr>
          <p:cNvPr id="3" name="Content Placeholder 2">
            <a:extLst>
              <a:ext uri="{FF2B5EF4-FFF2-40B4-BE49-F238E27FC236}">
                <a16:creationId xmlns:a16="http://schemas.microsoft.com/office/drawing/2014/main" id="{2AB521DD-2E79-734E-AC9D-14894EB3F2BE}"/>
              </a:ext>
            </a:extLst>
          </p:cNvPr>
          <p:cNvSpPr>
            <a:spLocks noGrp="1"/>
          </p:cNvSpPr>
          <p:nvPr>
            <p:ph idx="1"/>
          </p:nvPr>
        </p:nvSpPr>
        <p:spPr/>
        <p:txBody>
          <a:bodyPr/>
          <a:lstStyle/>
          <a:p>
            <a:r>
              <a:rPr lang="en-US" dirty="0"/>
              <a:t>The popularity of the web has led to several innovations in web design, collectively called DHTML.</a:t>
            </a:r>
          </a:p>
          <a:p>
            <a:r>
              <a:rPr lang="en-US" dirty="0"/>
              <a:t>The collection of web technologies including HTML, CSS and JavaScript to create interactive websites is called Dynamic HTML, or DHTML.</a:t>
            </a:r>
          </a:p>
          <a:p>
            <a:r>
              <a:rPr lang="en-US" dirty="0"/>
              <a:t>Using DHTML, you can create web pages that respond to user actions such as mouse clicks and hover events, without requiring the page to reload or requiring server-side processing.</a:t>
            </a:r>
          </a:p>
          <a:p>
            <a:endParaRPr lang="en-US" dirty="0"/>
          </a:p>
          <a:p>
            <a:endParaRPr lang="en-US" dirty="0"/>
          </a:p>
        </p:txBody>
      </p:sp>
    </p:spTree>
    <p:custDataLst>
      <p:tags r:id="rId1"/>
    </p:custDataLst>
    <p:extLst>
      <p:ext uri="{BB962C8B-B14F-4D97-AF65-F5344CB8AC3E}">
        <p14:creationId xmlns:p14="http://schemas.microsoft.com/office/powerpoint/2010/main" val="3825342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BED6-7F1E-1E4E-B380-39DEA56A40FE}"/>
              </a:ext>
            </a:extLst>
          </p:cNvPr>
          <p:cNvSpPr>
            <a:spLocks noGrp="1"/>
          </p:cNvSpPr>
          <p:nvPr>
            <p:ph type="title"/>
          </p:nvPr>
        </p:nvSpPr>
        <p:spPr/>
        <p:txBody>
          <a:bodyPr/>
          <a:lstStyle/>
          <a:p>
            <a:r>
              <a:rPr lang="en-US" dirty="0"/>
              <a:t>HTML Extensions: SPA</a:t>
            </a:r>
          </a:p>
        </p:txBody>
      </p:sp>
      <p:sp>
        <p:nvSpPr>
          <p:cNvPr id="3" name="Content Placeholder 2">
            <a:extLst>
              <a:ext uri="{FF2B5EF4-FFF2-40B4-BE49-F238E27FC236}">
                <a16:creationId xmlns:a16="http://schemas.microsoft.com/office/drawing/2014/main" id="{B1A42017-564C-D142-B4F8-E62D350C600A}"/>
              </a:ext>
            </a:extLst>
          </p:cNvPr>
          <p:cNvSpPr>
            <a:spLocks noGrp="1"/>
          </p:cNvSpPr>
          <p:nvPr>
            <p:ph idx="1"/>
          </p:nvPr>
        </p:nvSpPr>
        <p:spPr/>
        <p:txBody>
          <a:bodyPr/>
          <a:lstStyle/>
          <a:p>
            <a:r>
              <a:rPr lang="en-US" dirty="0"/>
              <a:t>Another recent development, popularized by social media websites such as Facebook and Twitter is called the Single Page Architecture (SPA).</a:t>
            </a:r>
          </a:p>
          <a:p>
            <a:r>
              <a:rPr lang="en-US" dirty="0"/>
              <a:t>Single page architecture (SPA) is a development approach in which the content and functionality of a web application is contained within a single HTML page.</a:t>
            </a:r>
          </a:p>
          <a:p>
            <a:r>
              <a:rPr lang="en-US" dirty="0"/>
              <a:t>Instead of navigating to separate pages when clicking on links, the user remains on the same page while sections of the page get dynamically updated based on the user’s interaction with the website.</a:t>
            </a:r>
          </a:p>
        </p:txBody>
      </p:sp>
    </p:spTree>
    <p:custDataLst>
      <p:tags r:id="rId1"/>
    </p:custDataLst>
    <p:extLst>
      <p:ext uri="{BB962C8B-B14F-4D97-AF65-F5344CB8AC3E}">
        <p14:creationId xmlns:p14="http://schemas.microsoft.com/office/powerpoint/2010/main" val="11592138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09774-E4DF-4949-993C-5CB3FDE2A515}"/>
              </a:ext>
            </a:extLst>
          </p:cNvPr>
          <p:cNvSpPr>
            <a:spLocks noGrp="1"/>
          </p:cNvSpPr>
          <p:nvPr>
            <p:ph type="title"/>
          </p:nvPr>
        </p:nvSpPr>
        <p:spPr/>
        <p:txBody>
          <a:bodyPr/>
          <a:lstStyle/>
          <a:p>
            <a:r>
              <a:rPr lang="en-US" dirty="0"/>
              <a:t>HTML Extensions: XML</a:t>
            </a:r>
          </a:p>
        </p:txBody>
      </p:sp>
      <p:sp>
        <p:nvSpPr>
          <p:cNvPr id="3" name="Content Placeholder 2">
            <a:extLst>
              <a:ext uri="{FF2B5EF4-FFF2-40B4-BE49-F238E27FC236}">
                <a16:creationId xmlns:a16="http://schemas.microsoft.com/office/drawing/2014/main" id="{41565AB4-B5A4-F843-A34D-C57005E2A36C}"/>
              </a:ext>
            </a:extLst>
          </p:cNvPr>
          <p:cNvSpPr>
            <a:spLocks noGrp="1"/>
          </p:cNvSpPr>
          <p:nvPr>
            <p:ph idx="1"/>
          </p:nvPr>
        </p:nvSpPr>
        <p:spPr>
          <a:xfrm>
            <a:off x="838200" y="1825625"/>
            <a:ext cx="7131907" cy="4351338"/>
          </a:xfrm>
        </p:spPr>
        <p:txBody>
          <a:bodyPr>
            <a:noAutofit/>
          </a:bodyPr>
          <a:lstStyle/>
          <a:p>
            <a:r>
              <a:rPr lang="en-US" dirty="0"/>
              <a:t>Extensible Markup Language (XML) is the generalization of tags for electronic publishing.</a:t>
            </a:r>
          </a:p>
          <a:p>
            <a:r>
              <a:rPr lang="en-US" dirty="0"/>
              <a:t>Several electronic publishing technologies, such as Microsoft Word, use XML behind the scenes for their operation. </a:t>
            </a:r>
          </a:p>
          <a:p>
            <a:r>
              <a:rPr lang="en-US" dirty="0"/>
              <a:t>XML is very useful if the organization you work for does data exchange, for example with buyers, sellers, credit card companies, banks and other organizations.</a:t>
            </a:r>
          </a:p>
          <a:p>
            <a:r>
              <a:rPr lang="en-US" dirty="0"/>
              <a:t>Data exchange between companies and customers is a critical aspect of online commerce, which makes XML a key language you should know about</a:t>
            </a:r>
            <a:r>
              <a:rPr lang="en-US" dirty="0">
                <a:effectLst/>
              </a:rPr>
              <a:t> .</a:t>
            </a:r>
            <a:endParaRPr lang="en-US" dirty="0"/>
          </a:p>
        </p:txBody>
      </p:sp>
      <p:pic>
        <p:nvPicPr>
          <p:cNvPr id="5" name="Picture 4" descr="example of XML code">
            <a:extLst>
              <a:ext uri="{FF2B5EF4-FFF2-40B4-BE49-F238E27FC236}">
                <a16:creationId xmlns:a16="http://schemas.microsoft.com/office/drawing/2014/main" id="{B485E6A9-836D-9C43-B4E2-26480D846200}"/>
              </a:ext>
            </a:extLst>
          </p:cNvPr>
          <p:cNvPicPr>
            <a:picLocks noChangeAspect="1"/>
          </p:cNvPicPr>
          <p:nvPr/>
        </p:nvPicPr>
        <p:blipFill>
          <a:blip r:embed="rId3"/>
          <a:stretch>
            <a:fillRect/>
          </a:stretch>
        </p:blipFill>
        <p:spPr>
          <a:xfrm>
            <a:off x="7970107" y="2768790"/>
            <a:ext cx="3593876" cy="2655215"/>
          </a:xfrm>
          <a:prstGeom prst="rect">
            <a:avLst/>
          </a:prstGeom>
        </p:spPr>
      </p:pic>
    </p:spTree>
    <p:custDataLst>
      <p:tags r:id="rId1"/>
    </p:custDataLst>
    <p:extLst>
      <p:ext uri="{BB962C8B-B14F-4D97-AF65-F5344CB8AC3E}">
        <p14:creationId xmlns:p14="http://schemas.microsoft.com/office/powerpoint/2010/main" val="2588779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915B-CCD4-E940-B9F3-AE2CB1EFDECE}"/>
              </a:ext>
            </a:extLst>
          </p:cNvPr>
          <p:cNvSpPr>
            <a:spLocks noGrp="1"/>
          </p:cNvSpPr>
          <p:nvPr>
            <p:ph type="title"/>
          </p:nvPr>
        </p:nvSpPr>
        <p:spPr/>
        <p:txBody>
          <a:bodyPr/>
          <a:lstStyle/>
          <a:p>
            <a:r>
              <a:rPr lang="en-US" dirty="0"/>
              <a:t>HTML Extensions: JSON</a:t>
            </a:r>
          </a:p>
        </p:txBody>
      </p:sp>
      <p:sp>
        <p:nvSpPr>
          <p:cNvPr id="3" name="Content Placeholder 2">
            <a:extLst>
              <a:ext uri="{FF2B5EF4-FFF2-40B4-BE49-F238E27FC236}">
                <a16:creationId xmlns:a16="http://schemas.microsoft.com/office/drawing/2014/main" id="{9F0A0584-8289-714C-BC40-F5E7B33A8645}"/>
              </a:ext>
            </a:extLst>
          </p:cNvPr>
          <p:cNvSpPr>
            <a:spLocks noGrp="1"/>
          </p:cNvSpPr>
          <p:nvPr>
            <p:ph idx="1"/>
          </p:nvPr>
        </p:nvSpPr>
        <p:spPr/>
        <p:txBody>
          <a:bodyPr>
            <a:normAutofit/>
          </a:bodyPr>
          <a:lstStyle/>
          <a:p>
            <a:r>
              <a:rPr lang="en-US" dirty="0"/>
              <a:t>Developers have gradually replaced XML with JavaScript Object Notation (JSON).</a:t>
            </a:r>
          </a:p>
          <a:p>
            <a:r>
              <a:rPr lang="en-US" dirty="0"/>
              <a:t>JSON replaces tags with key-value pairs, thereby eliminating closing tags and greatly reducing the number of words needed to convey the same information.</a:t>
            </a:r>
          </a:p>
          <a:p>
            <a:endParaRPr lang="en-US" dirty="0"/>
          </a:p>
        </p:txBody>
      </p:sp>
      <p:pic>
        <p:nvPicPr>
          <p:cNvPr id="5" name="Picture 4" descr="example of json code">
            <a:extLst>
              <a:ext uri="{FF2B5EF4-FFF2-40B4-BE49-F238E27FC236}">
                <a16:creationId xmlns:a16="http://schemas.microsoft.com/office/drawing/2014/main" id="{21825CE6-40C6-1F46-B825-778B9DF2FEA2}"/>
              </a:ext>
            </a:extLst>
          </p:cNvPr>
          <p:cNvPicPr>
            <a:picLocks noChangeAspect="1"/>
          </p:cNvPicPr>
          <p:nvPr/>
        </p:nvPicPr>
        <p:blipFill>
          <a:blip r:embed="rId3"/>
          <a:stretch>
            <a:fillRect/>
          </a:stretch>
        </p:blipFill>
        <p:spPr>
          <a:xfrm>
            <a:off x="1537854" y="3622819"/>
            <a:ext cx="9116291" cy="1745064"/>
          </a:xfrm>
          <a:prstGeom prst="rect">
            <a:avLst/>
          </a:prstGeom>
        </p:spPr>
      </p:pic>
    </p:spTree>
    <p:custDataLst>
      <p:tags r:id="rId1"/>
    </p:custDataLst>
    <p:extLst>
      <p:ext uri="{BB962C8B-B14F-4D97-AF65-F5344CB8AC3E}">
        <p14:creationId xmlns:p14="http://schemas.microsoft.com/office/powerpoint/2010/main" val="33538442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99286-DF02-22F5-89B2-8B29400A21A2}"/>
              </a:ext>
            </a:extLst>
          </p:cNvPr>
          <p:cNvSpPr>
            <a:spLocks noGrp="1"/>
          </p:cNvSpPr>
          <p:nvPr>
            <p:ph type="title"/>
          </p:nvPr>
        </p:nvSpPr>
        <p:spPr/>
        <p:txBody>
          <a:bodyPr/>
          <a:lstStyle/>
          <a:p>
            <a:r>
              <a:rPr lang="en-US" dirty="0"/>
              <a:t>The end</a:t>
            </a:r>
          </a:p>
        </p:txBody>
      </p:sp>
    </p:spTree>
    <p:custDataLst>
      <p:tags r:id="rId1"/>
    </p:custDataLst>
    <p:extLst>
      <p:ext uri="{BB962C8B-B14F-4D97-AF65-F5344CB8AC3E}">
        <p14:creationId xmlns:p14="http://schemas.microsoft.com/office/powerpoint/2010/main" val="189890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Structure and </a:t>
            </a:r>
            <a:br>
              <a:rPr lang="en-US" dirty="0"/>
            </a:br>
            <a:r>
              <a:rPr lang="en-US" dirty="0"/>
              <a:t>Elements of HTML</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22706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A8FEA-C211-C64E-AF2C-F11CC9E42584}"/>
              </a:ext>
            </a:extLst>
          </p:cNvPr>
          <p:cNvSpPr>
            <a:spLocks noGrp="1"/>
          </p:cNvSpPr>
          <p:nvPr>
            <p:ph type="title"/>
          </p:nvPr>
        </p:nvSpPr>
        <p:spPr/>
        <p:txBody>
          <a:bodyPr/>
          <a:lstStyle/>
          <a:p>
            <a:r>
              <a:rPr lang="en-US" dirty="0"/>
              <a:t>Structure of an HTML Page</a:t>
            </a:r>
          </a:p>
        </p:txBody>
      </p:sp>
      <p:sp>
        <p:nvSpPr>
          <p:cNvPr id="3" name="Content Placeholder 2">
            <a:extLst>
              <a:ext uri="{FF2B5EF4-FFF2-40B4-BE49-F238E27FC236}">
                <a16:creationId xmlns:a16="http://schemas.microsoft.com/office/drawing/2014/main" id="{3F25EC82-2AEF-8048-8CD9-5DFE379CC0CD}"/>
              </a:ext>
            </a:extLst>
          </p:cNvPr>
          <p:cNvSpPr>
            <a:spLocks noGrp="1"/>
          </p:cNvSpPr>
          <p:nvPr>
            <p:ph idx="1"/>
          </p:nvPr>
        </p:nvSpPr>
        <p:spPr>
          <a:xfrm>
            <a:off x="838200" y="1825625"/>
            <a:ext cx="4821195" cy="4351338"/>
          </a:xfrm>
        </p:spPr>
        <p:txBody>
          <a:bodyPr/>
          <a:lstStyle/>
          <a:p>
            <a:r>
              <a:rPr lang="en-US" dirty="0"/>
              <a:t>All HTML pages follow the same basic structure. </a:t>
            </a:r>
          </a:p>
          <a:p>
            <a:r>
              <a:rPr lang="en-US" dirty="0"/>
              <a:t>They contain a DOCTYPE declaration at the top, followed by an HTML section. </a:t>
            </a:r>
          </a:p>
          <a:p>
            <a:r>
              <a:rPr lang="en-US" dirty="0"/>
              <a:t>The HTML section comprises a HEAD and BODY.</a:t>
            </a:r>
          </a:p>
        </p:txBody>
      </p:sp>
      <p:pic>
        <p:nvPicPr>
          <p:cNvPr id="8" name="Picture 7" descr="structure of HTML code">
            <a:extLst>
              <a:ext uri="{FF2B5EF4-FFF2-40B4-BE49-F238E27FC236}">
                <a16:creationId xmlns:a16="http://schemas.microsoft.com/office/drawing/2014/main" id="{0D09A0FC-3926-A345-8AE6-22F010E769E0}"/>
              </a:ext>
            </a:extLst>
          </p:cNvPr>
          <p:cNvPicPr>
            <a:picLocks noChangeAspect="1"/>
          </p:cNvPicPr>
          <p:nvPr/>
        </p:nvPicPr>
        <p:blipFill>
          <a:blip r:embed="rId3"/>
          <a:stretch>
            <a:fillRect/>
          </a:stretch>
        </p:blipFill>
        <p:spPr>
          <a:xfrm>
            <a:off x="5659395" y="1968196"/>
            <a:ext cx="5737727" cy="3459375"/>
          </a:xfrm>
          <a:prstGeom prst="rect">
            <a:avLst/>
          </a:prstGeom>
        </p:spPr>
      </p:pic>
    </p:spTree>
    <p:custDataLst>
      <p:tags r:id="rId1"/>
    </p:custDataLst>
    <p:extLst>
      <p:ext uri="{BB962C8B-B14F-4D97-AF65-F5344CB8AC3E}">
        <p14:creationId xmlns:p14="http://schemas.microsoft.com/office/powerpoint/2010/main" val="1110408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2E06D-1208-8345-A8E7-2370121C5D31}"/>
              </a:ext>
            </a:extLst>
          </p:cNvPr>
          <p:cNvSpPr>
            <a:spLocks noGrp="1"/>
          </p:cNvSpPr>
          <p:nvPr>
            <p:ph type="title"/>
          </p:nvPr>
        </p:nvSpPr>
        <p:spPr/>
        <p:txBody>
          <a:bodyPr/>
          <a:lstStyle/>
          <a:p>
            <a:r>
              <a:rPr lang="en-US" dirty="0"/>
              <a:t>HTML Tags</a:t>
            </a:r>
          </a:p>
        </p:txBody>
      </p:sp>
      <p:sp>
        <p:nvSpPr>
          <p:cNvPr id="3" name="Content Placeholder 2">
            <a:extLst>
              <a:ext uri="{FF2B5EF4-FFF2-40B4-BE49-F238E27FC236}">
                <a16:creationId xmlns:a16="http://schemas.microsoft.com/office/drawing/2014/main" id="{B8F4FD97-37DC-BE47-9885-954DB4628CDD}"/>
              </a:ext>
            </a:extLst>
          </p:cNvPr>
          <p:cNvSpPr>
            <a:spLocks noGrp="1"/>
          </p:cNvSpPr>
          <p:nvPr>
            <p:ph idx="1"/>
          </p:nvPr>
        </p:nvSpPr>
        <p:spPr>
          <a:xfrm>
            <a:off x="838200" y="1825625"/>
            <a:ext cx="10319951" cy="4351338"/>
          </a:xfrm>
        </p:spPr>
        <p:txBody>
          <a:bodyPr>
            <a:normAutofit/>
          </a:bodyPr>
          <a:lstStyle/>
          <a:p>
            <a:r>
              <a:rPr lang="en-US" dirty="0"/>
              <a:t>All code in HTML is declared using tags. A tag is a special keyword that is enclosed by &lt;&gt;</a:t>
            </a:r>
          </a:p>
          <a:p>
            <a:r>
              <a:rPr lang="en-US" dirty="0"/>
              <a:t>The DOCTYPE Declaration is the first line of an HTML page, and it tells the browser what kind of document to expect, particularly which version of HTML.</a:t>
            </a:r>
          </a:p>
          <a:p>
            <a:r>
              <a:rPr lang="en-US" dirty="0"/>
              <a:t>The HTML tag defines the start and end of an HTML document.</a:t>
            </a:r>
          </a:p>
          <a:p>
            <a:r>
              <a:rPr lang="en-US" dirty="0"/>
              <a:t>The head tag contains information about the HTML document that is mostly not displayed to the user.</a:t>
            </a:r>
          </a:p>
          <a:p>
            <a:r>
              <a:rPr lang="en-US" dirty="0"/>
              <a:t>The body tag contains all the content that is displayed to the user.</a:t>
            </a:r>
          </a:p>
        </p:txBody>
      </p:sp>
    </p:spTree>
    <p:custDataLst>
      <p:tags r:id="rId1"/>
    </p:custDataLst>
    <p:extLst>
      <p:ext uri="{BB962C8B-B14F-4D97-AF65-F5344CB8AC3E}">
        <p14:creationId xmlns:p14="http://schemas.microsoft.com/office/powerpoint/2010/main" val="34602989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F4419-B452-1547-A567-7CEABDE030AA}"/>
              </a:ext>
            </a:extLst>
          </p:cNvPr>
          <p:cNvSpPr>
            <a:spLocks noGrp="1"/>
          </p:cNvSpPr>
          <p:nvPr>
            <p:ph type="title"/>
          </p:nvPr>
        </p:nvSpPr>
        <p:spPr/>
        <p:txBody>
          <a:bodyPr/>
          <a:lstStyle/>
          <a:p>
            <a:r>
              <a:rPr lang="en-US" dirty="0"/>
              <a:t>Elements of HTML</a:t>
            </a:r>
          </a:p>
        </p:txBody>
      </p:sp>
      <p:sp>
        <p:nvSpPr>
          <p:cNvPr id="3" name="Content Placeholder 2">
            <a:extLst>
              <a:ext uri="{FF2B5EF4-FFF2-40B4-BE49-F238E27FC236}">
                <a16:creationId xmlns:a16="http://schemas.microsoft.com/office/drawing/2014/main" id="{767EC987-B32A-FF42-B2F3-D86FC3C5B47C}"/>
              </a:ext>
            </a:extLst>
          </p:cNvPr>
          <p:cNvSpPr>
            <a:spLocks noGrp="1"/>
          </p:cNvSpPr>
          <p:nvPr>
            <p:ph idx="1"/>
          </p:nvPr>
        </p:nvSpPr>
        <p:spPr>
          <a:xfrm>
            <a:off x="838200" y="1825625"/>
            <a:ext cx="4487562" cy="4351338"/>
          </a:xfrm>
        </p:spPr>
        <p:txBody>
          <a:bodyPr>
            <a:normAutofit/>
          </a:bodyPr>
          <a:lstStyle/>
          <a:p>
            <a:r>
              <a:rPr lang="en-US" dirty="0"/>
              <a:t>Like most electronic documents, web pages have text, images, tables, and links to other pages. </a:t>
            </a:r>
          </a:p>
          <a:p>
            <a:r>
              <a:rPr lang="en-US" dirty="0"/>
              <a:t>The example here demonstrates multiple tags to include headings, paragraphs, bold text, underlined text, strike through text, subscript text, superscript text, and a hyperlink.</a:t>
            </a:r>
          </a:p>
        </p:txBody>
      </p:sp>
      <p:pic>
        <p:nvPicPr>
          <p:cNvPr id="9" name="Picture 8" descr="Example of HTML">
            <a:extLst>
              <a:ext uri="{FF2B5EF4-FFF2-40B4-BE49-F238E27FC236}">
                <a16:creationId xmlns:a16="http://schemas.microsoft.com/office/drawing/2014/main" id="{E4091259-E437-FE4A-8339-936EE4C43905}"/>
              </a:ext>
            </a:extLst>
          </p:cNvPr>
          <p:cNvPicPr>
            <a:picLocks noChangeAspect="1"/>
          </p:cNvPicPr>
          <p:nvPr/>
        </p:nvPicPr>
        <p:blipFill>
          <a:blip r:embed="rId3"/>
          <a:stretch>
            <a:fillRect/>
          </a:stretch>
        </p:blipFill>
        <p:spPr>
          <a:xfrm>
            <a:off x="5609967" y="2192835"/>
            <a:ext cx="5647038" cy="2940705"/>
          </a:xfrm>
          <a:prstGeom prst="rect">
            <a:avLst/>
          </a:prstGeom>
        </p:spPr>
      </p:pic>
    </p:spTree>
    <p:custDataLst>
      <p:tags r:id="rId1"/>
    </p:custDataLst>
    <p:extLst>
      <p:ext uri="{BB962C8B-B14F-4D97-AF65-F5344CB8AC3E}">
        <p14:creationId xmlns:p14="http://schemas.microsoft.com/office/powerpoint/2010/main" val="691054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A62AA-0A0E-8E48-9A49-352CBA0BFD13}"/>
              </a:ext>
            </a:extLst>
          </p:cNvPr>
          <p:cNvSpPr>
            <a:spLocks noGrp="1"/>
          </p:cNvSpPr>
          <p:nvPr>
            <p:ph type="title"/>
          </p:nvPr>
        </p:nvSpPr>
        <p:spPr/>
        <p:txBody>
          <a:bodyPr/>
          <a:lstStyle/>
          <a:p>
            <a:r>
              <a:rPr lang="en-US" dirty="0"/>
              <a:t>Paragraph Tag &lt;p&gt;</a:t>
            </a:r>
          </a:p>
        </p:txBody>
      </p:sp>
      <p:sp>
        <p:nvSpPr>
          <p:cNvPr id="3" name="Content Placeholder 2">
            <a:extLst>
              <a:ext uri="{FF2B5EF4-FFF2-40B4-BE49-F238E27FC236}">
                <a16:creationId xmlns:a16="http://schemas.microsoft.com/office/drawing/2014/main" id="{D87C5B9C-AA15-8B48-A0D4-B39FFE21AFE1}"/>
              </a:ext>
            </a:extLst>
          </p:cNvPr>
          <p:cNvSpPr>
            <a:spLocks noGrp="1"/>
          </p:cNvSpPr>
          <p:nvPr>
            <p:ph idx="1"/>
          </p:nvPr>
        </p:nvSpPr>
        <p:spPr/>
        <p:txBody>
          <a:bodyPr/>
          <a:lstStyle/>
          <a:p>
            <a:r>
              <a:rPr lang="en-US" dirty="0"/>
              <a:t>The paragraph &lt;p&gt; tag is used to define a block of text as a paragraph.</a:t>
            </a:r>
          </a:p>
          <a:p>
            <a:r>
              <a:rPr lang="en-US" dirty="0"/>
              <a:t> The text within the &lt;p&gt; tag is displayed as a separate paragraph, with a line break before and after it.</a:t>
            </a:r>
          </a:p>
          <a:p>
            <a:r>
              <a:rPr lang="en-US" dirty="0"/>
              <a:t>This paragraph tag below uses a style to make the text appear red.</a:t>
            </a:r>
          </a:p>
        </p:txBody>
      </p:sp>
      <p:pic>
        <p:nvPicPr>
          <p:cNvPr id="5" name="Picture 4" descr="Paragraph tag showing color red">
            <a:extLst>
              <a:ext uri="{FF2B5EF4-FFF2-40B4-BE49-F238E27FC236}">
                <a16:creationId xmlns:a16="http://schemas.microsoft.com/office/drawing/2014/main" id="{91277591-352D-EE4F-8B95-785E0496B666}"/>
              </a:ext>
            </a:extLst>
          </p:cNvPr>
          <p:cNvPicPr>
            <a:picLocks noChangeAspect="1"/>
          </p:cNvPicPr>
          <p:nvPr/>
        </p:nvPicPr>
        <p:blipFill>
          <a:blip r:embed="rId3"/>
          <a:stretch>
            <a:fillRect/>
          </a:stretch>
        </p:blipFill>
        <p:spPr>
          <a:xfrm>
            <a:off x="1120380" y="4175064"/>
            <a:ext cx="9951239" cy="306050"/>
          </a:xfrm>
          <a:prstGeom prst="rect">
            <a:avLst/>
          </a:prstGeom>
        </p:spPr>
      </p:pic>
      <p:pic>
        <p:nvPicPr>
          <p:cNvPr id="7" name="Picture 6" descr="This is a paragraph with red style applied">
            <a:extLst>
              <a:ext uri="{FF2B5EF4-FFF2-40B4-BE49-F238E27FC236}">
                <a16:creationId xmlns:a16="http://schemas.microsoft.com/office/drawing/2014/main" id="{7D05C1F7-ED74-8748-AD1A-978605156455}"/>
              </a:ext>
            </a:extLst>
          </p:cNvPr>
          <p:cNvPicPr>
            <a:picLocks noChangeAspect="1"/>
          </p:cNvPicPr>
          <p:nvPr/>
        </p:nvPicPr>
        <p:blipFill>
          <a:blip r:embed="rId4"/>
          <a:stretch>
            <a:fillRect/>
          </a:stretch>
        </p:blipFill>
        <p:spPr>
          <a:xfrm>
            <a:off x="2616874" y="4816893"/>
            <a:ext cx="6585947" cy="668140"/>
          </a:xfrm>
          <a:prstGeom prst="rect">
            <a:avLst/>
          </a:prstGeom>
        </p:spPr>
      </p:pic>
    </p:spTree>
    <p:custDataLst>
      <p:tags r:id="rId1"/>
    </p:custDataLst>
    <p:extLst>
      <p:ext uri="{BB962C8B-B14F-4D97-AF65-F5344CB8AC3E}">
        <p14:creationId xmlns:p14="http://schemas.microsoft.com/office/powerpoint/2010/main" val="854619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FB208-780E-8B44-B064-A5EA67304829}"/>
              </a:ext>
            </a:extLst>
          </p:cNvPr>
          <p:cNvSpPr>
            <a:spLocks noGrp="1"/>
          </p:cNvSpPr>
          <p:nvPr>
            <p:ph type="title"/>
          </p:nvPr>
        </p:nvSpPr>
        <p:spPr/>
        <p:txBody>
          <a:bodyPr/>
          <a:lstStyle/>
          <a:p>
            <a:r>
              <a:rPr lang="en-US" dirty="0"/>
              <a:t>Headings Tag &lt;h1&gt; to &lt;h6&gt;</a:t>
            </a:r>
          </a:p>
        </p:txBody>
      </p:sp>
      <p:sp>
        <p:nvSpPr>
          <p:cNvPr id="3" name="Content Placeholder 2">
            <a:extLst>
              <a:ext uri="{FF2B5EF4-FFF2-40B4-BE49-F238E27FC236}">
                <a16:creationId xmlns:a16="http://schemas.microsoft.com/office/drawing/2014/main" id="{21BECD4C-095B-B148-A774-78A1356CCBB4}"/>
              </a:ext>
            </a:extLst>
          </p:cNvPr>
          <p:cNvSpPr>
            <a:spLocks noGrp="1"/>
          </p:cNvSpPr>
          <p:nvPr>
            <p:ph idx="1"/>
          </p:nvPr>
        </p:nvSpPr>
        <p:spPr/>
        <p:txBody>
          <a:bodyPr/>
          <a:lstStyle/>
          <a:p>
            <a:pPr marL="0" indent="0">
              <a:buNone/>
            </a:pPr>
            <a:r>
              <a:rPr lang="en-US" dirty="0"/>
              <a:t>Headings are the essential mechanism to create structure within pages. HTML supports headings with six levels of headings, ranging from &lt;h1&gt; to &lt;h6&gt;.</a:t>
            </a:r>
          </a:p>
        </p:txBody>
      </p:sp>
      <p:pic>
        <p:nvPicPr>
          <p:cNvPr id="5" name="Picture 4" descr="Example of Heading tags in code">
            <a:extLst>
              <a:ext uri="{FF2B5EF4-FFF2-40B4-BE49-F238E27FC236}">
                <a16:creationId xmlns:a16="http://schemas.microsoft.com/office/drawing/2014/main" id="{7BCA50F3-E3B2-A943-9F3B-866E7DD4B9D8}"/>
              </a:ext>
            </a:extLst>
          </p:cNvPr>
          <p:cNvPicPr>
            <a:picLocks noChangeAspect="1"/>
          </p:cNvPicPr>
          <p:nvPr/>
        </p:nvPicPr>
        <p:blipFill>
          <a:blip r:embed="rId3"/>
          <a:stretch>
            <a:fillRect/>
          </a:stretch>
        </p:blipFill>
        <p:spPr>
          <a:xfrm>
            <a:off x="2792321" y="2812552"/>
            <a:ext cx="6607357" cy="1232895"/>
          </a:xfrm>
          <a:prstGeom prst="rect">
            <a:avLst/>
          </a:prstGeom>
        </p:spPr>
      </p:pic>
      <p:pic>
        <p:nvPicPr>
          <p:cNvPr id="7" name="Picture 6">
            <a:extLst>
              <a:ext uri="{FF2B5EF4-FFF2-40B4-BE49-F238E27FC236}">
                <a16:creationId xmlns:a16="http://schemas.microsoft.com/office/drawing/2014/main" id="{F399D265-CD34-C64F-AEA8-2A983F82AD0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226967" y="4370534"/>
            <a:ext cx="4047901" cy="1753231"/>
          </a:xfrm>
          <a:prstGeom prst="rect">
            <a:avLst/>
          </a:prstGeom>
        </p:spPr>
      </p:pic>
    </p:spTree>
    <p:custDataLst>
      <p:tags r:id="rId1"/>
    </p:custDataLst>
    <p:extLst>
      <p:ext uri="{BB962C8B-B14F-4D97-AF65-F5344CB8AC3E}">
        <p14:creationId xmlns:p14="http://schemas.microsoft.com/office/powerpoint/2010/main" val="9377218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7"/>
  <p:tag name="ARTICULATE_PROJECT_OPEN" val="0"/>
  <p:tag name="ARTICULATE_DESIGN_ID_USF-DIT-BOOK" val="xWzS56Y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USF-dit-book">
  <a:themeElements>
    <a:clrScheme name="DIT">
      <a:dk1>
        <a:sysClr val="windowText" lastClr="000000"/>
      </a:dk1>
      <a:lt1>
        <a:sysClr val="window" lastClr="FFFFFF"/>
      </a:lt1>
      <a:dk2>
        <a:srgbClr val="62656C"/>
      </a:dk2>
      <a:lt2>
        <a:srgbClr val="E7E6E6"/>
      </a:lt2>
      <a:accent1>
        <a:srgbClr val="009795"/>
      </a:accent1>
      <a:accent2>
        <a:srgbClr val="00C3C9"/>
      </a:accent2>
      <a:accent3>
        <a:srgbClr val="96D333"/>
      </a:accent3>
      <a:accent4>
        <a:srgbClr val="FFBB00"/>
      </a:accent4>
      <a:accent5>
        <a:srgbClr val="FF5C00"/>
      </a:accent5>
      <a:accent6>
        <a:srgbClr val="FFFFFF"/>
      </a:accent6>
      <a:hlink>
        <a:srgbClr val="000000"/>
      </a:hlink>
      <a:folHlink>
        <a:srgbClr val="7F7F7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SF-dit-book" id="{48D2772B-75FE-40A9-B361-BCF5FD9950EE}" vid="{F79AA5FE-88D2-4F37-ADAE-36F22AB5D2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879</TotalTime>
  <Words>2240</Words>
  <Application>Microsoft Office PowerPoint</Application>
  <PresentationFormat>Widescreen</PresentationFormat>
  <Paragraphs>143</Paragraphs>
  <Slides>37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USF-dit-book</vt:lpstr>
      <vt:lpstr>Introduction to HTML &amp; Website Development</vt:lpstr>
      <vt:lpstr>Topics</vt:lpstr>
      <vt:lpstr>What is HTML?</vt:lpstr>
      <vt:lpstr>Structure and  Elements of HTML</vt:lpstr>
      <vt:lpstr>Structure of an HTML Page</vt:lpstr>
      <vt:lpstr>HTML Tags</vt:lpstr>
      <vt:lpstr>Elements of HTML</vt:lpstr>
      <vt:lpstr>Paragraph Tag &lt;p&gt;</vt:lpstr>
      <vt:lpstr>Headings Tag &lt;h1&gt; to &lt;h6&gt;</vt:lpstr>
      <vt:lpstr>Bold &lt;b&gt;, Underline &lt;u&gt;, Strike &lt;strike&gt; Tags</vt:lpstr>
      <vt:lpstr>Subscript &lt;sub&gt; and Superscript &lt;sup&gt; Tags</vt:lpstr>
      <vt:lpstr>Hyperlink Tag &lt;a&gt;</vt:lpstr>
      <vt:lpstr>Image Tag &lt;img&gt;</vt:lpstr>
      <vt:lpstr>List Item Tags &lt;ul&gt; and &lt;ol&gt;</vt:lpstr>
      <vt:lpstr>Table Tags </vt:lpstr>
      <vt:lpstr>Form Tags</vt:lpstr>
      <vt:lpstr>Multi-line input and Dropdown</vt:lpstr>
      <vt:lpstr>Radio Buttons</vt:lpstr>
      <vt:lpstr>Check Boxes</vt:lpstr>
      <vt:lpstr>Date Fields</vt:lpstr>
      <vt:lpstr>Cascading Style Sheets (CSS) and Websites</vt:lpstr>
      <vt:lpstr>Cascading Style Sheets (CSS)</vt:lpstr>
      <vt:lpstr>Website Design and Storyboarding</vt:lpstr>
      <vt:lpstr>Wireframes</vt:lpstr>
      <vt:lpstr>Wireframe Example Using Balsamiq</vt:lpstr>
      <vt:lpstr>Structure of a Website</vt:lpstr>
      <vt:lpstr>Structure of a Website</vt:lpstr>
      <vt:lpstr>Hosting a Website</vt:lpstr>
      <vt:lpstr>Hosting a Website</vt:lpstr>
      <vt:lpstr>Website Editors</vt:lpstr>
      <vt:lpstr>Website Editors</vt:lpstr>
      <vt:lpstr>HTML Extensions</vt:lpstr>
      <vt:lpstr>HTML Extensions: DHTML</vt:lpstr>
      <vt:lpstr>HTML Extensions: SPA</vt:lpstr>
      <vt:lpstr>HTML Extensions: XML</vt:lpstr>
      <vt:lpstr>HTML Extensions: JSON</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DIT Chapter 12 Introduction to HTML &amp; Website Development presentation</dc:title>
  <dc:creator>Clinton Daniel</dc:creator>
  <cp:keywords>DIT</cp:keywords>
  <cp:lastModifiedBy>Gloria Schramm</cp:lastModifiedBy>
  <cp:revision>40</cp:revision>
  <dcterms:created xsi:type="dcterms:W3CDTF">2023-05-26T01:16:39Z</dcterms:created>
  <dcterms:modified xsi:type="dcterms:W3CDTF">2023-07-01T18:55:01Z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83D58315-65B6-4200-9E46-98B775E0339D</vt:lpwstr>
  </property>
  <property fmtid="{D5CDD505-2E9C-101B-9397-08002B2CF9AE}" pid="3" name="ArticulatePath">
    <vt:lpwstr>DIT_chap12_Intro-to-HTML-Website-Dev</vt:lpwstr>
  </property>
</Properties>
</file>