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13.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Lst>
  <p:notesMasterIdLst>
    <p:notesMasterId r:id="rId21"/>
  </p:notesMasterIdLst>
  <p:sldIdLst>
    <p:sldId id="256" r:id="rId3"/>
    <p:sldId id="257" r:id="rId4"/>
    <p:sldId id="270" r:id="rId5"/>
    <p:sldId id="258" r:id="rId6"/>
    <p:sldId id="259" r:id="rId7"/>
    <p:sldId id="262" r:id="rId8"/>
    <p:sldId id="261" r:id="rId9"/>
    <p:sldId id="260" r:id="rId10"/>
    <p:sldId id="273" r:id="rId11"/>
    <p:sldId id="263" r:id="rId12"/>
    <p:sldId id="264" r:id="rId13"/>
    <p:sldId id="265" r:id="rId14"/>
    <p:sldId id="271" r:id="rId15"/>
    <p:sldId id="266" r:id="rId16"/>
    <p:sldId id="267" r:id="rId17"/>
    <p:sldId id="268" r:id="rId18"/>
    <p:sldId id="269" r:id="rId19"/>
    <p:sldId id="272" r:id="rId20"/>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3"/>
    <p:restoredTop sz="76403"/>
  </p:normalViewPr>
  <p:slideViewPr>
    <p:cSldViewPr snapToGrid="0" snapToObjects="1">
      <p:cViewPr varScale="1">
        <p:scale>
          <a:sx n="81" d="100"/>
          <a:sy n="81" d="100"/>
        </p:scale>
        <p:origin x="346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D4C6CE-DF79-E740-B5EB-E6A798C7627F}"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2C713D-F365-AF46-914D-AA383A638618}" type="slidenum">
              <a:rPr lang="en-US" smtClean="0"/>
              <a:t>‹#›</a:t>
            </a:fld>
            <a:endParaRPr lang="en-US"/>
          </a:p>
        </p:txBody>
      </p:sp>
    </p:spTree>
    <p:extLst>
      <p:ext uri="{BB962C8B-B14F-4D97-AF65-F5344CB8AC3E}">
        <p14:creationId xmlns:p14="http://schemas.microsoft.com/office/powerpoint/2010/main" val="156483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“Ethical Issues in Information Technology”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a:t>
            </a:fld>
            <a:endParaRPr lang="en-US"/>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4</a:t>
            </a:fld>
            <a:endParaRPr lang="en-US"/>
          </a:p>
        </p:txBody>
      </p:sp>
    </p:spTree>
    <p:extLst>
      <p:ext uri="{BB962C8B-B14F-4D97-AF65-F5344CB8AC3E}">
        <p14:creationId xmlns:p14="http://schemas.microsoft.com/office/powerpoint/2010/main" val="32649488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1DF05E11-28BE-DBC0-E1F1-016A3D290C73}"/>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45B7749C-A50B-2048-7CD9-082F6A884510}"/>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37133283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459304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7318975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4036909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3682497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15479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56584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3129923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321481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6632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826561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020393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672732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27315366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ustDataLst>
      <p:tags r:id="rId3"/>
    </p:custDataLst>
    <p:extLst>
      <p:ext uri="{BB962C8B-B14F-4D97-AF65-F5344CB8AC3E}">
        <p14:creationId xmlns:p14="http://schemas.microsoft.com/office/powerpoint/2010/main" val="4073456336"/>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3" Type="http://schemas.openxmlformats.org/officeDocument/2006/relationships/hyperlink" Target="https://www.fsf.org/" TargetMode="Externa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fontScale="90000"/>
          </a:bodyPr>
          <a:lstStyle/>
          <a:p>
            <a:r>
              <a:rPr lang="en-US" dirty="0"/>
              <a:t>Ethical Issues in Information Technology</a:t>
            </a:r>
          </a:p>
        </p:txBody>
      </p:sp>
      <p:sp>
        <p:nvSpPr>
          <p:cNvPr id="4" name="Content Placeholder 3">
            <a:extLst>
              <a:ext uri="{FF2B5EF4-FFF2-40B4-BE49-F238E27FC236}">
                <a16:creationId xmlns:a16="http://schemas.microsoft.com/office/drawing/2014/main" id="{85F02A33-BD4C-B4EF-6C3B-6784E9EC0053}"/>
              </a:ext>
            </a:extLst>
          </p:cNvPr>
          <p:cNvSpPr>
            <a:spLocks noGrp="1"/>
          </p:cNvSpPr>
          <p:nvPr>
            <p:ph sz="quarter" idx="10"/>
          </p:nvPr>
        </p:nvSpPr>
        <p:spPr>
          <a:xfrm>
            <a:off x="1524000" y="4675188"/>
            <a:ext cx="1218282" cy="369332"/>
          </a:xfrm>
        </p:spPr>
        <p:txBody>
          <a:bodyPr/>
          <a:lstStyle/>
          <a:p>
            <a:r>
              <a:rPr lang="en-US" dirty="0"/>
              <a:t>Chapter 17</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46025-5B69-904F-B4AE-697D9AEDBC07}"/>
              </a:ext>
            </a:extLst>
          </p:cNvPr>
          <p:cNvSpPr>
            <a:spLocks noGrp="1"/>
          </p:cNvSpPr>
          <p:nvPr>
            <p:ph type="title"/>
          </p:nvPr>
        </p:nvSpPr>
        <p:spPr/>
        <p:txBody>
          <a:bodyPr/>
          <a:lstStyle/>
          <a:p>
            <a:r>
              <a:rPr lang="en-US" dirty="0"/>
              <a:t>Plagiarism</a:t>
            </a:r>
          </a:p>
        </p:txBody>
      </p:sp>
      <p:sp>
        <p:nvSpPr>
          <p:cNvPr id="3" name="Content Placeholder 2">
            <a:extLst>
              <a:ext uri="{FF2B5EF4-FFF2-40B4-BE49-F238E27FC236}">
                <a16:creationId xmlns:a16="http://schemas.microsoft.com/office/drawing/2014/main" id="{94EB63DC-AE68-4940-81AD-DFBC6BC47A5E}"/>
              </a:ext>
            </a:extLst>
          </p:cNvPr>
          <p:cNvSpPr>
            <a:spLocks noGrp="1"/>
          </p:cNvSpPr>
          <p:nvPr>
            <p:ph idx="1"/>
          </p:nvPr>
        </p:nvSpPr>
        <p:spPr/>
        <p:txBody>
          <a:bodyPr>
            <a:noAutofit/>
          </a:bodyPr>
          <a:lstStyle/>
          <a:p>
            <a:pPr marL="0" indent="0">
              <a:buNone/>
            </a:pPr>
            <a:r>
              <a:rPr lang="en-US" b="1" i="1" dirty="0"/>
              <a:t>Plagiarism</a:t>
            </a:r>
            <a:r>
              <a:rPr lang="en-US" dirty="0"/>
              <a:t> is the use of someone else’s words or ideas in your own work without permission, attribution or acknowledgment</a:t>
            </a:r>
          </a:p>
          <a:p>
            <a:r>
              <a:rPr lang="en-US" dirty="0"/>
              <a:t>The ethical principles around plagiarism protect intellectual creativity in a society and encourage creative expression of ideas in all possible forms</a:t>
            </a:r>
          </a:p>
          <a:p>
            <a:r>
              <a:rPr lang="en-US" dirty="0"/>
              <a:t>Since ideas build on each other, you can use the specific creative expression of another person or published material; However, when doing so, you are required to clearly demarcate the creative expression of the other person and cite the source of the borrowed expression</a:t>
            </a:r>
          </a:p>
          <a:p>
            <a:r>
              <a:rPr lang="en-US" dirty="0"/>
              <a:t>Computer technologies can help businesses detect plagiarism to protect their patented/copyrighted material and also make sure they do not plagiarize content intentionally or unintentionally</a:t>
            </a:r>
          </a:p>
        </p:txBody>
      </p:sp>
    </p:spTree>
    <p:custDataLst>
      <p:tags r:id="rId1"/>
    </p:custDataLst>
    <p:extLst>
      <p:ext uri="{BB962C8B-B14F-4D97-AF65-F5344CB8AC3E}">
        <p14:creationId xmlns:p14="http://schemas.microsoft.com/office/powerpoint/2010/main" val="2125560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9ABCD-1416-DA4D-9995-F8F34A028F73}"/>
              </a:ext>
            </a:extLst>
          </p:cNvPr>
          <p:cNvSpPr>
            <a:spLocks noGrp="1"/>
          </p:cNvSpPr>
          <p:nvPr>
            <p:ph type="title"/>
          </p:nvPr>
        </p:nvSpPr>
        <p:spPr/>
        <p:txBody>
          <a:bodyPr/>
          <a:lstStyle/>
          <a:p>
            <a:r>
              <a:rPr lang="en-US" dirty="0"/>
              <a:t>Piracy</a:t>
            </a:r>
          </a:p>
        </p:txBody>
      </p:sp>
      <p:sp>
        <p:nvSpPr>
          <p:cNvPr id="3" name="Content Placeholder 2">
            <a:extLst>
              <a:ext uri="{FF2B5EF4-FFF2-40B4-BE49-F238E27FC236}">
                <a16:creationId xmlns:a16="http://schemas.microsoft.com/office/drawing/2014/main" id="{E8A3DB5C-E8EE-F548-A356-13B4B60BA546}"/>
              </a:ext>
            </a:extLst>
          </p:cNvPr>
          <p:cNvSpPr>
            <a:spLocks noGrp="1"/>
          </p:cNvSpPr>
          <p:nvPr>
            <p:ph idx="1"/>
          </p:nvPr>
        </p:nvSpPr>
        <p:spPr/>
        <p:txBody>
          <a:bodyPr/>
          <a:lstStyle/>
          <a:p>
            <a:pPr marL="0" indent="0">
              <a:buNone/>
            </a:pPr>
            <a:r>
              <a:rPr lang="en-US" b="1" i="1" dirty="0"/>
              <a:t>Piracy</a:t>
            </a:r>
            <a:r>
              <a:rPr lang="en-US" dirty="0"/>
              <a:t> is the unauthorized copying, distribution, and selling of copyrighted content</a:t>
            </a:r>
          </a:p>
          <a:p>
            <a:r>
              <a:rPr lang="en-US" dirty="0"/>
              <a:t>The distinction with plagiarism is that while plagiarism involves passing off another’s creation as your own, piracy involves distributing another’s creation without permission, without claiming it as your own</a:t>
            </a:r>
          </a:p>
          <a:p>
            <a:r>
              <a:rPr lang="en-US" dirty="0"/>
              <a:t>Piracy is typically relevant for creative expression with immediate monetary value, for example music, movies, TV shows, and software</a:t>
            </a:r>
          </a:p>
        </p:txBody>
      </p:sp>
    </p:spTree>
    <p:custDataLst>
      <p:tags r:id="rId1"/>
    </p:custDataLst>
    <p:extLst>
      <p:ext uri="{BB962C8B-B14F-4D97-AF65-F5344CB8AC3E}">
        <p14:creationId xmlns:p14="http://schemas.microsoft.com/office/powerpoint/2010/main" val="5762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702C4-91CD-0448-8EEF-4A44C535CA2B}"/>
              </a:ext>
            </a:extLst>
          </p:cNvPr>
          <p:cNvSpPr>
            <a:spLocks noGrp="1"/>
          </p:cNvSpPr>
          <p:nvPr>
            <p:ph type="title"/>
          </p:nvPr>
        </p:nvSpPr>
        <p:spPr/>
        <p:txBody>
          <a:bodyPr/>
          <a:lstStyle/>
          <a:p>
            <a:r>
              <a:rPr lang="en-US" dirty="0"/>
              <a:t>Online Privacy</a:t>
            </a:r>
          </a:p>
        </p:txBody>
      </p:sp>
      <p:sp>
        <p:nvSpPr>
          <p:cNvPr id="3" name="Content Placeholder 2">
            <a:extLst>
              <a:ext uri="{FF2B5EF4-FFF2-40B4-BE49-F238E27FC236}">
                <a16:creationId xmlns:a16="http://schemas.microsoft.com/office/drawing/2014/main" id="{9155EF62-091A-CD4C-84EE-B62A69DE41D2}"/>
              </a:ext>
            </a:extLst>
          </p:cNvPr>
          <p:cNvSpPr>
            <a:spLocks noGrp="1"/>
          </p:cNvSpPr>
          <p:nvPr>
            <p:ph sz="half" idx="1"/>
          </p:nvPr>
        </p:nvSpPr>
        <p:spPr>
          <a:xfrm>
            <a:off x="838199" y="1825625"/>
            <a:ext cx="5443847" cy="4351338"/>
          </a:xfrm>
        </p:spPr>
        <p:txBody>
          <a:bodyPr>
            <a:noAutofit/>
          </a:bodyPr>
          <a:lstStyle/>
          <a:p>
            <a:r>
              <a:rPr lang="en-US" dirty="0"/>
              <a:t>Privacy is understood as the right to be left alone</a:t>
            </a:r>
          </a:p>
          <a:p>
            <a:r>
              <a:rPr lang="en-US" dirty="0"/>
              <a:t>In 1974, the U.S. Privacy Act established a code of fair information practice for the collection, use, and dissemination of personally identifiable information by federal agencies</a:t>
            </a:r>
          </a:p>
          <a:p>
            <a:r>
              <a:rPr lang="en-US" dirty="0"/>
              <a:t>These principles have guided personal privacy protections in various laws established for specific contexts such as healthcare (HIPAA) and education (FERPA)</a:t>
            </a:r>
          </a:p>
        </p:txBody>
      </p:sp>
      <p:sp>
        <p:nvSpPr>
          <p:cNvPr id="4" name="Content Placeholder 3">
            <a:extLst>
              <a:ext uri="{FF2B5EF4-FFF2-40B4-BE49-F238E27FC236}">
                <a16:creationId xmlns:a16="http://schemas.microsoft.com/office/drawing/2014/main" id="{E1FAB36B-5E06-EC59-B89F-25F41EC861F0}"/>
              </a:ext>
            </a:extLst>
          </p:cNvPr>
          <p:cNvSpPr>
            <a:spLocks noGrp="1"/>
          </p:cNvSpPr>
          <p:nvPr>
            <p:ph sz="half" idx="2"/>
          </p:nvPr>
        </p:nvSpPr>
        <p:spPr>
          <a:xfrm>
            <a:off x="6424550" y="1825625"/>
            <a:ext cx="4929249" cy="4351338"/>
          </a:xfrm>
        </p:spPr>
        <p:txBody>
          <a:bodyPr>
            <a:noAutofit/>
          </a:bodyPr>
          <a:lstStyle/>
          <a:p>
            <a:r>
              <a:rPr lang="en-US" dirty="0"/>
              <a:t>The individual right to privacy creates responsibilities for anyone storing personal information about anyone else</a:t>
            </a:r>
          </a:p>
          <a:p>
            <a:r>
              <a:rPr lang="en-US" dirty="0"/>
              <a:t>Information you collect about others should be used only for the express purpose for which it is collected</a:t>
            </a:r>
          </a:p>
          <a:p>
            <a:r>
              <a:rPr lang="en-US" dirty="0"/>
              <a:t>Fraud and online identify theft being big concerns, you need to have a safe way to handle personal and copyrighted information</a:t>
            </a:r>
          </a:p>
        </p:txBody>
      </p:sp>
    </p:spTree>
    <p:custDataLst>
      <p:tags r:id="rId1"/>
    </p:custDataLst>
    <p:extLst>
      <p:ext uri="{BB962C8B-B14F-4D97-AF65-F5344CB8AC3E}">
        <p14:creationId xmlns:p14="http://schemas.microsoft.com/office/powerpoint/2010/main" val="1674350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46F91-3407-646C-B68A-A11D8C8633F6}"/>
              </a:ext>
            </a:extLst>
          </p:cNvPr>
          <p:cNvSpPr>
            <a:spLocks noGrp="1"/>
          </p:cNvSpPr>
          <p:nvPr>
            <p:ph type="title"/>
          </p:nvPr>
        </p:nvSpPr>
        <p:spPr/>
        <p:txBody>
          <a:bodyPr/>
          <a:lstStyle/>
          <a:p>
            <a:r>
              <a:rPr lang="en-US" dirty="0"/>
              <a:t>Broader Concerns</a:t>
            </a:r>
          </a:p>
        </p:txBody>
      </p:sp>
      <p:sp>
        <p:nvSpPr>
          <p:cNvPr id="3" name="Text Placeholder 2">
            <a:extLst>
              <a:ext uri="{FF2B5EF4-FFF2-40B4-BE49-F238E27FC236}">
                <a16:creationId xmlns:a16="http://schemas.microsoft.com/office/drawing/2014/main" id="{6FF7B174-6381-2925-ACB3-AF312EFE649F}"/>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054949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2D572-C0A2-E44F-96D9-958DBC863B17}"/>
              </a:ext>
            </a:extLst>
          </p:cNvPr>
          <p:cNvSpPr>
            <a:spLocks noGrp="1"/>
          </p:cNvSpPr>
          <p:nvPr>
            <p:ph type="title"/>
          </p:nvPr>
        </p:nvSpPr>
        <p:spPr/>
        <p:txBody>
          <a:bodyPr/>
          <a:lstStyle/>
          <a:p>
            <a:r>
              <a:rPr lang="en-US" dirty="0"/>
              <a:t>Social Media Addiction</a:t>
            </a:r>
          </a:p>
        </p:txBody>
      </p:sp>
      <p:sp>
        <p:nvSpPr>
          <p:cNvPr id="3" name="Content Placeholder 2">
            <a:extLst>
              <a:ext uri="{FF2B5EF4-FFF2-40B4-BE49-F238E27FC236}">
                <a16:creationId xmlns:a16="http://schemas.microsoft.com/office/drawing/2014/main" id="{01D18965-785E-6C4D-94DF-77F0AF47376F}"/>
              </a:ext>
            </a:extLst>
          </p:cNvPr>
          <p:cNvSpPr>
            <a:spLocks noGrp="1"/>
          </p:cNvSpPr>
          <p:nvPr>
            <p:ph idx="1"/>
          </p:nvPr>
        </p:nvSpPr>
        <p:spPr/>
        <p:txBody>
          <a:bodyPr/>
          <a:lstStyle/>
          <a:p>
            <a:r>
              <a:rPr lang="en-US" dirty="0"/>
              <a:t>Evidence increasingly suggests that online content, particularly the content offered by social media, has created a new form of addiction for many adults and children who remain glued to their computers and phones</a:t>
            </a:r>
          </a:p>
          <a:p>
            <a:r>
              <a:rPr lang="en-US" dirty="0"/>
              <a:t>Estimates suggest that when visual social media (e.g. Instagram) became dominant among teenagers, access to high-speed wireless internet significantly increased teen mental health diagnoses</a:t>
            </a:r>
          </a:p>
          <a:p>
            <a:endParaRPr lang="en-US" dirty="0"/>
          </a:p>
        </p:txBody>
      </p:sp>
    </p:spTree>
    <p:custDataLst>
      <p:tags r:id="rId1"/>
    </p:custDataLst>
    <p:extLst>
      <p:ext uri="{BB962C8B-B14F-4D97-AF65-F5344CB8AC3E}">
        <p14:creationId xmlns:p14="http://schemas.microsoft.com/office/powerpoint/2010/main" val="295580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15D9-15B0-A94F-A9A1-7134CA08E03C}"/>
              </a:ext>
            </a:extLst>
          </p:cNvPr>
          <p:cNvSpPr>
            <a:spLocks noGrp="1"/>
          </p:cNvSpPr>
          <p:nvPr>
            <p:ph type="title"/>
          </p:nvPr>
        </p:nvSpPr>
        <p:spPr/>
        <p:txBody>
          <a:bodyPr/>
          <a:lstStyle/>
          <a:p>
            <a:r>
              <a:rPr lang="en-US" dirty="0"/>
              <a:t>Online Tracking</a:t>
            </a:r>
          </a:p>
        </p:txBody>
      </p:sp>
      <p:sp>
        <p:nvSpPr>
          <p:cNvPr id="3" name="Content Placeholder 2">
            <a:extLst>
              <a:ext uri="{FF2B5EF4-FFF2-40B4-BE49-F238E27FC236}">
                <a16:creationId xmlns:a16="http://schemas.microsoft.com/office/drawing/2014/main" id="{6D562EB9-3528-904A-B86F-22ABDF120BB9}"/>
              </a:ext>
            </a:extLst>
          </p:cNvPr>
          <p:cNvSpPr>
            <a:spLocks noGrp="1"/>
          </p:cNvSpPr>
          <p:nvPr>
            <p:ph idx="1"/>
          </p:nvPr>
        </p:nvSpPr>
        <p:spPr/>
        <p:txBody>
          <a:bodyPr/>
          <a:lstStyle/>
          <a:p>
            <a:r>
              <a:rPr lang="en-US" dirty="0"/>
              <a:t>As you browse the web, companies with commercial interests in knowing about your interests, including search companies, ecommerce companies and social media companies, use the vast computing power and algorithmic expertise at their disposal to analyze your browsing behaviors and store detailed information about your preferences in their databases</a:t>
            </a:r>
          </a:p>
          <a:p>
            <a:r>
              <a:rPr lang="en-US" dirty="0"/>
              <a:t>While wanting to observe your preferences to sell you shoes seems harmless, online trackers are capable of other practices to boost their bottom lines that may not be as harmless</a:t>
            </a:r>
          </a:p>
        </p:txBody>
      </p:sp>
    </p:spTree>
    <p:custDataLst>
      <p:tags r:id="rId1"/>
    </p:custDataLst>
    <p:extLst>
      <p:ext uri="{BB962C8B-B14F-4D97-AF65-F5344CB8AC3E}">
        <p14:creationId xmlns:p14="http://schemas.microsoft.com/office/powerpoint/2010/main" val="3254571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2E18-4383-4C44-85D7-DD465676A3C7}"/>
              </a:ext>
            </a:extLst>
          </p:cNvPr>
          <p:cNvSpPr>
            <a:spLocks noGrp="1"/>
          </p:cNvSpPr>
          <p:nvPr>
            <p:ph type="title"/>
          </p:nvPr>
        </p:nvSpPr>
        <p:spPr/>
        <p:txBody>
          <a:bodyPr/>
          <a:lstStyle/>
          <a:p>
            <a:r>
              <a:rPr lang="en-US" dirty="0"/>
              <a:t>Political Impacts</a:t>
            </a:r>
          </a:p>
        </p:txBody>
      </p:sp>
      <p:sp>
        <p:nvSpPr>
          <p:cNvPr id="3" name="Content Placeholder 2">
            <a:extLst>
              <a:ext uri="{FF2B5EF4-FFF2-40B4-BE49-F238E27FC236}">
                <a16:creationId xmlns:a16="http://schemas.microsoft.com/office/drawing/2014/main" id="{2F66EB19-316F-704F-9EAF-1517D88FCBA6}"/>
              </a:ext>
            </a:extLst>
          </p:cNvPr>
          <p:cNvSpPr>
            <a:spLocks noGrp="1"/>
          </p:cNvSpPr>
          <p:nvPr>
            <p:ph idx="1"/>
          </p:nvPr>
        </p:nvSpPr>
        <p:spPr/>
        <p:txBody>
          <a:bodyPr>
            <a:normAutofit fontScale="92500"/>
          </a:bodyPr>
          <a:lstStyle/>
          <a:p>
            <a:r>
              <a:rPr lang="en-US" dirty="0"/>
              <a:t>The Internet has also given a great new tool to governments eager to manipulate and/ or monitor citizen opinions</a:t>
            </a:r>
          </a:p>
          <a:p>
            <a:r>
              <a:rPr lang="en-US" dirty="0"/>
              <a:t>Digital Authoritarianism is the term used to describe the actions of countries to influence and coerce private citizens and businesses in other countries to advance their own interests; these actions are considered unethical in most countries</a:t>
            </a:r>
          </a:p>
          <a:p>
            <a:r>
              <a:rPr lang="en-US" dirty="0"/>
              <a:t>In some authoritarian countries, the internet is a highly monitored zone where behaviors and words are tightly controlled</a:t>
            </a:r>
          </a:p>
          <a:p>
            <a:pPr lvl="1"/>
            <a:r>
              <a:rPr lang="en-US" dirty="0"/>
              <a:t>In these countries, the authorities can get notified if you search for certain phrases</a:t>
            </a:r>
          </a:p>
          <a:p>
            <a:pPr lvl="1"/>
            <a:r>
              <a:rPr lang="en-US" dirty="0"/>
              <a:t>If you criticize the government in a social media post, not just you but even your friends may be answerable and may need to justify your action</a:t>
            </a:r>
          </a:p>
          <a:p>
            <a:endParaRPr lang="en-US" dirty="0"/>
          </a:p>
        </p:txBody>
      </p:sp>
    </p:spTree>
    <p:custDataLst>
      <p:tags r:id="rId1"/>
    </p:custDataLst>
    <p:extLst>
      <p:ext uri="{BB962C8B-B14F-4D97-AF65-F5344CB8AC3E}">
        <p14:creationId xmlns:p14="http://schemas.microsoft.com/office/powerpoint/2010/main" val="2355363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8E12D-FBDA-0346-A9CA-36AAA29CD4A5}"/>
              </a:ext>
            </a:extLst>
          </p:cNvPr>
          <p:cNvSpPr>
            <a:spLocks noGrp="1"/>
          </p:cNvSpPr>
          <p:nvPr>
            <p:ph type="title"/>
          </p:nvPr>
        </p:nvSpPr>
        <p:spPr/>
        <p:txBody>
          <a:bodyPr/>
          <a:lstStyle/>
          <a:p>
            <a:r>
              <a:rPr lang="en-US" dirty="0"/>
              <a:t>Biases in Artificial Intelligence (AI) Models</a:t>
            </a:r>
          </a:p>
        </p:txBody>
      </p:sp>
      <p:sp>
        <p:nvSpPr>
          <p:cNvPr id="3" name="Content Placeholder 2">
            <a:extLst>
              <a:ext uri="{FF2B5EF4-FFF2-40B4-BE49-F238E27FC236}">
                <a16:creationId xmlns:a16="http://schemas.microsoft.com/office/drawing/2014/main" id="{BC58A330-FD5E-0549-AB46-0FA63985625A}"/>
              </a:ext>
            </a:extLst>
          </p:cNvPr>
          <p:cNvSpPr>
            <a:spLocks noGrp="1"/>
          </p:cNvSpPr>
          <p:nvPr>
            <p:ph idx="1"/>
          </p:nvPr>
        </p:nvSpPr>
        <p:spPr>
          <a:xfrm>
            <a:off x="838200" y="1825625"/>
            <a:ext cx="8863940" cy="4351338"/>
          </a:xfrm>
        </p:spPr>
        <p:txBody>
          <a:bodyPr>
            <a:noAutofit/>
          </a:bodyPr>
          <a:lstStyle/>
          <a:p>
            <a:pPr marL="0" indent="0">
              <a:buNone/>
            </a:pPr>
            <a:r>
              <a:rPr lang="en-US" dirty="0"/>
              <a:t>Artificial intelligence is the ability of computers to do tasks that require intelligence and training</a:t>
            </a:r>
          </a:p>
          <a:p>
            <a:r>
              <a:rPr lang="en-US" dirty="0"/>
              <a:t>With the help of AI, we can train software programs to analyze vast amounts of existing information to predict the outcome of an event</a:t>
            </a:r>
          </a:p>
          <a:p>
            <a:r>
              <a:rPr lang="en-US" dirty="0"/>
              <a:t>We may inadvertently introduce biases into AI models by the way we collect data to train the models</a:t>
            </a:r>
          </a:p>
          <a:p>
            <a:r>
              <a:rPr lang="en-US" dirty="0"/>
              <a:t>As we delegate increasing responsibilities to AI, we should be aware of the ethical concerns raised by AI model bias</a:t>
            </a:r>
          </a:p>
          <a:p>
            <a:r>
              <a:rPr lang="en-US" dirty="0"/>
              <a:t>AI models may detect too many false positives when analyzing the data</a:t>
            </a:r>
          </a:p>
          <a:p>
            <a:endParaRPr lang="en-US" dirty="0"/>
          </a:p>
          <a:p>
            <a:endParaRPr lang="en-US" dirty="0"/>
          </a:p>
        </p:txBody>
      </p:sp>
      <p:sp>
        <p:nvSpPr>
          <p:cNvPr id="6" name="TextBox 5">
            <a:extLst>
              <a:ext uri="{FF2B5EF4-FFF2-40B4-BE49-F238E27FC236}">
                <a16:creationId xmlns:a16="http://schemas.microsoft.com/office/drawing/2014/main" id="{96096B5A-C330-E922-AC9E-78A665D5D0E9}"/>
              </a:ext>
            </a:extLst>
          </p:cNvPr>
          <p:cNvSpPr txBox="1"/>
          <p:nvPr/>
        </p:nvSpPr>
        <p:spPr>
          <a:xfrm>
            <a:off x="9702140" y="1971303"/>
            <a:ext cx="2093025" cy="4205659"/>
          </a:xfrm>
          <a:prstGeom prst="rect">
            <a:avLst/>
          </a:prstGeom>
          <a:solidFill>
            <a:schemeClr val="bg2"/>
          </a:solidFill>
        </p:spPr>
        <p:txBody>
          <a:bodyPr wrap="square" anchor="ctr">
            <a:noAutofit/>
          </a:bodyPr>
          <a:lstStyle/>
          <a:p>
            <a:r>
              <a:rPr lang="en-US" sz="1600" dirty="0"/>
              <a:t>Example: A false positive happens when a model incorrectly identifies an individual as a fraudster, a criminal, or someone suffering from a disease or being at risk for certain medical conditions</a:t>
            </a:r>
          </a:p>
        </p:txBody>
      </p:sp>
    </p:spTree>
    <p:custDataLst>
      <p:tags r:id="rId1"/>
    </p:custDataLst>
    <p:extLst>
      <p:ext uri="{BB962C8B-B14F-4D97-AF65-F5344CB8AC3E}">
        <p14:creationId xmlns:p14="http://schemas.microsoft.com/office/powerpoint/2010/main" val="1753297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Copyright</a:t>
            </a:r>
          </a:p>
          <a:p>
            <a:r>
              <a:rPr lang="en-US" dirty="0"/>
              <a:t>Fair Use</a:t>
            </a:r>
          </a:p>
          <a:p>
            <a:r>
              <a:rPr lang="en-US" dirty="0"/>
              <a:t>Public Domain</a:t>
            </a:r>
          </a:p>
          <a:p>
            <a:r>
              <a:rPr lang="en-US" dirty="0"/>
              <a:t>Piracy</a:t>
            </a:r>
          </a:p>
          <a:p>
            <a:r>
              <a:rPr lang="en-US" dirty="0"/>
              <a:t>Plagiarism</a:t>
            </a:r>
          </a:p>
          <a:p>
            <a:r>
              <a:rPr lang="en-US" dirty="0"/>
              <a:t>Online Privacy</a:t>
            </a:r>
          </a:p>
          <a:p>
            <a:r>
              <a:rPr lang="en-US" dirty="0"/>
              <a:t>Broader Concerns</a:t>
            </a:r>
          </a:p>
        </p:txBody>
      </p:sp>
    </p:spTree>
    <p:custDataLst>
      <p:tags r:id="rId1"/>
    </p:custDataLst>
    <p:extLst>
      <p:ext uri="{BB962C8B-B14F-4D97-AF65-F5344CB8AC3E}">
        <p14:creationId xmlns:p14="http://schemas.microsoft.com/office/powerpoint/2010/main" val="1930566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Copyright, Fair Use, and </a:t>
            </a:r>
            <a:br>
              <a:rPr lang="en-US" dirty="0"/>
            </a:br>
            <a:r>
              <a:rPr lang="en-US" dirty="0"/>
              <a:t>Public Domain</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842508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5A098-DB19-2C41-B84B-AAFF35886D51}"/>
              </a:ext>
            </a:extLst>
          </p:cNvPr>
          <p:cNvSpPr>
            <a:spLocks noGrp="1"/>
          </p:cNvSpPr>
          <p:nvPr>
            <p:ph type="title"/>
          </p:nvPr>
        </p:nvSpPr>
        <p:spPr/>
        <p:txBody>
          <a:bodyPr/>
          <a:lstStyle/>
          <a:p>
            <a:r>
              <a:rPr lang="en-US" dirty="0"/>
              <a:t>Copyright</a:t>
            </a:r>
          </a:p>
        </p:txBody>
      </p:sp>
      <p:sp>
        <p:nvSpPr>
          <p:cNvPr id="3" name="Content Placeholder 2">
            <a:extLst>
              <a:ext uri="{FF2B5EF4-FFF2-40B4-BE49-F238E27FC236}">
                <a16:creationId xmlns:a16="http://schemas.microsoft.com/office/drawing/2014/main" id="{5C4C86C8-5B8E-8947-974D-5F5663D7B0EE}"/>
              </a:ext>
            </a:extLst>
          </p:cNvPr>
          <p:cNvSpPr>
            <a:spLocks noGrp="1"/>
          </p:cNvSpPr>
          <p:nvPr>
            <p:ph idx="1"/>
          </p:nvPr>
        </p:nvSpPr>
        <p:spPr>
          <a:xfrm>
            <a:off x="838200" y="1825624"/>
            <a:ext cx="10515600" cy="4788931"/>
          </a:xfrm>
        </p:spPr>
        <p:txBody>
          <a:bodyPr>
            <a:noAutofit/>
          </a:bodyPr>
          <a:lstStyle/>
          <a:p>
            <a:pPr marL="0" indent="0">
              <a:buNone/>
            </a:pPr>
            <a:r>
              <a:rPr lang="en-US" b="1" i="1" dirty="0"/>
              <a:t>Copyright</a:t>
            </a:r>
            <a:r>
              <a:rPr lang="en-US" dirty="0"/>
              <a:t> is a type of intellectual property that protects original works of authorship as soon as an author fixes the work in a tangible form of expression</a:t>
            </a:r>
          </a:p>
          <a:p>
            <a:r>
              <a:rPr lang="en-US" dirty="0"/>
              <a:t>Copyright does not protect ideas or facts per se, but an original expression of an idea in a tangible form is protected by copyright</a:t>
            </a:r>
          </a:p>
          <a:p>
            <a:r>
              <a:rPr lang="en-US" dirty="0"/>
              <a:t>If a content is copyrighted, the creator of the content has complete ownership of the work</a:t>
            </a:r>
          </a:p>
          <a:p>
            <a:r>
              <a:rPr lang="en-US" dirty="0"/>
              <a:t>Even if copyrighted material is publicly displayed online, you cannot use it personally without the explicit permission of the creator</a:t>
            </a:r>
          </a:p>
          <a:p>
            <a:r>
              <a:rPr lang="en-US" dirty="0"/>
              <a:t>Computer software is subject to copyright laws</a:t>
            </a:r>
          </a:p>
          <a:p>
            <a:r>
              <a:rPr lang="en-US" dirty="0"/>
              <a:t>The ethical principle of copyright protection is well codified in law</a:t>
            </a:r>
          </a:p>
        </p:txBody>
      </p:sp>
    </p:spTree>
    <p:custDataLst>
      <p:tags r:id="rId1"/>
    </p:custDataLst>
    <p:extLst>
      <p:ext uri="{BB962C8B-B14F-4D97-AF65-F5344CB8AC3E}">
        <p14:creationId xmlns:p14="http://schemas.microsoft.com/office/powerpoint/2010/main" val="1878690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EAEA9-DB6B-D748-A35F-33C0E5EAEB81}"/>
              </a:ext>
            </a:extLst>
          </p:cNvPr>
          <p:cNvSpPr>
            <a:spLocks noGrp="1"/>
          </p:cNvSpPr>
          <p:nvPr>
            <p:ph type="title"/>
          </p:nvPr>
        </p:nvSpPr>
        <p:spPr/>
        <p:txBody>
          <a:bodyPr/>
          <a:lstStyle/>
          <a:p>
            <a:r>
              <a:rPr lang="en-US" dirty="0"/>
              <a:t>Copyright</a:t>
            </a:r>
          </a:p>
        </p:txBody>
      </p:sp>
      <p:sp>
        <p:nvSpPr>
          <p:cNvPr id="3" name="Content Placeholder 2">
            <a:extLst>
              <a:ext uri="{FF2B5EF4-FFF2-40B4-BE49-F238E27FC236}">
                <a16:creationId xmlns:a16="http://schemas.microsoft.com/office/drawing/2014/main" id="{B8214255-7FCE-C74B-BB8B-CA79FB32FE75}"/>
              </a:ext>
            </a:extLst>
          </p:cNvPr>
          <p:cNvSpPr>
            <a:spLocks noGrp="1"/>
          </p:cNvSpPr>
          <p:nvPr>
            <p:ph idx="1"/>
          </p:nvPr>
        </p:nvSpPr>
        <p:spPr/>
        <p:txBody>
          <a:bodyPr/>
          <a:lstStyle/>
          <a:p>
            <a:r>
              <a:rPr lang="en-US" dirty="0"/>
              <a:t>Some software vendors offer their computer code to the public for free. Perhaps for the general good of humanity</a:t>
            </a:r>
          </a:p>
          <a:p>
            <a:r>
              <a:rPr lang="en-US" dirty="0"/>
              <a:t>Richard Stallman created the Free Software Foundation in October 1985 to create software that users can run, edit, contribute to, and share freely (</a:t>
            </a:r>
            <a:r>
              <a:rPr lang="en-US" dirty="0">
                <a:hlinkClick r:id="rId3"/>
              </a:rPr>
              <a:t>https://www.fsf.org/</a:t>
            </a:r>
            <a:r>
              <a:rPr lang="en-US" dirty="0"/>
              <a:t>)</a:t>
            </a:r>
          </a:p>
          <a:p>
            <a:r>
              <a:rPr lang="en-US" dirty="0"/>
              <a:t>Other motivations for free software include establishing standards in an area critical to a company’s success</a:t>
            </a:r>
          </a:p>
          <a:p>
            <a:pPr lvl="1"/>
            <a:r>
              <a:rPr lang="en-US" dirty="0"/>
              <a:t>Example: Google Chrome browser available for free</a:t>
            </a:r>
          </a:p>
          <a:p>
            <a:endParaRPr lang="en-US" dirty="0"/>
          </a:p>
          <a:p>
            <a:endParaRPr lang="en-US" dirty="0"/>
          </a:p>
        </p:txBody>
      </p:sp>
    </p:spTree>
    <p:custDataLst>
      <p:tags r:id="rId1"/>
    </p:custDataLst>
    <p:extLst>
      <p:ext uri="{BB962C8B-B14F-4D97-AF65-F5344CB8AC3E}">
        <p14:creationId xmlns:p14="http://schemas.microsoft.com/office/powerpoint/2010/main" val="2034435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34332-DE02-CA40-B130-1BFCAC8B7E89}"/>
              </a:ext>
            </a:extLst>
          </p:cNvPr>
          <p:cNvSpPr>
            <a:spLocks noGrp="1"/>
          </p:cNvSpPr>
          <p:nvPr>
            <p:ph type="title"/>
          </p:nvPr>
        </p:nvSpPr>
        <p:spPr/>
        <p:txBody>
          <a:bodyPr/>
          <a:lstStyle/>
          <a:p>
            <a:r>
              <a:rPr lang="en-US" dirty="0"/>
              <a:t>Fair Use</a:t>
            </a:r>
          </a:p>
        </p:txBody>
      </p:sp>
      <p:sp>
        <p:nvSpPr>
          <p:cNvPr id="3" name="Content Placeholder 2">
            <a:extLst>
              <a:ext uri="{FF2B5EF4-FFF2-40B4-BE49-F238E27FC236}">
                <a16:creationId xmlns:a16="http://schemas.microsoft.com/office/drawing/2014/main" id="{E494CFDB-4CAF-7F4E-8221-D0CE007BCCE4}"/>
              </a:ext>
            </a:extLst>
          </p:cNvPr>
          <p:cNvSpPr>
            <a:spLocks noGrp="1"/>
          </p:cNvSpPr>
          <p:nvPr>
            <p:ph idx="1"/>
          </p:nvPr>
        </p:nvSpPr>
        <p:spPr/>
        <p:txBody>
          <a:bodyPr/>
          <a:lstStyle/>
          <a:p>
            <a:pPr marL="0" indent="0">
              <a:buNone/>
            </a:pPr>
            <a:r>
              <a:rPr lang="en-US" b="1" i="1" dirty="0"/>
              <a:t>Fair use </a:t>
            </a:r>
            <a:r>
              <a:rPr lang="en-US" dirty="0"/>
              <a:t>is any copying of copyrighted material done for a limited and “transformative” purpose, such as to comment upon, criticize, teach, research, or parody a copyrighted work</a:t>
            </a:r>
          </a:p>
          <a:p>
            <a:r>
              <a:rPr lang="en-US" dirty="0"/>
              <a:t>Fair use principles allow the use of copyrighted materials without permission from the copyright owner</a:t>
            </a:r>
          </a:p>
          <a:p>
            <a:r>
              <a:rPr lang="en-US" dirty="0"/>
              <a:t>Fair use balances the interests of the copyright owner and freedom of expression by allowing unlicensed use of copyright-protected works in certain circumstances</a:t>
            </a:r>
          </a:p>
          <a:p>
            <a:endParaRPr lang="en-US" dirty="0"/>
          </a:p>
        </p:txBody>
      </p:sp>
    </p:spTree>
    <p:custDataLst>
      <p:tags r:id="rId1"/>
    </p:custDataLst>
    <p:extLst>
      <p:ext uri="{BB962C8B-B14F-4D97-AF65-F5344CB8AC3E}">
        <p14:creationId xmlns:p14="http://schemas.microsoft.com/office/powerpoint/2010/main" val="3617955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431A0-0C2C-D648-A5AA-329E2BC3C5CB}"/>
              </a:ext>
            </a:extLst>
          </p:cNvPr>
          <p:cNvSpPr>
            <a:spLocks noGrp="1"/>
          </p:cNvSpPr>
          <p:nvPr>
            <p:ph type="title"/>
          </p:nvPr>
        </p:nvSpPr>
        <p:spPr/>
        <p:txBody>
          <a:bodyPr/>
          <a:lstStyle/>
          <a:p>
            <a:r>
              <a:rPr lang="en-US" dirty="0"/>
              <a:t>Public Domain</a:t>
            </a:r>
          </a:p>
        </p:txBody>
      </p:sp>
      <p:sp>
        <p:nvSpPr>
          <p:cNvPr id="3" name="Content Placeholder 2">
            <a:extLst>
              <a:ext uri="{FF2B5EF4-FFF2-40B4-BE49-F238E27FC236}">
                <a16:creationId xmlns:a16="http://schemas.microsoft.com/office/drawing/2014/main" id="{4140423B-3D7F-3C42-A6C0-9A4EE824ADFE}"/>
              </a:ext>
            </a:extLst>
          </p:cNvPr>
          <p:cNvSpPr>
            <a:spLocks noGrp="1"/>
          </p:cNvSpPr>
          <p:nvPr>
            <p:ph idx="1"/>
          </p:nvPr>
        </p:nvSpPr>
        <p:spPr/>
        <p:txBody>
          <a:bodyPr/>
          <a:lstStyle/>
          <a:p>
            <a:pPr marL="0" indent="0">
              <a:buNone/>
            </a:pPr>
            <a:r>
              <a:rPr lang="en-US" dirty="0"/>
              <a:t>The body of creative work to which no intellectual property rights apply is considered to be in the </a:t>
            </a:r>
            <a:r>
              <a:rPr lang="en-US" b="1" i="1" dirty="0"/>
              <a:t>public domain</a:t>
            </a:r>
          </a:p>
          <a:p>
            <a:r>
              <a:rPr lang="en-US" dirty="0"/>
              <a:t>Creative work generally comes within the public domain either because the work is not eligible for copyright protection in the first place, or because copyright protection on the work has expired</a:t>
            </a:r>
          </a:p>
          <a:p>
            <a:r>
              <a:rPr lang="en-US" dirty="0"/>
              <a:t>Copyright protection expires 70+ years after the death of the author</a:t>
            </a:r>
          </a:p>
          <a:p>
            <a:r>
              <a:rPr lang="en-US" dirty="0"/>
              <a:t>You can use material in the public domain extensively in your own creative works even though you cannot own it</a:t>
            </a:r>
          </a:p>
          <a:p>
            <a:endParaRPr lang="en-US" dirty="0"/>
          </a:p>
        </p:txBody>
      </p:sp>
    </p:spTree>
    <p:custDataLst>
      <p:tags r:id="rId1"/>
    </p:custDataLst>
    <p:extLst>
      <p:ext uri="{BB962C8B-B14F-4D97-AF65-F5344CB8AC3E}">
        <p14:creationId xmlns:p14="http://schemas.microsoft.com/office/powerpoint/2010/main" val="130918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A66DC-9A25-304D-BA70-B96EDBC8782E}"/>
              </a:ext>
            </a:extLst>
          </p:cNvPr>
          <p:cNvSpPr>
            <a:spLocks noGrp="1"/>
          </p:cNvSpPr>
          <p:nvPr>
            <p:ph type="title"/>
          </p:nvPr>
        </p:nvSpPr>
        <p:spPr/>
        <p:txBody>
          <a:bodyPr/>
          <a:lstStyle/>
          <a:p>
            <a:r>
              <a:rPr lang="en-US" dirty="0"/>
              <a:t>Open-Source Software</a:t>
            </a:r>
          </a:p>
        </p:txBody>
      </p:sp>
      <p:sp>
        <p:nvSpPr>
          <p:cNvPr id="3" name="Content Placeholder 2">
            <a:extLst>
              <a:ext uri="{FF2B5EF4-FFF2-40B4-BE49-F238E27FC236}">
                <a16:creationId xmlns:a16="http://schemas.microsoft.com/office/drawing/2014/main" id="{FDE82FEC-D202-4F43-A536-7D21634BC81A}"/>
              </a:ext>
            </a:extLst>
          </p:cNvPr>
          <p:cNvSpPr>
            <a:spLocks noGrp="1"/>
          </p:cNvSpPr>
          <p:nvPr>
            <p:ph idx="1"/>
          </p:nvPr>
        </p:nvSpPr>
        <p:spPr/>
        <p:txBody>
          <a:bodyPr>
            <a:normAutofit lnSpcReduction="10000"/>
          </a:bodyPr>
          <a:lstStyle/>
          <a:p>
            <a:pPr marL="0" indent="0">
              <a:buNone/>
            </a:pPr>
            <a:r>
              <a:rPr lang="en-US" b="1" i="1" dirty="0"/>
              <a:t>Open-source software (OSS)</a:t>
            </a:r>
            <a:r>
              <a:rPr lang="en-US" i="1" dirty="0"/>
              <a:t> </a:t>
            </a:r>
            <a:r>
              <a:rPr lang="en-US" dirty="0"/>
              <a:t>is software whose source code is designed to be publicly accessible</a:t>
            </a:r>
          </a:p>
          <a:p>
            <a:r>
              <a:rPr lang="en-US" dirty="0"/>
              <a:t>Much critical Internet infrastructure runs on open-source software such as the Linux Operating System</a:t>
            </a:r>
          </a:p>
          <a:p>
            <a:r>
              <a:rPr lang="en-US" dirty="0"/>
              <a:t>Contributing to open-source projects can be a great learning and rewarding experience</a:t>
            </a:r>
          </a:p>
          <a:p>
            <a:r>
              <a:rPr lang="en-US" dirty="0"/>
              <a:t>However, using open-source code within the commercial code of a company can create several risks to the commercial product</a:t>
            </a:r>
          </a:p>
          <a:p>
            <a:r>
              <a:rPr lang="en-US" dirty="0"/>
              <a:t>Software companies typically scrutinize their code to ensure that no open-source code is added into their software</a:t>
            </a:r>
          </a:p>
        </p:txBody>
      </p:sp>
    </p:spTree>
    <p:custDataLst>
      <p:tags r:id="rId1"/>
    </p:custDataLst>
    <p:extLst>
      <p:ext uri="{BB962C8B-B14F-4D97-AF65-F5344CB8AC3E}">
        <p14:creationId xmlns:p14="http://schemas.microsoft.com/office/powerpoint/2010/main" val="3934613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Plagiarism, Piracy, and </a:t>
            </a:r>
            <a:br>
              <a:rPr lang="en-US" dirty="0"/>
            </a:br>
            <a:r>
              <a:rPr lang="en-US" dirty="0"/>
              <a:t>Online Privacy</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227063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SF-DIT-BOOK" val="2VE8qQnm"/>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2_Office Theme">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DIT wheaton">
      <a:majorFont>
        <a:latin typeface="Wheaton Capitals"/>
        <a:ea typeface=""/>
        <a:cs typeface=""/>
      </a:majorFont>
      <a:minorFont>
        <a:latin typeface="Whea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USF-dit-book</Template>
  <TotalTime>6700</TotalTime>
  <Words>1227</Words>
  <Application>Microsoft Office PowerPoint</Application>
  <PresentationFormat>Widescreen</PresentationFormat>
  <Paragraphs>81</Paragraphs>
  <Slides>18</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18</vt:i4>
      </vt:variant>
    </vt:vector>
  </HeadingPairs>
  <TitlesOfParts>
    <vt:vector size="22" baseType="lpstr">
      <vt:lpstr>Arial</vt:lpstr>
      <vt:lpstr>Calibri</vt:lpstr>
      <vt:lpstr>USF-dit-book</vt:lpstr>
      <vt:lpstr>2_Office Theme</vt:lpstr>
      <vt:lpstr>Ethical Issues in Information Technology</vt:lpstr>
      <vt:lpstr>Topics</vt:lpstr>
      <vt:lpstr>Copyright, Fair Use, and  Public Domain</vt:lpstr>
      <vt:lpstr>Copyright</vt:lpstr>
      <vt:lpstr>Copyright</vt:lpstr>
      <vt:lpstr>Fair Use</vt:lpstr>
      <vt:lpstr>Public Domain</vt:lpstr>
      <vt:lpstr>Open-Source Software</vt:lpstr>
      <vt:lpstr>Plagiarism, Piracy, and  Online Privacy</vt:lpstr>
      <vt:lpstr>Plagiarism</vt:lpstr>
      <vt:lpstr>Piracy</vt:lpstr>
      <vt:lpstr>Online Privacy</vt:lpstr>
      <vt:lpstr>Broader Concerns</vt:lpstr>
      <vt:lpstr>Social Media Addiction</vt:lpstr>
      <vt:lpstr>Online Tracking</vt:lpstr>
      <vt:lpstr>Political Impacts</vt:lpstr>
      <vt:lpstr>Biases in Artificial Intelligence (AI) Models</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17 Ethical Issues in Information Technology presentation</dc:title>
  <dc:creator>Clinton Daniel</dc:creator>
  <cp:keywords>DIT</cp:keywords>
  <cp:lastModifiedBy>Gloria Schramm</cp:lastModifiedBy>
  <cp:revision>65</cp:revision>
  <dcterms:created xsi:type="dcterms:W3CDTF">2023-04-13T13:35:32Z</dcterms:created>
  <dcterms:modified xsi:type="dcterms:W3CDTF">2023-07-01T19:02:39Z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76C197B0-584D-4307-9E43-D321B97DE83C</vt:lpwstr>
  </property>
  <property fmtid="{D5CDD505-2E9C-101B-9397-08002B2CF9AE}" pid="3" name="ArticulatePath">
    <vt:lpwstr>Ethical-Issues-in-Information-Technology</vt:lpwstr>
  </property>
</Properties>
</file>