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2.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notesSlides/notesSlide2.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3.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4.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5.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7"/>
  </p:notesMasterIdLst>
  <p:sldIdLst>
    <p:sldId id="256" r:id="rId2"/>
    <p:sldId id="258" r:id="rId3"/>
    <p:sldId id="259" r:id="rId4"/>
    <p:sldId id="279" r:id="rId5"/>
    <p:sldId id="260" r:id="rId6"/>
    <p:sldId id="261" r:id="rId7"/>
    <p:sldId id="262" r:id="rId8"/>
    <p:sldId id="280" r:id="rId9"/>
    <p:sldId id="263" r:id="rId10"/>
    <p:sldId id="264" r:id="rId11"/>
    <p:sldId id="266" r:id="rId12"/>
    <p:sldId id="265" r:id="rId13"/>
    <p:sldId id="281" r:id="rId14"/>
    <p:sldId id="267" r:id="rId15"/>
    <p:sldId id="271" r:id="rId16"/>
    <p:sldId id="268" r:id="rId17"/>
    <p:sldId id="269" r:id="rId18"/>
    <p:sldId id="270" r:id="rId19"/>
    <p:sldId id="272" r:id="rId20"/>
    <p:sldId id="273" r:id="rId21"/>
    <p:sldId id="274" r:id="rId22"/>
    <p:sldId id="275" r:id="rId23"/>
    <p:sldId id="276" r:id="rId24"/>
    <p:sldId id="277" r:id="rId25"/>
    <p:sldId id="278" r:id="rId26"/>
  </p:sldIdLst>
  <p:sldSz cx="12192000" cy="6858000"/>
  <p:notesSz cx="6858000" cy="9144000"/>
  <p:custDataLst>
    <p:tags r:id="rId2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9"/>
    <p:restoredTop sz="83108" autoAdjust="0"/>
  </p:normalViewPr>
  <p:slideViewPr>
    <p:cSldViewPr snapToGrid="0" snapToObjects="1">
      <p:cViewPr varScale="1">
        <p:scale>
          <a:sx n="88" d="100"/>
          <a:sy n="88" d="100"/>
        </p:scale>
        <p:origin x="294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E2DEE3-20C6-D748-B544-CBA63ABE238D}" type="datetimeFigureOut">
              <a:rPr lang="en-US" smtClean="0"/>
              <a:t>7/1/2023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6F1CAF-E0CF-4A48-9AED-70D0CFF0E174}" type="slidenum">
              <a:rPr lang="en-US" smtClean="0"/>
              <a:t>‹#›</a:t>
            </a:fld>
            <a:endParaRPr lang="en-US"/>
          </a:p>
        </p:txBody>
      </p:sp>
    </p:spTree>
    <p:extLst>
      <p:ext uri="{BB962C8B-B14F-4D97-AF65-F5344CB8AC3E}">
        <p14:creationId xmlns:p14="http://schemas.microsoft.com/office/powerpoint/2010/main" val="461683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rPr>
              <a:t>This PowerPoint should be used with the “Email” chapter of the </a:t>
            </a:r>
            <a:r>
              <a:rPr lang="en-US" i="1" dirty="0">
                <a:solidFill>
                  <a:srgbClr val="000000"/>
                </a:solidFill>
                <a:effectLst/>
              </a:rPr>
              <a:t>Fundamentals of Information Technology</a:t>
            </a:r>
            <a:r>
              <a:rPr lang="en-US" dirty="0">
                <a:solidFill>
                  <a:srgbClr val="000000"/>
                </a:solidFill>
                <a:effectLst/>
              </a:rPr>
              <a:t> textbook. </a:t>
            </a:r>
            <a:endParaRPr lang="en-US" dirty="0"/>
          </a:p>
          <a:p>
            <a:endParaRPr lang="en-US" dirty="0">
              <a:solidFill>
                <a:srgbClr val="000000"/>
              </a:solidFill>
              <a:effectLst/>
            </a:endParaRPr>
          </a:p>
          <a:p>
            <a:r>
              <a:rPr lang="en-US" dirty="0">
                <a:solidFill>
                  <a:srgbClr val="000000"/>
                </a:solidFill>
                <a:effectLst/>
              </a:rPr>
              <a:t>Written for the Florida Public School System DIGITAL INFORMATION TECHNOLOGY (8207310) course.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0088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2</a:t>
            </a:fld>
            <a:endParaRPr lang="en-US"/>
          </a:p>
        </p:txBody>
      </p:sp>
    </p:spTree>
    <p:extLst>
      <p:ext uri="{BB962C8B-B14F-4D97-AF65-F5344CB8AC3E}">
        <p14:creationId xmlns:p14="http://schemas.microsoft.com/office/powerpoint/2010/main" val="856602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0137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8</a:t>
            </a:fld>
            <a:endParaRPr lang="en-US"/>
          </a:p>
        </p:txBody>
      </p:sp>
    </p:spTree>
    <p:extLst>
      <p:ext uri="{BB962C8B-B14F-4D97-AF65-F5344CB8AC3E}">
        <p14:creationId xmlns:p14="http://schemas.microsoft.com/office/powerpoint/2010/main" val="2320137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01375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9C7225-2E39-A60D-599F-16CDEB9A4046}"/>
              </a:ext>
              <a:ext uri="{C183D7F6-B498-43B3-948B-1728B52AA6E4}">
                <adec:decorative xmlns:adec="http://schemas.microsoft.com/office/drawing/2017/decorative" val="1"/>
              </a:ext>
            </a:extLst>
          </p:cNvPr>
          <p:cNvPicPr>
            <a:picLocks noChangeAspect="1"/>
          </p:cNvPicPr>
          <p:nvPr/>
        </p:nvPicPr>
        <p:blipFill rotWithShape="1">
          <a:blip r:embed="rId3"/>
          <a:srcRect t="19674"/>
          <a:stretch/>
        </p:blipFill>
        <p:spPr>
          <a:xfrm flipV="1">
            <a:off x="284086" y="-671307"/>
            <a:ext cx="12772748" cy="4510541"/>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2415FBF5-2B21-8C8B-E348-AF1C09842F8C}"/>
              </a:ext>
            </a:extLst>
          </p:cNvPr>
          <p:cNvPicPr>
            <a:picLocks noChangeAspect="1"/>
          </p:cNvPicPr>
          <p:nvPr/>
        </p:nvPicPr>
        <p:blipFill rotWithShape="1">
          <a:blip r:embed="rId4">
            <a:extLst>
              <a:ext uri="{28A0092B-C50C-407E-A947-70E740481C1C}">
                <a14:useLocalDpi xmlns:a14="http://schemas.microsoft.com/office/drawing/2010/main" val="0"/>
              </a:ext>
            </a:extLst>
          </a:blip>
          <a:srcRect r="31709"/>
          <a:stretch/>
        </p:blipFill>
        <p:spPr>
          <a:xfrm>
            <a:off x="0" y="3310485"/>
            <a:ext cx="12192000" cy="984012"/>
          </a:xfrm>
          <a:prstGeom prst="rect">
            <a:avLst/>
          </a:prstGeom>
        </p:spPr>
      </p:pic>
      <p:sp>
        <p:nvSpPr>
          <p:cNvPr id="12" name="Rectangle 11">
            <a:extLst>
              <a:ext uri="{FF2B5EF4-FFF2-40B4-BE49-F238E27FC236}">
                <a16:creationId xmlns:a16="http://schemas.microsoft.com/office/drawing/2014/main" id="{ABB9082C-C283-AF8D-D938-9903B9D29209}"/>
              </a:ext>
            </a:extLst>
          </p:cNvPr>
          <p:cNvSpPr/>
          <p:nvPr/>
        </p:nvSpPr>
        <p:spPr>
          <a:xfrm>
            <a:off x="-2" y="6524403"/>
            <a:ext cx="12192001" cy="3335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Funded by the Cyber/IT Pathways Program, Cyber Florida and the Florida Department of Education </a:t>
            </a:r>
          </a:p>
        </p:txBody>
      </p:sp>
      <p:sp>
        <p:nvSpPr>
          <p:cNvPr id="8" name="Title 1">
            <a:extLst>
              <a:ext uri="{FF2B5EF4-FFF2-40B4-BE49-F238E27FC236}">
                <a16:creationId xmlns:a16="http://schemas.microsoft.com/office/drawing/2014/main" id="{2E819DC3-AE8D-21C1-2E46-17F8A1730809}"/>
              </a:ext>
            </a:extLst>
          </p:cNvPr>
          <p:cNvSpPr>
            <a:spLocks noGrp="1"/>
          </p:cNvSpPr>
          <p:nvPr>
            <p:ph type="ctrTitle"/>
          </p:nvPr>
        </p:nvSpPr>
        <p:spPr>
          <a:xfrm>
            <a:off x="1524000" y="3471168"/>
            <a:ext cx="9144000" cy="713497"/>
          </a:xfrm>
        </p:spPr>
        <p:txBody>
          <a:bodyPr/>
          <a:lstStyle>
            <a:lvl1pPr>
              <a:defRPr>
                <a:solidFill>
                  <a:schemeClr val="bg1"/>
                </a:solidFill>
              </a:defRPr>
            </a:lvl1pPr>
          </a:lstStyle>
          <a:p>
            <a:r>
              <a:rPr lang="en-US"/>
              <a:t>Click to edit Master title style</a:t>
            </a:r>
            <a:endParaRPr lang="en-US" dirty="0"/>
          </a:p>
        </p:txBody>
      </p:sp>
      <p:sp>
        <p:nvSpPr>
          <p:cNvPr id="2" name="TextBox 1">
            <a:extLst>
              <a:ext uri="{FF2B5EF4-FFF2-40B4-BE49-F238E27FC236}">
                <a16:creationId xmlns:a16="http://schemas.microsoft.com/office/drawing/2014/main" id="{65B84DD8-14D0-1BBE-03C0-78D6EC79558B}"/>
              </a:ext>
            </a:extLst>
          </p:cNvPr>
          <p:cNvSpPr txBox="1"/>
          <p:nvPr userDrawn="1"/>
        </p:nvSpPr>
        <p:spPr>
          <a:xfrm>
            <a:off x="1524000" y="4305667"/>
            <a:ext cx="4012380" cy="369332"/>
          </a:xfrm>
          <a:prstGeom prst="rect">
            <a:avLst/>
          </a:prstGeom>
          <a:noFill/>
        </p:spPr>
        <p:txBody>
          <a:bodyPr wrap="none" rtlCol="0">
            <a:spAutoFit/>
          </a:bodyPr>
          <a:lstStyle/>
          <a:p>
            <a:r>
              <a:rPr lang="en-US" i="1" dirty="0">
                <a:solidFill>
                  <a:schemeClr val="bg1"/>
                </a:solidFill>
              </a:rPr>
              <a:t>Fundamentals of Information Technology</a:t>
            </a:r>
          </a:p>
        </p:txBody>
      </p:sp>
      <p:sp>
        <p:nvSpPr>
          <p:cNvPr id="3" name="Content Placeholder 2">
            <a:extLst>
              <a:ext uri="{FF2B5EF4-FFF2-40B4-BE49-F238E27FC236}">
                <a16:creationId xmlns:a16="http://schemas.microsoft.com/office/drawing/2014/main" id="{8F8009E9-F2CC-8D68-E3B2-60CBB3F334A0}"/>
              </a:ext>
            </a:extLst>
          </p:cNvPr>
          <p:cNvSpPr>
            <a:spLocks noGrp="1"/>
          </p:cNvSpPr>
          <p:nvPr>
            <p:ph sz="quarter" idx="10"/>
          </p:nvPr>
        </p:nvSpPr>
        <p:spPr>
          <a:xfrm>
            <a:off x="1524000" y="4675188"/>
            <a:ext cx="2998834" cy="369332"/>
          </a:xfrm>
          <a:noFill/>
        </p:spPr>
        <p:txBody>
          <a:bodyPr wrap="none" rtlCol="0">
            <a:spAutoFit/>
          </a:bodyPr>
          <a:lstStyle>
            <a:lvl1pPr marL="0" indent="0">
              <a:buNone/>
              <a:defRPr lang="en-US" sz="1800" i="0" dirty="0" smtClean="0">
                <a:solidFill>
                  <a:schemeClr val="bg1"/>
                </a:solidFill>
              </a:defRPr>
            </a:lvl1pPr>
            <a:lvl2pPr>
              <a:defRPr lang="en-US" sz="1800" dirty="0" smtClean="0"/>
            </a:lvl2pPr>
            <a:lvl3pPr>
              <a:defRPr lang="en-US" sz="1800" dirty="0" smtClean="0"/>
            </a:lvl3pPr>
            <a:lvl4pPr>
              <a:defRPr lang="en-US" dirty="0" smtClean="0"/>
            </a:lvl4pPr>
            <a:lvl5pPr>
              <a:defRPr lang="en-US" dirty="0"/>
            </a:lvl5pPr>
          </a:lstStyle>
          <a:p>
            <a:pPr marL="0" lvl="0"/>
            <a:r>
              <a:rPr lang="en-US" dirty="0"/>
              <a:t>Click to edit Master text styles</a:t>
            </a:r>
          </a:p>
        </p:txBody>
      </p:sp>
    </p:spTree>
    <p:custDataLst>
      <p:tags r:id="rId1"/>
    </p:custDataLst>
    <p:extLst>
      <p:ext uri="{BB962C8B-B14F-4D97-AF65-F5344CB8AC3E}">
        <p14:creationId xmlns:p14="http://schemas.microsoft.com/office/powerpoint/2010/main" val="17211973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161BE-91A4-7D42-82D2-65FC4C06E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B9FDB8-C4B3-E740-9A02-52543B00D5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120958A-635B-8B44-8409-398698E5C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410989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36011448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94BE8-6F66-E143-B009-BD5AC8851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94F5DF-C216-5445-95E9-5DACC3F22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CC57F6-21B0-6541-8E3C-34C08BBC9214}"/>
              </a:ext>
            </a:extLst>
          </p:cNvPr>
          <p:cNvSpPr>
            <a:spLocks noGrp="1"/>
          </p:cNvSpPr>
          <p:nvPr>
            <p:ph type="dt" sz="half" idx="10"/>
          </p:nvPr>
        </p:nvSpPr>
        <p:spPr/>
        <p:txBody>
          <a:body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48D5D919-B171-7E45-BA66-96B3ABD51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3FD2B-DCAA-E746-8AFA-430CA46B135B}"/>
              </a:ext>
            </a:extLst>
          </p:cNvPr>
          <p:cNvSpPr>
            <a:spLocks noGrp="1"/>
          </p:cNvSpPr>
          <p:nvPr>
            <p:ph type="sldNum" sz="quarter" idx="12"/>
          </p:nvPr>
        </p:nvSpPr>
        <p:spPr/>
        <p:txBody>
          <a:bodyPr/>
          <a:lstStyle/>
          <a:p>
            <a:fld id="{DC1B2B4F-E6C1-4E44-B4AF-4275070F5341}" type="slidenum">
              <a:rPr lang="en-US" smtClean="0"/>
              <a:t>‹#›</a:t>
            </a:fld>
            <a:endParaRPr lang="en-US"/>
          </a:p>
        </p:txBody>
      </p:sp>
    </p:spTree>
    <p:extLst>
      <p:ext uri="{BB962C8B-B14F-4D97-AF65-F5344CB8AC3E}">
        <p14:creationId xmlns:p14="http://schemas.microsoft.com/office/powerpoint/2010/main" val="2843237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C6E8-F5D5-C043-9E2A-0C97AF98C44C}"/>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B5FC31B-C1A1-EC47-80B5-49386DBC17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751381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6BB01-B93F-F04C-AB07-5CFD96578E24}"/>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8A35F89-4807-B747-BEC0-7F5CA1EA1B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6CD108FD-A503-3261-985C-62FD9572E931}"/>
              </a:ext>
              <a:ext uri="{C183D7F6-B498-43B3-948B-1728B52AA6E4}">
                <adec:decorative xmlns:adec="http://schemas.microsoft.com/office/drawing/2017/decorative" val="1"/>
              </a:ext>
            </a:extLst>
          </p:cNvPr>
          <p:cNvPicPr>
            <a:picLocks noChangeAspect="1"/>
          </p:cNvPicPr>
          <p:nvPr/>
        </p:nvPicPr>
        <p:blipFill rotWithShape="1">
          <a:blip r:embed="rId3"/>
          <a:srcRect t="-844" r="61997" b="30631"/>
          <a:stretch/>
        </p:blipFill>
        <p:spPr>
          <a:xfrm flipV="1">
            <a:off x="7338029" y="-2"/>
            <a:ext cx="4853971" cy="3942609"/>
          </a:xfrm>
          <a:prstGeom prst="rect">
            <a:avLst/>
          </a:prstGeom>
        </p:spPr>
      </p:pic>
    </p:spTree>
    <p:custDataLst>
      <p:tags r:id="rId1"/>
    </p:custDataLst>
    <p:extLst>
      <p:ext uri="{BB962C8B-B14F-4D97-AF65-F5344CB8AC3E}">
        <p14:creationId xmlns:p14="http://schemas.microsoft.com/office/powerpoint/2010/main" val="4113003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d">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bg1"/>
                </a:solidFill>
              </a:defRPr>
            </a:lvl1pPr>
          </a:lstStyle>
          <a:p>
            <a:r>
              <a:rPr lang="en-US" dirty="0"/>
              <a:t>The end</a:t>
            </a:r>
          </a:p>
        </p:txBody>
      </p:sp>
      <p:sp>
        <p:nvSpPr>
          <p:cNvPr id="10" name="Oval 9">
            <a:extLst>
              <a:ext uri="{FF2B5EF4-FFF2-40B4-BE49-F238E27FC236}">
                <a16:creationId xmlns:a16="http://schemas.microsoft.com/office/drawing/2014/main" id="{57DABB86-29A6-C545-E5FC-1A30D08EC101}"/>
              </a:ext>
            </a:extLst>
          </p:cNvPr>
          <p:cNvSpPr/>
          <p:nvPr/>
        </p:nvSpPr>
        <p:spPr>
          <a:xfrm rot="890465">
            <a:off x="9398930" y="2795853"/>
            <a:ext cx="1842636" cy="1824929"/>
          </a:xfrm>
          <a:prstGeom prst="ellipse">
            <a:avLst/>
          </a:prstGeom>
          <a:blipFill dpi="0" rotWithShape="1">
            <a:blip r:embed="rId4"/>
            <a:srcRect/>
            <a:tile tx="0" ty="0" sx="15000" sy="15000" flip="none" algn="bl"/>
          </a:blip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Tree>
    <p:custDataLst>
      <p:tags r:id="rId1"/>
    </p:custDataLst>
    <p:extLst>
      <p:ext uri="{BB962C8B-B14F-4D97-AF65-F5344CB8AC3E}">
        <p14:creationId xmlns:p14="http://schemas.microsoft.com/office/powerpoint/2010/main" val="2734337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75209-C78D-454B-B95A-88EE2F4E7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5295A-8E7A-D74B-86B8-F0D74726C3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6C0549-00AC-2540-B751-0395A5F41A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1401353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3ECAA-4A7A-E342-AC1F-E95AE5DBA8F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0F4348-A19D-8D41-BEE8-248DB654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92DE03-AD73-894A-B79D-3C5CE92E4D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3F3E1F-8C0B-3A45-9D64-12B910BE7B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379751-C13B-1C42-8FCD-B7D36D7219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1944427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68FB-FF60-FC49-9DB8-780236686351}"/>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1344324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2462487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C62-F2AF-B44D-9E97-325AE8FC2B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079718-D982-5841-B635-1585076105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AC426A-ADAE-0347-A0EB-A1B443E31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1395177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6893A0-265D-514B-A985-086DF5EF5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A46AE49-407D-0446-B75A-595A02EA12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F70C5DB-A39D-0846-A317-293A2832C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21C83643-341C-2046-AA86-DD2D9F2234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A0B280-1E44-C34E-BC45-016F748959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B2B4F-E6C1-4E44-B4AF-4275070F5341}" type="slidenum">
              <a:rPr lang="en-US" smtClean="0"/>
              <a:t>‹#›</a:t>
            </a:fld>
            <a:endParaRPr lang="en-US"/>
          </a:p>
        </p:txBody>
      </p:sp>
    </p:spTree>
    <p:custDataLst>
      <p:tags r:id="rId14"/>
    </p:custDataLst>
    <p:extLst>
      <p:ext uri="{BB962C8B-B14F-4D97-AF65-F5344CB8AC3E}">
        <p14:creationId xmlns:p14="http://schemas.microsoft.com/office/powerpoint/2010/main" val="34456035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4.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8.xml"/></Relationships>
</file>

<file path=ppt/slides/_rels/slide3.xml.rels><?xml version="1.0" encoding="UTF-8" standalone="yes"?>
<Relationships xmlns="http://schemas.openxmlformats.org/package/2006/relationships"><Relationship Id="rId3" Type="http://schemas.openxmlformats.org/officeDocument/2006/relationships/hyperlink" Target="https://datatracker.ietf.org/doc/html/rfc561" TargetMode="Externa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ABB34-7879-EC4A-8E26-5BF641ED9073}"/>
              </a:ext>
            </a:extLst>
          </p:cNvPr>
          <p:cNvSpPr>
            <a:spLocks noGrp="1"/>
          </p:cNvSpPr>
          <p:nvPr>
            <p:ph type="ctrTitle"/>
          </p:nvPr>
        </p:nvSpPr>
        <p:spPr>
          <a:xfrm>
            <a:off x="1524000" y="3471168"/>
            <a:ext cx="9144000" cy="713497"/>
          </a:xfrm>
        </p:spPr>
        <p:txBody>
          <a:bodyPr>
            <a:noAutofit/>
          </a:bodyPr>
          <a:lstStyle/>
          <a:p>
            <a:r>
              <a:rPr lang="en-US" dirty="0"/>
              <a:t>Email</a:t>
            </a:r>
          </a:p>
        </p:txBody>
      </p:sp>
      <p:sp>
        <p:nvSpPr>
          <p:cNvPr id="4" name="Content Placeholder 3">
            <a:extLst>
              <a:ext uri="{FF2B5EF4-FFF2-40B4-BE49-F238E27FC236}">
                <a16:creationId xmlns:a16="http://schemas.microsoft.com/office/drawing/2014/main" id="{A3C1DBA2-C062-8EE3-79AC-E62F65E907FD}"/>
              </a:ext>
            </a:extLst>
          </p:cNvPr>
          <p:cNvSpPr>
            <a:spLocks noGrp="1"/>
          </p:cNvSpPr>
          <p:nvPr>
            <p:ph sz="quarter" idx="10"/>
          </p:nvPr>
        </p:nvSpPr>
        <p:spPr>
          <a:xfrm>
            <a:off x="1524000" y="4675188"/>
            <a:ext cx="1218282" cy="369332"/>
          </a:xfrm>
        </p:spPr>
        <p:txBody>
          <a:bodyPr/>
          <a:lstStyle/>
          <a:p>
            <a:r>
              <a:rPr lang="en-US" dirty="0"/>
              <a:t>Chapter 11</a:t>
            </a:r>
          </a:p>
        </p:txBody>
      </p:sp>
    </p:spTree>
    <p:custDataLst>
      <p:tags r:id="rId1"/>
    </p:custDataLst>
    <p:extLst>
      <p:ext uri="{BB962C8B-B14F-4D97-AF65-F5344CB8AC3E}">
        <p14:creationId xmlns:p14="http://schemas.microsoft.com/office/powerpoint/2010/main" val="3045561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33815-B073-EF41-A544-B8EA3741A606}"/>
              </a:ext>
            </a:extLst>
          </p:cNvPr>
          <p:cNvSpPr>
            <a:spLocks noGrp="1"/>
          </p:cNvSpPr>
          <p:nvPr>
            <p:ph type="title"/>
          </p:nvPr>
        </p:nvSpPr>
        <p:spPr/>
        <p:txBody>
          <a:bodyPr/>
          <a:lstStyle/>
          <a:p>
            <a:r>
              <a:rPr lang="en-US" dirty="0"/>
              <a:t>Creating Mails</a:t>
            </a:r>
          </a:p>
        </p:txBody>
      </p:sp>
      <p:sp>
        <p:nvSpPr>
          <p:cNvPr id="3" name="Content Placeholder 2">
            <a:extLst>
              <a:ext uri="{FF2B5EF4-FFF2-40B4-BE49-F238E27FC236}">
                <a16:creationId xmlns:a16="http://schemas.microsoft.com/office/drawing/2014/main" id="{8528277A-1C78-B048-A91E-9FCF9368B06A}"/>
              </a:ext>
            </a:extLst>
          </p:cNvPr>
          <p:cNvSpPr>
            <a:spLocks noGrp="1"/>
          </p:cNvSpPr>
          <p:nvPr>
            <p:ph idx="1"/>
          </p:nvPr>
        </p:nvSpPr>
        <p:spPr/>
        <p:txBody>
          <a:bodyPr>
            <a:normAutofit/>
          </a:bodyPr>
          <a:lstStyle/>
          <a:p>
            <a:r>
              <a:rPr lang="en-US" dirty="0"/>
              <a:t>To send an email to friends or colleagues, you only need their email addresses.</a:t>
            </a:r>
          </a:p>
          <a:p>
            <a:r>
              <a:rPr lang="en-US" dirty="0"/>
              <a:t>In Gmail, clicking on the large “Compose” button in the top-left corner (“New Email” button in Outlook) will open a new email window where you can enter the email addresses, write a subject, and type your message in the body of the email. </a:t>
            </a:r>
          </a:p>
          <a:p>
            <a:r>
              <a:rPr lang="en-US" dirty="0"/>
              <a:t>If you want to send a copy of your email to others, enter their addresses in Cc (carbon copy) field. </a:t>
            </a:r>
          </a:p>
          <a:p>
            <a:r>
              <a:rPr lang="en-US" dirty="0"/>
              <a:t>The Bcc (blind carbon copy)field lets you send a copy of your email to people without other recipients being able to see the Bcc recipients’ email addresses. </a:t>
            </a:r>
          </a:p>
        </p:txBody>
      </p:sp>
    </p:spTree>
    <p:custDataLst>
      <p:tags r:id="rId1"/>
    </p:custDataLst>
    <p:extLst>
      <p:ext uri="{BB962C8B-B14F-4D97-AF65-F5344CB8AC3E}">
        <p14:creationId xmlns:p14="http://schemas.microsoft.com/office/powerpoint/2010/main" val="4114521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6C5EF-82FE-0744-94E8-8BE35410E7CC}"/>
              </a:ext>
            </a:extLst>
          </p:cNvPr>
          <p:cNvSpPr>
            <a:spLocks noGrp="1"/>
          </p:cNvSpPr>
          <p:nvPr>
            <p:ph type="title"/>
          </p:nvPr>
        </p:nvSpPr>
        <p:spPr/>
        <p:txBody>
          <a:bodyPr/>
          <a:lstStyle/>
          <a:p>
            <a:r>
              <a:rPr lang="en-US" dirty="0"/>
              <a:t>Attaching a File to Email</a:t>
            </a:r>
          </a:p>
        </p:txBody>
      </p:sp>
      <p:sp>
        <p:nvSpPr>
          <p:cNvPr id="3" name="Content Placeholder 2">
            <a:extLst>
              <a:ext uri="{FF2B5EF4-FFF2-40B4-BE49-F238E27FC236}">
                <a16:creationId xmlns:a16="http://schemas.microsoft.com/office/drawing/2014/main" id="{B3BA1F0B-B6E0-A446-897D-095CFB2AA589}"/>
              </a:ext>
            </a:extLst>
          </p:cNvPr>
          <p:cNvSpPr>
            <a:spLocks noGrp="1"/>
          </p:cNvSpPr>
          <p:nvPr>
            <p:ph idx="1"/>
          </p:nvPr>
        </p:nvSpPr>
        <p:spPr>
          <a:xfrm>
            <a:off x="838200" y="1825625"/>
            <a:ext cx="5093368" cy="4351338"/>
          </a:xfrm>
        </p:spPr>
        <p:txBody>
          <a:bodyPr/>
          <a:lstStyle/>
          <a:p>
            <a:r>
              <a:rPr lang="en-US" dirty="0"/>
              <a:t>You can also attach files and photos to your email by clicking on the “Attach File” icon (a paperclip at the bottom) and then selecting files and photos.</a:t>
            </a:r>
          </a:p>
          <a:p>
            <a:r>
              <a:rPr lang="en-US" dirty="0"/>
              <a:t>Finally, you just need to click the “Send” button to send the email to your recipients.</a:t>
            </a:r>
          </a:p>
        </p:txBody>
      </p:sp>
      <p:pic>
        <p:nvPicPr>
          <p:cNvPr id="7" name="Picture 6" descr="Example of attach file button">
            <a:extLst>
              <a:ext uri="{FF2B5EF4-FFF2-40B4-BE49-F238E27FC236}">
                <a16:creationId xmlns:a16="http://schemas.microsoft.com/office/drawing/2014/main" id="{70B89E41-C97B-AE4F-9676-B58D2299E3B0}"/>
              </a:ext>
            </a:extLst>
          </p:cNvPr>
          <p:cNvPicPr>
            <a:picLocks noChangeAspect="1"/>
          </p:cNvPicPr>
          <p:nvPr/>
        </p:nvPicPr>
        <p:blipFill>
          <a:blip r:embed="rId3"/>
          <a:stretch>
            <a:fillRect/>
          </a:stretch>
        </p:blipFill>
        <p:spPr>
          <a:xfrm>
            <a:off x="6447870" y="1825625"/>
            <a:ext cx="4754159" cy="1492685"/>
          </a:xfrm>
          <a:prstGeom prst="rect">
            <a:avLst/>
          </a:prstGeom>
        </p:spPr>
      </p:pic>
      <p:pic>
        <p:nvPicPr>
          <p:cNvPr id="9" name="Picture 8" descr="Example of attach file button">
            <a:extLst>
              <a:ext uri="{FF2B5EF4-FFF2-40B4-BE49-F238E27FC236}">
                <a16:creationId xmlns:a16="http://schemas.microsoft.com/office/drawing/2014/main" id="{80409E4E-B176-2A4B-8B08-9506715C77B3}"/>
              </a:ext>
            </a:extLst>
          </p:cNvPr>
          <p:cNvPicPr>
            <a:picLocks noChangeAspect="1"/>
          </p:cNvPicPr>
          <p:nvPr/>
        </p:nvPicPr>
        <p:blipFill>
          <a:blip r:embed="rId4"/>
          <a:stretch>
            <a:fillRect/>
          </a:stretch>
        </p:blipFill>
        <p:spPr>
          <a:xfrm>
            <a:off x="6447870" y="3654405"/>
            <a:ext cx="4754159" cy="1898830"/>
          </a:xfrm>
          <a:prstGeom prst="rect">
            <a:avLst/>
          </a:prstGeom>
        </p:spPr>
      </p:pic>
      <p:sp>
        <p:nvSpPr>
          <p:cNvPr id="10" name="Rectangle 9">
            <a:extLst>
              <a:ext uri="{FF2B5EF4-FFF2-40B4-BE49-F238E27FC236}">
                <a16:creationId xmlns:a16="http://schemas.microsoft.com/office/drawing/2014/main" id="{B4B1F32D-8F13-4D43-8913-61F8A5F4E040}"/>
              </a:ext>
            </a:extLst>
          </p:cNvPr>
          <p:cNvSpPr/>
          <p:nvPr/>
        </p:nvSpPr>
        <p:spPr>
          <a:xfrm>
            <a:off x="10806545" y="3959881"/>
            <a:ext cx="395484" cy="5214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43834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F4B0A-F1D0-5040-8960-E6589E72A3B7}"/>
              </a:ext>
            </a:extLst>
          </p:cNvPr>
          <p:cNvSpPr>
            <a:spLocks noGrp="1"/>
          </p:cNvSpPr>
          <p:nvPr>
            <p:ph type="title"/>
          </p:nvPr>
        </p:nvSpPr>
        <p:spPr/>
        <p:txBody>
          <a:bodyPr/>
          <a:lstStyle/>
          <a:p>
            <a:r>
              <a:rPr lang="en-US" dirty="0"/>
              <a:t>Replying and Forwarding Mails</a:t>
            </a:r>
          </a:p>
        </p:txBody>
      </p:sp>
      <p:sp>
        <p:nvSpPr>
          <p:cNvPr id="3" name="Content Placeholder 2">
            <a:extLst>
              <a:ext uri="{FF2B5EF4-FFF2-40B4-BE49-F238E27FC236}">
                <a16:creationId xmlns:a16="http://schemas.microsoft.com/office/drawing/2014/main" id="{585D9EB3-FE63-E34C-AC26-D84F07B952C3}"/>
              </a:ext>
            </a:extLst>
          </p:cNvPr>
          <p:cNvSpPr>
            <a:spLocks noGrp="1"/>
          </p:cNvSpPr>
          <p:nvPr>
            <p:ph idx="1"/>
          </p:nvPr>
        </p:nvSpPr>
        <p:spPr>
          <a:xfrm>
            <a:off x="838200" y="1825625"/>
            <a:ext cx="10808368" cy="4351338"/>
          </a:xfrm>
        </p:spPr>
        <p:txBody>
          <a:bodyPr>
            <a:noAutofit/>
          </a:bodyPr>
          <a:lstStyle/>
          <a:p>
            <a:pPr>
              <a:spcBef>
                <a:spcPts val="600"/>
              </a:spcBef>
              <a:spcAft>
                <a:spcPts val="0"/>
              </a:spcAft>
            </a:pPr>
            <a:r>
              <a:rPr lang="en-US" dirty="0"/>
              <a:t>After you finish reading an email, you can reply to the sender of the email by clicking on the “Reply” button. </a:t>
            </a:r>
          </a:p>
          <a:p>
            <a:pPr>
              <a:spcBef>
                <a:spcPts val="600"/>
              </a:spcBef>
              <a:spcAft>
                <a:spcPts val="0"/>
              </a:spcAft>
            </a:pPr>
            <a:r>
              <a:rPr lang="en-US" dirty="0"/>
              <a:t>When you open email you have received in an email client, you will see the option to Reply, Reply all, and Forward.</a:t>
            </a:r>
          </a:p>
          <a:p>
            <a:pPr>
              <a:spcBef>
                <a:spcPts val="600"/>
              </a:spcBef>
              <a:spcAft>
                <a:spcPts val="0"/>
              </a:spcAft>
            </a:pPr>
            <a:r>
              <a:rPr lang="en-US" b="1" dirty="0"/>
              <a:t>Reply</a:t>
            </a:r>
            <a:r>
              <a:rPr lang="en-US" dirty="0"/>
              <a:t> will open a new email that has the email address of the sender in the “To” field and the original message from the sender quoted in the body of the message.</a:t>
            </a:r>
          </a:p>
          <a:p>
            <a:pPr>
              <a:spcBef>
                <a:spcPts val="600"/>
              </a:spcBef>
              <a:spcAft>
                <a:spcPts val="0"/>
              </a:spcAft>
            </a:pPr>
            <a:r>
              <a:rPr lang="en-US" b="1" dirty="0"/>
              <a:t>Reply all</a:t>
            </a:r>
            <a:r>
              <a:rPr lang="en-US" dirty="0"/>
              <a:t> opens a new email with the sender’s email address and the emails addresses of all other recipients of the original email in the “To” field. You must use Reply all only when your reply is relevant for everybody on the email.</a:t>
            </a:r>
          </a:p>
          <a:p>
            <a:pPr>
              <a:spcBef>
                <a:spcPts val="600"/>
              </a:spcBef>
              <a:spcAft>
                <a:spcPts val="0"/>
              </a:spcAft>
            </a:pPr>
            <a:r>
              <a:rPr lang="en-US" b="1" dirty="0"/>
              <a:t>Forward</a:t>
            </a:r>
            <a:r>
              <a:rPr lang="en-US" dirty="0"/>
              <a:t> lets you send an email message you have received in your Inbox to others. Clicking on the “Forward” will open a new email with the original message quoted in the body of the mail. You just need to add the list of recipients.</a:t>
            </a:r>
          </a:p>
        </p:txBody>
      </p:sp>
    </p:spTree>
    <p:custDataLst>
      <p:tags r:id="rId1"/>
    </p:custDataLst>
    <p:extLst>
      <p:ext uri="{BB962C8B-B14F-4D97-AF65-F5344CB8AC3E}">
        <p14:creationId xmlns:p14="http://schemas.microsoft.com/office/powerpoint/2010/main" val="1565995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59A15B-764C-50DC-5179-7CEF48F9E95B}"/>
              </a:ext>
            </a:extLst>
          </p:cNvPr>
          <p:cNvSpPr>
            <a:spLocks noGrp="1"/>
          </p:cNvSpPr>
          <p:nvPr>
            <p:ph type="title"/>
          </p:nvPr>
        </p:nvSpPr>
        <p:spPr/>
        <p:txBody>
          <a:bodyPr/>
          <a:lstStyle/>
          <a:p>
            <a:r>
              <a:rPr lang="en-US" dirty="0"/>
              <a:t>Email Management</a:t>
            </a:r>
          </a:p>
        </p:txBody>
      </p:sp>
      <p:sp>
        <p:nvSpPr>
          <p:cNvPr id="5" name="Text Placeholder 4">
            <a:extLst>
              <a:ext uri="{FF2B5EF4-FFF2-40B4-BE49-F238E27FC236}">
                <a16:creationId xmlns:a16="http://schemas.microsoft.com/office/drawing/2014/main" id="{3D3C6513-F1A8-7D87-D8E8-47F5933C9FA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3144110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258D3-DEDD-E34E-A4E2-02AA431D7CAC}"/>
              </a:ext>
            </a:extLst>
          </p:cNvPr>
          <p:cNvSpPr>
            <a:spLocks noGrp="1"/>
          </p:cNvSpPr>
          <p:nvPr>
            <p:ph type="title"/>
          </p:nvPr>
        </p:nvSpPr>
        <p:spPr/>
        <p:txBody>
          <a:bodyPr/>
          <a:lstStyle/>
          <a:p>
            <a:r>
              <a:rPr lang="en-US" dirty="0"/>
              <a:t>Organizing Email into Folders</a:t>
            </a:r>
          </a:p>
        </p:txBody>
      </p:sp>
      <p:sp>
        <p:nvSpPr>
          <p:cNvPr id="3" name="Content Placeholder 2">
            <a:extLst>
              <a:ext uri="{FF2B5EF4-FFF2-40B4-BE49-F238E27FC236}">
                <a16:creationId xmlns:a16="http://schemas.microsoft.com/office/drawing/2014/main" id="{E986A34F-EA22-A445-8AD1-0100B84C3F68}"/>
              </a:ext>
            </a:extLst>
          </p:cNvPr>
          <p:cNvSpPr>
            <a:spLocks noGrp="1"/>
          </p:cNvSpPr>
          <p:nvPr>
            <p:ph idx="1"/>
          </p:nvPr>
        </p:nvSpPr>
        <p:spPr/>
        <p:txBody>
          <a:bodyPr/>
          <a:lstStyle/>
          <a:p>
            <a:r>
              <a:rPr lang="en-US" dirty="0"/>
              <a:t>Email supports folders to organize email.</a:t>
            </a:r>
          </a:p>
          <a:p>
            <a:r>
              <a:rPr lang="en-US" dirty="0"/>
              <a:t>You can create folders to meet your needs.</a:t>
            </a:r>
          </a:p>
          <a:p>
            <a:r>
              <a:rPr lang="en-US" dirty="0"/>
              <a:t>To create a new folder, use the standard procedure of right-clicking a folder to bring up the context menu to create a new subfolder.</a:t>
            </a:r>
          </a:p>
          <a:p>
            <a:r>
              <a:rPr lang="en-US" dirty="0"/>
              <a:t>To move email between folders, click the email in the inbox and drag and drop it into the folder of your choice.</a:t>
            </a:r>
          </a:p>
          <a:p>
            <a:r>
              <a:rPr lang="en-US" dirty="0"/>
              <a:t>You can easily locate emails within the appropriate folders.</a:t>
            </a:r>
          </a:p>
        </p:txBody>
      </p:sp>
    </p:spTree>
    <p:custDataLst>
      <p:tags r:id="rId1"/>
    </p:custDataLst>
    <p:extLst>
      <p:ext uri="{BB962C8B-B14F-4D97-AF65-F5344CB8AC3E}">
        <p14:creationId xmlns:p14="http://schemas.microsoft.com/office/powerpoint/2010/main" val="3575063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C621B-6DC9-6A42-80FA-8DB920C67F62}"/>
              </a:ext>
            </a:extLst>
          </p:cNvPr>
          <p:cNvSpPr>
            <a:spLocks noGrp="1"/>
          </p:cNvSpPr>
          <p:nvPr>
            <p:ph type="title"/>
          </p:nvPr>
        </p:nvSpPr>
        <p:spPr/>
        <p:txBody>
          <a:bodyPr/>
          <a:lstStyle/>
          <a:p>
            <a:r>
              <a:rPr lang="en-US" dirty="0"/>
              <a:t>Mail Labels</a:t>
            </a:r>
          </a:p>
        </p:txBody>
      </p:sp>
      <p:sp>
        <p:nvSpPr>
          <p:cNvPr id="3" name="Content Placeholder 2">
            <a:extLst>
              <a:ext uri="{FF2B5EF4-FFF2-40B4-BE49-F238E27FC236}">
                <a16:creationId xmlns:a16="http://schemas.microsoft.com/office/drawing/2014/main" id="{C2421A4B-7592-FB4F-AC5A-0CB3944BC1B3}"/>
              </a:ext>
            </a:extLst>
          </p:cNvPr>
          <p:cNvSpPr>
            <a:spLocks noGrp="1"/>
          </p:cNvSpPr>
          <p:nvPr>
            <p:ph idx="1"/>
          </p:nvPr>
        </p:nvSpPr>
        <p:spPr/>
        <p:txBody>
          <a:bodyPr/>
          <a:lstStyle/>
          <a:p>
            <a:r>
              <a:rPr lang="en-US" dirty="0"/>
              <a:t>To organize email, users can attach labels to a message.</a:t>
            </a:r>
          </a:p>
          <a:p>
            <a:r>
              <a:rPr lang="en-US" dirty="0"/>
              <a:t>Labels are tags that can be added to any email message.</a:t>
            </a:r>
          </a:p>
          <a:p>
            <a:r>
              <a:rPr lang="en-US" dirty="0"/>
              <a:t>Gmail already gives you a few folders like Spam and labels such as Promotions and Social where emails are directed automatically.</a:t>
            </a:r>
          </a:p>
          <a:p>
            <a:r>
              <a:rPr lang="en-US" dirty="0"/>
              <a:t>You can also easily create new labels depending upon your needs, such as Sales, Utilities, or Action Required.</a:t>
            </a:r>
          </a:p>
        </p:txBody>
      </p:sp>
    </p:spTree>
    <p:custDataLst>
      <p:tags r:id="rId1"/>
    </p:custDataLst>
    <p:extLst>
      <p:ext uri="{BB962C8B-B14F-4D97-AF65-F5344CB8AC3E}">
        <p14:creationId xmlns:p14="http://schemas.microsoft.com/office/powerpoint/2010/main" val="15561871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B1B6E-A6A6-874F-83AF-3B43D6127110}"/>
              </a:ext>
            </a:extLst>
          </p:cNvPr>
          <p:cNvSpPr>
            <a:spLocks noGrp="1"/>
          </p:cNvSpPr>
          <p:nvPr>
            <p:ph type="title"/>
          </p:nvPr>
        </p:nvSpPr>
        <p:spPr/>
        <p:txBody>
          <a:bodyPr/>
          <a:lstStyle/>
          <a:p>
            <a:r>
              <a:rPr lang="en-US" dirty="0"/>
              <a:t>Mail Lists</a:t>
            </a:r>
          </a:p>
        </p:txBody>
      </p:sp>
      <p:sp>
        <p:nvSpPr>
          <p:cNvPr id="3" name="Content Placeholder 2">
            <a:extLst>
              <a:ext uri="{FF2B5EF4-FFF2-40B4-BE49-F238E27FC236}">
                <a16:creationId xmlns:a16="http://schemas.microsoft.com/office/drawing/2014/main" id="{E18C3EF8-8DE5-4148-8891-8714635E2007}"/>
              </a:ext>
            </a:extLst>
          </p:cNvPr>
          <p:cNvSpPr>
            <a:spLocks noGrp="1"/>
          </p:cNvSpPr>
          <p:nvPr>
            <p:ph idx="1"/>
          </p:nvPr>
        </p:nvSpPr>
        <p:spPr/>
        <p:txBody>
          <a:bodyPr/>
          <a:lstStyle/>
          <a:p>
            <a:r>
              <a:rPr lang="en-US" dirty="0"/>
              <a:t>A mailing list is a feature used in email systems that allows messages sent to one email address to be delivered to another email address or a group of addresses.</a:t>
            </a:r>
          </a:p>
          <a:p>
            <a:r>
              <a:rPr lang="en-US" dirty="0"/>
              <a:t>For example, you can create a list called “students@example.edu” that forwards emails to all students in the school, without having to include individual email addresses in the message.</a:t>
            </a:r>
          </a:p>
          <a:p>
            <a:r>
              <a:rPr lang="en-US" dirty="0"/>
              <a:t>Your teacher may use a mailing list to inform all students and parents in the class about an upcoming activity.</a:t>
            </a:r>
          </a:p>
        </p:txBody>
      </p:sp>
    </p:spTree>
    <p:custDataLst>
      <p:tags r:id="rId1"/>
    </p:custDataLst>
    <p:extLst>
      <p:ext uri="{BB962C8B-B14F-4D97-AF65-F5344CB8AC3E}">
        <p14:creationId xmlns:p14="http://schemas.microsoft.com/office/powerpoint/2010/main" val="7616460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E6C8C-BF01-0F4A-ACC9-A8F9C17736EC}"/>
              </a:ext>
            </a:extLst>
          </p:cNvPr>
          <p:cNvSpPr>
            <a:spLocks noGrp="1"/>
          </p:cNvSpPr>
          <p:nvPr>
            <p:ph type="title"/>
          </p:nvPr>
        </p:nvSpPr>
        <p:spPr/>
        <p:txBody>
          <a:bodyPr/>
          <a:lstStyle/>
          <a:p>
            <a:r>
              <a:rPr lang="en-US" dirty="0"/>
              <a:t>Mail Filters and Rules</a:t>
            </a:r>
          </a:p>
        </p:txBody>
      </p:sp>
      <p:sp>
        <p:nvSpPr>
          <p:cNvPr id="3" name="Content Placeholder 2">
            <a:extLst>
              <a:ext uri="{FF2B5EF4-FFF2-40B4-BE49-F238E27FC236}">
                <a16:creationId xmlns:a16="http://schemas.microsoft.com/office/drawing/2014/main" id="{82FD0B2F-0270-5E41-AEBF-0F7A805CC012}"/>
              </a:ext>
            </a:extLst>
          </p:cNvPr>
          <p:cNvSpPr>
            <a:spLocks noGrp="1"/>
          </p:cNvSpPr>
          <p:nvPr>
            <p:ph idx="1"/>
          </p:nvPr>
        </p:nvSpPr>
        <p:spPr>
          <a:xfrm>
            <a:off x="838200" y="1825625"/>
            <a:ext cx="4985657" cy="4351338"/>
          </a:xfrm>
        </p:spPr>
        <p:txBody>
          <a:bodyPr>
            <a:normAutofit/>
          </a:bodyPr>
          <a:lstStyle/>
          <a:p>
            <a:r>
              <a:rPr lang="en-US" dirty="0"/>
              <a:t>Email clients allow you to create email filters or rules to automatically move emails matching specific criteria to a folder. </a:t>
            </a:r>
          </a:p>
          <a:p>
            <a:r>
              <a:rPr lang="en-US" dirty="0"/>
              <a:t>Filters and Rules are the same thing depending on which type of email client you are using. </a:t>
            </a:r>
          </a:p>
          <a:p>
            <a:endParaRPr lang="en-US" dirty="0"/>
          </a:p>
        </p:txBody>
      </p:sp>
      <p:pic>
        <p:nvPicPr>
          <p:cNvPr id="5" name="Picture 4" descr="Example of mail filters">
            <a:extLst>
              <a:ext uri="{FF2B5EF4-FFF2-40B4-BE49-F238E27FC236}">
                <a16:creationId xmlns:a16="http://schemas.microsoft.com/office/drawing/2014/main" id="{13B22956-306E-6F4B-8BB1-E543F613087E}"/>
              </a:ext>
            </a:extLst>
          </p:cNvPr>
          <p:cNvPicPr>
            <a:picLocks noChangeAspect="1"/>
          </p:cNvPicPr>
          <p:nvPr/>
        </p:nvPicPr>
        <p:blipFill rotWithShape="1">
          <a:blip r:embed="rId3"/>
          <a:srcRect l="5783" t="8695" r="5671" b="12118"/>
          <a:stretch/>
        </p:blipFill>
        <p:spPr>
          <a:xfrm>
            <a:off x="6095999" y="2220687"/>
            <a:ext cx="5791201" cy="2529490"/>
          </a:xfrm>
          <a:prstGeom prst="rect">
            <a:avLst/>
          </a:prstGeom>
          <a:effectLst/>
        </p:spPr>
      </p:pic>
    </p:spTree>
    <p:custDataLst>
      <p:tags r:id="rId1"/>
    </p:custDataLst>
    <p:extLst>
      <p:ext uri="{BB962C8B-B14F-4D97-AF65-F5344CB8AC3E}">
        <p14:creationId xmlns:p14="http://schemas.microsoft.com/office/powerpoint/2010/main" val="35238868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F53A2-03BF-5E4E-AB9E-812447FE91F8}"/>
              </a:ext>
            </a:extLst>
          </p:cNvPr>
          <p:cNvSpPr>
            <a:spLocks noGrp="1"/>
          </p:cNvSpPr>
          <p:nvPr>
            <p:ph type="title"/>
          </p:nvPr>
        </p:nvSpPr>
        <p:spPr/>
        <p:txBody>
          <a:bodyPr/>
          <a:lstStyle/>
          <a:p>
            <a:r>
              <a:rPr lang="en-US" dirty="0"/>
              <a:t>Manage Signatures</a:t>
            </a:r>
          </a:p>
        </p:txBody>
      </p:sp>
      <p:sp>
        <p:nvSpPr>
          <p:cNvPr id="3" name="Content Placeholder 2">
            <a:extLst>
              <a:ext uri="{FF2B5EF4-FFF2-40B4-BE49-F238E27FC236}">
                <a16:creationId xmlns:a16="http://schemas.microsoft.com/office/drawing/2014/main" id="{1ADAE99F-38E1-8249-96FE-6953B5FD6032}"/>
              </a:ext>
            </a:extLst>
          </p:cNvPr>
          <p:cNvSpPr>
            <a:spLocks noGrp="1"/>
          </p:cNvSpPr>
          <p:nvPr>
            <p:ph idx="1"/>
          </p:nvPr>
        </p:nvSpPr>
        <p:spPr>
          <a:xfrm>
            <a:off x="838200" y="1825625"/>
            <a:ext cx="4467726" cy="4351338"/>
          </a:xfrm>
        </p:spPr>
        <p:txBody>
          <a:bodyPr>
            <a:noAutofit/>
          </a:bodyPr>
          <a:lstStyle/>
          <a:p>
            <a:r>
              <a:rPr lang="en-US" dirty="0"/>
              <a:t>An email signature is information that is automatically added at the end of an email.</a:t>
            </a:r>
          </a:p>
          <a:p>
            <a:r>
              <a:rPr lang="en-US" dirty="0"/>
              <a:t>Signatures typically include contact information or personal touches such as a favorite quote.</a:t>
            </a:r>
          </a:p>
          <a:p>
            <a:r>
              <a:rPr lang="en-US" dirty="0"/>
              <a:t>Creating signatures for your emails saves you the effort of typing basic details every time you send an email.</a:t>
            </a:r>
          </a:p>
        </p:txBody>
      </p:sp>
      <p:pic>
        <p:nvPicPr>
          <p:cNvPr id="7" name="Picture 6" descr="Example of setting up signature in Email">
            <a:extLst>
              <a:ext uri="{FF2B5EF4-FFF2-40B4-BE49-F238E27FC236}">
                <a16:creationId xmlns:a16="http://schemas.microsoft.com/office/drawing/2014/main" id="{822A695F-C95D-0B43-9210-ED84574B2CA1}"/>
              </a:ext>
            </a:extLst>
          </p:cNvPr>
          <p:cNvPicPr>
            <a:picLocks noChangeAspect="1"/>
          </p:cNvPicPr>
          <p:nvPr/>
        </p:nvPicPr>
        <p:blipFill rotWithShape="1">
          <a:blip r:embed="rId3"/>
          <a:srcRect l="4158" t="3775" r="4603" b="7852"/>
          <a:stretch/>
        </p:blipFill>
        <p:spPr>
          <a:xfrm>
            <a:off x="6886076" y="2329542"/>
            <a:ext cx="4272968" cy="3037115"/>
          </a:xfrm>
          <a:prstGeom prst="rect">
            <a:avLst/>
          </a:prstGeom>
        </p:spPr>
      </p:pic>
    </p:spTree>
    <p:custDataLst>
      <p:tags r:id="rId1"/>
    </p:custDataLst>
    <p:extLst>
      <p:ext uri="{BB962C8B-B14F-4D97-AF65-F5344CB8AC3E}">
        <p14:creationId xmlns:p14="http://schemas.microsoft.com/office/powerpoint/2010/main" val="1508579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8FAAB-795E-4746-BCB4-4DC5E22281B3}"/>
              </a:ext>
            </a:extLst>
          </p:cNvPr>
          <p:cNvSpPr>
            <a:spLocks noGrp="1"/>
          </p:cNvSpPr>
          <p:nvPr>
            <p:ph type="title"/>
          </p:nvPr>
        </p:nvSpPr>
        <p:spPr/>
        <p:txBody>
          <a:bodyPr/>
          <a:lstStyle/>
          <a:p>
            <a:r>
              <a:rPr lang="en-US" dirty="0"/>
              <a:t>Personal and Confidential Email</a:t>
            </a:r>
          </a:p>
        </p:txBody>
      </p:sp>
      <p:sp>
        <p:nvSpPr>
          <p:cNvPr id="3" name="Content Placeholder 2">
            <a:extLst>
              <a:ext uri="{FF2B5EF4-FFF2-40B4-BE49-F238E27FC236}">
                <a16:creationId xmlns:a16="http://schemas.microsoft.com/office/drawing/2014/main" id="{556C3B64-25A8-394C-83E8-D9150CBD16D9}"/>
              </a:ext>
            </a:extLst>
          </p:cNvPr>
          <p:cNvSpPr>
            <a:spLocks noGrp="1"/>
          </p:cNvSpPr>
          <p:nvPr>
            <p:ph idx="1"/>
          </p:nvPr>
        </p:nvSpPr>
        <p:spPr/>
        <p:txBody>
          <a:bodyPr/>
          <a:lstStyle/>
          <a:p>
            <a:r>
              <a:rPr lang="en-US" dirty="0"/>
              <a:t>At times, you may want to send an email that is personal or confidential. </a:t>
            </a:r>
          </a:p>
          <a:p>
            <a:r>
              <a:rPr lang="en-US" dirty="0"/>
              <a:t>Email clients can help maintain some level of privacy by disabling the common methods used to distribute messages, such as forwarding and printing.</a:t>
            </a:r>
          </a:p>
          <a:p>
            <a:r>
              <a:rPr lang="en-US" dirty="0"/>
              <a:t>Users can still take screenshots of your messages and send those out if they choose, but only with additional effort.</a:t>
            </a:r>
          </a:p>
          <a:p>
            <a:r>
              <a:rPr lang="en-US" dirty="0"/>
              <a:t>You can change the importance and sensitivity of an email—mark it “Personal,” “Private,” or “Confidential.” </a:t>
            </a:r>
          </a:p>
          <a:p>
            <a:endParaRPr lang="en-US" dirty="0"/>
          </a:p>
        </p:txBody>
      </p:sp>
    </p:spTree>
    <p:custDataLst>
      <p:tags r:id="rId1"/>
    </p:custDataLst>
    <p:extLst>
      <p:ext uri="{BB962C8B-B14F-4D97-AF65-F5344CB8AC3E}">
        <p14:creationId xmlns:p14="http://schemas.microsoft.com/office/powerpoint/2010/main" val="3357114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14C1B-3F6F-104C-969A-FD8CDA94634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5F983159-9E36-4744-A41C-E1EC1206FC3D}"/>
              </a:ext>
            </a:extLst>
          </p:cNvPr>
          <p:cNvSpPr>
            <a:spLocks noGrp="1"/>
          </p:cNvSpPr>
          <p:nvPr>
            <p:ph idx="1"/>
          </p:nvPr>
        </p:nvSpPr>
        <p:spPr/>
        <p:txBody>
          <a:bodyPr/>
          <a:lstStyle/>
          <a:p>
            <a:r>
              <a:rPr lang="en-US" dirty="0"/>
              <a:t>Email Origins</a:t>
            </a:r>
          </a:p>
          <a:p>
            <a:r>
              <a:rPr lang="en-US" dirty="0"/>
              <a:t>Email Technologies</a:t>
            </a:r>
          </a:p>
          <a:p>
            <a:r>
              <a:rPr lang="en-US" dirty="0"/>
              <a:t>Email Basics</a:t>
            </a:r>
          </a:p>
          <a:p>
            <a:r>
              <a:rPr lang="en-US" dirty="0"/>
              <a:t>Email Management</a:t>
            </a:r>
          </a:p>
          <a:p>
            <a:endParaRPr lang="en-US" dirty="0"/>
          </a:p>
        </p:txBody>
      </p:sp>
    </p:spTree>
    <p:custDataLst>
      <p:tags r:id="rId1"/>
    </p:custDataLst>
    <p:extLst>
      <p:ext uri="{BB962C8B-B14F-4D97-AF65-F5344CB8AC3E}">
        <p14:creationId xmlns:p14="http://schemas.microsoft.com/office/powerpoint/2010/main" val="24576744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D673D-2440-404F-A92A-AA7378C9F0D4}"/>
              </a:ext>
            </a:extLst>
          </p:cNvPr>
          <p:cNvSpPr>
            <a:spLocks noGrp="1"/>
          </p:cNvSpPr>
          <p:nvPr>
            <p:ph type="title"/>
          </p:nvPr>
        </p:nvSpPr>
        <p:spPr/>
        <p:txBody>
          <a:bodyPr/>
          <a:lstStyle/>
          <a:p>
            <a:r>
              <a:rPr lang="en-US" dirty="0"/>
              <a:t>Email Contacts</a:t>
            </a:r>
          </a:p>
        </p:txBody>
      </p:sp>
      <p:sp>
        <p:nvSpPr>
          <p:cNvPr id="3" name="Content Placeholder 2">
            <a:extLst>
              <a:ext uri="{FF2B5EF4-FFF2-40B4-BE49-F238E27FC236}">
                <a16:creationId xmlns:a16="http://schemas.microsoft.com/office/drawing/2014/main" id="{9F0D10BF-7354-0440-BA5F-62E56E1E3D02}"/>
              </a:ext>
            </a:extLst>
          </p:cNvPr>
          <p:cNvSpPr>
            <a:spLocks noGrp="1"/>
          </p:cNvSpPr>
          <p:nvPr>
            <p:ph idx="1"/>
          </p:nvPr>
        </p:nvSpPr>
        <p:spPr>
          <a:xfrm>
            <a:off x="838200" y="1825625"/>
            <a:ext cx="5257800" cy="4351338"/>
          </a:xfrm>
        </p:spPr>
        <p:txBody>
          <a:bodyPr>
            <a:normAutofit/>
          </a:bodyPr>
          <a:lstStyle/>
          <a:p>
            <a:r>
              <a:rPr lang="en-US" dirty="0"/>
              <a:t>Contact management features of productivity applications allow you to save phone numbers, email addresses, mailing addresses, and other relevant information about your contacts for ready access.</a:t>
            </a:r>
          </a:p>
          <a:p>
            <a:r>
              <a:rPr lang="en-US" dirty="0"/>
              <a:t>Most email services and clients let you save contacts and create groups of contacts to make it easy to send emails to your colleagues or friends.</a:t>
            </a:r>
          </a:p>
        </p:txBody>
      </p:sp>
      <p:pic>
        <p:nvPicPr>
          <p:cNvPr id="7" name="Picture 6" descr="Example of email contact">
            <a:extLst>
              <a:ext uri="{FF2B5EF4-FFF2-40B4-BE49-F238E27FC236}">
                <a16:creationId xmlns:a16="http://schemas.microsoft.com/office/drawing/2014/main" id="{4B5240A0-E7EB-604C-A643-BA071427B56A}"/>
              </a:ext>
            </a:extLst>
          </p:cNvPr>
          <p:cNvPicPr>
            <a:picLocks noChangeAspect="1"/>
          </p:cNvPicPr>
          <p:nvPr/>
        </p:nvPicPr>
        <p:blipFill rotWithShape="1">
          <a:blip r:embed="rId3"/>
          <a:srcRect l="4259" t="2819" r="4507" b="6279"/>
          <a:stretch/>
        </p:blipFill>
        <p:spPr>
          <a:xfrm>
            <a:off x="6498771" y="1825625"/>
            <a:ext cx="4626429" cy="4351338"/>
          </a:xfrm>
          <a:prstGeom prst="rect">
            <a:avLst/>
          </a:prstGeom>
        </p:spPr>
      </p:pic>
    </p:spTree>
    <p:custDataLst>
      <p:tags r:id="rId1"/>
    </p:custDataLst>
    <p:extLst>
      <p:ext uri="{BB962C8B-B14F-4D97-AF65-F5344CB8AC3E}">
        <p14:creationId xmlns:p14="http://schemas.microsoft.com/office/powerpoint/2010/main" val="676971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6CEA-654F-174C-9C05-44D6D997A30C}"/>
              </a:ext>
            </a:extLst>
          </p:cNvPr>
          <p:cNvSpPr>
            <a:spLocks noGrp="1"/>
          </p:cNvSpPr>
          <p:nvPr>
            <p:ph type="title"/>
          </p:nvPr>
        </p:nvSpPr>
        <p:spPr/>
        <p:txBody>
          <a:bodyPr/>
          <a:lstStyle/>
          <a:p>
            <a:r>
              <a:rPr lang="en-US" dirty="0"/>
              <a:t>Automated Messages</a:t>
            </a:r>
          </a:p>
        </p:txBody>
      </p:sp>
      <p:sp>
        <p:nvSpPr>
          <p:cNvPr id="3" name="Content Placeholder 2">
            <a:extLst>
              <a:ext uri="{FF2B5EF4-FFF2-40B4-BE49-F238E27FC236}">
                <a16:creationId xmlns:a16="http://schemas.microsoft.com/office/drawing/2014/main" id="{28606932-5CC8-8949-B3D0-7348364FE1B5}"/>
              </a:ext>
            </a:extLst>
          </p:cNvPr>
          <p:cNvSpPr>
            <a:spLocks noGrp="1"/>
          </p:cNvSpPr>
          <p:nvPr>
            <p:ph idx="1"/>
          </p:nvPr>
        </p:nvSpPr>
        <p:spPr>
          <a:xfrm>
            <a:off x="838200" y="1825625"/>
            <a:ext cx="6380747" cy="4351338"/>
          </a:xfrm>
        </p:spPr>
        <p:txBody>
          <a:bodyPr>
            <a:normAutofit lnSpcReduction="10000"/>
          </a:bodyPr>
          <a:lstStyle/>
          <a:p>
            <a:r>
              <a:rPr lang="en-US" dirty="0"/>
              <a:t>A frequent need in work environments is to know when a recipient is busy or out of the office and unable to respond promptly to emails.</a:t>
            </a:r>
          </a:p>
          <a:p>
            <a:r>
              <a:rPr lang="en-US" dirty="0"/>
              <a:t>Email services allow you to send automated replies in these situations. </a:t>
            </a:r>
          </a:p>
          <a:p>
            <a:r>
              <a:rPr lang="en-US" dirty="0"/>
              <a:t>Automated messages are preconfigured responses to all incoming messages. Automated messages tells folks emailing you that you are unable to reply—for example when you are on vacation or outside of the reach of the Internet.</a:t>
            </a:r>
          </a:p>
        </p:txBody>
      </p:sp>
      <p:pic>
        <p:nvPicPr>
          <p:cNvPr id="5" name="Picture 4" descr="Example of automated messages set up">
            <a:extLst>
              <a:ext uri="{FF2B5EF4-FFF2-40B4-BE49-F238E27FC236}">
                <a16:creationId xmlns:a16="http://schemas.microsoft.com/office/drawing/2014/main" id="{E5A7DEA3-5ECB-0E45-885C-24E961C6607C}"/>
              </a:ext>
            </a:extLst>
          </p:cNvPr>
          <p:cNvPicPr>
            <a:picLocks noChangeAspect="1"/>
          </p:cNvPicPr>
          <p:nvPr/>
        </p:nvPicPr>
        <p:blipFill rotWithShape="1">
          <a:blip r:embed="rId3"/>
          <a:srcRect l="4122" t="2900" r="4340" b="5709"/>
          <a:stretch/>
        </p:blipFill>
        <p:spPr>
          <a:xfrm>
            <a:off x="7402286" y="1948544"/>
            <a:ext cx="4071258" cy="3875313"/>
          </a:xfrm>
          <a:prstGeom prst="rect">
            <a:avLst/>
          </a:prstGeom>
        </p:spPr>
      </p:pic>
    </p:spTree>
    <p:custDataLst>
      <p:tags r:id="rId1"/>
    </p:custDataLst>
    <p:extLst>
      <p:ext uri="{BB962C8B-B14F-4D97-AF65-F5344CB8AC3E}">
        <p14:creationId xmlns:p14="http://schemas.microsoft.com/office/powerpoint/2010/main" val="40706389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EDCFE-F02B-434A-88A0-E996387C682D}"/>
              </a:ext>
            </a:extLst>
          </p:cNvPr>
          <p:cNvSpPr>
            <a:spLocks noGrp="1"/>
          </p:cNvSpPr>
          <p:nvPr>
            <p:ph type="title"/>
          </p:nvPr>
        </p:nvSpPr>
        <p:spPr/>
        <p:txBody>
          <a:bodyPr/>
          <a:lstStyle/>
          <a:p>
            <a:r>
              <a:rPr lang="en-US" dirty="0"/>
              <a:t>Using Calendars to Schedule Meetings and Tasks</a:t>
            </a:r>
          </a:p>
        </p:txBody>
      </p:sp>
      <p:sp>
        <p:nvSpPr>
          <p:cNvPr id="3" name="Content Placeholder 2">
            <a:extLst>
              <a:ext uri="{FF2B5EF4-FFF2-40B4-BE49-F238E27FC236}">
                <a16:creationId xmlns:a16="http://schemas.microsoft.com/office/drawing/2014/main" id="{B6CC355E-EB6C-DD41-90EC-352754B58B49}"/>
              </a:ext>
            </a:extLst>
          </p:cNvPr>
          <p:cNvSpPr>
            <a:spLocks noGrp="1"/>
          </p:cNvSpPr>
          <p:nvPr>
            <p:ph idx="1"/>
          </p:nvPr>
        </p:nvSpPr>
        <p:spPr>
          <a:xfrm>
            <a:off x="838200" y="1825625"/>
            <a:ext cx="4924926" cy="4351338"/>
          </a:xfrm>
        </p:spPr>
        <p:txBody>
          <a:bodyPr>
            <a:normAutofit/>
          </a:bodyPr>
          <a:lstStyle/>
          <a:p>
            <a:r>
              <a:rPr lang="en-US" dirty="0"/>
              <a:t>Calendars are productivity applications that help individuals and teams manage their schedules, appointments, and tasks.</a:t>
            </a:r>
          </a:p>
          <a:p>
            <a:r>
              <a:rPr lang="en-US" dirty="0"/>
              <a:t>Calendars allow users to create and manage events; view schedules in various formats such as daily, weekly, or monthly; schedule meetings; and share their calendars with colleagues or clients.</a:t>
            </a:r>
          </a:p>
        </p:txBody>
      </p:sp>
      <p:pic>
        <p:nvPicPr>
          <p:cNvPr id="9" name="Picture 8" descr="Example of email calendar">
            <a:extLst>
              <a:ext uri="{FF2B5EF4-FFF2-40B4-BE49-F238E27FC236}">
                <a16:creationId xmlns:a16="http://schemas.microsoft.com/office/drawing/2014/main" id="{BFCCB998-C560-364D-AF53-43B60CE4E1E3}"/>
              </a:ext>
            </a:extLst>
          </p:cNvPr>
          <p:cNvPicPr>
            <a:picLocks noChangeAspect="1"/>
          </p:cNvPicPr>
          <p:nvPr/>
        </p:nvPicPr>
        <p:blipFill>
          <a:blip r:embed="rId3"/>
          <a:stretch>
            <a:fillRect/>
          </a:stretch>
        </p:blipFill>
        <p:spPr>
          <a:xfrm>
            <a:off x="6280261" y="2070732"/>
            <a:ext cx="5073539" cy="2912478"/>
          </a:xfrm>
          <a:prstGeom prst="rect">
            <a:avLst/>
          </a:prstGeom>
        </p:spPr>
      </p:pic>
    </p:spTree>
    <p:custDataLst>
      <p:tags r:id="rId1"/>
    </p:custDataLst>
    <p:extLst>
      <p:ext uri="{BB962C8B-B14F-4D97-AF65-F5344CB8AC3E}">
        <p14:creationId xmlns:p14="http://schemas.microsoft.com/office/powerpoint/2010/main" val="7768153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DBC30-AA9F-9D46-8D41-CA79A2884EE8}"/>
              </a:ext>
            </a:extLst>
          </p:cNvPr>
          <p:cNvSpPr>
            <a:spLocks noGrp="1"/>
          </p:cNvSpPr>
          <p:nvPr>
            <p:ph type="title"/>
          </p:nvPr>
        </p:nvSpPr>
        <p:spPr/>
        <p:txBody>
          <a:bodyPr/>
          <a:lstStyle/>
          <a:p>
            <a:r>
              <a:rPr lang="en-US" dirty="0"/>
              <a:t>Email Security</a:t>
            </a:r>
          </a:p>
        </p:txBody>
      </p:sp>
      <p:sp>
        <p:nvSpPr>
          <p:cNvPr id="3" name="Content Placeholder 2">
            <a:extLst>
              <a:ext uri="{FF2B5EF4-FFF2-40B4-BE49-F238E27FC236}">
                <a16:creationId xmlns:a16="http://schemas.microsoft.com/office/drawing/2014/main" id="{2F949DCB-CE08-6A49-A5C7-6F9D94789CB1}"/>
              </a:ext>
            </a:extLst>
          </p:cNvPr>
          <p:cNvSpPr>
            <a:spLocks noGrp="1"/>
          </p:cNvSpPr>
          <p:nvPr>
            <p:ph idx="1"/>
          </p:nvPr>
        </p:nvSpPr>
        <p:spPr/>
        <p:txBody>
          <a:bodyPr>
            <a:normAutofit lnSpcReduction="10000"/>
          </a:bodyPr>
          <a:lstStyle/>
          <a:p>
            <a:r>
              <a:rPr lang="en-US" dirty="0"/>
              <a:t>Email has emerged as an important cybersecurity vulnerability.</a:t>
            </a:r>
          </a:p>
          <a:p>
            <a:r>
              <a:rPr lang="en-US" dirty="0"/>
              <a:t>Phishing is the use of emails that appear to be from reputable companies but are really designed to get users to reveal personal information, such as passwords and credit card numbers.</a:t>
            </a:r>
          </a:p>
          <a:p>
            <a:r>
              <a:rPr lang="en-US" dirty="0"/>
              <a:t>Phishing attacks come in the form of deceptive emails or text messages that may ask you to install a software or divulge personal information.</a:t>
            </a:r>
          </a:p>
          <a:p>
            <a:r>
              <a:rPr lang="en-US" dirty="0"/>
              <a:t>A spear phishing attack is more sinister and malicious because it is targeted at a particular individual.</a:t>
            </a:r>
          </a:p>
          <a:p>
            <a:r>
              <a:rPr lang="en-US" dirty="0"/>
              <a:t>Targeted attacks can be particularly difficult to detect, so it is important to spend some time and pay attention to small details, like the tone of the request.</a:t>
            </a:r>
          </a:p>
        </p:txBody>
      </p:sp>
    </p:spTree>
    <p:custDataLst>
      <p:tags r:id="rId1"/>
    </p:custDataLst>
    <p:extLst>
      <p:ext uri="{BB962C8B-B14F-4D97-AF65-F5344CB8AC3E}">
        <p14:creationId xmlns:p14="http://schemas.microsoft.com/office/powerpoint/2010/main" val="15750737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9F6CF-E686-2F49-83BE-5F61B632D33E}"/>
              </a:ext>
            </a:extLst>
          </p:cNvPr>
          <p:cNvSpPr>
            <a:spLocks noGrp="1"/>
          </p:cNvSpPr>
          <p:nvPr>
            <p:ph type="title"/>
          </p:nvPr>
        </p:nvSpPr>
        <p:spPr/>
        <p:txBody>
          <a:bodyPr/>
          <a:lstStyle/>
          <a:p>
            <a:r>
              <a:rPr lang="en-US" dirty="0"/>
              <a:t>Emails Don’t Go Away</a:t>
            </a:r>
          </a:p>
        </p:txBody>
      </p:sp>
      <p:sp>
        <p:nvSpPr>
          <p:cNvPr id="3" name="Content Placeholder 2">
            <a:extLst>
              <a:ext uri="{FF2B5EF4-FFF2-40B4-BE49-F238E27FC236}">
                <a16:creationId xmlns:a16="http://schemas.microsoft.com/office/drawing/2014/main" id="{C97A5199-A7F6-594E-882F-DFAEA7914EB8}"/>
              </a:ext>
            </a:extLst>
          </p:cNvPr>
          <p:cNvSpPr>
            <a:spLocks noGrp="1"/>
          </p:cNvSpPr>
          <p:nvPr>
            <p:ph idx="1"/>
          </p:nvPr>
        </p:nvSpPr>
        <p:spPr/>
        <p:txBody>
          <a:bodyPr>
            <a:normAutofit/>
          </a:bodyPr>
          <a:lstStyle/>
          <a:p>
            <a:r>
              <a:rPr lang="en-US" dirty="0"/>
              <a:t>Your email communication serves as a system of record from a legal perspective.</a:t>
            </a:r>
          </a:p>
          <a:p>
            <a:r>
              <a:rPr lang="en-US" dirty="0"/>
              <a:t>When you send a mail, a copy of it is retained on your provider’s email servers as well as at the receiving end.</a:t>
            </a:r>
          </a:p>
          <a:p>
            <a:r>
              <a:rPr lang="en-US" dirty="0"/>
              <a:t>Even if you delete sent emails, they remain on the servers and in the inboxes of your recipients.</a:t>
            </a:r>
          </a:p>
          <a:p>
            <a:r>
              <a:rPr lang="en-US" dirty="0"/>
              <a:t>Any message you send is a written record of your intent and is admissible as digital evidence in most courts.</a:t>
            </a:r>
          </a:p>
          <a:p>
            <a:r>
              <a:rPr lang="en-US" dirty="0"/>
              <a:t>It is important to re-read important emails a few times for tone, intent, and accuracy.</a:t>
            </a:r>
          </a:p>
        </p:txBody>
      </p:sp>
    </p:spTree>
    <p:custDataLst>
      <p:tags r:id="rId1"/>
    </p:custDataLst>
    <p:extLst>
      <p:ext uri="{BB962C8B-B14F-4D97-AF65-F5344CB8AC3E}">
        <p14:creationId xmlns:p14="http://schemas.microsoft.com/office/powerpoint/2010/main" val="21019974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99286-DF02-22F5-89B2-8B29400A21A2}"/>
              </a:ext>
            </a:extLst>
          </p:cNvPr>
          <p:cNvSpPr>
            <a:spLocks noGrp="1"/>
          </p:cNvSpPr>
          <p:nvPr>
            <p:ph type="title"/>
          </p:nvPr>
        </p:nvSpPr>
        <p:spPr/>
        <p:txBody>
          <a:bodyPr/>
          <a:lstStyle/>
          <a:p>
            <a:r>
              <a:rPr lang="en-US" dirty="0"/>
              <a:t>The end</a:t>
            </a:r>
          </a:p>
        </p:txBody>
      </p:sp>
    </p:spTree>
    <p:custDataLst>
      <p:tags r:id="rId1"/>
    </p:custDataLst>
    <p:extLst>
      <p:ext uri="{BB962C8B-B14F-4D97-AF65-F5344CB8AC3E}">
        <p14:creationId xmlns:p14="http://schemas.microsoft.com/office/powerpoint/2010/main" val="189890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9BDF7-15AD-D345-97ED-84EB40FE7824}"/>
              </a:ext>
            </a:extLst>
          </p:cNvPr>
          <p:cNvSpPr>
            <a:spLocks noGrp="1"/>
          </p:cNvSpPr>
          <p:nvPr>
            <p:ph type="title"/>
          </p:nvPr>
        </p:nvSpPr>
        <p:spPr/>
        <p:txBody>
          <a:bodyPr/>
          <a:lstStyle/>
          <a:p>
            <a:r>
              <a:rPr lang="en-US" dirty="0"/>
              <a:t>Email Origins</a:t>
            </a:r>
          </a:p>
        </p:txBody>
      </p:sp>
      <p:sp>
        <p:nvSpPr>
          <p:cNvPr id="3" name="Content Placeholder 2">
            <a:extLst>
              <a:ext uri="{FF2B5EF4-FFF2-40B4-BE49-F238E27FC236}">
                <a16:creationId xmlns:a16="http://schemas.microsoft.com/office/drawing/2014/main" id="{EEFCEDFD-FCAB-7141-B214-38EA3142D943}"/>
              </a:ext>
            </a:extLst>
          </p:cNvPr>
          <p:cNvSpPr>
            <a:spLocks noGrp="1"/>
          </p:cNvSpPr>
          <p:nvPr>
            <p:ph idx="1"/>
          </p:nvPr>
        </p:nvSpPr>
        <p:spPr/>
        <p:txBody>
          <a:bodyPr>
            <a:normAutofit lnSpcReduction="10000"/>
          </a:bodyPr>
          <a:lstStyle/>
          <a:p>
            <a:r>
              <a:rPr lang="en-US" dirty="0"/>
              <a:t>The earliest electronic communication systems were like leaving a note on a user’s desk.</a:t>
            </a:r>
          </a:p>
          <a:p>
            <a:r>
              <a:rPr lang="en-US" dirty="0"/>
              <a:t>Users could leave a message in a specific folder on another user’s computer, who could then open the message at their convenience.</a:t>
            </a:r>
          </a:p>
          <a:p>
            <a:r>
              <a:rPr lang="en-US" dirty="0"/>
              <a:t>In 1972, Ray Tomlinson used the ”@” symbol already available on computer keyboards to create the simple ”</a:t>
            </a:r>
            <a:r>
              <a:rPr lang="en-US" dirty="0" err="1"/>
              <a:t>user@computer</a:t>
            </a:r>
            <a:r>
              <a:rPr lang="en-US" dirty="0"/>
              <a:t>” convention for identifying users and computers, a convention that lives on to this day.</a:t>
            </a:r>
          </a:p>
          <a:p>
            <a:r>
              <a:rPr lang="en-US" dirty="0"/>
              <a:t>In 1973, Tomlinson co-authored RFC 561, a simple three-page document that standardized the email fields we still use today, such as the “FROM” field: </a:t>
            </a:r>
            <a:r>
              <a:rPr lang="en-US" dirty="0">
                <a:hlinkClick r:id="rId3"/>
              </a:rPr>
              <a:t>https://datatracker.ietf.org/doc/html/rfc561</a:t>
            </a:r>
            <a:r>
              <a:rPr lang="en-US" dirty="0"/>
              <a:t>. </a:t>
            </a:r>
          </a:p>
        </p:txBody>
      </p:sp>
    </p:spTree>
    <p:custDataLst>
      <p:tags r:id="rId1"/>
    </p:custDataLst>
    <p:extLst>
      <p:ext uri="{BB962C8B-B14F-4D97-AF65-F5344CB8AC3E}">
        <p14:creationId xmlns:p14="http://schemas.microsoft.com/office/powerpoint/2010/main" val="2690368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59A15B-764C-50DC-5179-7CEF48F9E95B}"/>
              </a:ext>
            </a:extLst>
          </p:cNvPr>
          <p:cNvSpPr>
            <a:spLocks noGrp="1"/>
          </p:cNvSpPr>
          <p:nvPr>
            <p:ph type="title"/>
          </p:nvPr>
        </p:nvSpPr>
        <p:spPr/>
        <p:txBody>
          <a:bodyPr/>
          <a:lstStyle/>
          <a:p>
            <a:r>
              <a:rPr lang="en-US" dirty="0"/>
              <a:t>Email Technologies</a:t>
            </a:r>
          </a:p>
        </p:txBody>
      </p:sp>
      <p:sp>
        <p:nvSpPr>
          <p:cNvPr id="5" name="Text Placeholder 4">
            <a:extLst>
              <a:ext uri="{FF2B5EF4-FFF2-40B4-BE49-F238E27FC236}">
                <a16:creationId xmlns:a16="http://schemas.microsoft.com/office/drawing/2014/main" id="{3D3C6513-F1A8-7D87-D8E8-47F5933C9FA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1842508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09792-8525-4C40-89D7-465ED125D3E4}"/>
              </a:ext>
            </a:extLst>
          </p:cNvPr>
          <p:cNvSpPr>
            <a:spLocks noGrp="1"/>
          </p:cNvSpPr>
          <p:nvPr>
            <p:ph type="title"/>
          </p:nvPr>
        </p:nvSpPr>
        <p:spPr/>
        <p:txBody>
          <a:bodyPr/>
          <a:lstStyle/>
          <a:p>
            <a:r>
              <a:rPr lang="en-US" dirty="0"/>
              <a:t>Mail Client</a:t>
            </a:r>
          </a:p>
        </p:txBody>
      </p:sp>
      <p:sp>
        <p:nvSpPr>
          <p:cNvPr id="3" name="Content Placeholder 2">
            <a:extLst>
              <a:ext uri="{FF2B5EF4-FFF2-40B4-BE49-F238E27FC236}">
                <a16:creationId xmlns:a16="http://schemas.microsoft.com/office/drawing/2014/main" id="{F2972342-EEE5-DD41-9AAC-9BBC165E332B}"/>
              </a:ext>
            </a:extLst>
          </p:cNvPr>
          <p:cNvSpPr>
            <a:spLocks noGrp="1"/>
          </p:cNvSpPr>
          <p:nvPr>
            <p:ph idx="1"/>
          </p:nvPr>
        </p:nvSpPr>
        <p:spPr/>
        <p:txBody>
          <a:bodyPr>
            <a:normAutofit/>
          </a:bodyPr>
          <a:lstStyle/>
          <a:p>
            <a:pPr marL="0" indent="0">
              <a:buNone/>
            </a:pPr>
            <a:r>
              <a:rPr lang="en-US" dirty="0"/>
              <a:t>A </a:t>
            </a:r>
            <a:r>
              <a:rPr lang="en-US" b="1" i="1" dirty="0"/>
              <a:t>mail client</a:t>
            </a:r>
            <a:r>
              <a:rPr lang="en-US" dirty="0"/>
              <a:t> is a software program that allows you to send, receive, and manage electronic messages (emails) </a:t>
            </a:r>
          </a:p>
          <a:p>
            <a:pPr lvl="1"/>
            <a:r>
              <a:rPr lang="en-US" dirty="0"/>
              <a:t>Mail clients get messages from a mail server and display them to the user, allowing users to read, compose, and send emails as well as move emails between folders on their mail server.</a:t>
            </a:r>
          </a:p>
          <a:p>
            <a:pPr lvl="1"/>
            <a:r>
              <a:rPr lang="en-US" dirty="0"/>
              <a:t>A mail client typically communicates with the mail server using a protocol called Internet Message Access Protocol (IMAP). </a:t>
            </a:r>
          </a:p>
          <a:p>
            <a:pPr lvl="1"/>
            <a:r>
              <a:rPr lang="en-US" dirty="0"/>
              <a:t>The IMAP protocol is used by mail clients to synchronize messages between your local computer and the server.</a:t>
            </a:r>
          </a:p>
        </p:txBody>
      </p:sp>
    </p:spTree>
    <p:custDataLst>
      <p:tags r:id="rId1"/>
    </p:custDataLst>
    <p:extLst>
      <p:ext uri="{BB962C8B-B14F-4D97-AF65-F5344CB8AC3E}">
        <p14:creationId xmlns:p14="http://schemas.microsoft.com/office/powerpoint/2010/main" val="1421577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5E152-9719-1043-873D-057693B16D83}"/>
              </a:ext>
            </a:extLst>
          </p:cNvPr>
          <p:cNvSpPr>
            <a:spLocks noGrp="1"/>
          </p:cNvSpPr>
          <p:nvPr>
            <p:ph type="title"/>
          </p:nvPr>
        </p:nvSpPr>
        <p:spPr/>
        <p:txBody>
          <a:bodyPr/>
          <a:lstStyle/>
          <a:p>
            <a:r>
              <a:rPr lang="en-US" dirty="0"/>
              <a:t>Desktop Mail Clients</a:t>
            </a:r>
          </a:p>
        </p:txBody>
      </p:sp>
      <p:sp>
        <p:nvSpPr>
          <p:cNvPr id="3" name="Content Placeholder 2">
            <a:extLst>
              <a:ext uri="{FF2B5EF4-FFF2-40B4-BE49-F238E27FC236}">
                <a16:creationId xmlns:a16="http://schemas.microsoft.com/office/drawing/2014/main" id="{3DF13959-26D8-2E4F-A307-FEA23918A1D6}"/>
              </a:ext>
            </a:extLst>
          </p:cNvPr>
          <p:cNvSpPr>
            <a:spLocks noGrp="1"/>
          </p:cNvSpPr>
          <p:nvPr>
            <p:ph idx="1"/>
          </p:nvPr>
        </p:nvSpPr>
        <p:spPr/>
        <p:txBody>
          <a:bodyPr/>
          <a:lstStyle/>
          <a:p>
            <a:pPr marL="0" indent="0">
              <a:buNone/>
            </a:pPr>
            <a:r>
              <a:rPr lang="en-US" dirty="0"/>
              <a:t>Some of the most popular desktop mail clients are:</a:t>
            </a:r>
          </a:p>
          <a:p>
            <a:pPr lvl="1"/>
            <a:r>
              <a:rPr lang="en-US" b="1" dirty="0"/>
              <a:t>Microsoft Outlook</a:t>
            </a:r>
            <a:r>
              <a:rPr lang="en-US" dirty="0"/>
              <a:t> – A widely used email client part of the Microsoft Office suite</a:t>
            </a:r>
          </a:p>
          <a:p>
            <a:pPr lvl="1"/>
            <a:r>
              <a:rPr lang="en-US" b="1" dirty="0"/>
              <a:t>Mozilla Thunderbird</a:t>
            </a:r>
            <a:r>
              <a:rPr lang="en-US" dirty="0"/>
              <a:t> – This open-source email client is from the Mozilla Foundation</a:t>
            </a:r>
          </a:p>
          <a:p>
            <a:pPr lvl="1"/>
            <a:r>
              <a:rPr lang="en-US" b="1" dirty="0"/>
              <a:t>Apple Mail</a:t>
            </a:r>
            <a:r>
              <a:rPr lang="en-US" dirty="0"/>
              <a:t> – The default email client for Apple’s macOS operating system</a:t>
            </a:r>
          </a:p>
          <a:p>
            <a:pPr lvl="1"/>
            <a:r>
              <a:rPr lang="en-US" b="1" dirty="0"/>
              <a:t>Gmail</a:t>
            </a:r>
            <a:r>
              <a:rPr lang="en-US" dirty="0"/>
              <a:t> – Google’s web-based email service can be used as a desktop client using a web browser</a:t>
            </a:r>
          </a:p>
        </p:txBody>
      </p:sp>
    </p:spTree>
    <p:custDataLst>
      <p:tags r:id="rId1"/>
    </p:custDataLst>
    <p:extLst>
      <p:ext uri="{BB962C8B-B14F-4D97-AF65-F5344CB8AC3E}">
        <p14:creationId xmlns:p14="http://schemas.microsoft.com/office/powerpoint/2010/main" val="1645610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D64AA-D953-024B-A4DB-E3CEBFF3CD34}"/>
              </a:ext>
            </a:extLst>
          </p:cNvPr>
          <p:cNvSpPr>
            <a:spLocks noGrp="1"/>
          </p:cNvSpPr>
          <p:nvPr>
            <p:ph type="title"/>
          </p:nvPr>
        </p:nvSpPr>
        <p:spPr/>
        <p:txBody>
          <a:bodyPr/>
          <a:lstStyle/>
          <a:p>
            <a:r>
              <a:rPr lang="en-US" dirty="0"/>
              <a:t>Mobile Mail Clients</a:t>
            </a:r>
          </a:p>
        </p:txBody>
      </p:sp>
      <p:sp>
        <p:nvSpPr>
          <p:cNvPr id="3" name="Content Placeholder 2">
            <a:extLst>
              <a:ext uri="{FF2B5EF4-FFF2-40B4-BE49-F238E27FC236}">
                <a16:creationId xmlns:a16="http://schemas.microsoft.com/office/drawing/2014/main" id="{F304BF88-3F82-D748-BE13-092A35C1B1C4}"/>
              </a:ext>
            </a:extLst>
          </p:cNvPr>
          <p:cNvSpPr>
            <a:spLocks noGrp="1"/>
          </p:cNvSpPr>
          <p:nvPr>
            <p:ph idx="1"/>
          </p:nvPr>
        </p:nvSpPr>
        <p:spPr/>
        <p:txBody>
          <a:bodyPr>
            <a:normAutofit lnSpcReduction="10000"/>
          </a:bodyPr>
          <a:lstStyle/>
          <a:p>
            <a:pPr marL="0" indent="0">
              <a:buNone/>
            </a:pPr>
            <a:r>
              <a:rPr lang="en-US" dirty="0"/>
              <a:t>Some of the most popular mobile mail clients are:</a:t>
            </a:r>
          </a:p>
          <a:p>
            <a:pPr lvl="1"/>
            <a:r>
              <a:rPr lang="en-US" b="1" dirty="0"/>
              <a:t>Gmail</a:t>
            </a:r>
            <a:r>
              <a:rPr lang="en-US" dirty="0"/>
              <a:t> – Google’s email service allows users to access Gmail accounts and manage emails directly from mobile devices.</a:t>
            </a:r>
          </a:p>
          <a:p>
            <a:pPr lvl="1"/>
            <a:r>
              <a:rPr lang="en-US" b="1" dirty="0"/>
              <a:t>Apple Mail</a:t>
            </a:r>
            <a:r>
              <a:rPr lang="en-US" dirty="0"/>
              <a:t> – The default email client for Apple’s iOS devices, it allows users to manage email accounts from iPhones and iPads.</a:t>
            </a:r>
          </a:p>
          <a:p>
            <a:pPr lvl="1"/>
            <a:r>
              <a:rPr lang="en-US" b="1" dirty="0"/>
              <a:t>Outlook</a:t>
            </a:r>
            <a:r>
              <a:rPr lang="en-US" dirty="0"/>
              <a:t> – Microsoft’s email client is available on both iOS and Android devices. It allows users to manage multiple email accounts, including Microsoft Exchange, Gmail, and others.</a:t>
            </a:r>
          </a:p>
          <a:p>
            <a:pPr lvl="1"/>
            <a:r>
              <a:rPr lang="en-US" b="1" dirty="0"/>
              <a:t>Yahoo Mail</a:t>
            </a:r>
            <a:r>
              <a:rPr lang="en-US" dirty="0"/>
              <a:t> – Yahoo’s email service is available as a mobile app for iOS and Android devices. It allows you to access and manage your Yahoo email account directly from mobile devices.</a:t>
            </a:r>
          </a:p>
        </p:txBody>
      </p:sp>
    </p:spTree>
    <p:custDataLst>
      <p:tags r:id="rId1"/>
    </p:custDataLst>
    <p:extLst>
      <p:ext uri="{BB962C8B-B14F-4D97-AF65-F5344CB8AC3E}">
        <p14:creationId xmlns:p14="http://schemas.microsoft.com/office/powerpoint/2010/main" val="3133608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59A15B-764C-50DC-5179-7CEF48F9E95B}"/>
              </a:ext>
            </a:extLst>
          </p:cNvPr>
          <p:cNvSpPr>
            <a:spLocks noGrp="1"/>
          </p:cNvSpPr>
          <p:nvPr>
            <p:ph type="title"/>
          </p:nvPr>
        </p:nvSpPr>
        <p:spPr/>
        <p:txBody>
          <a:bodyPr/>
          <a:lstStyle/>
          <a:p>
            <a:r>
              <a:rPr lang="en-US" dirty="0"/>
              <a:t>Email Basics</a:t>
            </a:r>
          </a:p>
        </p:txBody>
      </p:sp>
      <p:sp>
        <p:nvSpPr>
          <p:cNvPr id="5" name="Text Placeholder 4">
            <a:extLst>
              <a:ext uri="{FF2B5EF4-FFF2-40B4-BE49-F238E27FC236}">
                <a16:creationId xmlns:a16="http://schemas.microsoft.com/office/drawing/2014/main" id="{3D3C6513-F1A8-7D87-D8E8-47F5933C9FA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3743617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1B457-9750-CF4F-A6F6-3F24586CABDF}"/>
              </a:ext>
            </a:extLst>
          </p:cNvPr>
          <p:cNvSpPr>
            <a:spLocks noGrp="1"/>
          </p:cNvSpPr>
          <p:nvPr>
            <p:ph type="title"/>
          </p:nvPr>
        </p:nvSpPr>
        <p:spPr/>
        <p:txBody>
          <a:bodyPr/>
          <a:lstStyle/>
          <a:p>
            <a:r>
              <a:rPr lang="en-US" dirty="0"/>
              <a:t>Receiving Mails</a:t>
            </a:r>
          </a:p>
        </p:txBody>
      </p:sp>
      <p:sp>
        <p:nvSpPr>
          <p:cNvPr id="3" name="Content Placeholder 2">
            <a:extLst>
              <a:ext uri="{FF2B5EF4-FFF2-40B4-BE49-F238E27FC236}">
                <a16:creationId xmlns:a16="http://schemas.microsoft.com/office/drawing/2014/main" id="{9984E23B-D276-B447-B8D4-ED461EF2D832}"/>
              </a:ext>
            </a:extLst>
          </p:cNvPr>
          <p:cNvSpPr>
            <a:spLocks noGrp="1"/>
          </p:cNvSpPr>
          <p:nvPr>
            <p:ph idx="1"/>
          </p:nvPr>
        </p:nvSpPr>
        <p:spPr/>
        <p:txBody>
          <a:bodyPr>
            <a:normAutofit lnSpcReduction="10000"/>
          </a:bodyPr>
          <a:lstStyle/>
          <a:p>
            <a:r>
              <a:rPr lang="en-US" dirty="0"/>
              <a:t>Once you log into your mail client, all your received emails will be visible in the Inbox. </a:t>
            </a:r>
          </a:p>
          <a:p>
            <a:r>
              <a:rPr lang="en-US" dirty="0"/>
              <a:t>The other important folders you may need to access frequently are Sent, Drafts, Trash/Deleted, and Spam/Junk.</a:t>
            </a:r>
          </a:p>
          <a:p>
            <a:r>
              <a:rPr lang="en-US" dirty="0"/>
              <a:t>The Sent folder will have all your sent messages.</a:t>
            </a:r>
          </a:p>
          <a:p>
            <a:r>
              <a:rPr lang="en-US" dirty="0"/>
              <a:t>Drafts will have the messages you composed but did not send.</a:t>
            </a:r>
          </a:p>
          <a:p>
            <a:r>
              <a:rPr lang="en-US" dirty="0"/>
              <a:t>Trash or Deleted will have all the messages you deleted.</a:t>
            </a:r>
          </a:p>
          <a:p>
            <a:r>
              <a:rPr lang="en-US" dirty="0"/>
              <a:t>Spam or Junk will have all the emails that the system has determined to be unwanted or unsolicited.</a:t>
            </a:r>
          </a:p>
        </p:txBody>
      </p:sp>
    </p:spTree>
    <p:custDataLst>
      <p:tags r:id="rId1"/>
    </p:custDataLst>
    <p:extLst>
      <p:ext uri="{BB962C8B-B14F-4D97-AF65-F5344CB8AC3E}">
        <p14:creationId xmlns:p14="http://schemas.microsoft.com/office/powerpoint/2010/main" val="54366211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5"/>
  <p:tag name="ARTICULATE_PROJECT_OPEN" val="0"/>
  <p:tag name="ARTICULATE_DESIGN_ID_USF-DIT-BOOK" val="kQvAw6IB"/>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book">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F-dit-book" id="{48D2772B-75FE-40A9-B361-BCF5FD9950EE}" vid="{F79AA5FE-88D2-4F37-ADAE-36F22AB5D2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498</TotalTime>
  <Words>1785</Words>
  <Application>Microsoft Office PowerPoint</Application>
  <PresentationFormat>Widescreen</PresentationFormat>
  <Paragraphs>111</Paragraphs>
  <Slides>25</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USF-dit-book</vt:lpstr>
      <vt:lpstr>Email</vt:lpstr>
      <vt:lpstr>Topics</vt:lpstr>
      <vt:lpstr>Email Origins</vt:lpstr>
      <vt:lpstr>Email Technologies</vt:lpstr>
      <vt:lpstr>Mail Client</vt:lpstr>
      <vt:lpstr>Desktop Mail Clients</vt:lpstr>
      <vt:lpstr>Mobile Mail Clients</vt:lpstr>
      <vt:lpstr>Email Basics</vt:lpstr>
      <vt:lpstr>Receiving Mails</vt:lpstr>
      <vt:lpstr>Creating Mails</vt:lpstr>
      <vt:lpstr>Attaching a File to Email</vt:lpstr>
      <vt:lpstr>Replying and Forwarding Mails</vt:lpstr>
      <vt:lpstr>Email Management</vt:lpstr>
      <vt:lpstr>Organizing Email into Folders</vt:lpstr>
      <vt:lpstr>Mail Labels</vt:lpstr>
      <vt:lpstr>Mail Lists</vt:lpstr>
      <vt:lpstr>Mail Filters and Rules</vt:lpstr>
      <vt:lpstr>Manage Signatures</vt:lpstr>
      <vt:lpstr>Personal and Confidential Email</vt:lpstr>
      <vt:lpstr>Email Contacts</vt:lpstr>
      <vt:lpstr>Automated Messages</vt:lpstr>
      <vt:lpstr>Using Calendars to Schedule Meetings and Tasks</vt:lpstr>
      <vt:lpstr>Email Security</vt:lpstr>
      <vt:lpstr>Emails Don’t Go Away</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 Chapter 11 Email presentation</dc:title>
  <dc:creator>Clinton Daniel</dc:creator>
  <cp:keywords>DIT</cp:keywords>
  <cp:lastModifiedBy>Gloria Schramm</cp:lastModifiedBy>
  <cp:revision>26</cp:revision>
  <dcterms:created xsi:type="dcterms:W3CDTF">2023-05-25T17:48:54Z</dcterms:created>
  <dcterms:modified xsi:type="dcterms:W3CDTF">2023-07-01T18:52:38Z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CD39CD93-1792-4DB8-B5D2-26DF9F781678</vt:lpwstr>
  </property>
  <property fmtid="{D5CDD505-2E9C-101B-9397-08002B2CF9AE}" pid="3" name="ArticulatePath">
    <vt:lpwstr>DIT_chap11_Email</vt:lpwstr>
  </property>
</Properties>
</file>