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2.xml" ContentType="application/vnd.openxmlformats-officedocument.theme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75" r:id="rId4"/>
    <p:sldId id="267" r:id="rId5"/>
    <p:sldId id="268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77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9"/>
    <p:restoredTop sz="77872" autoAdjust="0"/>
  </p:normalViewPr>
  <p:slideViewPr>
    <p:cSldViewPr snapToGrid="0" snapToObjects="1">
      <p:cViewPr varScale="1">
        <p:scale>
          <a:sx n="46" d="100"/>
          <a:sy n="46" d="100"/>
        </p:scale>
        <p:origin x="11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AF0D4-3489-EC44-B876-6EF8C1C95F94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F76DF-2110-1E48-B20F-6642A18B1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82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This PowerPoint should be used with the “</a:t>
            </a:r>
            <a:r>
              <a:rPr lang="en-US" dirty="0"/>
              <a:t>Careers in Information Technology</a:t>
            </a:r>
            <a:r>
              <a:rPr lang="en-US" dirty="0">
                <a:solidFill>
                  <a:srgbClr val="000000"/>
                </a:solidFill>
                <a:effectLst/>
              </a:rPr>
              <a:t>” chapter of the </a:t>
            </a:r>
            <a:r>
              <a:rPr lang="en-US" i="1" dirty="0">
                <a:solidFill>
                  <a:srgbClr val="000000"/>
                </a:solidFill>
                <a:effectLst/>
              </a:rPr>
              <a:t>Fundamentals of Information Technology</a:t>
            </a:r>
            <a:r>
              <a:rPr lang="en-US" dirty="0">
                <a:solidFill>
                  <a:srgbClr val="000000"/>
                </a:solidFill>
                <a:effectLst/>
              </a:rPr>
              <a:t> textbook. </a:t>
            </a:r>
            <a:endParaRPr lang="en-US" dirty="0"/>
          </a:p>
          <a:p>
            <a:endParaRPr lang="en-US" dirty="0">
              <a:solidFill>
                <a:srgbClr val="000000"/>
              </a:solidFill>
              <a:effectLst/>
            </a:endParaRPr>
          </a:p>
          <a:p>
            <a:r>
              <a:rPr lang="en-US" dirty="0">
                <a:solidFill>
                  <a:srgbClr val="000000"/>
                </a:solidFill>
                <a:effectLst/>
              </a:rPr>
              <a:t>Written for the Florida Public School System DIGITAL INFORMATION TECHNOLOGY (8207310) course.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2C713D-F365-AF46-914D-AA383A6386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088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C713D-F365-AF46-914D-AA383A6386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8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C713D-F365-AF46-914D-AA383A63861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96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9C7225-2E39-A60D-599F-16CDEB9A4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674"/>
          <a:stretch/>
        </p:blipFill>
        <p:spPr>
          <a:xfrm flipV="1">
            <a:off x="284086" y="-671307"/>
            <a:ext cx="12772748" cy="4510541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2415FBF5-2B21-8C8B-E348-AF1C09842F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0" y="3310485"/>
            <a:ext cx="12192000" cy="9840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B9082C-C283-AF8D-D938-9903B9D29209}"/>
              </a:ext>
            </a:extLst>
          </p:cNvPr>
          <p:cNvSpPr/>
          <p:nvPr/>
        </p:nvSpPr>
        <p:spPr>
          <a:xfrm>
            <a:off x="-2" y="6524403"/>
            <a:ext cx="12192001" cy="3335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Funded by the Cyber/IT Pathways Program, Cyber Florida and the Florida Department of Education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E819DC3-AE8D-21C1-2E46-17F8A1730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71168"/>
            <a:ext cx="9144000" cy="7134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4FEB83-68EB-4310-3A62-78788B2A6310}"/>
              </a:ext>
            </a:extLst>
          </p:cNvPr>
          <p:cNvSpPr txBox="1"/>
          <p:nvPr userDrawn="1"/>
        </p:nvSpPr>
        <p:spPr>
          <a:xfrm>
            <a:off x="1524000" y="4305667"/>
            <a:ext cx="401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Fundamentals of Information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624C4-2EA6-DD13-BAFD-03F0EE73CF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0" y="4675188"/>
            <a:ext cx="2998834" cy="369332"/>
          </a:xfrm>
          <a:noFill/>
        </p:spPr>
        <p:txBody>
          <a:bodyPr wrap="none" rtlCol="0">
            <a:spAutoFit/>
          </a:bodyPr>
          <a:lstStyle>
            <a:lvl1pPr marL="0" indent="0">
              <a:buNone/>
              <a:defRPr lang="en-US" sz="1800" i="0" dirty="0" smtClean="0">
                <a:solidFill>
                  <a:schemeClr val="bg1"/>
                </a:solidFill>
              </a:defRPr>
            </a:lvl1pPr>
            <a:lvl2pPr>
              <a:defRPr lang="en-US" sz="1800" dirty="0" smtClean="0"/>
            </a:lvl2pPr>
            <a:lvl3pPr>
              <a:defRPr lang="en-US" sz="18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marL="0" lvl="0"/>
            <a:r>
              <a:rPr lang="en-US" dirty="0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2666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161BE-91A4-7D42-82D2-65FC4C06E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B9FDB8-C4B3-E740-9A02-52543B00D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0958A-635B-8B44-8409-398698E5C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5E56C-C8EC-A782-B3F3-4AE82C843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1624279"/>
            <a:ext cx="10518205" cy="1327545"/>
          </a:xfrm>
          <a:prstGeom prst="rect">
            <a:avLst/>
          </a:prstGeom>
        </p:spPr>
        <p:txBody>
          <a:bodyPr/>
          <a:lstStyle>
            <a:lvl1pPr>
              <a:defRPr sz="2462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989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4BE8-6F66-E143-B009-BD5AC8851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94F5DF-C216-5445-95E9-5DACC3F22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C57F6-21B0-6541-8E3C-34C08BBC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48539-6E9E-8A46-9300-BDF76E693F11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5D919-B171-7E45-BA66-96B3ABD5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3FD2B-DCAA-E746-8AFA-430CA46B1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2B4F-E6C1-4E44-B4AF-4275070F5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60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3C6E8-F5D5-C043-9E2A-0C97AF98C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FC31B-C1A1-EC47-80B5-49386DBC1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59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6BB01-B93F-F04C-AB07-5CFD96578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35F89-4807-B747-BEC0-7F5CA1EA1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D108FD-A503-3261-985C-62FD9572E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844" r="61997" b="30631"/>
          <a:stretch/>
        </p:blipFill>
        <p:spPr>
          <a:xfrm flipV="1">
            <a:off x="7338029" y="-2"/>
            <a:ext cx="4853971" cy="39426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6452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bg>
      <p:bgPr>
        <a:gradFill>
          <a:gsLst>
            <a:gs pos="0">
              <a:schemeClr val="accent1"/>
            </a:gs>
            <a:gs pos="82000">
              <a:schemeClr val="accent2"/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0B71829-A049-985E-E207-19FDBFA4DC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09"/>
          <a:stretch/>
        </p:blipFill>
        <p:spPr>
          <a:xfrm>
            <a:off x="-2" y="2879612"/>
            <a:ext cx="12192002" cy="14513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D5CEAAC-55DC-5E05-D227-B4BC5DB7738F}"/>
              </a:ext>
            </a:extLst>
          </p:cNvPr>
          <p:cNvSpPr/>
          <p:nvPr/>
        </p:nvSpPr>
        <p:spPr>
          <a:xfrm>
            <a:off x="9369324" y="2722466"/>
            <a:ext cx="1901848" cy="1901848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8465C55-48F0-CA2F-339F-7417117556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5046" y="3005430"/>
            <a:ext cx="7311502" cy="1325563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DABB86-29A6-C545-E5FC-1A30D08EC101}"/>
              </a:ext>
            </a:extLst>
          </p:cNvPr>
          <p:cNvSpPr/>
          <p:nvPr/>
        </p:nvSpPr>
        <p:spPr>
          <a:xfrm rot="890465">
            <a:off x="9398930" y="2795853"/>
            <a:ext cx="1842636" cy="1824929"/>
          </a:xfrm>
          <a:prstGeom prst="ellipse">
            <a:avLst/>
          </a:prstGeom>
          <a:blipFill dpi="0" rotWithShape="1">
            <a:blip r:embed="rId4"/>
            <a:srcRect/>
            <a:tile tx="0" ty="0" sx="15000" sy="15000" flip="none" algn="bl"/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marL="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0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56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39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2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1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95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81" algn="l" defTabSz="914370" rtl="0" eaLnBrk="1" latinLnBrk="0" hangingPunct="1"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846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1330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75209-C78D-454B-B95A-88EE2F4E7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5295A-8E7A-D74B-86B8-F0D74726C3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C0549-00AC-2540-B751-0395A5F41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36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3ECAA-4A7A-E342-AC1F-E95AE5DB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F4348-A19D-8D41-BEE8-248DB6541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2DE03-AD73-894A-B79D-3C5CE92E4D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3F3E1F-8C0B-3A45-9D64-12B910BE7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379751-C13B-1C42-8FCD-B7D36D721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208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68FB-FF60-FC49-9DB8-78023668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176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1093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93C62-F2AF-B44D-9E97-325AE8FC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79718-D982-5841-B635-15850761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AC426A-ADAE-0347-A0EB-A1B443E31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50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6893A0-265D-514B-A985-086DF5EF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6AE49-407D-0446-B75A-595A02EA1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0C5DB-A39D-0846-A317-293A2832C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48539-6E9E-8A46-9300-BDF76E693F11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83643-341C-2046-AA86-DD2D9F223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0B280-1E44-C34E-BC45-016F748959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2B4F-E6C1-4E44-B4AF-4275070F5341}" type="slidenum">
              <a:rPr lang="en-US" smtClean="0"/>
              <a:t>‹#›</a:t>
            </a:fld>
            <a:endParaRPr lang="en-US"/>
          </a:p>
        </p:txBody>
      </p:sp>
    </p:spTree>
    <p:custDataLst>
      <p:tags r:id="rId14"/>
    </p:custDataLst>
    <p:extLst>
      <p:ext uri="{BB962C8B-B14F-4D97-AF65-F5344CB8AC3E}">
        <p14:creationId xmlns:p14="http://schemas.microsoft.com/office/powerpoint/2010/main" val="316680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ABB34-7879-EC4A-8E26-5BF641ED90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71168"/>
            <a:ext cx="9144000" cy="713497"/>
          </a:xfrm>
        </p:spPr>
        <p:txBody>
          <a:bodyPr>
            <a:normAutofit/>
          </a:bodyPr>
          <a:lstStyle/>
          <a:p>
            <a:r>
              <a:rPr lang="en-US" dirty="0"/>
              <a:t>Careers in Information Technology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BAAD535-3BB5-F0BB-FC06-ADB6660023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24000" y="4675188"/>
            <a:ext cx="1101264" cy="369332"/>
          </a:xfrm>
        </p:spPr>
        <p:txBody>
          <a:bodyPr/>
          <a:lstStyle/>
          <a:p>
            <a:r>
              <a:rPr lang="en-US" dirty="0"/>
              <a:t>Chapter 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5561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DF878-BB44-584F-A2D1-DDEADB931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Computer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73D68-B0CA-8942-9012-DA927CBC0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Turn on computing device, shut it down, connect it to your office network, and install or upgrade software as directed by the company’s IT group</a:t>
            </a:r>
          </a:p>
          <a:p>
            <a:r>
              <a:rPr lang="en-US" dirty="0"/>
              <a:t>Familiarity with common peripherals like monitors, external keyboards, mousepads, cameras, and headphones</a:t>
            </a:r>
          </a:p>
          <a:p>
            <a:r>
              <a:rPr lang="en-US" dirty="0"/>
              <a:t>Ability to make copies of documents, connect to office printers, be aware of common printer settings, and send files for printing</a:t>
            </a:r>
          </a:p>
          <a:p>
            <a:r>
              <a:rPr lang="en-US" dirty="0"/>
              <a:t>Create files, save changes to files, and store files in right folders</a:t>
            </a:r>
          </a:p>
          <a:p>
            <a:r>
              <a:rPr lang="en-US" dirty="0"/>
              <a:t>Familiarity with common file extensions and what software program will open a particular file type</a:t>
            </a:r>
          </a:p>
          <a:p>
            <a:r>
              <a:rPr lang="en-US" dirty="0"/>
              <a:t>Create and accept meeting invitations using common calendar tools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1670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193E2-42CD-3346-8AE6-A0778C9C5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Familiarity with Office Tools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9624F32-53E3-513F-BED3-78A543261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Your office computer will most likely come equipped with common office software like Microsoft Office, G Suite, and Outlook. The chart below shows some common office tools and when to use them.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CFF797D-1266-98DE-3355-2F222C329618}"/>
              </a:ext>
            </a:extLst>
          </p:cNvPr>
          <p:cNvGraphicFramePr>
            <a:graphicFrameLocks noGrp="1"/>
          </p:cNvGraphicFramePr>
          <p:nvPr/>
        </p:nvGraphicFramePr>
        <p:xfrm>
          <a:off x="930349" y="3151295"/>
          <a:ext cx="10515600" cy="334158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06578842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40786293"/>
                    </a:ext>
                  </a:extLst>
                </a:gridCol>
              </a:tblGrid>
              <a:tr h="5201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spc="-25" dirty="0">
                          <a:effectLst/>
                        </a:rPr>
                        <a:t>Tool </a:t>
                      </a:r>
                      <a:endParaRPr lang="en-US" sz="1800" b="1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spc="-25" dirty="0">
                          <a:effectLst/>
                        </a:rPr>
                        <a:t>When to Use</a:t>
                      </a:r>
                      <a:endParaRPr lang="en-US" sz="1800" b="1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833282100"/>
                  </a:ext>
                </a:extLst>
              </a:tr>
              <a:tr h="5201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Microsoft Word and Google Docs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Write letters and create invoices, documentation, and job offers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740777315"/>
                  </a:ext>
                </a:extLst>
              </a:tr>
              <a:tr h="8271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Microsoft Excel and Google Sheets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Store data in rows and columns; record sales, do calculations, summarize information, create reports and invoices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604422371"/>
                  </a:ext>
                </a:extLst>
              </a:tr>
              <a:tr h="5201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PowerPoint and Google Slides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Create presentations for colleagues, managers, customers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356253733"/>
                  </a:ext>
                </a:extLst>
              </a:tr>
              <a:tr h="5201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Outlook and Gmail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25" dirty="0">
                          <a:effectLst/>
                        </a:rPr>
                        <a:t>Send and receive emails and manage meetings</a:t>
                      </a:r>
                      <a:endParaRPr lang="en-US" sz="1800" spc="-25" dirty="0">
                        <a:effectLst/>
                        <a:latin typeface="Garamond" panose="020204040303010108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953294010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2447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F1AD3-6BAD-E741-B7B3-FB4496C58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and Collaboration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B45D7-7E36-2441-8692-4F87BDCD0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jobs will expect you to be proficient in using the web to do your daily tasks.</a:t>
            </a:r>
          </a:p>
          <a:p>
            <a:r>
              <a:rPr lang="en-US" dirty="0"/>
              <a:t>You will need to know how to use Wi-Fi to wirelessly connect phones, laptops, and desktops to the Internet.</a:t>
            </a:r>
          </a:p>
          <a:p>
            <a:r>
              <a:rPr lang="en-US" dirty="0"/>
              <a:t>Wi-Fi networks use a network username and password to login.</a:t>
            </a:r>
          </a:p>
          <a:p>
            <a:r>
              <a:rPr lang="en-US" dirty="0"/>
              <a:t>Most offices rely heavily on collaboration software for employees to connect with each other easily:</a:t>
            </a:r>
          </a:p>
          <a:p>
            <a:pPr lvl="1"/>
            <a:r>
              <a:rPr lang="en-US" dirty="0"/>
              <a:t>Chat software like Microsoft Teams or Slack</a:t>
            </a:r>
          </a:p>
          <a:p>
            <a:pPr lvl="1"/>
            <a:r>
              <a:rPr lang="en-US" dirty="0"/>
              <a:t>Web conferencing tools like Zoom, Webex, and Google Hangouts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3472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99286-DF02-22F5-89B2-8B29400A2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89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4C1B-3F6F-104C-969A-FD8CDA946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83159-9E36-4744-A41C-E1EC1206F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Careers in Information Technology</a:t>
            </a:r>
          </a:p>
          <a:p>
            <a:r>
              <a:rPr lang="en-US" dirty="0"/>
              <a:t>Skills Needed to Succeed in IT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327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59A15B-764C-50DC-5179-7CEF48F9E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in Information Technology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3C6513-F1A8-7D87-D8E8-47F5933C9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250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F1D27-B46D-2A4F-A7EB-5C420FE59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in Information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11335-2660-214C-9AF2-903C38FE1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Software Development </a:t>
            </a:r>
            <a:r>
              <a:rPr lang="en-US" dirty="0"/>
              <a:t>- the builders of the IT world, writing code, fixing errors in code (called debugging), to either create components for other software developers or applications for end users</a:t>
            </a:r>
          </a:p>
          <a:p>
            <a:r>
              <a:rPr lang="en-US" b="1" dirty="0"/>
              <a:t>IT Infrastructure</a:t>
            </a:r>
            <a:r>
              <a:rPr lang="en-US" dirty="0"/>
              <a:t> - keep systems which may use hardware, software, and networking components up and running to minimize losses due to unexpected downtime</a:t>
            </a:r>
          </a:p>
          <a:p>
            <a:r>
              <a:rPr lang="en-US" b="1" dirty="0"/>
              <a:t>IT Support</a:t>
            </a:r>
            <a:r>
              <a:rPr lang="en-US" dirty="0"/>
              <a:t> - provides technical support to resolve issues related to computers, phones, networks, printers, and other devices </a:t>
            </a:r>
          </a:p>
          <a:p>
            <a:r>
              <a:rPr lang="en-US" b="1" dirty="0"/>
              <a:t>Data Management </a:t>
            </a:r>
            <a:r>
              <a:rPr lang="en-US" dirty="0"/>
              <a:t>- design databases to ensure data is accurate and available for decision-making and strategic planning activities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06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A033F-5BA8-334A-8CB5-A905225CE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in Information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1243F-7811-6347-A0B3-579ACF60F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Cybersecurity</a:t>
            </a:r>
            <a:r>
              <a:rPr lang="en-US" dirty="0"/>
              <a:t> - keep organizations safe from hackers and malicious users by constantly monitoring threats and taking remedial action </a:t>
            </a:r>
          </a:p>
          <a:p>
            <a:r>
              <a:rPr lang="en-US" b="1" dirty="0"/>
              <a:t>Computer Forensics </a:t>
            </a:r>
            <a:r>
              <a:rPr lang="en-US" dirty="0"/>
              <a:t>- recover deleted files and track digital information to figure out how a computer, network, or cell phone was used for a crime</a:t>
            </a:r>
          </a:p>
          <a:p>
            <a:r>
              <a:rPr lang="en-US" b="1" dirty="0"/>
              <a:t>Internet Infrastructure </a:t>
            </a:r>
            <a:r>
              <a:rPr lang="en-US" dirty="0"/>
              <a:t>– support the reliability and functionality of internet connected devices and hardware</a:t>
            </a:r>
          </a:p>
          <a:p>
            <a:r>
              <a:rPr lang="en-US" b="1" dirty="0"/>
              <a:t>Research and development </a:t>
            </a:r>
            <a:r>
              <a:rPr lang="en-US" dirty="0"/>
              <a:t>- needed to make the IT simpler to use, economical to own, secure to operate and efficient in using resources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7483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59A15B-764C-50DC-5179-7CEF48F9E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 Needed to </a:t>
            </a:r>
            <a:br>
              <a:rPr lang="en-US" dirty="0"/>
            </a:br>
            <a:r>
              <a:rPr lang="en-US" dirty="0"/>
              <a:t>Succeed in 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3C6513-F1A8-7D87-D8E8-47F5933C9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5495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C1B0-9B67-BB42-A75C-3FD9682A1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 Needed to Succeed in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87856-336E-CF49-AE6B-E34E5355C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broad set of IT skills required in the modern workplace can be described in five categories: </a:t>
            </a:r>
          </a:p>
          <a:p>
            <a:r>
              <a:rPr lang="en-US" dirty="0"/>
              <a:t>Soft Skills</a:t>
            </a:r>
          </a:p>
          <a:p>
            <a:r>
              <a:rPr lang="en-US" dirty="0"/>
              <a:t>Organizational and project management skills</a:t>
            </a:r>
          </a:p>
          <a:p>
            <a:r>
              <a:rPr lang="en-US" dirty="0"/>
              <a:t>Basic computer skills</a:t>
            </a:r>
          </a:p>
          <a:p>
            <a:r>
              <a:rPr lang="en-US" dirty="0"/>
              <a:t>Familiarity with office tools</a:t>
            </a:r>
          </a:p>
          <a:p>
            <a:r>
              <a:rPr lang="en-US" dirty="0"/>
              <a:t>Web and collaboration skills</a:t>
            </a:r>
          </a:p>
          <a:p>
            <a:pPr lvl="1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4338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37331-DA2F-A440-A222-434B1DD52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 Skills (Interpersonal Skills)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222DE-3A26-A84C-B5A6-D91D6AB3E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Communicate</a:t>
            </a:r>
          </a:p>
          <a:p>
            <a:r>
              <a:rPr lang="en-US" dirty="0"/>
              <a:t>Listen</a:t>
            </a:r>
          </a:p>
          <a:p>
            <a:r>
              <a:rPr lang="en-US" dirty="0"/>
              <a:t>Manage Time</a:t>
            </a:r>
          </a:p>
          <a:p>
            <a:r>
              <a:rPr lang="en-US" dirty="0"/>
              <a:t>Honor your commitments</a:t>
            </a:r>
          </a:p>
          <a:p>
            <a:r>
              <a:rPr lang="en-US" dirty="0"/>
              <a:t>Be respectful of others</a:t>
            </a:r>
          </a:p>
          <a:p>
            <a:r>
              <a:rPr lang="en-US" dirty="0"/>
              <a:t>Show empathy to your colleagues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539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8C91B-1AF0-794E-9378-8867B8132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and Project Management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97DFF-DE02-0D45-A9F1-2B6EB73B5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Coordinate with team members, vendors, and customers to solve problems</a:t>
            </a:r>
          </a:p>
          <a:p>
            <a:r>
              <a:rPr lang="en-US" dirty="0"/>
              <a:t>Gather business and functional requirements</a:t>
            </a:r>
          </a:p>
          <a:p>
            <a:r>
              <a:rPr lang="en-US" dirty="0"/>
              <a:t>Test different scenarios (Test Cases)</a:t>
            </a:r>
          </a:p>
          <a:p>
            <a:r>
              <a:rPr lang="en-US" dirty="0"/>
              <a:t>Use project management tools, such as Microsoft Excel, to organize team activities and timely updates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85878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3"/>
  <p:tag name="ARTICULATE_DESIGN_ID_USF-DIT-BOOK" val="IRpd3AyS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USF-dit-book">
  <a:themeElements>
    <a:clrScheme name="DIT">
      <a:dk1>
        <a:sysClr val="windowText" lastClr="000000"/>
      </a:dk1>
      <a:lt1>
        <a:sysClr val="window" lastClr="FFFFFF"/>
      </a:lt1>
      <a:dk2>
        <a:srgbClr val="62656C"/>
      </a:dk2>
      <a:lt2>
        <a:srgbClr val="E7E6E6"/>
      </a:lt2>
      <a:accent1>
        <a:srgbClr val="009795"/>
      </a:accent1>
      <a:accent2>
        <a:srgbClr val="00C3C9"/>
      </a:accent2>
      <a:accent3>
        <a:srgbClr val="96D333"/>
      </a:accent3>
      <a:accent4>
        <a:srgbClr val="FFBB00"/>
      </a:accent4>
      <a:accent5>
        <a:srgbClr val="FF5C00"/>
      </a:accent5>
      <a:accent6>
        <a:srgbClr val="FFFFFF"/>
      </a:accent6>
      <a:hlink>
        <a:srgbClr val="000000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F-dit-book" id="{48D2772B-75FE-40A9-B361-BCF5FD9950EE}" vid="{F79AA5FE-88D2-4F37-ADAE-36F22AB5D2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676</Words>
  <Application>Microsoft Office PowerPoint</Application>
  <PresentationFormat>Widescreen</PresentationFormat>
  <Paragraphs>69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USF-dit-book</vt:lpstr>
      <vt:lpstr>Careers in Information Technology</vt:lpstr>
      <vt:lpstr>Topics</vt:lpstr>
      <vt:lpstr>Careers in Information Technology</vt:lpstr>
      <vt:lpstr>Careers in Information Technology</vt:lpstr>
      <vt:lpstr>Careers in Information Technology</vt:lpstr>
      <vt:lpstr>Skills Needed to  Succeed in IT</vt:lpstr>
      <vt:lpstr>Skills Needed to Succeed in IT</vt:lpstr>
      <vt:lpstr>Soft Skills (Interpersonal Skills)</vt:lpstr>
      <vt:lpstr>Organizational and Project Management Skills</vt:lpstr>
      <vt:lpstr>Basic Computer Skills</vt:lpstr>
      <vt:lpstr>Familiarity with Office Tools</vt:lpstr>
      <vt:lpstr>Web and Collaboration Skills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 Chapter 3 Careers in Information Technology</dc:title>
  <dc:creator>Clinton Daniel</dc:creator>
  <cp:keywords>DIT</cp:keywords>
  <cp:lastModifiedBy>Gloria Schramm</cp:lastModifiedBy>
  <cp:revision>7</cp:revision>
  <dcterms:created xsi:type="dcterms:W3CDTF">2023-05-24T11:48:48Z</dcterms:created>
  <dcterms:modified xsi:type="dcterms:W3CDTF">2023-07-01T19:09:33Z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9B02D4CB-2733-4426-A97B-316B4C52C5A5</vt:lpwstr>
  </property>
  <property fmtid="{D5CDD505-2E9C-101B-9397-08002B2CF9AE}" pid="3" name="ArticulatePath">
    <vt:lpwstr>DIT_chap3_Careers-in-Information-Technology</vt:lpwstr>
  </property>
</Properties>
</file>