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58" r:id="rId3"/>
    <p:sldId id="259" r:id="rId4"/>
    <p:sldId id="268" r:id="rId5"/>
    <p:sldId id="273" r:id="rId6"/>
    <p:sldId id="260" r:id="rId7"/>
    <p:sldId id="262" r:id="rId8"/>
    <p:sldId id="263" r:id="rId9"/>
    <p:sldId id="261" r:id="rId10"/>
    <p:sldId id="274" r:id="rId11"/>
    <p:sldId id="264" r:id="rId12"/>
    <p:sldId id="265" r:id="rId13"/>
    <p:sldId id="266" r:id="rId14"/>
    <p:sldId id="267" r:id="rId15"/>
    <p:sldId id="272" r:id="rId16"/>
  </p:sldIdLst>
  <p:sldSz cx="12192000" cy="6858000"/>
  <p:notesSz cx="6858000" cy="91440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1"/>
    <p:restoredTop sz="70777" autoAdjust="0"/>
  </p:normalViewPr>
  <p:slideViewPr>
    <p:cSldViewPr snapToGrid="0" snapToObjects="1">
      <p:cViewPr varScale="1">
        <p:scale>
          <a:sx n="75" d="100"/>
          <a:sy n="75" d="100"/>
        </p:scale>
        <p:origin x="3456" y="5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EF2130-260A-6C4A-97D0-40E2CEF5B925}" type="datetimeFigureOut">
              <a:rPr lang="en-US" smtClean="0"/>
              <a:t>7/1/2023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FD8B52-BC6B-274E-84A9-AC44F4FA1014}" type="slidenum">
              <a:rPr lang="en-US" smtClean="0"/>
              <a:t>‹#›</a:t>
            </a:fld>
            <a:endParaRPr lang="en-US"/>
          </a:p>
        </p:txBody>
      </p:sp>
    </p:spTree>
    <p:extLst>
      <p:ext uri="{BB962C8B-B14F-4D97-AF65-F5344CB8AC3E}">
        <p14:creationId xmlns:p14="http://schemas.microsoft.com/office/powerpoint/2010/main" val="633061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effectLst/>
              </a:rPr>
              <a:t>This PowerPoint should be used with the “Productivity Applications” chapter of the </a:t>
            </a:r>
            <a:r>
              <a:rPr lang="en-US" i="1" dirty="0">
                <a:solidFill>
                  <a:srgbClr val="000000"/>
                </a:solidFill>
                <a:effectLst/>
              </a:rPr>
              <a:t>Fundamentals of Information Technology</a:t>
            </a:r>
            <a:r>
              <a:rPr lang="en-US" dirty="0">
                <a:solidFill>
                  <a:srgbClr val="000000"/>
                </a:solidFill>
                <a:effectLst/>
              </a:rPr>
              <a:t> textbook. </a:t>
            </a:r>
            <a:endParaRPr lang="en-US" dirty="0"/>
          </a:p>
          <a:p>
            <a:endParaRPr lang="en-US" dirty="0">
              <a:solidFill>
                <a:srgbClr val="000000"/>
              </a:solidFill>
              <a:effectLst/>
            </a:endParaRPr>
          </a:p>
          <a:p>
            <a:r>
              <a:rPr lang="en-US" dirty="0">
                <a:solidFill>
                  <a:srgbClr val="000000"/>
                </a:solidFill>
                <a:effectLst/>
              </a:rPr>
              <a:t>Written for the Florida Public School System DIGITAL INFORMATION TECHNOLOGY (8207310) course.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C713D-F365-AF46-914D-AA383A63861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0088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2C713D-F365-AF46-914D-AA383A638618}" type="slidenum">
              <a:rPr lang="en-US" smtClean="0"/>
              <a:t>2</a:t>
            </a:fld>
            <a:endParaRPr lang="en-US"/>
          </a:p>
        </p:txBody>
      </p:sp>
    </p:spTree>
    <p:extLst>
      <p:ext uri="{BB962C8B-B14F-4D97-AF65-F5344CB8AC3E}">
        <p14:creationId xmlns:p14="http://schemas.microsoft.com/office/powerpoint/2010/main" val="12355967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C9C7225-2E39-A60D-599F-16CDEB9A4046}"/>
              </a:ext>
              <a:ext uri="{C183D7F6-B498-43B3-948B-1728B52AA6E4}">
                <adec:decorative xmlns:adec="http://schemas.microsoft.com/office/drawing/2017/decorative" val="1"/>
              </a:ext>
            </a:extLst>
          </p:cNvPr>
          <p:cNvPicPr>
            <a:picLocks noChangeAspect="1"/>
          </p:cNvPicPr>
          <p:nvPr/>
        </p:nvPicPr>
        <p:blipFill rotWithShape="1">
          <a:blip r:embed="rId3"/>
          <a:srcRect t="19674"/>
          <a:stretch/>
        </p:blipFill>
        <p:spPr>
          <a:xfrm flipV="1">
            <a:off x="284086" y="-671307"/>
            <a:ext cx="12772748" cy="4510541"/>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2415FBF5-2B21-8C8B-E348-AF1C09842F8C}"/>
              </a:ext>
            </a:extLst>
          </p:cNvPr>
          <p:cNvPicPr>
            <a:picLocks noChangeAspect="1"/>
          </p:cNvPicPr>
          <p:nvPr/>
        </p:nvPicPr>
        <p:blipFill rotWithShape="1">
          <a:blip r:embed="rId4">
            <a:extLst>
              <a:ext uri="{28A0092B-C50C-407E-A947-70E740481C1C}">
                <a14:useLocalDpi xmlns:a14="http://schemas.microsoft.com/office/drawing/2010/main" val="0"/>
              </a:ext>
            </a:extLst>
          </a:blip>
          <a:srcRect r="31709"/>
          <a:stretch/>
        </p:blipFill>
        <p:spPr>
          <a:xfrm>
            <a:off x="0" y="3310485"/>
            <a:ext cx="12192000" cy="984012"/>
          </a:xfrm>
          <a:prstGeom prst="rect">
            <a:avLst/>
          </a:prstGeom>
        </p:spPr>
      </p:pic>
      <p:sp>
        <p:nvSpPr>
          <p:cNvPr id="12" name="Rectangle 11">
            <a:extLst>
              <a:ext uri="{FF2B5EF4-FFF2-40B4-BE49-F238E27FC236}">
                <a16:creationId xmlns:a16="http://schemas.microsoft.com/office/drawing/2014/main" id="{ABB9082C-C283-AF8D-D938-9903B9D29209}"/>
              </a:ext>
            </a:extLst>
          </p:cNvPr>
          <p:cNvSpPr/>
          <p:nvPr/>
        </p:nvSpPr>
        <p:spPr>
          <a:xfrm>
            <a:off x="-2" y="6524403"/>
            <a:ext cx="12192001" cy="3335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Funded by the Cyber/IT Pathways Program, Cyber Florida and the Florida Department of Education </a:t>
            </a:r>
          </a:p>
        </p:txBody>
      </p:sp>
      <p:sp>
        <p:nvSpPr>
          <p:cNvPr id="8" name="Title 1">
            <a:extLst>
              <a:ext uri="{FF2B5EF4-FFF2-40B4-BE49-F238E27FC236}">
                <a16:creationId xmlns:a16="http://schemas.microsoft.com/office/drawing/2014/main" id="{2E819DC3-AE8D-21C1-2E46-17F8A1730809}"/>
              </a:ext>
            </a:extLst>
          </p:cNvPr>
          <p:cNvSpPr>
            <a:spLocks noGrp="1"/>
          </p:cNvSpPr>
          <p:nvPr>
            <p:ph type="ctrTitle"/>
          </p:nvPr>
        </p:nvSpPr>
        <p:spPr>
          <a:xfrm>
            <a:off x="1524000" y="3471168"/>
            <a:ext cx="9144000" cy="713497"/>
          </a:xfrm>
        </p:spPr>
        <p:txBody>
          <a:bodyPr/>
          <a:lstStyle>
            <a:lvl1pPr>
              <a:defRPr>
                <a:solidFill>
                  <a:schemeClr val="bg1"/>
                </a:solidFill>
              </a:defRPr>
            </a:lvl1pPr>
          </a:lstStyle>
          <a:p>
            <a:r>
              <a:rPr lang="en-US"/>
              <a:t>Click to edit Master title style</a:t>
            </a:r>
            <a:endParaRPr lang="en-US" dirty="0"/>
          </a:p>
        </p:txBody>
      </p:sp>
      <p:sp>
        <p:nvSpPr>
          <p:cNvPr id="2" name="TextBox 1">
            <a:extLst>
              <a:ext uri="{FF2B5EF4-FFF2-40B4-BE49-F238E27FC236}">
                <a16:creationId xmlns:a16="http://schemas.microsoft.com/office/drawing/2014/main" id="{B41CB945-0FC0-A8DB-89E7-EDD2BCF80CA7}"/>
              </a:ext>
            </a:extLst>
          </p:cNvPr>
          <p:cNvSpPr txBox="1"/>
          <p:nvPr userDrawn="1"/>
        </p:nvSpPr>
        <p:spPr>
          <a:xfrm>
            <a:off x="1524000" y="4305667"/>
            <a:ext cx="4012380" cy="369332"/>
          </a:xfrm>
          <a:prstGeom prst="rect">
            <a:avLst/>
          </a:prstGeom>
          <a:noFill/>
        </p:spPr>
        <p:txBody>
          <a:bodyPr wrap="none" rtlCol="0">
            <a:spAutoFit/>
          </a:bodyPr>
          <a:lstStyle/>
          <a:p>
            <a:r>
              <a:rPr lang="en-US" i="1" dirty="0">
                <a:solidFill>
                  <a:schemeClr val="bg1"/>
                </a:solidFill>
              </a:rPr>
              <a:t>Fundamentals of Information Technology</a:t>
            </a:r>
          </a:p>
        </p:txBody>
      </p:sp>
      <p:sp>
        <p:nvSpPr>
          <p:cNvPr id="3" name="Content Placeholder 2">
            <a:extLst>
              <a:ext uri="{FF2B5EF4-FFF2-40B4-BE49-F238E27FC236}">
                <a16:creationId xmlns:a16="http://schemas.microsoft.com/office/drawing/2014/main" id="{9AFA15F8-C562-F867-DE50-70F25C689935}"/>
              </a:ext>
            </a:extLst>
          </p:cNvPr>
          <p:cNvSpPr>
            <a:spLocks noGrp="1"/>
          </p:cNvSpPr>
          <p:nvPr>
            <p:ph sz="quarter" idx="10"/>
          </p:nvPr>
        </p:nvSpPr>
        <p:spPr>
          <a:xfrm>
            <a:off x="1524000" y="4675188"/>
            <a:ext cx="2998834" cy="369332"/>
          </a:xfrm>
          <a:noFill/>
        </p:spPr>
        <p:txBody>
          <a:bodyPr wrap="none" rtlCol="0">
            <a:spAutoFit/>
          </a:bodyPr>
          <a:lstStyle>
            <a:lvl1pPr marL="0" indent="0">
              <a:buNone/>
              <a:defRPr lang="en-US" sz="1800" i="0" dirty="0" smtClean="0">
                <a:solidFill>
                  <a:schemeClr val="bg1"/>
                </a:solidFill>
              </a:defRPr>
            </a:lvl1pPr>
            <a:lvl2pPr>
              <a:defRPr lang="en-US" sz="1800" dirty="0" smtClean="0"/>
            </a:lvl2pPr>
            <a:lvl3pPr>
              <a:defRPr lang="en-US" sz="1800" dirty="0" smtClean="0"/>
            </a:lvl3pPr>
            <a:lvl4pPr>
              <a:defRPr lang="en-US" dirty="0" smtClean="0"/>
            </a:lvl4pPr>
            <a:lvl5pPr>
              <a:defRPr lang="en-US" dirty="0"/>
            </a:lvl5pPr>
          </a:lstStyle>
          <a:p>
            <a:pPr marL="0" lvl="0"/>
            <a:r>
              <a:rPr lang="en-US" dirty="0"/>
              <a:t>Click to edit Master text styles</a:t>
            </a:r>
          </a:p>
        </p:txBody>
      </p:sp>
    </p:spTree>
    <p:custDataLst>
      <p:tags r:id="rId1"/>
    </p:custDataLst>
    <p:extLst>
      <p:ext uri="{BB962C8B-B14F-4D97-AF65-F5344CB8AC3E}">
        <p14:creationId xmlns:p14="http://schemas.microsoft.com/office/powerpoint/2010/main" val="14245972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161BE-91A4-7D42-82D2-65FC4C06EA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B9FDB8-C4B3-E740-9A02-52543B00D5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120958A-635B-8B44-8409-398698E5C3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1549954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5E56C-C8EC-A782-B3F3-4AE82C8434E2}"/>
              </a:ext>
            </a:extLst>
          </p:cNvPr>
          <p:cNvSpPr>
            <a:spLocks noGrp="1"/>
          </p:cNvSpPr>
          <p:nvPr>
            <p:ph type="title"/>
          </p:nvPr>
        </p:nvSpPr>
        <p:spPr>
          <a:xfrm>
            <a:off x="1" y="-1624279"/>
            <a:ext cx="10518205" cy="1327545"/>
          </a:xfrm>
          <a:prstGeom prst="rect">
            <a:avLst/>
          </a:prstGeom>
        </p:spPr>
        <p:txBody>
          <a:bodyPr/>
          <a:lstStyle>
            <a:lvl1pPr>
              <a:defRPr sz="2462">
                <a:latin typeface="Arial" panose="020B0604020202020204" pitchFamily="34" charset="0"/>
                <a:cs typeface="Arial" panose="020B0604020202020204" pitchFamily="34"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9465988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94BE8-6F66-E143-B009-BD5AC8851D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94F5DF-C216-5445-95E9-5DACC3F226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CC57F6-21B0-6541-8E3C-34C08BBC9214}"/>
              </a:ext>
            </a:extLst>
          </p:cNvPr>
          <p:cNvSpPr>
            <a:spLocks noGrp="1"/>
          </p:cNvSpPr>
          <p:nvPr>
            <p:ph type="dt" sz="half" idx="10"/>
          </p:nvPr>
        </p:nvSpPr>
        <p:spPr/>
        <p:txBody>
          <a:body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48D5D919-B171-7E45-BA66-96B3ABD511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23FD2B-DCAA-E746-8AFA-430CA46B135B}"/>
              </a:ext>
            </a:extLst>
          </p:cNvPr>
          <p:cNvSpPr>
            <a:spLocks noGrp="1"/>
          </p:cNvSpPr>
          <p:nvPr>
            <p:ph type="sldNum" sz="quarter" idx="12"/>
          </p:nvPr>
        </p:nvSpPr>
        <p:spPr/>
        <p:txBody>
          <a:bodyPr/>
          <a:lstStyle/>
          <a:p>
            <a:fld id="{DC1B2B4F-E6C1-4E44-B4AF-4275070F5341}" type="slidenum">
              <a:rPr lang="en-US" smtClean="0"/>
              <a:t>‹#›</a:t>
            </a:fld>
            <a:endParaRPr lang="en-US"/>
          </a:p>
        </p:txBody>
      </p:sp>
    </p:spTree>
    <p:extLst>
      <p:ext uri="{BB962C8B-B14F-4D97-AF65-F5344CB8AC3E}">
        <p14:creationId xmlns:p14="http://schemas.microsoft.com/office/powerpoint/2010/main" val="3515899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C6E8-F5D5-C043-9E2A-0C97AF98C44C}"/>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B5FC31B-C1A1-EC47-80B5-49386DBC1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1075844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6BB01-B93F-F04C-AB07-5CFD96578E24}"/>
              </a:ext>
            </a:extLst>
          </p:cNvPr>
          <p:cNvSpPr>
            <a:spLocks noGrp="1"/>
          </p:cNvSpPr>
          <p:nvPr>
            <p:ph type="title"/>
          </p:nvPr>
        </p:nvSpPr>
        <p:spPr>
          <a:xfrm>
            <a:off x="831850" y="1709738"/>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8A35F89-4807-B747-BEC0-7F5CA1EA1B3D}"/>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6CD108FD-A503-3261-985C-62FD9572E931}"/>
              </a:ext>
              <a:ext uri="{C183D7F6-B498-43B3-948B-1728B52AA6E4}">
                <adec:decorative xmlns:adec="http://schemas.microsoft.com/office/drawing/2017/decorative" val="1"/>
              </a:ext>
            </a:extLst>
          </p:cNvPr>
          <p:cNvPicPr>
            <a:picLocks noChangeAspect="1"/>
          </p:cNvPicPr>
          <p:nvPr/>
        </p:nvPicPr>
        <p:blipFill rotWithShape="1">
          <a:blip r:embed="rId3"/>
          <a:srcRect t="-844" r="61997" b="30631"/>
          <a:stretch/>
        </p:blipFill>
        <p:spPr>
          <a:xfrm flipV="1">
            <a:off x="7338029" y="-2"/>
            <a:ext cx="4853971" cy="3942609"/>
          </a:xfrm>
          <a:prstGeom prst="rect">
            <a:avLst/>
          </a:prstGeom>
        </p:spPr>
      </p:pic>
    </p:spTree>
    <p:custDataLst>
      <p:tags r:id="rId1"/>
    </p:custDataLst>
    <p:extLst>
      <p:ext uri="{BB962C8B-B14F-4D97-AF65-F5344CB8AC3E}">
        <p14:creationId xmlns:p14="http://schemas.microsoft.com/office/powerpoint/2010/main" val="3871980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nd">
    <p:bg>
      <p:bgPr>
        <a:gradFill>
          <a:gsLst>
            <a:gs pos="0">
              <a:schemeClr val="accent1"/>
            </a:gs>
            <a:gs pos="82000">
              <a:schemeClr val="accent2"/>
            </a:gs>
          </a:gsLst>
          <a:path path="circle">
            <a:fillToRect t="100000" r="100000"/>
          </a:path>
        </a:gradFill>
        <a:effectLst/>
      </p:bgPr>
    </p:bg>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bg1"/>
                </a:solidFill>
              </a:defRPr>
            </a:lvl1pPr>
          </a:lstStyle>
          <a:p>
            <a:r>
              <a:rPr lang="en-US" dirty="0"/>
              <a:t>The end</a:t>
            </a:r>
          </a:p>
        </p:txBody>
      </p:sp>
      <p:sp>
        <p:nvSpPr>
          <p:cNvPr id="10" name="Oval 9">
            <a:extLst>
              <a:ext uri="{FF2B5EF4-FFF2-40B4-BE49-F238E27FC236}">
                <a16:creationId xmlns:a16="http://schemas.microsoft.com/office/drawing/2014/main" id="{57DABB86-29A6-C545-E5FC-1A30D08EC101}"/>
              </a:ext>
            </a:extLst>
          </p:cNvPr>
          <p:cNvSpPr/>
          <p:nvPr/>
        </p:nvSpPr>
        <p:spPr>
          <a:xfrm rot="890465">
            <a:off x="9398930" y="2795853"/>
            <a:ext cx="1842636" cy="1824929"/>
          </a:xfrm>
          <a:prstGeom prst="ellipse">
            <a:avLst/>
          </a:prstGeom>
          <a:blipFill dpi="0" rotWithShape="1">
            <a:blip r:embed="rId4"/>
            <a:srcRect/>
            <a:tile tx="0" ty="0" sx="15000" sy="15000" flip="none" algn="bl"/>
          </a:blip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Tree>
    <p:custDataLst>
      <p:tags r:id="rId1"/>
    </p:custDataLst>
    <p:extLst>
      <p:ext uri="{BB962C8B-B14F-4D97-AF65-F5344CB8AC3E}">
        <p14:creationId xmlns:p14="http://schemas.microsoft.com/office/powerpoint/2010/main" val="892558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75209-C78D-454B-B95A-88EE2F4E7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5295A-8E7A-D74B-86B8-F0D74726C3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6C0549-00AC-2540-B751-0395A5F41A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524418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3ECAA-4A7A-E342-AC1F-E95AE5DBA8F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0F4348-A19D-8D41-BEE8-248DB654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92DE03-AD73-894A-B79D-3C5CE92E4D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3F3E1F-8C0B-3A45-9D64-12B910BE7B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379751-C13B-1C42-8FCD-B7D36D7219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507386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A68FB-FF60-FC49-9DB8-780236686351}"/>
              </a:ext>
            </a:extLst>
          </p:cNvPr>
          <p:cNvSpPr>
            <a:spLocks noGrp="1"/>
          </p:cNvSpPr>
          <p:nvPr>
            <p:ph type="title"/>
          </p:nvPr>
        </p:nvSpPr>
        <p:spPr/>
        <p:txBody>
          <a:bodyPr/>
          <a:lstStyle/>
          <a:p>
            <a:r>
              <a:rPr lang="en-US"/>
              <a:t>Click to edit Master title style</a:t>
            </a:r>
          </a:p>
        </p:txBody>
      </p:sp>
    </p:spTree>
    <p:custDataLst>
      <p:tags r:id="rId1"/>
    </p:custDataLst>
    <p:extLst>
      <p:ext uri="{BB962C8B-B14F-4D97-AF65-F5344CB8AC3E}">
        <p14:creationId xmlns:p14="http://schemas.microsoft.com/office/powerpoint/2010/main" val="3530648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242527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C62-F2AF-B44D-9E97-325AE8FC2B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079718-D982-5841-B635-1585076105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AC426A-ADAE-0347-A0EB-A1B443E31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ustDataLst>
      <p:tags r:id="rId1"/>
    </p:custDataLst>
    <p:extLst>
      <p:ext uri="{BB962C8B-B14F-4D97-AF65-F5344CB8AC3E}">
        <p14:creationId xmlns:p14="http://schemas.microsoft.com/office/powerpoint/2010/main" val="1506558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6893A0-265D-514B-A985-086DF5EF59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A46AE49-407D-0446-B75A-595A02EA12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F70C5DB-A39D-0846-A317-293A2832C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B48539-6E9E-8A46-9300-BDF76E693F11}" type="datetimeFigureOut">
              <a:rPr lang="en-US" smtClean="0"/>
              <a:t>7/1/2023</a:t>
            </a:fld>
            <a:endParaRPr lang="en-US"/>
          </a:p>
        </p:txBody>
      </p:sp>
      <p:sp>
        <p:nvSpPr>
          <p:cNvPr id="5" name="Footer Placeholder 4">
            <a:extLst>
              <a:ext uri="{FF2B5EF4-FFF2-40B4-BE49-F238E27FC236}">
                <a16:creationId xmlns:a16="http://schemas.microsoft.com/office/drawing/2014/main" id="{21C83643-341C-2046-AA86-DD2D9F2234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A0B280-1E44-C34E-BC45-016F748959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B2B4F-E6C1-4E44-B4AF-4275070F5341}" type="slidenum">
              <a:rPr lang="en-US" smtClean="0"/>
              <a:t>‹#›</a:t>
            </a:fld>
            <a:endParaRPr lang="en-US"/>
          </a:p>
        </p:txBody>
      </p:sp>
    </p:spTree>
    <p:custDataLst>
      <p:tags r:id="rId14"/>
    </p:custDataLst>
    <p:extLst>
      <p:ext uri="{BB962C8B-B14F-4D97-AF65-F5344CB8AC3E}">
        <p14:creationId xmlns:p14="http://schemas.microsoft.com/office/powerpoint/2010/main" val="17440899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6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ABB34-7879-EC4A-8E26-5BF641ED9073}"/>
              </a:ext>
            </a:extLst>
          </p:cNvPr>
          <p:cNvSpPr>
            <a:spLocks noGrp="1"/>
          </p:cNvSpPr>
          <p:nvPr>
            <p:ph type="ctrTitle"/>
          </p:nvPr>
        </p:nvSpPr>
        <p:spPr>
          <a:xfrm>
            <a:off x="1524000" y="3471168"/>
            <a:ext cx="9144000" cy="713497"/>
          </a:xfrm>
        </p:spPr>
        <p:txBody>
          <a:bodyPr>
            <a:noAutofit/>
          </a:bodyPr>
          <a:lstStyle/>
          <a:p>
            <a:r>
              <a:rPr lang="en-US" dirty="0"/>
              <a:t>Productivity Applications</a:t>
            </a:r>
          </a:p>
        </p:txBody>
      </p:sp>
      <p:sp>
        <p:nvSpPr>
          <p:cNvPr id="4" name="Content Placeholder 3">
            <a:extLst>
              <a:ext uri="{FF2B5EF4-FFF2-40B4-BE49-F238E27FC236}">
                <a16:creationId xmlns:a16="http://schemas.microsoft.com/office/drawing/2014/main" id="{2C9B4C29-F0C6-7F5B-4F85-E8AA6C7BC927}"/>
              </a:ext>
            </a:extLst>
          </p:cNvPr>
          <p:cNvSpPr>
            <a:spLocks noGrp="1"/>
          </p:cNvSpPr>
          <p:nvPr>
            <p:ph sz="quarter" idx="10"/>
          </p:nvPr>
        </p:nvSpPr>
        <p:spPr>
          <a:xfrm>
            <a:off x="1524000" y="4675188"/>
            <a:ext cx="1101264" cy="369332"/>
          </a:xfrm>
        </p:spPr>
        <p:txBody>
          <a:bodyPr/>
          <a:lstStyle/>
          <a:p>
            <a:r>
              <a:rPr lang="en-US" dirty="0"/>
              <a:t>Chapter 7</a:t>
            </a:r>
          </a:p>
        </p:txBody>
      </p:sp>
    </p:spTree>
    <p:custDataLst>
      <p:tags r:id="rId1"/>
    </p:custDataLst>
    <p:extLst>
      <p:ext uri="{BB962C8B-B14F-4D97-AF65-F5344CB8AC3E}">
        <p14:creationId xmlns:p14="http://schemas.microsoft.com/office/powerpoint/2010/main" val="3045561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53531-0429-859C-6D77-DFEBF59DFE96}"/>
              </a:ext>
            </a:extLst>
          </p:cNvPr>
          <p:cNvSpPr>
            <a:spLocks noGrp="1"/>
          </p:cNvSpPr>
          <p:nvPr>
            <p:ph type="title"/>
          </p:nvPr>
        </p:nvSpPr>
        <p:spPr/>
        <p:txBody>
          <a:bodyPr/>
          <a:lstStyle/>
          <a:p>
            <a:r>
              <a:rPr lang="en-US" dirty="0"/>
              <a:t>Email, Calendar, Web Conferencing, and Chat</a:t>
            </a:r>
          </a:p>
        </p:txBody>
      </p:sp>
      <p:sp>
        <p:nvSpPr>
          <p:cNvPr id="3" name="Text Placeholder 2">
            <a:extLst>
              <a:ext uri="{FF2B5EF4-FFF2-40B4-BE49-F238E27FC236}">
                <a16:creationId xmlns:a16="http://schemas.microsoft.com/office/drawing/2014/main" id="{B78D0C5C-8D9F-3521-D0B6-EC73DDBD91BC}"/>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934620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9A79D-5405-AA41-A2D2-7497D8FA9B69}"/>
              </a:ext>
            </a:extLst>
          </p:cNvPr>
          <p:cNvSpPr>
            <a:spLocks noGrp="1"/>
          </p:cNvSpPr>
          <p:nvPr>
            <p:ph type="title"/>
          </p:nvPr>
        </p:nvSpPr>
        <p:spPr/>
        <p:txBody>
          <a:bodyPr/>
          <a:lstStyle/>
          <a:p>
            <a:r>
              <a:rPr lang="en-US" dirty="0"/>
              <a:t>Email</a:t>
            </a:r>
          </a:p>
        </p:txBody>
      </p:sp>
      <p:sp>
        <p:nvSpPr>
          <p:cNvPr id="3" name="Content Placeholder 2">
            <a:extLst>
              <a:ext uri="{FF2B5EF4-FFF2-40B4-BE49-F238E27FC236}">
                <a16:creationId xmlns:a16="http://schemas.microsoft.com/office/drawing/2014/main" id="{1FD26B9E-076E-3242-ACB8-259885F95E6E}"/>
              </a:ext>
            </a:extLst>
          </p:cNvPr>
          <p:cNvSpPr>
            <a:spLocks noGrp="1"/>
          </p:cNvSpPr>
          <p:nvPr>
            <p:ph idx="1"/>
          </p:nvPr>
        </p:nvSpPr>
        <p:spPr/>
        <p:txBody>
          <a:bodyPr>
            <a:noAutofit/>
          </a:bodyPr>
          <a:lstStyle/>
          <a:p>
            <a:pPr marL="0" indent="0">
              <a:buNone/>
            </a:pPr>
            <a:r>
              <a:rPr lang="en-US" dirty="0"/>
              <a:t>Messages distributed electronically from one computer user to one or more recipients and stored on a central server are called electronic mail, or </a:t>
            </a:r>
            <a:r>
              <a:rPr lang="en-US" b="1" i="1" dirty="0"/>
              <a:t>email</a:t>
            </a:r>
            <a:r>
              <a:rPr lang="en-US" dirty="0"/>
              <a:t> for short. </a:t>
            </a:r>
          </a:p>
          <a:p>
            <a:pPr lvl="1"/>
            <a:r>
              <a:rPr lang="en-US" dirty="0"/>
              <a:t>Email enables you to put a message together easily, attach a file or two along with the message for review or approval, and send the message to as many people as you like with the click of a button.</a:t>
            </a:r>
          </a:p>
          <a:p>
            <a:pPr lvl="1"/>
            <a:r>
              <a:rPr lang="en-US" dirty="0"/>
              <a:t>Good email etiquette is simple to learn and a very useful skill to develop.</a:t>
            </a:r>
          </a:p>
          <a:p>
            <a:pPr lvl="1"/>
            <a:r>
              <a:rPr lang="en-US" dirty="0"/>
              <a:t>Being polite, using correct spelling and grammar, using a subject line, and staying brief are all likely to help people form the best impression about you.</a:t>
            </a:r>
          </a:p>
          <a:p>
            <a:pPr lvl="1"/>
            <a:r>
              <a:rPr lang="en-US" dirty="0"/>
              <a:t>Microsoft’s Outlook and Google’s Gmail are two popular email services.</a:t>
            </a:r>
          </a:p>
        </p:txBody>
      </p:sp>
    </p:spTree>
    <p:custDataLst>
      <p:tags r:id="rId1"/>
    </p:custDataLst>
    <p:extLst>
      <p:ext uri="{BB962C8B-B14F-4D97-AF65-F5344CB8AC3E}">
        <p14:creationId xmlns:p14="http://schemas.microsoft.com/office/powerpoint/2010/main" val="3642653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6637A-B46C-2B46-9850-2F6591F89854}"/>
              </a:ext>
            </a:extLst>
          </p:cNvPr>
          <p:cNvSpPr>
            <a:spLocks noGrp="1"/>
          </p:cNvSpPr>
          <p:nvPr>
            <p:ph type="title"/>
          </p:nvPr>
        </p:nvSpPr>
        <p:spPr/>
        <p:txBody>
          <a:bodyPr/>
          <a:lstStyle/>
          <a:p>
            <a:r>
              <a:rPr lang="en-US" dirty="0"/>
              <a:t>Calendar</a:t>
            </a:r>
          </a:p>
        </p:txBody>
      </p:sp>
      <p:sp>
        <p:nvSpPr>
          <p:cNvPr id="3" name="Content Placeholder 2">
            <a:extLst>
              <a:ext uri="{FF2B5EF4-FFF2-40B4-BE49-F238E27FC236}">
                <a16:creationId xmlns:a16="http://schemas.microsoft.com/office/drawing/2014/main" id="{0EAFEFC6-6939-B94F-8538-DF04274C5A6C}"/>
              </a:ext>
            </a:extLst>
          </p:cNvPr>
          <p:cNvSpPr>
            <a:spLocks noGrp="1"/>
          </p:cNvSpPr>
          <p:nvPr>
            <p:ph idx="1"/>
          </p:nvPr>
        </p:nvSpPr>
        <p:spPr/>
        <p:txBody>
          <a:bodyPr>
            <a:noAutofit/>
          </a:bodyPr>
          <a:lstStyle/>
          <a:p>
            <a:pPr marL="0" indent="0">
              <a:buNone/>
            </a:pPr>
            <a:r>
              <a:rPr lang="en-US" b="1" i="1" dirty="0"/>
              <a:t>Calendars</a:t>
            </a:r>
            <a:r>
              <a:rPr lang="en-US" dirty="0"/>
              <a:t> are charts that show how your time is organized by hours, days, weeks and larger units such as months and years. </a:t>
            </a:r>
          </a:p>
          <a:p>
            <a:pPr lvl="1"/>
            <a:r>
              <a:rPr lang="en-US" dirty="0"/>
              <a:t>Digital calendars leverage the capabilities of computers to simplify managing your time and collaborating with people.</a:t>
            </a:r>
          </a:p>
          <a:p>
            <a:pPr lvl="1"/>
            <a:r>
              <a:rPr lang="en-US" dirty="0"/>
              <a:t>Calendaring software helps you schedule meetings for specific times, create agendas for meetings, and add the people you want to include from your list of contacts or the organization’s directory.</a:t>
            </a:r>
          </a:p>
          <a:p>
            <a:pPr lvl="1"/>
            <a:r>
              <a:rPr lang="en-US" dirty="0"/>
              <a:t>Though the most popular calendars are Microsoft’s Outlook and Google’s Calendar, smartphones also have fully functional calendar applications natively built into the operating system.</a:t>
            </a:r>
          </a:p>
        </p:txBody>
      </p:sp>
    </p:spTree>
    <p:custDataLst>
      <p:tags r:id="rId1"/>
    </p:custDataLst>
    <p:extLst>
      <p:ext uri="{BB962C8B-B14F-4D97-AF65-F5344CB8AC3E}">
        <p14:creationId xmlns:p14="http://schemas.microsoft.com/office/powerpoint/2010/main" val="13440008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6EF6A-7B76-F444-AD3F-A0DA2E37657E}"/>
              </a:ext>
            </a:extLst>
          </p:cNvPr>
          <p:cNvSpPr>
            <a:spLocks noGrp="1"/>
          </p:cNvSpPr>
          <p:nvPr>
            <p:ph type="title"/>
          </p:nvPr>
        </p:nvSpPr>
        <p:spPr/>
        <p:txBody>
          <a:bodyPr/>
          <a:lstStyle/>
          <a:p>
            <a:r>
              <a:rPr lang="en-US" dirty="0"/>
              <a:t>Web Conferencing</a:t>
            </a:r>
          </a:p>
        </p:txBody>
      </p:sp>
      <p:sp>
        <p:nvSpPr>
          <p:cNvPr id="3" name="Content Placeholder 2">
            <a:extLst>
              <a:ext uri="{FF2B5EF4-FFF2-40B4-BE49-F238E27FC236}">
                <a16:creationId xmlns:a16="http://schemas.microsoft.com/office/drawing/2014/main" id="{8A9705E7-A34E-EC4A-B2DE-2AAAEC11E7BC}"/>
              </a:ext>
            </a:extLst>
          </p:cNvPr>
          <p:cNvSpPr>
            <a:spLocks noGrp="1"/>
          </p:cNvSpPr>
          <p:nvPr>
            <p:ph idx="1"/>
          </p:nvPr>
        </p:nvSpPr>
        <p:spPr>
          <a:xfrm>
            <a:off x="838200" y="1825625"/>
            <a:ext cx="10906496" cy="4351338"/>
          </a:xfrm>
        </p:spPr>
        <p:txBody>
          <a:bodyPr>
            <a:noAutofit/>
          </a:bodyPr>
          <a:lstStyle/>
          <a:p>
            <a:pPr marL="0" indent="0">
              <a:spcBef>
                <a:spcPts val="600"/>
              </a:spcBef>
              <a:spcAft>
                <a:spcPts val="0"/>
              </a:spcAft>
              <a:buNone/>
            </a:pPr>
            <a:r>
              <a:rPr lang="en-US" b="1" i="1" dirty="0"/>
              <a:t>Web conferencing</a:t>
            </a:r>
            <a:r>
              <a:rPr lang="en-US" dirty="0"/>
              <a:t> refers to any online interaction that approximates the information sharing experience of an in-person meeting.</a:t>
            </a:r>
          </a:p>
          <a:p>
            <a:pPr lvl="1">
              <a:spcBef>
                <a:spcPts val="600"/>
              </a:spcBef>
              <a:spcAft>
                <a:spcPts val="0"/>
              </a:spcAft>
            </a:pPr>
            <a:r>
              <a:rPr lang="en-US" dirty="0"/>
              <a:t>The major vendors in this technology—Zoom, Webex, </a:t>
            </a:r>
            <a:r>
              <a:rPr lang="en-US" dirty="0" err="1"/>
              <a:t>BlueJeans</a:t>
            </a:r>
            <a:r>
              <a:rPr lang="en-US" dirty="0"/>
              <a:t>, </a:t>
            </a:r>
            <a:r>
              <a:rPr lang="en-US" dirty="0" err="1"/>
              <a:t>GoTo</a:t>
            </a:r>
            <a:r>
              <a:rPr lang="en-US" dirty="0"/>
              <a:t> Meeting, Teams, and Google Hangouts—offer similar features including the ability to schedule meetings, invite others, launch meetings, and allow others to join using a URL.</a:t>
            </a:r>
          </a:p>
          <a:p>
            <a:pPr lvl="1">
              <a:spcBef>
                <a:spcPts val="600"/>
              </a:spcBef>
              <a:spcAft>
                <a:spcPts val="0"/>
              </a:spcAft>
            </a:pPr>
            <a:r>
              <a:rPr lang="en-US" dirty="0"/>
              <a:t>You can join a meeting on your phone or use your computer’s microphone and speakers.</a:t>
            </a:r>
          </a:p>
          <a:p>
            <a:pPr lvl="1">
              <a:spcBef>
                <a:spcPts val="600"/>
              </a:spcBef>
              <a:spcAft>
                <a:spcPts val="0"/>
              </a:spcAft>
            </a:pPr>
            <a:r>
              <a:rPr lang="en-US" dirty="0"/>
              <a:t>If you turn on your camera, you will be visible to other meeting participants and be able to have face-to-face conversations.</a:t>
            </a:r>
          </a:p>
          <a:p>
            <a:pPr lvl="1">
              <a:spcBef>
                <a:spcPts val="600"/>
              </a:spcBef>
              <a:spcAft>
                <a:spcPts val="0"/>
              </a:spcAft>
            </a:pPr>
            <a:r>
              <a:rPr lang="en-US" dirty="0"/>
              <a:t>Participants can share their screens and present information, just the way they would in a conference room.</a:t>
            </a:r>
          </a:p>
        </p:txBody>
      </p:sp>
    </p:spTree>
    <p:custDataLst>
      <p:tags r:id="rId1"/>
    </p:custDataLst>
    <p:extLst>
      <p:ext uri="{BB962C8B-B14F-4D97-AF65-F5344CB8AC3E}">
        <p14:creationId xmlns:p14="http://schemas.microsoft.com/office/powerpoint/2010/main" val="3887113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124E9-2B66-2743-838E-5DD2562A48B5}"/>
              </a:ext>
            </a:extLst>
          </p:cNvPr>
          <p:cNvSpPr>
            <a:spLocks noGrp="1"/>
          </p:cNvSpPr>
          <p:nvPr>
            <p:ph type="title"/>
          </p:nvPr>
        </p:nvSpPr>
        <p:spPr/>
        <p:txBody>
          <a:bodyPr/>
          <a:lstStyle/>
          <a:p>
            <a:r>
              <a:rPr lang="en-US" dirty="0"/>
              <a:t>Chat</a:t>
            </a:r>
          </a:p>
        </p:txBody>
      </p:sp>
      <p:sp>
        <p:nvSpPr>
          <p:cNvPr id="3" name="Content Placeholder 2">
            <a:extLst>
              <a:ext uri="{FF2B5EF4-FFF2-40B4-BE49-F238E27FC236}">
                <a16:creationId xmlns:a16="http://schemas.microsoft.com/office/drawing/2014/main" id="{904F2095-139B-A942-8A56-6C0AF97B5E83}"/>
              </a:ext>
            </a:extLst>
          </p:cNvPr>
          <p:cNvSpPr>
            <a:spLocks noGrp="1"/>
          </p:cNvSpPr>
          <p:nvPr>
            <p:ph idx="1"/>
          </p:nvPr>
        </p:nvSpPr>
        <p:spPr/>
        <p:txBody>
          <a:bodyPr>
            <a:normAutofit/>
          </a:bodyPr>
          <a:lstStyle/>
          <a:p>
            <a:pPr marL="0" indent="0">
              <a:buNone/>
            </a:pPr>
            <a:r>
              <a:rPr lang="en-US" b="1" i="1" dirty="0"/>
              <a:t>Chat</a:t>
            </a:r>
            <a:r>
              <a:rPr lang="en-US" dirty="0"/>
              <a:t> refers to real-time online communication. </a:t>
            </a:r>
          </a:p>
          <a:p>
            <a:pPr lvl="1"/>
            <a:r>
              <a:rPr lang="en-US" dirty="0"/>
              <a:t>Chat capabilities are built into most web conferencing applications.</a:t>
            </a:r>
          </a:p>
          <a:p>
            <a:pPr lvl="1"/>
            <a:r>
              <a:rPr lang="en-US" dirty="0"/>
              <a:t>Slack and Microsoft Teams are the two most popular office chat apps that organizations use to facilitate informal conversation between employees.</a:t>
            </a:r>
          </a:p>
          <a:p>
            <a:pPr lvl="1"/>
            <a:r>
              <a:rPr lang="en-US" dirty="0"/>
              <a:t>A common feature of business chat apps is building channels of communication with select teammates on a topic or a common project. </a:t>
            </a:r>
          </a:p>
          <a:p>
            <a:pPr lvl="1"/>
            <a:r>
              <a:rPr lang="en-US" dirty="0"/>
              <a:t>Through a chat channel, all team members interested in a topic or working on a project share files, screenshots, and messages.</a:t>
            </a:r>
          </a:p>
        </p:txBody>
      </p:sp>
    </p:spTree>
    <p:custDataLst>
      <p:tags r:id="rId1"/>
    </p:custDataLst>
    <p:extLst>
      <p:ext uri="{BB962C8B-B14F-4D97-AF65-F5344CB8AC3E}">
        <p14:creationId xmlns:p14="http://schemas.microsoft.com/office/powerpoint/2010/main" val="1358619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9286-DF02-22F5-89B2-8B29400A21A2}"/>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18989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14C1B-3F6F-104C-969A-FD8CDA94634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5F983159-9E36-4744-A41C-E1EC1206FC3D}"/>
              </a:ext>
            </a:extLst>
          </p:cNvPr>
          <p:cNvSpPr>
            <a:spLocks noGrp="1"/>
          </p:cNvSpPr>
          <p:nvPr>
            <p:ph idx="1"/>
          </p:nvPr>
        </p:nvSpPr>
        <p:spPr/>
        <p:txBody>
          <a:bodyPr>
            <a:noAutofit/>
          </a:bodyPr>
          <a:lstStyle/>
          <a:p>
            <a:pPr>
              <a:spcBef>
                <a:spcPts val="600"/>
              </a:spcBef>
              <a:spcAft>
                <a:spcPts val="0"/>
              </a:spcAft>
            </a:pPr>
            <a:r>
              <a:rPr lang="en-US" dirty="0"/>
              <a:t>Documents</a:t>
            </a:r>
          </a:p>
          <a:p>
            <a:pPr>
              <a:spcBef>
                <a:spcPts val="600"/>
              </a:spcBef>
              <a:spcAft>
                <a:spcPts val="0"/>
              </a:spcAft>
            </a:pPr>
            <a:r>
              <a:rPr lang="en-US" dirty="0"/>
              <a:t>Spreadsheets</a:t>
            </a:r>
          </a:p>
          <a:p>
            <a:pPr>
              <a:spcBef>
                <a:spcPts val="600"/>
              </a:spcBef>
              <a:spcAft>
                <a:spcPts val="0"/>
              </a:spcAft>
            </a:pPr>
            <a:r>
              <a:rPr lang="en-US" dirty="0"/>
              <a:t>Presentations</a:t>
            </a:r>
          </a:p>
          <a:p>
            <a:pPr>
              <a:spcBef>
                <a:spcPts val="600"/>
              </a:spcBef>
              <a:spcAft>
                <a:spcPts val="0"/>
              </a:spcAft>
            </a:pPr>
            <a:r>
              <a:rPr lang="en-US" dirty="0"/>
              <a:t>Email</a:t>
            </a:r>
          </a:p>
          <a:p>
            <a:pPr>
              <a:spcBef>
                <a:spcPts val="600"/>
              </a:spcBef>
              <a:spcAft>
                <a:spcPts val="0"/>
              </a:spcAft>
            </a:pPr>
            <a:r>
              <a:rPr lang="en-US" dirty="0"/>
              <a:t>Calendar</a:t>
            </a:r>
          </a:p>
          <a:p>
            <a:pPr>
              <a:spcBef>
                <a:spcPts val="600"/>
              </a:spcBef>
              <a:spcAft>
                <a:spcPts val="0"/>
              </a:spcAft>
            </a:pPr>
            <a:r>
              <a:rPr lang="en-US" dirty="0"/>
              <a:t>Web Conferencing</a:t>
            </a:r>
          </a:p>
          <a:p>
            <a:pPr>
              <a:spcBef>
                <a:spcPts val="600"/>
              </a:spcBef>
              <a:spcAft>
                <a:spcPts val="0"/>
              </a:spcAft>
            </a:pPr>
            <a:r>
              <a:rPr lang="en-US" dirty="0"/>
              <a:t>Chat</a:t>
            </a:r>
          </a:p>
        </p:txBody>
      </p:sp>
    </p:spTree>
    <p:custDataLst>
      <p:tags r:id="rId1"/>
    </p:custDataLst>
    <p:extLst>
      <p:ext uri="{BB962C8B-B14F-4D97-AF65-F5344CB8AC3E}">
        <p14:creationId xmlns:p14="http://schemas.microsoft.com/office/powerpoint/2010/main" val="4074915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4CFCD-7D2B-EB47-8E75-183BFC57549A}"/>
              </a:ext>
            </a:extLst>
          </p:cNvPr>
          <p:cNvSpPr>
            <a:spLocks noGrp="1"/>
          </p:cNvSpPr>
          <p:nvPr>
            <p:ph type="title"/>
          </p:nvPr>
        </p:nvSpPr>
        <p:spPr/>
        <p:txBody>
          <a:bodyPr/>
          <a:lstStyle/>
          <a:p>
            <a:r>
              <a:rPr lang="en-US" dirty="0"/>
              <a:t>What are Productivity Applications?</a:t>
            </a:r>
          </a:p>
        </p:txBody>
      </p:sp>
      <p:sp>
        <p:nvSpPr>
          <p:cNvPr id="3" name="Content Placeholder 2">
            <a:extLst>
              <a:ext uri="{FF2B5EF4-FFF2-40B4-BE49-F238E27FC236}">
                <a16:creationId xmlns:a16="http://schemas.microsoft.com/office/drawing/2014/main" id="{3D3A7008-C7E4-1746-88CC-D46F126FDC3A}"/>
              </a:ext>
            </a:extLst>
          </p:cNvPr>
          <p:cNvSpPr>
            <a:spLocks noGrp="1"/>
          </p:cNvSpPr>
          <p:nvPr>
            <p:ph idx="1"/>
          </p:nvPr>
        </p:nvSpPr>
        <p:spPr/>
        <p:txBody>
          <a:bodyPr/>
          <a:lstStyle/>
          <a:p>
            <a:r>
              <a:rPr lang="en-US" dirty="0"/>
              <a:t>Productivity applications are to information workers like what tools are to the skilled trades. </a:t>
            </a:r>
          </a:p>
          <a:p>
            <a:r>
              <a:rPr lang="en-US" dirty="0"/>
              <a:t>Productivity applications on computers enable users to create, process, and distribute information across the world.</a:t>
            </a:r>
          </a:p>
          <a:p>
            <a:r>
              <a:rPr lang="en-US" dirty="0"/>
              <a:t>Every aspect of our lives, from healthcare, to banking, to housing, to food, to entertainment, is possible because millions of people around the world can work with each other using documents, spreadsheets, databases, emails, calendars, and chat applications.</a:t>
            </a:r>
          </a:p>
          <a:p>
            <a:endParaRPr lang="en-US" dirty="0"/>
          </a:p>
        </p:txBody>
      </p:sp>
    </p:spTree>
    <p:custDataLst>
      <p:tags r:id="rId1"/>
    </p:custDataLst>
    <p:extLst>
      <p:ext uri="{BB962C8B-B14F-4D97-AF65-F5344CB8AC3E}">
        <p14:creationId xmlns:p14="http://schemas.microsoft.com/office/powerpoint/2010/main" val="2475849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85BD6-6788-6049-9A4D-B120563628F4}"/>
              </a:ext>
            </a:extLst>
          </p:cNvPr>
          <p:cNvSpPr>
            <a:spLocks noGrp="1"/>
          </p:cNvSpPr>
          <p:nvPr>
            <p:ph type="title"/>
          </p:nvPr>
        </p:nvSpPr>
        <p:spPr/>
        <p:txBody>
          <a:bodyPr/>
          <a:lstStyle/>
          <a:p>
            <a:r>
              <a:rPr lang="en-US" dirty="0"/>
              <a:t>Office 365 and Google Suite</a:t>
            </a:r>
          </a:p>
        </p:txBody>
      </p:sp>
      <p:sp>
        <p:nvSpPr>
          <p:cNvPr id="3" name="Content Placeholder 2">
            <a:extLst>
              <a:ext uri="{FF2B5EF4-FFF2-40B4-BE49-F238E27FC236}">
                <a16:creationId xmlns:a16="http://schemas.microsoft.com/office/drawing/2014/main" id="{03FD103C-B904-0546-9A42-AC8CCF481717}"/>
              </a:ext>
            </a:extLst>
          </p:cNvPr>
          <p:cNvSpPr>
            <a:spLocks noGrp="1"/>
          </p:cNvSpPr>
          <p:nvPr>
            <p:ph idx="1"/>
          </p:nvPr>
        </p:nvSpPr>
        <p:spPr>
          <a:xfrm>
            <a:off x="838200" y="1825625"/>
            <a:ext cx="10515600" cy="4351338"/>
          </a:xfrm>
        </p:spPr>
        <p:txBody>
          <a:bodyPr>
            <a:noAutofit/>
          </a:bodyPr>
          <a:lstStyle/>
          <a:p>
            <a:pPr>
              <a:spcBef>
                <a:spcPts val="600"/>
              </a:spcBef>
              <a:spcAft>
                <a:spcPts val="0"/>
              </a:spcAft>
            </a:pPr>
            <a:r>
              <a:rPr lang="en-US" dirty="0"/>
              <a:t>Most users typically pick one of the two sets of productivity applications—the Microsoft Office 365 Suite or the Google Workspace Suite.</a:t>
            </a:r>
          </a:p>
          <a:p>
            <a:pPr>
              <a:spcBef>
                <a:spcPts val="600"/>
              </a:spcBef>
              <a:spcAft>
                <a:spcPts val="0"/>
              </a:spcAft>
            </a:pPr>
            <a:r>
              <a:rPr lang="en-US" dirty="0"/>
              <a:t>Apple also has a comparable set of productivity applications (Pages for word processing, Numbers for spreadsheets and Keynote for presentations).</a:t>
            </a:r>
          </a:p>
          <a:p>
            <a:pPr>
              <a:spcBef>
                <a:spcPts val="600"/>
              </a:spcBef>
              <a:spcAft>
                <a:spcPts val="0"/>
              </a:spcAft>
            </a:pPr>
            <a:r>
              <a:rPr lang="en-US" dirty="0"/>
              <a:t>The individual applications (e.g., Word, Excel, PowerPoint) within a suite tightly integrate with each other.</a:t>
            </a:r>
          </a:p>
          <a:p>
            <a:pPr>
              <a:spcBef>
                <a:spcPts val="600"/>
              </a:spcBef>
              <a:spcAft>
                <a:spcPts val="0"/>
              </a:spcAft>
            </a:pPr>
            <a:r>
              <a:rPr lang="en-US" dirty="0"/>
              <a:t>The distribution of productivity applications as a set of separate but tightly integrated applications is called bundling. </a:t>
            </a:r>
          </a:p>
          <a:p>
            <a:pPr>
              <a:spcBef>
                <a:spcPts val="600"/>
              </a:spcBef>
              <a:spcAft>
                <a:spcPts val="0"/>
              </a:spcAft>
            </a:pPr>
            <a:r>
              <a:rPr lang="en-US" dirty="0"/>
              <a:t>Applications within a bundle typically have similar user interfaces actions, making it easy for users to transfer what they have learned from one application in the bundle to another.</a:t>
            </a:r>
          </a:p>
        </p:txBody>
      </p:sp>
    </p:spTree>
    <p:custDataLst>
      <p:tags r:id="rId1"/>
    </p:custDataLst>
    <p:extLst>
      <p:ext uri="{BB962C8B-B14F-4D97-AF65-F5344CB8AC3E}">
        <p14:creationId xmlns:p14="http://schemas.microsoft.com/office/powerpoint/2010/main" val="2242408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53531-0429-859C-6D77-DFEBF59DFE96}"/>
              </a:ext>
            </a:extLst>
          </p:cNvPr>
          <p:cNvSpPr>
            <a:spLocks noGrp="1"/>
          </p:cNvSpPr>
          <p:nvPr>
            <p:ph type="title"/>
          </p:nvPr>
        </p:nvSpPr>
        <p:spPr/>
        <p:txBody>
          <a:bodyPr/>
          <a:lstStyle/>
          <a:p>
            <a:r>
              <a:rPr lang="en-US" dirty="0"/>
              <a:t>Documents, Presentations, and Spreadsheets</a:t>
            </a:r>
          </a:p>
        </p:txBody>
      </p:sp>
      <p:sp>
        <p:nvSpPr>
          <p:cNvPr id="3" name="Text Placeholder 2">
            <a:extLst>
              <a:ext uri="{FF2B5EF4-FFF2-40B4-BE49-F238E27FC236}">
                <a16:creationId xmlns:a16="http://schemas.microsoft.com/office/drawing/2014/main" id="{B78D0C5C-8D9F-3521-D0B6-EC73DDBD91BC}"/>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22706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C5117-DB69-DC40-A615-85B8DAAB89E6}"/>
              </a:ext>
            </a:extLst>
          </p:cNvPr>
          <p:cNvSpPr>
            <a:spLocks noGrp="1"/>
          </p:cNvSpPr>
          <p:nvPr>
            <p:ph type="title"/>
          </p:nvPr>
        </p:nvSpPr>
        <p:spPr/>
        <p:txBody>
          <a:bodyPr/>
          <a:lstStyle/>
          <a:p>
            <a:r>
              <a:rPr lang="en-US" dirty="0"/>
              <a:t>Documents</a:t>
            </a:r>
          </a:p>
        </p:txBody>
      </p:sp>
      <p:sp>
        <p:nvSpPr>
          <p:cNvPr id="3" name="Content Placeholder 2">
            <a:extLst>
              <a:ext uri="{FF2B5EF4-FFF2-40B4-BE49-F238E27FC236}">
                <a16:creationId xmlns:a16="http://schemas.microsoft.com/office/drawing/2014/main" id="{60031DDF-1884-C549-B77A-56A7CBF017E2}"/>
              </a:ext>
            </a:extLst>
          </p:cNvPr>
          <p:cNvSpPr>
            <a:spLocks noGrp="1"/>
          </p:cNvSpPr>
          <p:nvPr>
            <p:ph idx="1"/>
          </p:nvPr>
        </p:nvSpPr>
        <p:spPr/>
        <p:txBody>
          <a:bodyPr>
            <a:normAutofit/>
          </a:bodyPr>
          <a:lstStyle/>
          <a:p>
            <a:pPr marL="0" indent="0">
              <a:buNone/>
            </a:pPr>
            <a:r>
              <a:rPr lang="en-US" dirty="0"/>
              <a:t>A digital </a:t>
            </a:r>
            <a:r>
              <a:rPr lang="en-US" b="1" i="1" dirty="0"/>
              <a:t>document</a:t>
            </a:r>
            <a:r>
              <a:rPr lang="en-US" dirty="0"/>
              <a:t> is a collection of text and images organized meaningfully. The basic information product is a digital document. </a:t>
            </a:r>
          </a:p>
          <a:p>
            <a:pPr lvl="1"/>
            <a:r>
              <a:rPr lang="en-US" dirty="0"/>
              <a:t>Whether you receive a college admission letter, your semester report card, or the sale deed of a car, and regardless of whether you receive it in printed form in the mail or in electronic form online, likely it was generated and stored as a digital document using a productivity application.</a:t>
            </a:r>
          </a:p>
          <a:p>
            <a:pPr lvl="1"/>
            <a:r>
              <a:rPr lang="en-US" dirty="0"/>
              <a:t>Productivity applications that are used to create digital documents are called word processors.</a:t>
            </a:r>
          </a:p>
          <a:p>
            <a:pPr lvl="1"/>
            <a:r>
              <a:rPr lang="en-US" dirty="0"/>
              <a:t>The two most popular word processing productivity applications are Microsoft Word and Google Docs.</a:t>
            </a:r>
          </a:p>
        </p:txBody>
      </p:sp>
    </p:spTree>
    <p:custDataLst>
      <p:tags r:id="rId1"/>
    </p:custDataLst>
    <p:extLst>
      <p:ext uri="{BB962C8B-B14F-4D97-AF65-F5344CB8AC3E}">
        <p14:creationId xmlns:p14="http://schemas.microsoft.com/office/powerpoint/2010/main" val="2353478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10CBA-C192-1546-8EB5-9E0460B5B0D5}"/>
              </a:ext>
            </a:extLst>
          </p:cNvPr>
          <p:cNvSpPr>
            <a:spLocks noGrp="1"/>
          </p:cNvSpPr>
          <p:nvPr>
            <p:ph type="title"/>
          </p:nvPr>
        </p:nvSpPr>
        <p:spPr/>
        <p:txBody>
          <a:bodyPr/>
          <a:lstStyle/>
          <a:p>
            <a:r>
              <a:rPr lang="en-US" dirty="0"/>
              <a:t>Spreadsheets</a:t>
            </a:r>
          </a:p>
        </p:txBody>
      </p:sp>
      <p:sp>
        <p:nvSpPr>
          <p:cNvPr id="3" name="Content Placeholder 2">
            <a:extLst>
              <a:ext uri="{FF2B5EF4-FFF2-40B4-BE49-F238E27FC236}">
                <a16:creationId xmlns:a16="http://schemas.microsoft.com/office/drawing/2014/main" id="{7CCAE4A7-646A-F643-9487-3217D21CB571}"/>
              </a:ext>
            </a:extLst>
          </p:cNvPr>
          <p:cNvSpPr>
            <a:spLocks noGrp="1"/>
          </p:cNvSpPr>
          <p:nvPr>
            <p:ph idx="1"/>
          </p:nvPr>
        </p:nvSpPr>
        <p:spPr/>
        <p:txBody>
          <a:bodyPr>
            <a:normAutofit/>
          </a:bodyPr>
          <a:lstStyle/>
          <a:p>
            <a:pPr marL="0" indent="0">
              <a:buNone/>
            </a:pPr>
            <a:r>
              <a:rPr lang="en-US" dirty="0"/>
              <a:t>A </a:t>
            </a:r>
            <a:r>
              <a:rPr lang="en-US" b="1" i="1" dirty="0"/>
              <a:t>spreadsheet</a:t>
            </a:r>
            <a:r>
              <a:rPr lang="en-US" dirty="0"/>
              <a:t> is a specialized digital document in which data is arranged in rows and columns for used in business calculations</a:t>
            </a:r>
          </a:p>
          <a:p>
            <a:pPr lvl="1"/>
            <a:r>
              <a:rPr lang="en-US" dirty="0"/>
              <a:t>Microsoft Excel and Google Sheets are two leading spreadsheet productivity applications used today.</a:t>
            </a:r>
          </a:p>
          <a:p>
            <a:pPr lvl="1"/>
            <a:r>
              <a:rPr lang="en-US" dirty="0"/>
              <a:t>Spreadsheets simplify and even automate business tasks so users can focus on their business problem, not on the calculations.</a:t>
            </a:r>
          </a:p>
          <a:p>
            <a:pPr lvl="1"/>
            <a:r>
              <a:rPr lang="en-US" dirty="0"/>
              <a:t>Spreadsheets not only give you pre-defined formulas to use for calculations, but also allow you to create your own formulas. </a:t>
            </a:r>
          </a:p>
          <a:p>
            <a:pPr lvl="1"/>
            <a:r>
              <a:rPr lang="en-US" dirty="0"/>
              <a:t>Spreadsheets are also great at filtering, sorting, and visualizing data.</a:t>
            </a:r>
          </a:p>
        </p:txBody>
      </p:sp>
    </p:spTree>
    <p:custDataLst>
      <p:tags r:id="rId1"/>
    </p:custDataLst>
    <p:extLst>
      <p:ext uri="{BB962C8B-B14F-4D97-AF65-F5344CB8AC3E}">
        <p14:creationId xmlns:p14="http://schemas.microsoft.com/office/powerpoint/2010/main" val="1113925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248FC-4E9E-4E45-9833-F3DDA87CD244}"/>
              </a:ext>
            </a:extLst>
          </p:cNvPr>
          <p:cNvSpPr>
            <a:spLocks noGrp="1"/>
          </p:cNvSpPr>
          <p:nvPr>
            <p:ph type="title"/>
          </p:nvPr>
        </p:nvSpPr>
        <p:spPr/>
        <p:txBody>
          <a:bodyPr/>
          <a:lstStyle/>
          <a:p>
            <a:r>
              <a:rPr lang="en-US" dirty="0"/>
              <a:t>Presentations</a:t>
            </a:r>
          </a:p>
        </p:txBody>
      </p:sp>
      <p:sp>
        <p:nvSpPr>
          <p:cNvPr id="3" name="Content Placeholder 2">
            <a:extLst>
              <a:ext uri="{FF2B5EF4-FFF2-40B4-BE49-F238E27FC236}">
                <a16:creationId xmlns:a16="http://schemas.microsoft.com/office/drawing/2014/main" id="{CAEFC069-147D-894A-A683-D50585850154}"/>
              </a:ext>
            </a:extLst>
          </p:cNvPr>
          <p:cNvSpPr>
            <a:spLocks noGrp="1"/>
          </p:cNvSpPr>
          <p:nvPr>
            <p:ph idx="1"/>
          </p:nvPr>
        </p:nvSpPr>
        <p:spPr>
          <a:xfrm>
            <a:off x="838200" y="1825625"/>
            <a:ext cx="10110849" cy="4351338"/>
          </a:xfrm>
        </p:spPr>
        <p:txBody>
          <a:bodyPr/>
          <a:lstStyle/>
          <a:p>
            <a:pPr marL="0" indent="0">
              <a:buNone/>
            </a:pPr>
            <a:r>
              <a:rPr lang="en-US" b="1" i="1" dirty="0"/>
              <a:t>Presentations</a:t>
            </a:r>
            <a:r>
              <a:rPr lang="en-US" dirty="0"/>
              <a:t> are digital documents that combine text, graphics, and media (audio and video) for display to an audience.</a:t>
            </a:r>
          </a:p>
          <a:p>
            <a:pPr lvl="1"/>
            <a:r>
              <a:rPr lang="en-US" dirty="0"/>
              <a:t>Presentations are designed to be viewed by a large audience at a pace set by the speaker.</a:t>
            </a:r>
          </a:p>
          <a:p>
            <a:pPr lvl="1"/>
            <a:r>
              <a:rPr lang="en-US" dirty="0"/>
              <a:t>Presentations focus on holding the viewer’s attention through visual appeal, consistency, visual contrast, and other story-telling elements.</a:t>
            </a:r>
          </a:p>
          <a:p>
            <a:pPr lvl="1"/>
            <a:r>
              <a:rPr lang="en-US" dirty="0"/>
              <a:t>Microsoft PowerPoint and Google Slides are the two most popular presentation software applications today and can help you quickly put together slides that look professional and convey information.</a:t>
            </a:r>
          </a:p>
        </p:txBody>
      </p:sp>
    </p:spTree>
    <p:custDataLst>
      <p:tags r:id="rId1"/>
    </p:custDataLst>
    <p:extLst>
      <p:ext uri="{BB962C8B-B14F-4D97-AF65-F5344CB8AC3E}">
        <p14:creationId xmlns:p14="http://schemas.microsoft.com/office/powerpoint/2010/main" val="4215134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8B30-F78D-8E41-8892-0A765AC30B57}"/>
              </a:ext>
            </a:extLst>
          </p:cNvPr>
          <p:cNvSpPr>
            <a:spLocks noGrp="1"/>
          </p:cNvSpPr>
          <p:nvPr>
            <p:ph type="title"/>
          </p:nvPr>
        </p:nvSpPr>
        <p:spPr/>
        <p:txBody>
          <a:bodyPr/>
          <a:lstStyle/>
          <a:p>
            <a:r>
              <a:rPr lang="en-US" dirty="0"/>
              <a:t>PDF</a:t>
            </a:r>
          </a:p>
        </p:txBody>
      </p:sp>
      <p:sp>
        <p:nvSpPr>
          <p:cNvPr id="3" name="Content Placeholder 2">
            <a:extLst>
              <a:ext uri="{FF2B5EF4-FFF2-40B4-BE49-F238E27FC236}">
                <a16:creationId xmlns:a16="http://schemas.microsoft.com/office/drawing/2014/main" id="{1A6F0BA1-7607-504C-B2BD-CD350D3B7298}"/>
              </a:ext>
            </a:extLst>
          </p:cNvPr>
          <p:cNvSpPr>
            <a:spLocks noGrp="1"/>
          </p:cNvSpPr>
          <p:nvPr>
            <p:ph idx="1"/>
          </p:nvPr>
        </p:nvSpPr>
        <p:spPr/>
        <p:txBody>
          <a:bodyPr/>
          <a:lstStyle/>
          <a:p>
            <a:pPr marL="0" indent="0">
              <a:buNone/>
            </a:pPr>
            <a:r>
              <a:rPr lang="en-US" b="1" i="1" dirty="0"/>
              <a:t>Portable Document Format (PDF)</a:t>
            </a:r>
            <a:r>
              <a:rPr lang="en-US" dirty="0"/>
              <a:t>, or PDF documents, can provide read-only capabilities preventing users from having the ability to modify without authorization. </a:t>
            </a:r>
          </a:p>
          <a:p>
            <a:pPr lvl="1"/>
            <a:r>
              <a:rPr lang="en-US" dirty="0"/>
              <a:t>PDF documents can be used to consistently print labels, such as barcodes, regardless of the printer or operating system used.</a:t>
            </a:r>
          </a:p>
          <a:p>
            <a:pPr lvl="1"/>
            <a:r>
              <a:rPr lang="en-US" dirty="0"/>
              <a:t>Many forms, such as college applications or tax forms, are distributed in PDF format. PDFs allow users to fill out the information on the digital form to complete business processes. </a:t>
            </a:r>
          </a:p>
        </p:txBody>
      </p:sp>
    </p:spTree>
    <p:custDataLst>
      <p:tags r:id="rId1"/>
    </p:custDataLst>
    <p:extLst>
      <p:ext uri="{BB962C8B-B14F-4D97-AF65-F5344CB8AC3E}">
        <p14:creationId xmlns:p14="http://schemas.microsoft.com/office/powerpoint/2010/main" val="36795153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5"/>
  <p:tag name="ARTICULATE_PROJECT_OPEN" val="0"/>
  <p:tag name="ARTICULATE_DESIGN_ID_USF-DIT-BOOK" val="ZRR26LQ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book">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F-dit-book" id="{48D2772B-75FE-40A9-B361-BCF5FD9950EE}" vid="{F79AA5FE-88D2-4F37-ADAE-36F22AB5D2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TotalTime>
  <Words>1095</Words>
  <Application>Microsoft Office PowerPoint</Application>
  <PresentationFormat>Widescreen</PresentationFormat>
  <Paragraphs>71</Paragraphs>
  <Slides>15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USF-dit-book</vt:lpstr>
      <vt:lpstr>Productivity Applications</vt:lpstr>
      <vt:lpstr>Topics</vt:lpstr>
      <vt:lpstr>What are Productivity Applications?</vt:lpstr>
      <vt:lpstr>Office 365 and Google Suite</vt:lpstr>
      <vt:lpstr>Documents, Presentations, and Spreadsheets</vt:lpstr>
      <vt:lpstr>Documents</vt:lpstr>
      <vt:lpstr>Spreadsheets</vt:lpstr>
      <vt:lpstr>Presentations</vt:lpstr>
      <vt:lpstr>PDF</vt:lpstr>
      <vt:lpstr>Email, Calendar, Web Conferencing, and Chat</vt:lpstr>
      <vt:lpstr>Email</vt:lpstr>
      <vt:lpstr>Calendar</vt:lpstr>
      <vt:lpstr>Web Conferencing</vt:lpstr>
      <vt:lpstr>Chat</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Chapter 7 Productivity Applications presentation</dc:title>
  <dc:creator>Clinton Daniel</dc:creator>
  <cp:keywords>DIT</cp:keywords>
  <cp:lastModifiedBy>Gloria Schramm</cp:lastModifiedBy>
  <cp:revision>25</cp:revision>
  <dcterms:created xsi:type="dcterms:W3CDTF">2023-05-24T17:05:06Z</dcterms:created>
  <dcterms:modified xsi:type="dcterms:W3CDTF">2023-07-01T18:44:33Z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4A7DAA9C-C145-4DEF-9E52-8E6BA5427989</vt:lpwstr>
  </property>
  <property fmtid="{D5CDD505-2E9C-101B-9397-08002B2CF9AE}" pid="3" name="ArticulatePath">
    <vt:lpwstr>DIT_chap7_Productivity-Applications</vt:lpwstr>
  </property>
</Properties>
</file>