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slideLayouts/slideLayout13.xml" ContentType="application/vnd.openxmlformats-officedocument.presentationml.slideLayout+xml"/>
  <Override PartName="/ppt/theme/theme2.xml" ContentType="application/vnd.openxmlformats-officedocument.theme+xml"/>
  <Override PartName="/ppt/tags/tag14.xml" ContentType="application/vnd.openxmlformats-officedocument.presentationml.tags+xml"/>
  <Override PartName="/ppt/tags/tag15.xml" ContentType="application/vnd.openxmlformats-officedocument.presentationml.tags+xml"/>
  <Override PartName="/ppt/theme/theme3.xml" ContentType="application/vnd.openxmlformats-officedocument.theme+xml"/>
  <Override PartName="/ppt/tags/tag16.xml" ContentType="application/vnd.openxmlformats-officedocument.presentationml.tags+xml"/>
  <Override PartName="/ppt/notesSlides/notesSlide1.xml" ContentType="application/vnd.openxmlformats-officedocument.presentationml.notesSlide+xml"/>
  <Override PartName="/ppt/tags/tag17.xml" ContentType="application/vnd.openxmlformats-officedocument.presentationml.tags+xml"/>
  <Override PartName="/ppt/notesSlides/notesSlide2.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3" r:id="rId2"/>
  </p:sldMasterIdLst>
  <p:notesMasterIdLst>
    <p:notesMasterId r:id="rId28"/>
  </p:notesMasterIdLst>
  <p:sldIdLst>
    <p:sldId id="257" r:id="rId3"/>
    <p:sldId id="258" r:id="rId4"/>
    <p:sldId id="259" r:id="rId5"/>
    <p:sldId id="260" r:id="rId6"/>
    <p:sldId id="278" r:id="rId7"/>
    <p:sldId id="261" r:id="rId8"/>
    <p:sldId id="262" r:id="rId9"/>
    <p:sldId id="263" r:id="rId10"/>
    <p:sldId id="264" r:id="rId11"/>
    <p:sldId id="265" r:id="rId12"/>
    <p:sldId id="280" r:id="rId13"/>
    <p:sldId id="266" r:id="rId14"/>
    <p:sldId id="267" r:id="rId15"/>
    <p:sldId id="268" r:id="rId16"/>
    <p:sldId id="269" r:id="rId17"/>
    <p:sldId id="270" r:id="rId18"/>
    <p:sldId id="271" r:id="rId19"/>
    <p:sldId id="272" r:id="rId20"/>
    <p:sldId id="281" r:id="rId21"/>
    <p:sldId id="273" r:id="rId22"/>
    <p:sldId id="282" r:id="rId23"/>
    <p:sldId id="277" r:id="rId24"/>
    <p:sldId id="275" r:id="rId25"/>
    <p:sldId id="276" r:id="rId26"/>
    <p:sldId id="283" r:id="rId27"/>
  </p:sldIdLst>
  <p:sldSz cx="12192000" cy="6858000"/>
  <p:notesSz cx="6858000" cy="9144000"/>
  <p:custDataLst>
    <p:tags r:id="rId2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4"/>
    <p:restoredTop sz="85230" autoAdjust="0"/>
  </p:normalViewPr>
  <p:slideViewPr>
    <p:cSldViewPr snapToGrid="0" snapToObjects="1">
      <p:cViewPr varScale="1">
        <p:scale>
          <a:sx n="90" d="100"/>
          <a:sy n="90" d="100"/>
        </p:scale>
        <p:origin x="289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C5A405-08F7-6042-8B8C-94EFE52146EA}" type="datetimeFigureOut">
              <a:rPr lang="en-US" smtClean="0"/>
              <a:t>7/1/2023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445C14-1DA5-5043-80C7-632FB2CF2E6F}" type="slidenum">
              <a:rPr lang="en-US" smtClean="0"/>
              <a:t>‹#›</a:t>
            </a:fld>
            <a:endParaRPr lang="en-US"/>
          </a:p>
        </p:txBody>
      </p:sp>
    </p:spTree>
    <p:extLst>
      <p:ext uri="{BB962C8B-B14F-4D97-AF65-F5344CB8AC3E}">
        <p14:creationId xmlns:p14="http://schemas.microsoft.com/office/powerpoint/2010/main" val="2942702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0000"/>
                </a:solidFill>
                <a:effectLst/>
              </a:rPr>
              <a:t>This PowerPoint should be used with the “Cybersecurity” chapter of the </a:t>
            </a:r>
            <a:r>
              <a:rPr lang="en-US" i="1" dirty="0">
                <a:solidFill>
                  <a:srgbClr val="000000"/>
                </a:solidFill>
                <a:effectLst/>
              </a:rPr>
              <a:t>Fundamentals of Information Technology</a:t>
            </a:r>
            <a:r>
              <a:rPr lang="en-US" dirty="0">
                <a:solidFill>
                  <a:srgbClr val="000000"/>
                </a:solidFill>
                <a:effectLst/>
              </a:rPr>
              <a:t> textbook. </a:t>
            </a:r>
            <a:endParaRPr lang="en-US" dirty="0"/>
          </a:p>
          <a:p>
            <a:endParaRPr lang="en-US" dirty="0">
              <a:solidFill>
                <a:srgbClr val="000000"/>
              </a:solidFill>
              <a:effectLst/>
            </a:endParaRPr>
          </a:p>
          <a:p>
            <a:r>
              <a:rPr lang="en-US" dirty="0">
                <a:solidFill>
                  <a:srgbClr val="000000"/>
                </a:solidFill>
                <a:effectLst/>
              </a:rPr>
              <a:t>Written for the Florida Public School System DIGITAL INFORMATION TECHNOLOGY (8207310) course. </a:t>
            </a:r>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1</a:t>
            </a:fld>
            <a:endParaRPr lang="en-US"/>
          </a:p>
        </p:txBody>
      </p:sp>
    </p:spTree>
    <p:extLst>
      <p:ext uri="{BB962C8B-B14F-4D97-AF65-F5344CB8AC3E}">
        <p14:creationId xmlns:p14="http://schemas.microsoft.com/office/powerpoint/2010/main" val="15922823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2</a:t>
            </a:fld>
            <a:endParaRPr lang="en-US"/>
          </a:p>
        </p:txBody>
      </p:sp>
    </p:spTree>
    <p:extLst>
      <p:ext uri="{BB962C8B-B14F-4D97-AF65-F5344CB8AC3E}">
        <p14:creationId xmlns:p14="http://schemas.microsoft.com/office/powerpoint/2010/main" val="541756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5.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C9C7225-2E39-A60D-599F-16CDEB9A4046}"/>
              </a:ext>
              <a:ext uri="{C183D7F6-B498-43B3-948B-1728B52AA6E4}">
                <adec:decorative xmlns:adec="http://schemas.microsoft.com/office/drawing/2017/decorative" val="1"/>
              </a:ext>
            </a:extLst>
          </p:cNvPr>
          <p:cNvPicPr>
            <a:picLocks noChangeAspect="1"/>
          </p:cNvPicPr>
          <p:nvPr/>
        </p:nvPicPr>
        <p:blipFill rotWithShape="1">
          <a:blip r:embed="rId3"/>
          <a:srcRect t="19674"/>
          <a:stretch/>
        </p:blipFill>
        <p:spPr>
          <a:xfrm flipV="1">
            <a:off x="284086" y="-671307"/>
            <a:ext cx="12772748" cy="4510541"/>
          </a:xfrm>
          <a:prstGeom prst="rect">
            <a:avLst/>
          </a:prstGeom>
        </p:spPr>
      </p:pic>
      <p:pic>
        <p:nvPicPr>
          <p:cNvPr id="11" name="Picture 10" descr="Shape&#10;&#10;Description automatically generated with medium confidence">
            <a:extLst>
              <a:ext uri="{FF2B5EF4-FFF2-40B4-BE49-F238E27FC236}">
                <a16:creationId xmlns:a16="http://schemas.microsoft.com/office/drawing/2014/main" id="{2415FBF5-2B21-8C8B-E348-AF1C09842F8C}"/>
              </a:ext>
            </a:extLst>
          </p:cNvPr>
          <p:cNvPicPr>
            <a:picLocks noChangeAspect="1"/>
          </p:cNvPicPr>
          <p:nvPr/>
        </p:nvPicPr>
        <p:blipFill rotWithShape="1">
          <a:blip r:embed="rId4">
            <a:extLst>
              <a:ext uri="{28A0092B-C50C-407E-A947-70E740481C1C}">
                <a14:useLocalDpi xmlns:a14="http://schemas.microsoft.com/office/drawing/2010/main" val="0"/>
              </a:ext>
            </a:extLst>
          </a:blip>
          <a:srcRect r="31709"/>
          <a:stretch/>
        </p:blipFill>
        <p:spPr>
          <a:xfrm>
            <a:off x="0" y="3310485"/>
            <a:ext cx="12192000" cy="984012"/>
          </a:xfrm>
          <a:prstGeom prst="rect">
            <a:avLst/>
          </a:prstGeom>
        </p:spPr>
      </p:pic>
      <p:sp>
        <p:nvSpPr>
          <p:cNvPr id="12" name="Rectangle 11">
            <a:extLst>
              <a:ext uri="{FF2B5EF4-FFF2-40B4-BE49-F238E27FC236}">
                <a16:creationId xmlns:a16="http://schemas.microsoft.com/office/drawing/2014/main" id="{ABB9082C-C283-AF8D-D938-9903B9D29209}"/>
              </a:ext>
            </a:extLst>
          </p:cNvPr>
          <p:cNvSpPr/>
          <p:nvPr/>
        </p:nvSpPr>
        <p:spPr>
          <a:xfrm>
            <a:off x="-2" y="6524403"/>
            <a:ext cx="12192001" cy="33359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Funded by the Cyber/IT Pathways Program, Cyber Florida and the Florida Department of Education </a:t>
            </a:r>
          </a:p>
        </p:txBody>
      </p:sp>
      <p:sp>
        <p:nvSpPr>
          <p:cNvPr id="8" name="Title 1">
            <a:extLst>
              <a:ext uri="{FF2B5EF4-FFF2-40B4-BE49-F238E27FC236}">
                <a16:creationId xmlns:a16="http://schemas.microsoft.com/office/drawing/2014/main" id="{2E819DC3-AE8D-21C1-2E46-17F8A1730809}"/>
              </a:ext>
            </a:extLst>
          </p:cNvPr>
          <p:cNvSpPr>
            <a:spLocks noGrp="1"/>
          </p:cNvSpPr>
          <p:nvPr>
            <p:ph type="ctrTitle"/>
          </p:nvPr>
        </p:nvSpPr>
        <p:spPr>
          <a:xfrm>
            <a:off x="1524000" y="3471168"/>
            <a:ext cx="9144000" cy="713497"/>
          </a:xfrm>
        </p:spPr>
        <p:txBody>
          <a:bodyPr/>
          <a:lstStyle>
            <a:lvl1pPr>
              <a:defRPr>
                <a:solidFill>
                  <a:schemeClr val="bg1"/>
                </a:solidFill>
              </a:defRPr>
            </a:lvl1pPr>
          </a:lstStyle>
          <a:p>
            <a:r>
              <a:rPr lang="en-US"/>
              <a:t>Click to edit Master title style</a:t>
            </a:r>
            <a:endParaRPr lang="en-US" dirty="0"/>
          </a:p>
        </p:txBody>
      </p:sp>
      <p:sp>
        <p:nvSpPr>
          <p:cNvPr id="2" name="TextBox 1">
            <a:extLst>
              <a:ext uri="{FF2B5EF4-FFF2-40B4-BE49-F238E27FC236}">
                <a16:creationId xmlns:a16="http://schemas.microsoft.com/office/drawing/2014/main" id="{D8494B6E-FA49-AF81-D361-9B52CCAD9D5F}"/>
              </a:ext>
            </a:extLst>
          </p:cNvPr>
          <p:cNvSpPr txBox="1"/>
          <p:nvPr userDrawn="1"/>
        </p:nvSpPr>
        <p:spPr>
          <a:xfrm>
            <a:off x="1524000" y="4305667"/>
            <a:ext cx="4012380" cy="369332"/>
          </a:xfrm>
          <a:prstGeom prst="rect">
            <a:avLst/>
          </a:prstGeom>
          <a:noFill/>
        </p:spPr>
        <p:txBody>
          <a:bodyPr wrap="none" rtlCol="0">
            <a:spAutoFit/>
          </a:bodyPr>
          <a:lstStyle/>
          <a:p>
            <a:r>
              <a:rPr lang="en-US" i="1" dirty="0">
                <a:solidFill>
                  <a:schemeClr val="bg1"/>
                </a:solidFill>
              </a:rPr>
              <a:t>Fundamentals of Information Technology</a:t>
            </a:r>
          </a:p>
        </p:txBody>
      </p:sp>
      <p:sp>
        <p:nvSpPr>
          <p:cNvPr id="3" name="Content Placeholder 2">
            <a:extLst>
              <a:ext uri="{FF2B5EF4-FFF2-40B4-BE49-F238E27FC236}">
                <a16:creationId xmlns:a16="http://schemas.microsoft.com/office/drawing/2014/main" id="{AFB6BFCE-C193-37F0-1F8D-CEDE1104616F}"/>
              </a:ext>
            </a:extLst>
          </p:cNvPr>
          <p:cNvSpPr>
            <a:spLocks noGrp="1"/>
          </p:cNvSpPr>
          <p:nvPr>
            <p:ph sz="quarter" idx="10"/>
          </p:nvPr>
        </p:nvSpPr>
        <p:spPr>
          <a:xfrm>
            <a:off x="1524000" y="4675188"/>
            <a:ext cx="2998834" cy="369332"/>
          </a:xfrm>
          <a:noFill/>
        </p:spPr>
        <p:txBody>
          <a:bodyPr wrap="none" rtlCol="0">
            <a:spAutoFit/>
          </a:bodyPr>
          <a:lstStyle>
            <a:lvl1pPr marL="0" indent="0">
              <a:buNone/>
              <a:defRPr lang="en-US" sz="1800" i="0" dirty="0" smtClean="0">
                <a:solidFill>
                  <a:schemeClr val="bg1"/>
                </a:solidFill>
              </a:defRPr>
            </a:lvl1pPr>
            <a:lvl2pPr>
              <a:defRPr lang="en-US" sz="1800" dirty="0" smtClean="0"/>
            </a:lvl2pPr>
            <a:lvl3pPr>
              <a:defRPr lang="en-US" sz="1800" dirty="0" smtClean="0"/>
            </a:lvl3pPr>
            <a:lvl4pPr>
              <a:defRPr lang="en-US" dirty="0" smtClean="0"/>
            </a:lvl4pPr>
            <a:lvl5pPr>
              <a:defRPr lang="en-US" dirty="0"/>
            </a:lvl5pPr>
          </a:lstStyle>
          <a:p>
            <a:pPr marL="0" lvl="0"/>
            <a:r>
              <a:rPr lang="en-US" dirty="0"/>
              <a:t>Click to edit Master text styles</a:t>
            </a:r>
          </a:p>
        </p:txBody>
      </p:sp>
    </p:spTree>
    <p:custDataLst>
      <p:tags r:id="rId1"/>
    </p:custDataLst>
    <p:extLst>
      <p:ext uri="{BB962C8B-B14F-4D97-AF65-F5344CB8AC3E}">
        <p14:creationId xmlns:p14="http://schemas.microsoft.com/office/powerpoint/2010/main" val="8719522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161BE-91A4-7D42-82D2-65FC4C06EA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FB9FDB8-C4B3-E740-9A02-52543B00D5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7120958A-635B-8B44-8409-398698E5C3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4272148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5E56C-C8EC-A782-B3F3-4AE82C8434E2}"/>
              </a:ext>
            </a:extLst>
          </p:cNvPr>
          <p:cNvSpPr>
            <a:spLocks noGrp="1"/>
          </p:cNvSpPr>
          <p:nvPr>
            <p:ph type="title"/>
          </p:nvPr>
        </p:nvSpPr>
        <p:spPr>
          <a:xfrm>
            <a:off x="1" y="-1624279"/>
            <a:ext cx="10518205" cy="1327545"/>
          </a:xfrm>
          <a:prstGeom prst="rect">
            <a:avLst/>
          </a:prstGeom>
        </p:spPr>
        <p:txBody>
          <a:bodyPr/>
          <a:lstStyle>
            <a:lvl1pPr>
              <a:defRPr sz="2462">
                <a:latin typeface="Arial" panose="020B0604020202020204" pitchFamily="34" charset="0"/>
                <a:cs typeface="Arial" panose="020B0604020202020204" pitchFamily="34" charset="0"/>
              </a:defRPr>
            </a:lvl1pPr>
          </a:lstStyle>
          <a:p>
            <a:r>
              <a:rPr lang="en-US"/>
              <a:t>Click to edit Master title style</a:t>
            </a:r>
            <a:endParaRPr lang="en-US" dirty="0"/>
          </a:p>
        </p:txBody>
      </p:sp>
    </p:spTree>
    <p:custDataLst>
      <p:tags r:id="rId1"/>
    </p:custDataLst>
    <p:extLst>
      <p:ext uri="{BB962C8B-B14F-4D97-AF65-F5344CB8AC3E}">
        <p14:creationId xmlns:p14="http://schemas.microsoft.com/office/powerpoint/2010/main" val="28088742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94BE8-6F66-E143-B009-BD5AC8851D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94F5DF-C216-5445-95E9-5DACC3F226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0CC57F6-21B0-6541-8E3C-34C08BBC9214}"/>
              </a:ext>
            </a:extLst>
          </p:cNvPr>
          <p:cNvSpPr>
            <a:spLocks noGrp="1"/>
          </p:cNvSpPr>
          <p:nvPr>
            <p:ph type="dt" sz="half" idx="10"/>
          </p:nvPr>
        </p:nvSpPr>
        <p:spPr/>
        <p:txBody>
          <a:bodyPr/>
          <a:lstStyle/>
          <a:p>
            <a:fld id="{3C41CDD4-9F79-0647-B751-E8C04E4E7C28}" type="datetimeFigureOut">
              <a:rPr lang="en-US" smtClean="0"/>
              <a:t>7/1/2023</a:t>
            </a:fld>
            <a:endParaRPr lang="en-US"/>
          </a:p>
        </p:txBody>
      </p:sp>
      <p:sp>
        <p:nvSpPr>
          <p:cNvPr id="5" name="Footer Placeholder 4">
            <a:extLst>
              <a:ext uri="{FF2B5EF4-FFF2-40B4-BE49-F238E27FC236}">
                <a16:creationId xmlns:a16="http://schemas.microsoft.com/office/drawing/2014/main" id="{48D5D919-B171-7E45-BA66-96B3ABD511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23FD2B-DCAA-E746-8AFA-430CA46B135B}"/>
              </a:ext>
            </a:extLst>
          </p:cNvPr>
          <p:cNvSpPr>
            <a:spLocks noGrp="1"/>
          </p:cNvSpPr>
          <p:nvPr>
            <p:ph type="sldNum" sz="quarter" idx="12"/>
          </p:nvPr>
        </p:nvSpPr>
        <p:spPr/>
        <p:txBody>
          <a:bodyPr/>
          <a:lstStyle/>
          <a:p>
            <a:fld id="{BDEB69C9-31FD-DF44-9FFD-7BE91C38721B}" type="slidenum">
              <a:rPr lang="en-US" smtClean="0"/>
              <a:t>‹#›</a:t>
            </a:fld>
            <a:endParaRPr lang="en-US"/>
          </a:p>
        </p:txBody>
      </p:sp>
    </p:spTree>
    <p:extLst>
      <p:ext uri="{BB962C8B-B14F-4D97-AF65-F5344CB8AC3E}">
        <p14:creationId xmlns:p14="http://schemas.microsoft.com/office/powerpoint/2010/main" val="30041411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5E56C-C8EC-A782-B3F3-4AE82C8434E2}"/>
              </a:ext>
            </a:extLst>
          </p:cNvPr>
          <p:cNvSpPr>
            <a:spLocks noGrp="1"/>
          </p:cNvSpPr>
          <p:nvPr>
            <p:ph type="title"/>
          </p:nvPr>
        </p:nvSpPr>
        <p:spPr>
          <a:xfrm>
            <a:off x="1" y="-1624279"/>
            <a:ext cx="10518205" cy="1327545"/>
          </a:xfrm>
          <a:prstGeom prst="rect">
            <a:avLst/>
          </a:prstGeom>
        </p:spPr>
        <p:txBody>
          <a:bodyPr/>
          <a:lstStyle>
            <a:lvl1pPr>
              <a:defRPr sz="2462">
                <a:latin typeface="Arial" panose="020B0604020202020204" pitchFamily="34" charset="0"/>
                <a:cs typeface="Arial" panose="020B0604020202020204" pitchFamily="34" charset="0"/>
              </a:defRPr>
            </a:lvl1pPr>
          </a:lstStyle>
          <a:p>
            <a:r>
              <a:rPr lang="en-US"/>
              <a:t>Click to edit Master title style</a:t>
            </a:r>
            <a:endParaRPr lang="en-US" dirty="0"/>
          </a:p>
        </p:txBody>
      </p:sp>
    </p:spTree>
    <p:custDataLst>
      <p:tags r:id="rId1"/>
    </p:custDataLst>
    <p:extLst>
      <p:ext uri="{BB962C8B-B14F-4D97-AF65-F5344CB8AC3E}">
        <p14:creationId xmlns:p14="http://schemas.microsoft.com/office/powerpoint/2010/main" val="197087736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3C6E8-F5D5-C043-9E2A-0C97AF98C44C}"/>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B5FC31B-C1A1-EC47-80B5-49386DBC17A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
    </p:custDataLst>
    <p:extLst>
      <p:ext uri="{BB962C8B-B14F-4D97-AF65-F5344CB8AC3E}">
        <p14:creationId xmlns:p14="http://schemas.microsoft.com/office/powerpoint/2010/main" val="899376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6BB01-B93F-F04C-AB07-5CFD96578E24}"/>
              </a:ext>
            </a:extLst>
          </p:cNvPr>
          <p:cNvSpPr>
            <a:spLocks noGrp="1"/>
          </p:cNvSpPr>
          <p:nvPr>
            <p:ph type="title"/>
          </p:nvPr>
        </p:nvSpPr>
        <p:spPr>
          <a:xfrm>
            <a:off x="831850" y="1709738"/>
            <a:ext cx="105156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8A35F89-4807-B747-BEC0-7F5CA1EA1B3D}"/>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8" name="Picture 7">
            <a:extLst>
              <a:ext uri="{FF2B5EF4-FFF2-40B4-BE49-F238E27FC236}">
                <a16:creationId xmlns:a16="http://schemas.microsoft.com/office/drawing/2014/main" id="{6CD108FD-A503-3261-985C-62FD9572E931}"/>
              </a:ext>
              <a:ext uri="{C183D7F6-B498-43B3-948B-1728B52AA6E4}">
                <adec:decorative xmlns:adec="http://schemas.microsoft.com/office/drawing/2017/decorative" val="1"/>
              </a:ext>
            </a:extLst>
          </p:cNvPr>
          <p:cNvPicPr>
            <a:picLocks noChangeAspect="1"/>
          </p:cNvPicPr>
          <p:nvPr/>
        </p:nvPicPr>
        <p:blipFill rotWithShape="1">
          <a:blip r:embed="rId3"/>
          <a:srcRect t="-844" r="61997" b="30631"/>
          <a:stretch/>
        </p:blipFill>
        <p:spPr>
          <a:xfrm flipV="1">
            <a:off x="7338029" y="-2"/>
            <a:ext cx="4853971" cy="3942609"/>
          </a:xfrm>
          <a:prstGeom prst="rect">
            <a:avLst/>
          </a:prstGeom>
        </p:spPr>
      </p:pic>
    </p:spTree>
    <p:custDataLst>
      <p:tags r:id="rId1"/>
    </p:custDataLst>
    <p:extLst>
      <p:ext uri="{BB962C8B-B14F-4D97-AF65-F5344CB8AC3E}">
        <p14:creationId xmlns:p14="http://schemas.microsoft.com/office/powerpoint/2010/main" val="3408218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nd">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5" name="Picture 4" descr="Shape&#10;&#10;Description automatically generated with medium confidence">
            <a:extLst>
              <a:ext uri="{FF2B5EF4-FFF2-40B4-BE49-F238E27FC236}">
                <a16:creationId xmlns:a16="http://schemas.microsoft.com/office/drawing/2014/main" id="{50B71829-A049-985E-E207-19FDBFA4DC9B}"/>
              </a:ext>
            </a:extLst>
          </p:cNvPr>
          <p:cNvPicPr>
            <a:picLocks noChangeAspect="1"/>
          </p:cNvPicPr>
          <p:nvPr/>
        </p:nvPicPr>
        <p:blipFill rotWithShape="1">
          <a:blip r:embed="rId3">
            <a:extLst>
              <a:ext uri="{28A0092B-C50C-407E-A947-70E740481C1C}">
                <a14:useLocalDpi xmlns:a14="http://schemas.microsoft.com/office/drawing/2010/main" val="0"/>
              </a:ext>
            </a:extLst>
          </a:blip>
          <a:srcRect r="31709"/>
          <a:stretch/>
        </p:blipFill>
        <p:spPr>
          <a:xfrm>
            <a:off x="-2" y="2879612"/>
            <a:ext cx="12192002" cy="1451381"/>
          </a:xfrm>
          <a:prstGeom prst="rect">
            <a:avLst/>
          </a:prstGeom>
        </p:spPr>
      </p:pic>
      <p:sp>
        <p:nvSpPr>
          <p:cNvPr id="6" name="Oval 5">
            <a:extLst>
              <a:ext uri="{FF2B5EF4-FFF2-40B4-BE49-F238E27FC236}">
                <a16:creationId xmlns:a16="http://schemas.microsoft.com/office/drawing/2014/main" id="{0D5CEAAC-55DC-5E05-D227-B4BC5DB7738F}"/>
              </a:ext>
            </a:extLst>
          </p:cNvPr>
          <p:cNvSpPr/>
          <p:nvPr/>
        </p:nvSpPr>
        <p:spPr>
          <a:xfrm>
            <a:off x="9369324" y="2722466"/>
            <a:ext cx="1901848" cy="1901848"/>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
        <p:nvSpPr>
          <p:cNvPr id="9" name="Title 8">
            <a:extLst>
              <a:ext uri="{FF2B5EF4-FFF2-40B4-BE49-F238E27FC236}">
                <a16:creationId xmlns:a16="http://schemas.microsoft.com/office/drawing/2014/main" id="{88465C55-48F0-CA2F-339F-74171175568D}"/>
              </a:ext>
            </a:extLst>
          </p:cNvPr>
          <p:cNvSpPr>
            <a:spLocks noGrp="1"/>
          </p:cNvSpPr>
          <p:nvPr>
            <p:ph type="title" hasCustomPrompt="1"/>
          </p:nvPr>
        </p:nvSpPr>
        <p:spPr>
          <a:xfrm>
            <a:off x="1575046" y="3005430"/>
            <a:ext cx="7311502" cy="1325563"/>
          </a:xfrm>
        </p:spPr>
        <p:txBody>
          <a:bodyPr/>
          <a:lstStyle>
            <a:lvl1pPr algn="r">
              <a:defRPr>
                <a:solidFill>
                  <a:schemeClr val="bg1"/>
                </a:solidFill>
              </a:defRPr>
            </a:lvl1pPr>
          </a:lstStyle>
          <a:p>
            <a:r>
              <a:rPr lang="en-US" dirty="0"/>
              <a:t>The end</a:t>
            </a:r>
          </a:p>
        </p:txBody>
      </p:sp>
      <p:sp>
        <p:nvSpPr>
          <p:cNvPr id="10" name="Oval 9">
            <a:extLst>
              <a:ext uri="{FF2B5EF4-FFF2-40B4-BE49-F238E27FC236}">
                <a16:creationId xmlns:a16="http://schemas.microsoft.com/office/drawing/2014/main" id="{57DABB86-29A6-C545-E5FC-1A30D08EC101}"/>
              </a:ext>
            </a:extLst>
          </p:cNvPr>
          <p:cNvSpPr/>
          <p:nvPr/>
        </p:nvSpPr>
        <p:spPr>
          <a:xfrm rot="890465">
            <a:off x="9398930" y="2795853"/>
            <a:ext cx="1842636" cy="1824929"/>
          </a:xfrm>
          <a:prstGeom prst="ellipse">
            <a:avLst/>
          </a:prstGeom>
          <a:blipFill dpi="0" rotWithShape="1">
            <a:blip r:embed="rId4"/>
            <a:srcRect/>
            <a:tile tx="0" ty="0" sx="15000" sy="15000" flip="none" algn="bl"/>
          </a:blip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Tree>
    <p:custDataLst>
      <p:tags r:id="rId1"/>
    </p:custDataLst>
    <p:extLst>
      <p:ext uri="{BB962C8B-B14F-4D97-AF65-F5344CB8AC3E}">
        <p14:creationId xmlns:p14="http://schemas.microsoft.com/office/powerpoint/2010/main" val="1879268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75209-C78D-454B-B95A-88EE2F4E7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35295A-8E7A-D74B-86B8-F0D74726C32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B6C0549-00AC-2540-B751-0395A5F41A9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359424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3ECAA-4A7A-E342-AC1F-E95AE5DBA8F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80F4348-A19D-8D41-BEE8-248DB65412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B92DE03-AD73-894A-B79D-3C5CE92E4DC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33F3E1F-8C0B-3A45-9D64-12B910BE7B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2379751-C13B-1C42-8FCD-B7D36D7219A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1776364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A68FB-FF60-FC49-9DB8-780236686351}"/>
              </a:ext>
            </a:extLst>
          </p:cNvPr>
          <p:cNvSpPr>
            <a:spLocks noGrp="1"/>
          </p:cNvSpPr>
          <p:nvPr>
            <p:ph type="title"/>
          </p:nvPr>
        </p:nvSpPr>
        <p:spPr/>
        <p:txBody>
          <a:bodyPr/>
          <a:lstStyle/>
          <a:p>
            <a:r>
              <a:rPr lang="en-US"/>
              <a:t>Click to edit Master title style</a:t>
            </a:r>
          </a:p>
        </p:txBody>
      </p:sp>
    </p:spTree>
    <p:custDataLst>
      <p:tags r:id="rId1"/>
    </p:custDataLst>
    <p:extLst>
      <p:ext uri="{BB962C8B-B14F-4D97-AF65-F5344CB8AC3E}">
        <p14:creationId xmlns:p14="http://schemas.microsoft.com/office/powerpoint/2010/main" val="3335434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3911866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93C62-F2AF-B44D-9E97-325AE8FC2B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A079718-D982-5841-B635-1585076105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4AC426A-ADAE-0347-A0EB-A1B443E310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3069050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6893A0-265D-514B-A985-086DF5EF59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A46AE49-407D-0446-B75A-595A02EA12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F70C5DB-A39D-0846-A317-293A2832C4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41CDD4-9F79-0647-B751-E8C04E4E7C28}" type="datetimeFigureOut">
              <a:rPr lang="en-US" smtClean="0"/>
              <a:t>7/1/2023</a:t>
            </a:fld>
            <a:endParaRPr lang="en-US"/>
          </a:p>
        </p:txBody>
      </p:sp>
      <p:sp>
        <p:nvSpPr>
          <p:cNvPr id="5" name="Footer Placeholder 4">
            <a:extLst>
              <a:ext uri="{FF2B5EF4-FFF2-40B4-BE49-F238E27FC236}">
                <a16:creationId xmlns:a16="http://schemas.microsoft.com/office/drawing/2014/main" id="{21C83643-341C-2046-AA86-DD2D9F2234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A0B280-1E44-C34E-BC45-016F748959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EB69C9-31FD-DF44-9FFD-7BE91C38721B}" type="slidenum">
              <a:rPr lang="en-US" smtClean="0"/>
              <a:t>‹#›</a:t>
            </a:fld>
            <a:endParaRPr lang="en-US"/>
          </a:p>
        </p:txBody>
      </p:sp>
    </p:spTree>
    <p:custDataLst>
      <p:tags r:id="rId14"/>
    </p:custDataLst>
    <p:extLst>
      <p:ext uri="{BB962C8B-B14F-4D97-AF65-F5344CB8AC3E}">
        <p14:creationId xmlns:p14="http://schemas.microsoft.com/office/powerpoint/2010/main" val="36375680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6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6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ustDataLst>
      <p:tags r:id="rId3"/>
    </p:custDataLst>
    <p:extLst>
      <p:ext uri="{BB962C8B-B14F-4D97-AF65-F5344CB8AC3E}">
        <p14:creationId xmlns:p14="http://schemas.microsoft.com/office/powerpoint/2010/main" val="4244069270"/>
      </p:ext>
    </p:extLst>
  </p:cSld>
  <p:clrMap bg1="lt1" tx1="dk1" bg2="lt2" tx2="dk2" accent1="accent1" accent2="accent2" accent3="accent3" accent4="accent4" accent5="accent5" accent6="accent6" hlink="hlink" folHlink="folHlink"/>
  <p:sldLayoutIdLst>
    <p:sldLayoutId id="214748367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6.xml"/></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14.xml.rels><?xml version="1.0" encoding="UTF-8" standalone="yes"?>
<Relationships xmlns="http://schemas.openxmlformats.org/package/2006/relationships"><Relationship Id="rId3" Type="http://schemas.openxmlformats.org/officeDocument/2006/relationships/hyperlink" Target="https://attack.mitre.org/" TargetMode="External"/><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3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21.xml.rels><?xml version="1.0" encoding="UTF-8" standalone="yes"?>
<Relationships xmlns="http://schemas.openxmlformats.org/package/2006/relationships"><Relationship Id="rId3" Type="http://schemas.openxmlformats.org/officeDocument/2006/relationships/hyperlink" Target="https://1password.com/" TargetMode="External"/><Relationship Id="rId2" Type="http://schemas.openxmlformats.org/officeDocument/2006/relationships/slideLayout" Target="../slideLayouts/slideLayout5.xml"/><Relationship Id="rId1" Type="http://schemas.openxmlformats.org/officeDocument/2006/relationships/tags" Target="../tags/tag36.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37.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8.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9.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40.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0.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ABB34-7879-EC4A-8E26-5BF641ED9073}"/>
              </a:ext>
            </a:extLst>
          </p:cNvPr>
          <p:cNvSpPr>
            <a:spLocks noGrp="1"/>
          </p:cNvSpPr>
          <p:nvPr>
            <p:ph type="ctrTitle"/>
          </p:nvPr>
        </p:nvSpPr>
        <p:spPr>
          <a:xfrm>
            <a:off x="1524000" y="3471168"/>
            <a:ext cx="9144000" cy="713497"/>
          </a:xfrm>
        </p:spPr>
        <p:txBody>
          <a:bodyPr>
            <a:normAutofit/>
          </a:bodyPr>
          <a:lstStyle/>
          <a:p>
            <a:r>
              <a:rPr lang="en-US" dirty="0"/>
              <a:t>Cybersecurity</a:t>
            </a:r>
          </a:p>
        </p:txBody>
      </p:sp>
      <p:sp>
        <p:nvSpPr>
          <p:cNvPr id="4" name="Content Placeholder 3">
            <a:extLst>
              <a:ext uri="{FF2B5EF4-FFF2-40B4-BE49-F238E27FC236}">
                <a16:creationId xmlns:a16="http://schemas.microsoft.com/office/drawing/2014/main" id="{C1F24C10-0F81-6D74-C1B0-C4C92F7F5ECA}"/>
              </a:ext>
            </a:extLst>
          </p:cNvPr>
          <p:cNvSpPr>
            <a:spLocks noGrp="1"/>
          </p:cNvSpPr>
          <p:nvPr>
            <p:ph sz="quarter" idx="10"/>
          </p:nvPr>
        </p:nvSpPr>
        <p:spPr>
          <a:xfrm>
            <a:off x="1524000" y="4675188"/>
            <a:ext cx="1218282" cy="369332"/>
          </a:xfrm>
        </p:spPr>
        <p:txBody>
          <a:bodyPr/>
          <a:lstStyle/>
          <a:p>
            <a:r>
              <a:rPr lang="en-US" dirty="0"/>
              <a:t>Chapter 16</a:t>
            </a:r>
          </a:p>
        </p:txBody>
      </p:sp>
    </p:spTree>
    <p:custDataLst>
      <p:tags r:id="rId1"/>
    </p:custDataLst>
    <p:extLst>
      <p:ext uri="{BB962C8B-B14F-4D97-AF65-F5344CB8AC3E}">
        <p14:creationId xmlns:p14="http://schemas.microsoft.com/office/powerpoint/2010/main" val="20535122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D3301-F064-054E-8891-277D7FCC6778}"/>
              </a:ext>
            </a:extLst>
          </p:cNvPr>
          <p:cNvSpPr>
            <a:spLocks noGrp="1"/>
          </p:cNvSpPr>
          <p:nvPr>
            <p:ph type="title"/>
          </p:nvPr>
        </p:nvSpPr>
        <p:spPr/>
        <p:txBody>
          <a:bodyPr/>
          <a:lstStyle/>
          <a:p>
            <a:r>
              <a:rPr lang="en-US" dirty="0"/>
              <a:t>History of Cybersecurity Events: Example</a:t>
            </a:r>
          </a:p>
        </p:txBody>
      </p:sp>
      <p:sp>
        <p:nvSpPr>
          <p:cNvPr id="3" name="Content Placeholder 2">
            <a:extLst>
              <a:ext uri="{FF2B5EF4-FFF2-40B4-BE49-F238E27FC236}">
                <a16:creationId xmlns:a16="http://schemas.microsoft.com/office/drawing/2014/main" id="{E1B426A5-27AF-024D-A3DE-EC4D87E135AC}"/>
              </a:ext>
            </a:extLst>
          </p:cNvPr>
          <p:cNvSpPr>
            <a:spLocks noGrp="1"/>
          </p:cNvSpPr>
          <p:nvPr>
            <p:ph idx="1"/>
          </p:nvPr>
        </p:nvSpPr>
        <p:spPr>
          <a:xfrm>
            <a:off x="838200" y="1506071"/>
            <a:ext cx="10515600" cy="4670892"/>
          </a:xfrm>
        </p:spPr>
        <p:txBody>
          <a:bodyPr>
            <a:noAutofit/>
          </a:bodyPr>
          <a:lstStyle/>
          <a:p>
            <a:pPr marL="0" indent="0">
              <a:buNone/>
            </a:pPr>
            <a:r>
              <a:rPr lang="en-US" b="1" dirty="0"/>
              <a:t>2021</a:t>
            </a:r>
            <a:r>
              <a:rPr lang="en-US" dirty="0"/>
              <a:t> – </a:t>
            </a:r>
            <a:r>
              <a:rPr lang="en-US" i="1" dirty="0"/>
              <a:t>RockYou2021</a:t>
            </a:r>
            <a:endParaRPr lang="en-US" dirty="0"/>
          </a:p>
          <a:p>
            <a:pPr lvl="1"/>
            <a:r>
              <a:rPr lang="en-US" dirty="0"/>
              <a:t>In 2021, a hacker whose identity has not been disclosed harvested billions of user passwords.</a:t>
            </a:r>
          </a:p>
          <a:p>
            <a:pPr lvl="1"/>
            <a:r>
              <a:rPr lang="en-US" dirty="0"/>
              <a:t>To date, this is the largest collection of passwords ever leaked online.</a:t>
            </a:r>
          </a:p>
          <a:p>
            <a:pPr lvl="1"/>
            <a:r>
              <a:rPr lang="en-US" dirty="0"/>
              <a:t>The anonymous hacker uploaded a 100GB TXT (text) file to a popular hacker forum that contained approximately 8.4 billion entries of passwords.</a:t>
            </a:r>
          </a:p>
          <a:p>
            <a:pPr lvl="1"/>
            <a:r>
              <a:rPr lang="en-US" dirty="0"/>
              <a:t>Today, the rockyou.txt file is commonly used by cybersecurity researchers and professionals as a wordlist to study or recreate brute force attacks on user passwords.</a:t>
            </a:r>
          </a:p>
          <a:p>
            <a:pPr lvl="1"/>
            <a:r>
              <a:rPr lang="en-US" dirty="0"/>
              <a:t>A brute force attack involves programming scripts designed to repeatedly execute its code while attempting to log into a system with a user account.</a:t>
            </a:r>
          </a:p>
        </p:txBody>
      </p:sp>
    </p:spTree>
    <p:custDataLst>
      <p:tags r:id="rId1"/>
    </p:custDataLst>
    <p:extLst>
      <p:ext uri="{BB962C8B-B14F-4D97-AF65-F5344CB8AC3E}">
        <p14:creationId xmlns:p14="http://schemas.microsoft.com/office/powerpoint/2010/main" val="30590794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85AF5-5375-C777-B989-F11973B001B4}"/>
              </a:ext>
            </a:extLst>
          </p:cNvPr>
          <p:cNvSpPr>
            <a:spLocks noGrp="1"/>
          </p:cNvSpPr>
          <p:nvPr>
            <p:ph type="title"/>
          </p:nvPr>
        </p:nvSpPr>
        <p:spPr/>
        <p:txBody>
          <a:bodyPr/>
          <a:lstStyle/>
          <a:p>
            <a:r>
              <a:rPr lang="en-US" dirty="0"/>
              <a:t>Basic Information Security Model</a:t>
            </a:r>
          </a:p>
        </p:txBody>
      </p:sp>
      <p:sp>
        <p:nvSpPr>
          <p:cNvPr id="3" name="Text Placeholder 2">
            <a:extLst>
              <a:ext uri="{FF2B5EF4-FFF2-40B4-BE49-F238E27FC236}">
                <a16:creationId xmlns:a16="http://schemas.microsoft.com/office/drawing/2014/main" id="{19A8568F-8A23-E092-1C1A-DAFFBB859F7E}"/>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18053554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DAEA3-C29E-BD46-85EB-0C4A842AD8D0}"/>
              </a:ext>
            </a:extLst>
          </p:cNvPr>
          <p:cNvSpPr>
            <a:spLocks noGrp="1"/>
          </p:cNvSpPr>
          <p:nvPr>
            <p:ph type="title"/>
          </p:nvPr>
        </p:nvSpPr>
        <p:spPr/>
        <p:txBody>
          <a:bodyPr/>
          <a:lstStyle/>
          <a:p>
            <a:r>
              <a:rPr lang="en-US" dirty="0"/>
              <a:t>The Basic Information Security Model</a:t>
            </a:r>
          </a:p>
        </p:txBody>
      </p:sp>
      <p:sp>
        <p:nvSpPr>
          <p:cNvPr id="3" name="Content Placeholder 2">
            <a:extLst>
              <a:ext uri="{FF2B5EF4-FFF2-40B4-BE49-F238E27FC236}">
                <a16:creationId xmlns:a16="http://schemas.microsoft.com/office/drawing/2014/main" id="{3F156910-707D-FF45-B61D-FB1256A1EF26}"/>
              </a:ext>
            </a:extLst>
          </p:cNvPr>
          <p:cNvSpPr>
            <a:spLocks noGrp="1"/>
          </p:cNvSpPr>
          <p:nvPr>
            <p:ph idx="1"/>
          </p:nvPr>
        </p:nvSpPr>
        <p:spPr>
          <a:xfrm>
            <a:off x="838200" y="1825625"/>
            <a:ext cx="4154586" cy="4351338"/>
          </a:xfrm>
        </p:spPr>
        <p:txBody>
          <a:bodyPr/>
          <a:lstStyle/>
          <a:p>
            <a:pPr marL="0" indent="0">
              <a:buNone/>
            </a:pPr>
            <a:r>
              <a:rPr lang="en-US" dirty="0"/>
              <a:t>The image represents a framework for understanding information security. The core components of this model illustrate the relationship between assets, vulnerabilities, threats, and controls.</a:t>
            </a:r>
            <a:r>
              <a:rPr lang="en-US" dirty="0">
                <a:effectLst/>
              </a:rPr>
              <a:t> </a:t>
            </a:r>
            <a:endParaRPr lang="en-US" dirty="0"/>
          </a:p>
        </p:txBody>
      </p:sp>
      <p:pic>
        <p:nvPicPr>
          <p:cNvPr id="5" name="Picture 4" descr="Basic information security model">
            <a:extLst>
              <a:ext uri="{FF2B5EF4-FFF2-40B4-BE49-F238E27FC236}">
                <a16:creationId xmlns:a16="http://schemas.microsoft.com/office/drawing/2014/main" id="{1CF7AAF9-A95F-A84B-999A-78D45E0ED466}"/>
              </a:ext>
            </a:extLst>
          </p:cNvPr>
          <p:cNvPicPr/>
          <p:nvPr/>
        </p:nvPicPr>
        <p:blipFill>
          <a:blip r:embed="rId3" cstate="print"/>
          <a:srcRect/>
          <a:stretch>
            <a:fillRect/>
          </a:stretch>
        </p:blipFill>
        <p:spPr bwMode="auto">
          <a:xfrm>
            <a:off x="5494816" y="1356096"/>
            <a:ext cx="5620502" cy="5020234"/>
          </a:xfrm>
          <a:prstGeom prst="rect">
            <a:avLst/>
          </a:prstGeom>
          <a:noFill/>
          <a:ln w="9525">
            <a:noFill/>
            <a:miter lim="800000"/>
            <a:headEnd/>
            <a:tailEnd/>
          </a:ln>
        </p:spPr>
      </p:pic>
      <p:sp>
        <p:nvSpPr>
          <p:cNvPr id="6" name="TextBox 5">
            <a:extLst>
              <a:ext uri="{FF2B5EF4-FFF2-40B4-BE49-F238E27FC236}">
                <a16:creationId xmlns:a16="http://schemas.microsoft.com/office/drawing/2014/main" id="{33A08846-818D-D516-87F7-98E09B492335}"/>
              </a:ext>
            </a:extLst>
          </p:cNvPr>
          <p:cNvSpPr txBox="1"/>
          <p:nvPr/>
        </p:nvSpPr>
        <p:spPr>
          <a:xfrm>
            <a:off x="6427694" y="6407983"/>
            <a:ext cx="3361765" cy="276999"/>
          </a:xfrm>
          <a:prstGeom prst="rect">
            <a:avLst/>
          </a:prstGeom>
          <a:noFill/>
        </p:spPr>
        <p:txBody>
          <a:bodyPr wrap="square">
            <a:spAutoFit/>
          </a:bodyPr>
          <a:lstStyle/>
          <a:p>
            <a:pPr algn="ctr"/>
            <a:r>
              <a:rPr lang="en-US" sz="1200" dirty="0"/>
              <a:t>Basic information security model</a:t>
            </a:r>
          </a:p>
        </p:txBody>
      </p:sp>
    </p:spTree>
    <p:custDataLst>
      <p:tags r:id="rId1"/>
    </p:custDataLst>
    <p:extLst>
      <p:ext uri="{BB962C8B-B14F-4D97-AF65-F5344CB8AC3E}">
        <p14:creationId xmlns:p14="http://schemas.microsoft.com/office/powerpoint/2010/main" val="38631549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70341-CD1F-3C4A-86D8-278FA8E760E1}"/>
              </a:ext>
            </a:extLst>
          </p:cNvPr>
          <p:cNvSpPr>
            <a:spLocks noGrp="1"/>
          </p:cNvSpPr>
          <p:nvPr>
            <p:ph type="title"/>
          </p:nvPr>
        </p:nvSpPr>
        <p:spPr/>
        <p:txBody>
          <a:bodyPr/>
          <a:lstStyle/>
          <a:p>
            <a:r>
              <a:rPr lang="en-US" dirty="0"/>
              <a:t>Assets</a:t>
            </a:r>
          </a:p>
        </p:txBody>
      </p:sp>
      <p:sp>
        <p:nvSpPr>
          <p:cNvPr id="3" name="Content Placeholder 2">
            <a:extLst>
              <a:ext uri="{FF2B5EF4-FFF2-40B4-BE49-F238E27FC236}">
                <a16:creationId xmlns:a16="http://schemas.microsoft.com/office/drawing/2014/main" id="{B354E729-73DE-AA4E-9E5D-E6DA113479AB}"/>
              </a:ext>
            </a:extLst>
          </p:cNvPr>
          <p:cNvSpPr>
            <a:spLocks noGrp="1"/>
          </p:cNvSpPr>
          <p:nvPr>
            <p:ph idx="1"/>
          </p:nvPr>
        </p:nvSpPr>
        <p:spPr/>
        <p:txBody>
          <a:bodyPr/>
          <a:lstStyle/>
          <a:p>
            <a:r>
              <a:rPr lang="en-US" dirty="0"/>
              <a:t>In the context of information security, an </a:t>
            </a:r>
            <a:r>
              <a:rPr lang="en-US" b="1" i="1" dirty="0"/>
              <a:t>asset</a:t>
            </a:r>
            <a:r>
              <a:rPr lang="en-US" dirty="0"/>
              <a:t> is defined as a resource or information that is to be protected.</a:t>
            </a:r>
          </a:p>
          <a:p>
            <a:r>
              <a:rPr lang="en-US" dirty="0"/>
              <a:t>All security scenarios, whether related to information security or simply related to securing one’s own property, start with an asset that is considered valuable enough for you to put forth special efforts on protecting it from harm.</a:t>
            </a:r>
          </a:p>
          <a:p>
            <a:r>
              <a:rPr lang="en-US" dirty="0"/>
              <a:t>If some information or related resource is valuable to the organization, the organization needs to put forth special effort to secure the information.</a:t>
            </a:r>
          </a:p>
        </p:txBody>
      </p:sp>
    </p:spTree>
    <p:custDataLst>
      <p:tags r:id="rId1"/>
    </p:custDataLst>
    <p:extLst>
      <p:ext uri="{BB962C8B-B14F-4D97-AF65-F5344CB8AC3E}">
        <p14:creationId xmlns:p14="http://schemas.microsoft.com/office/powerpoint/2010/main" val="22407258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C8D72-0B3F-5A49-A92C-BF28E82727E9}"/>
              </a:ext>
            </a:extLst>
          </p:cNvPr>
          <p:cNvSpPr>
            <a:spLocks noGrp="1"/>
          </p:cNvSpPr>
          <p:nvPr>
            <p:ph type="title"/>
          </p:nvPr>
        </p:nvSpPr>
        <p:spPr/>
        <p:txBody>
          <a:bodyPr/>
          <a:lstStyle/>
          <a:p>
            <a:r>
              <a:rPr lang="en-US" dirty="0"/>
              <a:t>Threats</a:t>
            </a:r>
          </a:p>
        </p:txBody>
      </p:sp>
      <p:sp>
        <p:nvSpPr>
          <p:cNvPr id="3" name="Content Placeholder 2">
            <a:extLst>
              <a:ext uri="{FF2B5EF4-FFF2-40B4-BE49-F238E27FC236}">
                <a16:creationId xmlns:a16="http://schemas.microsoft.com/office/drawing/2014/main" id="{6FF203E0-AD3A-9646-9F79-327550BC7E6E}"/>
              </a:ext>
            </a:extLst>
          </p:cNvPr>
          <p:cNvSpPr>
            <a:spLocks noGrp="1"/>
          </p:cNvSpPr>
          <p:nvPr>
            <p:ph idx="1"/>
          </p:nvPr>
        </p:nvSpPr>
        <p:spPr/>
        <p:txBody>
          <a:bodyPr/>
          <a:lstStyle/>
          <a:p>
            <a:r>
              <a:rPr lang="en-US" dirty="0"/>
              <a:t>A </a:t>
            </a:r>
            <a:r>
              <a:rPr lang="en-US" b="1" i="1" dirty="0"/>
              <a:t>threat</a:t>
            </a:r>
            <a:r>
              <a:rPr lang="en-US" dirty="0"/>
              <a:t> is defined as the capabilities, intentions and attack methods of adversaries to exploit or cause harm to assets.</a:t>
            </a:r>
          </a:p>
          <a:p>
            <a:r>
              <a:rPr lang="en-US" dirty="0"/>
              <a:t>Today, it is common practice among cybersecurity professionals to use a framework created by </a:t>
            </a:r>
            <a:r>
              <a:rPr lang="en-US" dirty="0" err="1"/>
              <a:t>Mitre</a:t>
            </a:r>
            <a:r>
              <a:rPr lang="en-US" dirty="0"/>
              <a:t> called “MITRE ATT&amp;CK” (</a:t>
            </a:r>
            <a:r>
              <a:rPr lang="en-US" u="sng" dirty="0">
                <a:hlinkClick r:id="rId3"/>
              </a:rPr>
              <a:t>https://attack.mitre.org/</a:t>
            </a:r>
            <a:r>
              <a:rPr lang="en-US" dirty="0"/>
              <a:t>).</a:t>
            </a:r>
          </a:p>
          <a:p>
            <a:r>
              <a:rPr lang="en-US" dirty="0"/>
              <a:t>This framework from </a:t>
            </a:r>
            <a:r>
              <a:rPr lang="en-US" dirty="0" err="1"/>
              <a:t>Mitre</a:t>
            </a:r>
            <a:r>
              <a:rPr lang="en-US" dirty="0"/>
              <a:t> includes real-world observations through a globally accessible knowledge inventory of tactics and techniques used by cybercriminals to exploit vulnerabilities in IT systems.</a:t>
            </a:r>
          </a:p>
          <a:p>
            <a:r>
              <a:rPr lang="en-US" dirty="0"/>
              <a:t>The MITRE ATT&amp;CK knowledge inventory is a tremendous source for what is called threat intelligence.</a:t>
            </a:r>
          </a:p>
        </p:txBody>
      </p:sp>
    </p:spTree>
    <p:custDataLst>
      <p:tags r:id="rId1"/>
    </p:custDataLst>
    <p:extLst>
      <p:ext uri="{BB962C8B-B14F-4D97-AF65-F5344CB8AC3E}">
        <p14:creationId xmlns:p14="http://schemas.microsoft.com/office/powerpoint/2010/main" val="13883685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B1BD8-9248-B94D-B61D-478A58628800}"/>
              </a:ext>
            </a:extLst>
          </p:cNvPr>
          <p:cNvSpPr>
            <a:spLocks noGrp="1"/>
          </p:cNvSpPr>
          <p:nvPr>
            <p:ph type="title"/>
          </p:nvPr>
        </p:nvSpPr>
        <p:spPr/>
        <p:txBody>
          <a:bodyPr/>
          <a:lstStyle/>
          <a:p>
            <a:r>
              <a:rPr lang="en-US" dirty="0"/>
              <a:t>Threats</a:t>
            </a:r>
          </a:p>
        </p:txBody>
      </p:sp>
      <p:sp>
        <p:nvSpPr>
          <p:cNvPr id="3" name="Content Placeholder 2">
            <a:extLst>
              <a:ext uri="{FF2B5EF4-FFF2-40B4-BE49-F238E27FC236}">
                <a16:creationId xmlns:a16="http://schemas.microsoft.com/office/drawing/2014/main" id="{725C237E-9C22-6946-B407-EEBDE78C5EA3}"/>
              </a:ext>
            </a:extLst>
          </p:cNvPr>
          <p:cNvSpPr>
            <a:spLocks noGrp="1"/>
          </p:cNvSpPr>
          <p:nvPr>
            <p:ph idx="1"/>
          </p:nvPr>
        </p:nvSpPr>
        <p:spPr/>
        <p:txBody>
          <a:bodyPr/>
          <a:lstStyle/>
          <a:p>
            <a:r>
              <a:rPr lang="en-US" dirty="0"/>
              <a:t>National Institute of Standards and Technology (NIST) defines threat intelligence as, “Threat information that has been aggregated, transformed, analyzed, interpreted, or enriched to provide the necessary context for decision-making processes.”</a:t>
            </a:r>
          </a:p>
          <a:p>
            <a:r>
              <a:rPr lang="en-US" dirty="0"/>
              <a:t>The following table illustrates a threat intelligence report published by the MITRE ATT&amp;CK knowledge base.</a:t>
            </a:r>
          </a:p>
          <a:p>
            <a:pPr marL="0" indent="0">
              <a:buNone/>
            </a:pPr>
            <a:endParaRPr lang="en-US" dirty="0"/>
          </a:p>
        </p:txBody>
      </p:sp>
      <p:pic>
        <p:nvPicPr>
          <p:cNvPr id="4" name="Picture 3">
            <a:extLst>
              <a:ext uri="{FF2B5EF4-FFF2-40B4-BE49-F238E27FC236}">
                <a16:creationId xmlns:a16="http://schemas.microsoft.com/office/drawing/2014/main" id="{FA2A61BA-D9C7-BA47-B05E-1FB1AB2B8099}"/>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485997" y="4574449"/>
            <a:ext cx="9220005" cy="1737451"/>
          </a:xfrm>
          <a:prstGeom prst="rect">
            <a:avLst/>
          </a:prstGeom>
        </p:spPr>
      </p:pic>
    </p:spTree>
    <p:custDataLst>
      <p:tags r:id="rId1"/>
    </p:custDataLst>
    <p:extLst>
      <p:ext uri="{BB962C8B-B14F-4D97-AF65-F5344CB8AC3E}">
        <p14:creationId xmlns:p14="http://schemas.microsoft.com/office/powerpoint/2010/main" val="42502489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7A4DCA-DD1D-394D-A72A-2309D13E0828}"/>
              </a:ext>
            </a:extLst>
          </p:cNvPr>
          <p:cNvSpPr>
            <a:spLocks noGrp="1"/>
          </p:cNvSpPr>
          <p:nvPr>
            <p:ph type="title"/>
          </p:nvPr>
        </p:nvSpPr>
        <p:spPr/>
        <p:txBody>
          <a:bodyPr/>
          <a:lstStyle/>
          <a:p>
            <a:r>
              <a:rPr lang="en-US" dirty="0"/>
              <a:t>Threats</a:t>
            </a:r>
          </a:p>
        </p:txBody>
      </p:sp>
      <p:sp>
        <p:nvSpPr>
          <p:cNvPr id="3" name="Content Placeholder 2">
            <a:extLst>
              <a:ext uri="{FF2B5EF4-FFF2-40B4-BE49-F238E27FC236}">
                <a16:creationId xmlns:a16="http://schemas.microsoft.com/office/drawing/2014/main" id="{DA20BA90-6A37-8D44-B440-7115947C1E0F}"/>
              </a:ext>
            </a:extLst>
          </p:cNvPr>
          <p:cNvSpPr>
            <a:spLocks noGrp="1"/>
          </p:cNvSpPr>
          <p:nvPr>
            <p:ph idx="1"/>
          </p:nvPr>
        </p:nvSpPr>
        <p:spPr/>
        <p:txBody>
          <a:bodyPr>
            <a:noAutofit/>
          </a:bodyPr>
          <a:lstStyle/>
          <a:p>
            <a:pPr marL="0" indent="0">
              <a:buNone/>
            </a:pPr>
            <a:r>
              <a:rPr lang="en-US" dirty="0"/>
              <a:t>The most popular types of threats observed in cybersecurity include viruses, worms, phishing, and malware.</a:t>
            </a:r>
          </a:p>
          <a:p>
            <a:pPr lvl="1"/>
            <a:r>
              <a:rPr lang="en-US" b="1" i="1" dirty="0"/>
              <a:t>Viruses</a:t>
            </a:r>
            <a:r>
              <a:rPr lang="en-US" dirty="0"/>
              <a:t> and </a:t>
            </a:r>
            <a:r>
              <a:rPr lang="en-US" b="1" i="1" dirty="0"/>
              <a:t>worms</a:t>
            </a:r>
            <a:r>
              <a:rPr lang="en-US" dirty="0"/>
              <a:t> are computer programs that adversely affect computers and propagate through the network without the user’s consent. The difference between the two is that a virus uses other programs (e.g., the user’s email client) to spread, whereas the worm can propagate all by itself.</a:t>
            </a:r>
          </a:p>
          <a:p>
            <a:pPr lvl="1"/>
            <a:r>
              <a:rPr lang="en-US" dirty="0"/>
              <a:t>Attempting to compromise a user by masquerading as a trustworthy entity in electronic communication is called </a:t>
            </a:r>
            <a:r>
              <a:rPr lang="en-US" b="1" i="1" dirty="0"/>
              <a:t>phishing.</a:t>
            </a:r>
          </a:p>
          <a:p>
            <a:pPr lvl="1"/>
            <a:r>
              <a:rPr lang="en-US" b="1" i="1" dirty="0"/>
              <a:t>Malware</a:t>
            </a:r>
            <a:r>
              <a:rPr lang="en-US" dirty="0"/>
              <a:t> (malicious software) is a general term used to describe software or code specifically designed to exploit a computer, or the data it contains, without the user ’s consent.</a:t>
            </a:r>
            <a:endParaRPr lang="en-US" b="1" u="sng" dirty="0"/>
          </a:p>
        </p:txBody>
      </p:sp>
    </p:spTree>
    <p:custDataLst>
      <p:tags r:id="rId1"/>
    </p:custDataLst>
    <p:extLst>
      <p:ext uri="{BB962C8B-B14F-4D97-AF65-F5344CB8AC3E}">
        <p14:creationId xmlns:p14="http://schemas.microsoft.com/office/powerpoint/2010/main" val="12602293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FE43A-B2E7-FE4B-86A4-4266C3064CFD}"/>
              </a:ext>
            </a:extLst>
          </p:cNvPr>
          <p:cNvSpPr>
            <a:spLocks noGrp="1"/>
          </p:cNvSpPr>
          <p:nvPr>
            <p:ph type="title"/>
          </p:nvPr>
        </p:nvSpPr>
        <p:spPr/>
        <p:txBody>
          <a:bodyPr/>
          <a:lstStyle/>
          <a:p>
            <a:r>
              <a:rPr lang="en-US" dirty="0"/>
              <a:t>Vulnerabilities</a:t>
            </a:r>
          </a:p>
        </p:txBody>
      </p:sp>
      <p:sp>
        <p:nvSpPr>
          <p:cNvPr id="3" name="Content Placeholder 2">
            <a:extLst>
              <a:ext uri="{FF2B5EF4-FFF2-40B4-BE49-F238E27FC236}">
                <a16:creationId xmlns:a16="http://schemas.microsoft.com/office/drawing/2014/main" id="{21B6C41E-503F-6A4F-A52F-B6D9ADF7FB13}"/>
              </a:ext>
            </a:extLst>
          </p:cNvPr>
          <p:cNvSpPr>
            <a:spLocks noGrp="1"/>
          </p:cNvSpPr>
          <p:nvPr>
            <p:ph idx="1"/>
          </p:nvPr>
        </p:nvSpPr>
        <p:spPr>
          <a:xfrm>
            <a:off x="838200" y="1497106"/>
            <a:ext cx="10515600" cy="4679857"/>
          </a:xfrm>
        </p:spPr>
        <p:txBody>
          <a:bodyPr/>
          <a:lstStyle/>
          <a:p>
            <a:pPr marL="0" indent="0">
              <a:buNone/>
            </a:pPr>
            <a:r>
              <a:rPr lang="en-US" dirty="0"/>
              <a:t>A </a:t>
            </a:r>
            <a:r>
              <a:rPr lang="en-US" b="1" i="1" dirty="0"/>
              <a:t>vulnerability</a:t>
            </a:r>
            <a:r>
              <a:rPr lang="en-US" dirty="0"/>
              <a:t> is a weakness in an information system that gives a threat the opportunity to compromise an asset. The vulnerability of an asset enables threats.</a:t>
            </a:r>
          </a:p>
          <a:p>
            <a:pPr lvl="1"/>
            <a:r>
              <a:rPr lang="en-US" dirty="0"/>
              <a:t>A software vulnerability is an error in the specification, development or configuration of software such that its execution can violate the security policy. </a:t>
            </a:r>
          </a:p>
          <a:p>
            <a:pPr lvl="1"/>
            <a:r>
              <a:rPr lang="en-US" dirty="0"/>
              <a:t>For example, a hacker can attack software by injecting Structured Query Language (SQL) to access its data. The example below is an attempted SQL injection attack on ChatGPT.</a:t>
            </a:r>
          </a:p>
          <a:p>
            <a:pPr marL="457200" lvl="1" indent="0">
              <a:buNone/>
            </a:pPr>
            <a:endParaRPr lang="en-US" dirty="0"/>
          </a:p>
        </p:txBody>
      </p:sp>
      <p:pic>
        <p:nvPicPr>
          <p:cNvPr id="5" name="Picture 4" descr="Example of an attempted SQL injection attack on ChatGPT">
            <a:extLst>
              <a:ext uri="{FF2B5EF4-FFF2-40B4-BE49-F238E27FC236}">
                <a16:creationId xmlns:a16="http://schemas.microsoft.com/office/drawing/2014/main" id="{8B29621B-5974-7B4B-987D-951BCA949177}"/>
              </a:ext>
            </a:extLst>
          </p:cNvPr>
          <p:cNvPicPr/>
          <p:nvPr/>
        </p:nvPicPr>
        <p:blipFill>
          <a:blip r:embed="rId3">
            <a:extLst>
              <a:ext uri="{28A0092B-C50C-407E-A947-70E740481C1C}">
                <a14:useLocalDpi xmlns:a14="http://schemas.microsoft.com/office/drawing/2010/main" val="0"/>
              </a:ext>
            </a:extLst>
          </a:blip>
          <a:stretch>
            <a:fillRect/>
          </a:stretch>
        </p:blipFill>
        <p:spPr>
          <a:xfrm>
            <a:off x="3424119" y="4847971"/>
            <a:ext cx="5343761" cy="1788339"/>
          </a:xfrm>
          <a:prstGeom prst="rect">
            <a:avLst/>
          </a:prstGeom>
        </p:spPr>
      </p:pic>
    </p:spTree>
    <p:custDataLst>
      <p:tags r:id="rId1"/>
    </p:custDataLst>
    <p:extLst>
      <p:ext uri="{BB962C8B-B14F-4D97-AF65-F5344CB8AC3E}">
        <p14:creationId xmlns:p14="http://schemas.microsoft.com/office/powerpoint/2010/main" val="40336152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122A9-240A-D34F-B853-668B1706814F}"/>
              </a:ext>
            </a:extLst>
          </p:cNvPr>
          <p:cNvSpPr>
            <a:spLocks noGrp="1"/>
          </p:cNvSpPr>
          <p:nvPr>
            <p:ph type="title"/>
          </p:nvPr>
        </p:nvSpPr>
        <p:spPr>
          <a:xfrm>
            <a:off x="838200" y="365125"/>
            <a:ext cx="10515600" cy="1325563"/>
          </a:xfrm>
        </p:spPr>
        <p:txBody>
          <a:bodyPr/>
          <a:lstStyle/>
          <a:p>
            <a:r>
              <a:rPr lang="en-US"/>
              <a:t>Controls</a:t>
            </a:r>
            <a:endParaRPr lang="en-US" dirty="0"/>
          </a:p>
        </p:txBody>
      </p:sp>
      <p:sp>
        <p:nvSpPr>
          <p:cNvPr id="3" name="Content Placeholder 2">
            <a:extLst>
              <a:ext uri="{FF2B5EF4-FFF2-40B4-BE49-F238E27FC236}">
                <a16:creationId xmlns:a16="http://schemas.microsoft.com/office/drawing/2014/main" id="{5AC6B1F0-89CB-FB40-8D43-C936F8DEBFE8}"/>
              </a:ext>
            </a:extLst>
          </p:cNvPr>
          <p:cNvSpPr>
            <a:spLocks noGrp="1"/>
          </p:cNvSpPr>
          <p:nvPr>
            <p:ph idx="1"/>
          </p:nvPr>
        </p:nvSpPr>
        <p:spPr>
          <a:xfrm>
            <a:off x="838200" y="1825625"/>
            <a:ext cx="10515600" cy="4351338"/>
          </a:xfrm>
        </p:spPr>
        <p:txBody>
          <a:bodyPr>
            <a:noAutofit/>
          </a:bodyPr>
          <a:lstStyle/>
          <a:p>
            <a:pPr marL="0" indent="0">
              <a:buNone/>
            </a:pPr>
            <a:r>
              <a:rPr lang="en-US" dirty="0"/>
              <a:t>Security </a:t>
            </a:r>
            <a:r>
              <a:rPr lang="en-US" b="1" i="1" dirty="0"/>
              <a:t>controls</a:t>
            </a:r>
            <a:r>
              <a:rPr lang="en-US" dirty="0"/>
              <a:t> are safeguards used to minimize the impact of threats. Cybersecurity controls can be classified as physical, procedural, and technical.</a:t>
            </a:r>
          </a:p>
          <a:p>
            <a:pPr lvl="1"/>
            <a:r>
              <a:rPr lang="en-US" dirty="0"/>
              <a:t>Physical controls use traditional non-technical methods of preventing harm.</a:t>
            </a:r>
          </a:p>
          <a:p>
            <a:pPr marL="914400" lvl="2" indent="0">
              <a:buNone/>
            </a:pPr>
            <a:r>
              <a:rPr lang="en-US" dirty="0"/>
              <a:t>Examples: locks, fire extinguishers, background checks, and doors</a:t>
            </a:r>
          </a:p>
          <a:p>
            <a:pPr lvl="1"/>
            <a:r>
              <a:rPr lang="en-US" dirty="0"/>
              <a:t>Procedural controls are prescribed plans of action that govern the use of computer resource.</a:t>
            </a:r>
          </a:p>
          <a:p>
            <a:pPr marL="914400" lvl="2" indent="0">
              <a:buNone/>
            </a:pPr>
            <a:r>
              <a:rPr lang="en-US" dirty="0"/>
              <a:t>Examples: procedures for obtaining computer accounts or for escalating privileges </a:t>
            </a:r>
          </a:p>
          <a:p>
            <a:pPr lvl="1"/>
            <a:r>
              <a:rPr lang="en-US" dirty="0"/>
              <a:t>Technical controls are the security measures built into the information system itself</a:t>
            </a:r>
          </a:p>
          <a:p>
            <a:pPr marL="914400" lvl="2" indent="0">
              <a:buNone/>
            </a:pPr>
            <a:r>
              <a:rPr lang="en-US" dirty="0"/>
              <a:t>Examples: passwords, firewalls, intrusion detection systems, system updates, and antivirus software </a:t>
            </a:r>
          </a:p>
        </p:txBody>
      </p:sp>
    </p:spTree>
    <p:custDataLst>
      <p:tags r:id="rId1"/>
    </p:custDataLst>
    <p:extLst>
      <p:ext uri="{BB962C8B-B14F-4D97-AF65-F5344CB8AC3E}">
        <p14:creationId xmlns:p14="http://schemas.microsoft.com/office/powerpoint/2010/main" val="42447687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C65E67-CC6C-3772-483C-EA2E23C80263}"/>
              </a:ext>
            </a:extLst>
          </p:cNvPr>
          <p:cNvSpPr>
            <a:spLocks noGrp="1"/>
          </p:cNvSpPr>
          <p:nvPr>
            <p:ph type="title"/>
          </p:nvPr>
        </p:nvSpPr>
        <p:spPr/>
        <p:txBody>
          <a:bodyPr/>
          <a:lstStyle/>
          <a:p>
            <a:r>
              <a:rPr lang="en-US" dirty="0"/>
              <a:t>Cyber Hygiene</a:t>
            </a:r>
          </a:p>
        </p:txBody>
      </p:sp>
      <p:sp>
        <p:nvSpPr>
          <p:cNvPr id="5" name="Text Placeholder 4">
            <a:extLst>
              <a:ext uri="{FF2B5EF4-FFF2-40B4-BE49-F238E27FC236}">
                <a16:creationId xmlns:a16="http://schemas.microsoft.com/office/drawing/2014/main" id="{C83FC8CB-3172-FDCF-4F37-8B11940FB877}"/>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27185803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14C1B-3F6F-104C-969A-FD8CDA946347}"/>
              </a:ext>
            </a:extLst>
          </p:cNvPr>
          <p:cNvSpPr>
            <a:spLocks noGrp="1"/>
          </p:cNvSpPr>
          <p:nvPr>
            <p:ph type="title"/>
          </p:nvPr>
        </p:nvSpPr>
        <p:spPr/>
        <p:txBody>
          <a:bodyPr/>
          <a:lstStyle/>
          <a:p>
            <a:r>
              <a:rPr lang="en-US" dirty="0"/>
              <a:t>Topics</a:t>
            </a:r>
          </a:p>
        </p:txBody>
      </p:sp>
      <p:sp>
        <p:nvSpPr>
          <p:cNvPr id="3" name="Content Placeholder 2">
            <a:extLst>
              <a:ext uri="{FF2B5EF4-FFF2-40B4-BE49-F238E27FC236}">
                <a16:creationId xmlns:a16="http://schemas.microsoft.com/office/drawing/2014/main" id="{5F983159-9E36-4744-A41C-E1EC1206FC3D}"/>
              </a:ext>
            </a:extLst>
          </p:cNvPr>
          <p:cNvSpPr>
            <a:spLocks noGrp="1"/>
          </p:cNvSpPr>
          <p:nvPr>
            <p:ph idx="1"/>
          </p:nvPr>
        </p:nvSpPr>
        <p:spPr/>
        <p:txBody>
          <a:bodyPr>
            <a:noAutofit/>
          </a:bodyPr>
          <a:lstStyle/>
          <a:p>
            <a:r>
              <a:rPr lang="en-US" dirty="0"/>
              <a:t>What is cybersecurity?</a:t>
            </a:r>
          </a:p>
          <a:p>
            <a:r>
              <a:rPr lang="en-US" dirty="0"/>
              <a:t>History of Cybersecurity Events</a:t>
            </a:r>
          </a:p>
          <a:p>
            <a:r>
              <a:rPr lang="en-US" dirty="0"/>
              <a:t>Basic Information Security Model</a:t>
            </a:r>
          </a:p>
          <a:p>
            <a:r>
              <a:rPr lang="en-US" dirty="0"/>
              <a:t>Cyber Hygiene</a:t>
            </a:r>
          </a:p>
          <a:p>
            <a:r>
              <a:rPr lang="en-US" dirty="0"/>
              <a:t>Teams in Cybersecurity</a:t>
            </a:r>
          </a:p>
        </p:txBody>
      </p:sp>
    </p:spTree>
    <p:custDataLst>
      <p:tags r:id="rId1"/>
    </p:custDataLst>
    <p:extLst>
      <p:ext uri="{BB962C8B-B14F-4D97-AF65-F5344CB8AC3E}">
        <p14:creationId xmlns:p14="http://schemas.microsoft.com/office/powerpoint/2010/main" val="7268583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397BAC-61B2-B54F-9E99-A904053D66FD}"/>
              </a:ext>
            </a:extLst>
          </p:cNvPr>
          <p:cNvSpPr>
            <a:spLocks noGrp="1"/>
          </p:cNvSpPr>
          <p:nvPr>
            <p:ph type="title"/>
          </p:nvPr>
        </p:nvSpPr>
        <p:spPr/>
        <p:txBody>
          <a:bodyPr/>
          <a:lstStyle/>
          <a:p>
            <a:r>
              <a:rPr lang="en-US" dirty="0"/>
              <a:t>Cyber Hygiene</a:t>
            </a:r>
          </a:p>
        </p:txBody>
      </p:sp>
      <p:sp>
        <p:nvSpPr>
          <p:cNvPr id="3" name="Content Placeholder 2">
            <a:extLst>
              <a:ext uri="{FF2B5EF4-FFF2-40B4-BE49-F238E27FC236}">
                <a16:creationId xmlns:a16="http://schemas.microsoft.com/office/drawing/2014/main" id="{9352A0F8-A425-564E-89A5-2935ADA66BEA}"/>
              </a:ext>
            </a:extLst>
          </p:cNvPr>
          <p:cNvSpPr>
            <a:spLocks noGrp="1"/>
          </p:cNvSpPr>
          <p:nvPr>
            <p:ph idx="1"/>
          </p:nvPr>
        </p:nvSpPr>
        <p:spPr/>
        <p:txBody>
          <a:bodyPr/>
          <a:lstStyle/>
          <a:p>
            <a:r>
              <a:rPr lang="en-US" dirty="0"/>
              <a:t>The US Cybersecurity &amp; Infrastructure Security Agency (CISA) defines </a:t>
            </a:r>
            <a:br>
              <a:rPr lang="en-US" dirty="0"/>
            </a:br>
            <a:r>
              <a:rPr lang="en-US" b="1" dirty="0"/>
              <a:t>cyber hygiene</a:t>
            </a:r>
            <a:r>
              <a:rPr lang="en-US" dirty="0"/>
              <a:t> as those practices which reduce the risk of a successful </a:t>
            </a:r>
            <a:br>
              <a:rPr lang="en-US" dirty="0"/>
            </a:br>
            <a:r>
              <a:rPr lang="en-US" dirty="0"/>
              <a:t>cyber-attack.</a:t>
            </a:r>
          </a:p>
          <a:p>
            <a:r>
              <a:rPr lang="en-US" dirty="0"/>
              <a:t>Today it is important for people to understand how to use good cyber hygiene practices in order to safely use online IT systems and resources.</a:t>
            </a:r>
          </a:p>
          <a:p>
            <a:r>
              <a:rPr lang="en-US" dirty="0"/>
              <a:t>Some intuitive practices of good cyber hygiene include simple measures of updating the security of your technical devices.</a:t>
            </a:r>
          </a:p>
        </p:txBody>
      </p:sp>
    </p:spTree>
    <p:custDataLst>
      <p:tags r:id="rId1"/>
    </p:custDataLst>
    <p:extLst>
      <p:ext uri="{BB962C8B-B14F-4D97-AF65-F5344CB8AC3E}">
        <p14:creationId xmlns:p14="http://schemas.microsoft.com/office/powerpoint/2010/main" val="42545089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CEDC1-18BD-3644-8D84-670AFBCCDBBC}"/>
              </a:ext>
            </a:extLst>
          </p:cNvPr>
          <p:cNvSpPr>
            <a:spLocks noGrp="1"/>
          </p:cNvSpPr>
          <p:nvPr>
            <p:ph type="title"/>
          </p:nvPr>
        </p:nvSpPr>
        <p:spPr/>
        <p:txBody>
          <a:bodyPr/>
          <a:lstStyle/>
          <a:p>
            <a:r>
              <a:rPr lang="en-US" dirty="0"/>
              <a:t>Cyber Hygiene: Password Management</a:t>
            </a:r>
          </a:p>
        </p:txBody>
      </p:sp>
      <p:sp>
        <p:nvSpPr>
          <p:cNvPr id="3" name="Content Placeholder 2">
            <a:extLst>
              <a:ext uri="{FF2B5EF4-FFF2-40B4-BE49-F238E27FC236}">
                <a16:creationId xmlns:a16="http://schemas.microsoft.com/office/drawing/2014/main" id="{0559A0EC-1BF6-7D4B-A11C-C349F12F33E8}"/>
              </a:ext>
            </a:extLst>
          </p:cNvPr>
          <p:cNvSpPr>
            <a:spLocks noGrp="1"/>
          </p:cNvSpPr>
          <p:nvPr>
            <p:ph sz="half" idx="1"/>
          </p:nvPr>
        </p:nvSpPr>
        <p:spPr>
          <a:xfrm>
            <a:off x="838200" y="2877673"/>
            <a:ext cx="5181600" cy="3622022"/>
          </a:xfrm>
        </p:spPr>
        <p:txBody>
          <a:bodyPr>
            <a:noAutofit/>
          </a:bodyPr>
          <a:lstStyle/>
          <a:p>
            <a:r>
              <a:rPr lang="en-US" dirty="0"/>
              <a:t>Avoid using the same password for multiple accounts</a:t>
            </a:r>
          </a:p>
          <a:p>
            <a:r>
              <a:rPr lang="en-US" dirty="0"/>
              <a:t>Change passwords on a regular basis</a:t>
            </a:r>
          </a:p>
          <a:p>
            <a:r>
              <a:rPr lang="en-US" dirty="0"/>
              <a:t>Passwords should be at least 12 or more characters long</a:t>
            </a:r>
          </a:p>
          <a:p>
            <a:r>
              <a:rPr lang="en-US" dirty="0"/>
              <a:t>Passwords should include a mixture of upper and lower-case letters plus symbols and letters</a:t>
            </a:r>
          </a:p>
        </p:txBody>
      </p:sp>
      <p:sp>
        <p:nvSpPr>
          <p:cNvPr id="4" name="Content Placeholder 3">
            <a:extLst>
              <a:ext uri="{FF2B5EF4-FFF2-40B4-BE49-F238E27FC236}">
                <a16:creationId xmlns:a16="http://schemas.microsoft.com/office/drawing/2014/main" id="{95333E71-BF03-49FA-AA36-BC5785F796C8}"/>
              </a:ext>
            </a:extLst>
          </p:cNvPr>
          <p:cNvSpPr>
            <a:spLocks noGrp="1"/>
          </p:cNvSpPr>
          <p:nvPr>
            <p:ph sz="half" idx="2"/>
          </p:nvPr>
        </p:nvSpPr>
        <p:spPr>
          <a:xfrm>
            <a:off x="6172200" y="2877673"/>
            <a:ext cx="5181600" cy="3622022"/>
          </a:xfrm>
        </p:spPr>
        <p:txBody>
          <a:bodyPr>
            <a:normAutofit lnSpcReduction="10000"/>
          </a:bodyPr>
          <a:lstStyle/>
          <a:p>
            <a:r>
              <a:rPr lang="en-US" dirty="0"/>
              <a:t>Avoid obvious passwords such as sequential numbers like 1234 or personal information someone could acquire on your social media accounts such as your pet’s name or your first car.</a:t>
            </a:r>
          </a:p>
          <a:p>
            <a:r>
              <a:rPr lang="en-US" dirty="0"/>
              <a:t>Avoid sharing passwords with others</a:t>
            </a:r>
          </a:p>
          <a:p>
            <a:r>
              <a:rPr lang="en-US" dirty="0"/>
              <a:t>Use a password manager (example: </a:t>
            </a:r>
            <a:r>
              <a:rPr lang="en-US" u="sng" dirty="0">
                <a:hlinkClick r:id="rId3"/>
              </a:rPr>
              <a:t>https://1password.com/</a:t>
            </a:r>
            <a:r>
              <a:rPr lang="en-US" dirty="0"/>
              <a:t> )</a:t>
            </a:r>
          </a:p>
        </p:txBody>
      </p:sp>
      <p:sp>
        <p:nvSpPr>
          <p:cNvPr id="6" name="TextBox 5">
            <a:extLst>
              <a:ext uri="{FF2B5EF4-FFF2-40B4-BE49-F238E27FC236}">
                <a16:creationId xmlns:a16="http://schemas.microsoft.com/office/drawing/2014/main" id="{DC527245-B692-5F40-8599-15ADCFD2689B}"/>
              </a:ext>
            </a:extLst>
          </p:cNvPr>
          <p:cNvSpPr txBox="1"/>
          <p:nvPr/>
        </p:nvSpPr>
        <p:spPr>
          <a:xfrm>
            <a:off x="838200" y="1828800"/>
            <a:ext cx="10512552" cy="830997"/>
          </a:xfrm>
          <a:prstGeom prst="rect">
            <a:avLst/>
          </a:prstGeom>
          <a:noFill/>
        </p:spPr>
        <p:txBody>
          <a:bodyPr wrap="square">
            <a:spAutoFit/>
          </a:bodyPr>
          <a:lstStyle/>
          <a:p>
            <a:pPr marL="0" indent="0">
              <a:buNone/>
            </a:pPr>
            <a:r>
              <a:rPr lang="en-US" sz="2400" b="1" i="1" dirty="0"/>
              <a:t>Password management</a:t>
            </a:r>
            <a:r>
              <a:rPr lang="en-US" sz="2400" dirty="0"/>
              <a:t> is one of the most effective ways to practice good cyber hygiene. Below are examples of secure practices for keeping passwords safe. </a:t>
            </a:r>
          </a:p>
        </p:txBody>
      </p:sp>
    </p:spTree>
    <p:custDataLst>
      <p:tags r:id="rId1"/>
    </p:custDataLst>
    <p:extLst>
      <p:ext uri="{BB962C8B-B14F-4D97-AF65-F5344CB8AC3E}">
        <p14:creationId xmlns:p14="http://schemas.microsoft.com/office/powerpoint/2010/main" val="37718945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50F20-13D3-DE07-4D60-0C4905150554}"/>
              </a:ext>
            </a:extLst>
          </p:cNvPr>
          <p:cNvSpPr>
            <a:spLocks noGrp="1"/>
          </p:cNvSpPr>
          <p:nvPr>
            <p:ph type="title"/>
          </p:nvPr>
        </p:nvSpPr>
        <p:spPr/>
        <p:txBody>
          <a:bodyPr/>
          <a:lstStyle/>
          <a:p>
            <a:r>
              <a:rPr lang="en-US" dirty="0"/>
              <a:t>Teams in Cybersecurity</a:t>
            </a:r>
          </a:p>
        </p:txBody>
      </p:sp>
      <p:sp>
        <p:nvSpPr>
          <p:cNvPr id="3" name="Text Placeholder 2">
            <a:extLst>
              <a:ext uri="{FF2B5EF4-FFF2-40B4-BE49-F238E27FC236}">
                <a16:creationId xmlns:a16="http://schemas.microsoft.com/office/drawing/2014/main" id="{8301D5FB-C9B6-8181-2EA7-7BF1155FD7E9}"/>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41071123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E1369-BD31-9748-A614-799F069E5AB0}"/>
              </a:ext>
            </a:extLst>
          </p:cNvPr>
          <p:cNvSpPr>
            <a:spLocks noGrp="1"/>
          </p:cNvSpPr>
          <p:nvPr>
            <p:ph type="title"/>
          </p:nvPr>
        </p:nvSpPr>
        <p:spPr/>
        <p:txBody>
          <a:bodyPr/>
          <a:lstStyle/>
          <a:p>
            <a:r>
              <a:rPr lang="en-US" dirty="0"/>
              <a:t>Teams in Cybersecurity</a:t>
            </a:r>
          </a:p>
        </p:txBody>
      </p:sp>
      <p:sp>
        <p:nvSpPr>
          <p:cNvPr id="3" name="Content Placeholder 2">
            <a:extLst>
              <a:ext uri="{FF2B5EF4-FFF2-40B4-BE49-F238E27FC236}">
                <a16:creationId xmlns:a16="http://schemas.microsoft.com/office/drawing/2014/main" id="{C248F173-8CF0-7D46-A1A9-C75375EED8AC}"/>
              </a:ext>
            </a:extLst>
          </p:cNvPr>
          <p:cNvSpPr>
            <a:spLocks noGrp="1"/>
          </p:cNvSpPr>
          <p:nvPr>
            <p:ph idx="1"/>
          </p:nvPr>
        </p:nvSpPr>
        <p:spPr/>
        <p:txBody>
          <a:bodyPr>
            <a:noAutofit/>
          </a:bodyPr>
          <a:lstStyle/>
          <a:p>
            <a:r>
              <a:rPr lang="en-US" dirty="0"/>
              <a:t>Professionals who work in cybersecurity often work in teams to respond or investigate a cybersecurity event.</a:t>
            </a:r>
          </a:p>
          <a:p>
            <a:r>
              <a:rPr lang="en-US" dirty="0"/>
              <a:t>These teams must be familiar with the tactics, techniques, and procedures (TTP) used by bad actors in a cybersecurity event.</a:t>
            </a:r>
          </a:p>
          <a:p>
            <a:pPr lvl="1"/>
            <a:r>
              <a:rPr lang="en-US" b="1" dirty="0"/>
              <a:t>Tactics</a:t>
            </a:r>
            <a:r>
              <a:rPr lang="en-US" dirty="0"/>
              <a:t> can be described as the basic methods used by the hacker to gain access to a system or information.</a:t>
            </a:r>
          </a:p>
          <a:p>
            <a:pPr lvl="1"/>
            <a:r>
              <a:rPr lang="en-US" dirty="0"/>
              <a:t>A </a:t>
            </a:r>
            <a:r>
              <a:rPr lang="en-US" b="1" dirty="0"/>
              <a:t>technique</a:t>
            </a:r>
            <a:r>
              <a:rPr lang="en-US" dirty="0"/>
              <a:t> may include the tools or methods used by the hacker to gain access to the system or information.</a:t>
            </a:r>
          </a:p>
          <a:p>
            <a:pPr lvl="1"/>
            <a:r>
              <a:rPr lang="en-US" dirty="0"/>
              <a:t>The </a:t>
            </a:r>
            <a:r>
              <a:rPr lang="en-US" b="1" dirty="0"/>
              <a:t>procedure</a:t>
            </a:r>
            <a:r>
              <a:rPr lang="en-US" dirty="0"/>
              <a:t> describes how a hacker carries out the techniques step-by-step</a:t>
            </a:r>
            <a:r>
              <a:rPr lang="en-US" dirty="0">
                <a:effectLst/>
              </a:rPr>
              <a:t>.</a:t>
            </a:r>
            <a:endParaRPr lang="en-US" dirty="0"/>
          </a:p>
        </p:txBody>
      </p:sp>
    </p:spTree>
    <p:custDataLst>
      <p:tags r:id="rId1"/>
    </p:custDataLst>
    <p:extLst>
      <p:ext uri="{BB962C8B-B14F-4D97-AF65-F5344CB8AC3E}">
        <p14:creationId xmlns:p14="http://schemas.microsoft.com/office/powerpoint/2010/main" val="14257218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6C0D-E7FC-954B-8597-495E4DBF3051}"/>
              </a:ext>
            </a:extLst>
          </p:cNvPr>
          <p:cNvSpPr>
            <a:spLocks noGrp="1"/>
          </p:cNvSpPr>
          <p:nvPr>
            <p:ph type="title"/>
          </p:nvPr>
        </p:nvSpPr>
        <p:spPr/>
        <p:txBody>
          <a:bodyPr/>
          <a:lstStyle/>
          <a:p>
            <a:r>
              <a:rPr lang="en-US" dirty="0"/>
              <a:t>Teams in Cybersecurity</a:t>
            </a:r>
          </a:p>
        </p:txBody>
      </p:sp>
      <p:sp>
        <p:nvSpPr>
          <p:cNvPr id="4" name="Text Placeholder 3">
            <a:extLst>
              <a:ext uri="{FF2B5EF4-FFF2-40B4-BE49-F238E27FC236}">
                <a16:creationId xmlns:a16="http://schemas.microsoft.com/office/drawing/2014/main" id="{F7F32D85-62F0-554B-C416-7BCF10BEFD63}"/>
              </a:ext>
            </a:extLst>
          </p:cNvPr>
          <p:cNvSpPr>
            <a:spLocks noGrp="1"/>
          </p:cNvSpPr>
          <p:nvPr>
            <p:ph type="body" idx="1"/>
          </p:nvPr>
        </p:nvSpPr>
        <p:spPr>
          <a:xfrm>
            <a:off x="839788" y="1681163"/>
            <a:ext cx="5157787" cy="533119"/>
          </a:xfrm>
        </p:spPr>
        <p:txBody>
          <a:bodyPr anchor="t"/>
          <a:lstStyle/>
          <a:p>
            <a:r>
              <a:rPr lang="en-US" dirty="0">
                <a:solidFill>
                  <a:srgbClr val="FF0000"/>
                </a:solidFill>
              </a:rPr>
              <a:t>Red Teams</a:t>
            </a:r>
          </a:p>
        </p:txBody>
      </p:sp>
      <p:sp>
        <p:nvSpPr>
          <p:cNvPr id="3" name="Content Placeholder 2">
            <a:extLst>
              <a:ext uri="{FF2B5EF4-FFF2-40B4-BE49-F238E27FC236}">
                <a16:creationId xmlns:a16="http://schemas.microsoft.com/office/drawing/2014/main" id="{4A2B9A59-698A-F847-896E-1F50078D0495}"/>
              </a:ext>
            </a:extLst>
          </p:cNvPr>
          <p:cNvSpPr>
            <a:spLocks noGrp="1"/>
          </p:cNvSpPr>
          <p:nvPr>
            <p:ph sz="half" idx="2"/>
          </p:nvPr>
        </p:nvSpPr>
        <p:spPr>
          <a:xfrm>
            <a:off x="839788" y="2214282"/>
            <a:ext cx="5157787" cy="3975381"/>
          </a:xfrm>
        </p:spPr>
        <p:txBody>
          <a:bodyPr>
            <a:noAutofit/>
          </a:bodyPr>
          <a:lstStyle/>
          <a:p>
            <a:r>
              <a:rPr lang="en-US" sz="2000" dirty="0"/>
              <a:t>These cybersecurity teams consist of operators that use tools and techniques typically used by malicious actors to attack a system or the information it manages.</a:t>
            </a:r>
          </a:p>
          <a:p>
            <a:r>
              <a:rPr lang="en-US" sz="2000" dirty="0"/>
              <a:t>If this were a sport, you could think of Red Teams as the </a:t>
            </a:r>
            <a:r>
              <a:rPr lang="en-US" sz="2000" b="1" dirty="0">
                <a:solidFill>
                  <a:srgbClr val="FF0000"/>
                </a:solidFill>
              </a:rPr>
              <a:t>offense</a:t>
            </a:r>
            <a:r>
              <a:rPr lang="en-US" dirty="0"/>
              <a:t>.</a:t>
            </a:r>
            <a:endParaRPr lang="en-US" sz="2000" dirty="0">
              <a:effectLst/>
            </a:endParaRPr>
          </a:p>
          <a:p>
            <a:r>
              <a:rPr lang="en-US" sz="2000" dirty="0"/>
              <a:t>The intent of a Red Team operator (hacker) is to help companies understand how their security weaknesses (vulnerabilities) can be exploited by a malicious actor.</a:t>
            </a:r>
          </a:p>
        </p:txBody>
      </p:sp>
      <p:sp>
        <p:nvSpPr>
          <p:cNvPr id="5" name="Text Placeholder 4">
            <a:extLst>
              <a:ext uri="{FF2B5EF4-FFF2-40B4-BE49-F238E27FC236}">
                <a16:creationId xmlns:a16="http://schemas.microsoft.com/office/drawing/2014/main" id="{3CAC47B4-5561-E49F-A388-E7A91BCBE180}"/>
              </a:ext>
            </a:extLst>
          </p:cNvPr>
          <p:cNvSpPr>
            <a:spLocks noGrp="1"/>
          </p:cNvSpPr>
          <p:nvPr>
            <p:ph type="body" sz="quarter" idx="3"/>
          </p:nvPr>
        </p:nvSpPr>
        <p:spPr>
          <a:xfrm>
            <a:off x="6172200" y="1681163"/>
            <a:ext cx="5183188" cy="533119"/>
          </a:xfrm>
        </p:spPr>
        <p:txBody>
          <a:bodyPr anchor="t"/>
          <a:lstStyle/>
          <a:p>
            <a:r>
              <a:rPr lang="en-US" dirty="0">
                <a:solidFill>
                  <a:srgbClr val="0070C0"/>
                </a:solidFill>
              </a:rPr>
              <a:t>Blue Teams</a:t>
            </a:r>
          </a:p>
        </p:txBody>
      </p:sp>
      <p:sp>
        <p:nvSpPr>
          <p:cNvPr id="6" name="Content Placeholder 5">
            <a:extLst>
              <a:ext uri="{FF2B5EF4-FFF2-40B4-BE49-F238E27FC236}">
                <a16:creationId xmlns:a16="http://schemas.microsoft.com/office/drawing/2014/main" id="{19B1C61B-13F3-C357-EDF4-C41EE22930AF}"/>
              </a:ext>
            </a:extLst>
          </p:cNvPr>
          <p:cNvSpPr>
            <a:spLocks noGrp="1"/>
          </p:cNvSpPr>
          <p:nvPr>
            <p:ph sz="quarter" idx="4"/>
          </p:nvPr>
        </p:nvSpPr>
        <p:spPr>
          <a:xfrm>
            <a:off x="6172200" y="2214282"/>
            <a:ext cx="5183188" cy="3975381"/>
          </a:xfrm>
        </p:spPr>
        <p:txBody>
          <a:bodyPr>
            <a:noAutofit/>
          </a:bodyPr>
          <a:lstStyle/>
          <a:p>
            <a:r>
              <a:rPr lang="en-US" sz="2000" dirty="0"/>
              <a:t>These cybersecurity teams focus on the constant </a:t>
            </a:r>
            <a:r>
              <a:rPr lang="en-US" sz="2000" b="1" dirty="0">
                <a:solidFill>
                  <a:srgbClr val="0070C0"/>
                </a:solidFill>
              </a:rPr>
              <a:t>defense</a:t>
            </a:r>
            <a:r>
              <a:rPr lang="en-US" sz="2000" dirty="0"/>
              <a:t> of systems and information managed by organizations.</a:t>
            </a:r>
          </a:p>
          <a:p>
            <a:r>
              <a:rPr lang="en-US" sz="2000" dirty="0"/>
              <a:t>It is common for companies to work with Security Operation Centers (SOC) which consist of multiple Blue Teams dedicated to keeping a close watch on all systems critical to conducting their daily business.</a:t>
            </a:r>
          </a:p>
          <a:p>
            <a:r>
              <a:rPr lang="en-US" sz="2000" dirty="0"/>
              <a:t>Blue Teams are trained to use tools designed to protect, capture, analyze, and respond to a cybersecurity event.</a:t>
            </a:r>
          </a:p>
        </p:txBody>
      </p:sp>
    </p:spTree>
    <p:custDataLst>
      <p:tags r:id="rId1"/>
    </p:custDataLst>
    <p:extLst>
      <p:ext uri="{BB962C8B-B14F-4D97-AF65-F5344CB8AC3E}">
        <p14:creationId xmlns:p14="http://schemas.microsoft.com/office/powerpoint/2010/main" val="27935825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DC81CFF-935E-374E-C607-62878B8C31FA}"/>
              </a:ext>
            </a:extLst>
          </p:cNvPr>
          <p:cNvSpPr>
            <a:spLocks noGrp="1"/>
          </p:cNvSpPr>
          <p:nvPr>
            <p:ph type="title"/>
          </p:nvPr>
        </p:nvSpPr>
        <p:spPr/>
        <p:txBody>
          <a:bodyPr/>
          <a:lstStyle/>
          <a:p>
            <a:r>
              <a:rPr lang="en-US" dirty="0"/>
              <a:t>The end</a:t>
            </a:r>
          </a:p>
        </p:txBody>
      </p:sp>
    </p:spTree>
    <p:custDataLst>
      <p:tags r:id="rId1"/>
    </p:custDataLst>
    <p:extLst>
      <p:ext uri="{BB962C8B-B14F-4D97-AF65-F5344CB8AC3E}">
        <p14:creationId xmlns:p14="http://schemas.microsoft.com/office/powerpoint/2010/main" val="2879013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5E053-EDEC-0C4E-B7DA-AA9F6D682642}"/>
              </a:ext>
            </a:extLst>
          </p:cNvPr>
          <p:cNvSpPr>
            <a:spLocks noGrp="1"/>
          </p:cNvSpPr>
          <p:nvPr>
            <p:ph type="title"/>
          </p:nvPr>
        </p:nvSpPr>
        <p:spPr/>
        <p:txBody>
          <a:bodyPr/>
          <a:lstStyle/>
          <a:p>
            <a:r>
              <a:rPr lang="en-US" dirty="0"/>
              <a:t>What is cybersecurity?</a:t>
            </a:r>
          </a:p>
        </p:txBody>
      </p:sp>
      <p:sp>
        <p:nvSpPr>
          <p:cNvPr id="3" name="Content Placeholder 2">
            <a:extLst>
              <a:ext uri="{FF2B5EF4-FFF2-40B4-BE49-F238E27FC236}">
                <a16:creationId xmlns:a16="http://schemas.microsoft.com/office/drawing/2014/main" id="{3FA94361-16AB-B045-902B-84EC8513F237}"/>
              </a:ext>
            </a:extLst>
          </p:cNvPr>
          <p:cNvSpPr>
            <a:spLocks noGrp="1"/>
          </p:cNvSpPr>
          <p:nvPr>
            <p:ph idx="1"/>
          </p:nvPr>
        </p:nvSpPr>
        <p:spPr/>
        <p:txBody>
          <a:bodyPr>
            <a:normAutofit lnSpcReduction="10000"/>
          </a:bodyPr>
          <a:lstStyle/>
          <a:p>
            <a:pPr marL="0" indent="0">
              <a:buNone/>
            </a:pPr>
            <a:r>
              <a:rPr lang="en-US" dirty="0"/>
              <a:t>The National Institute of Standards and Technologies (NIST) defines </a:t>
            </a:r>
            <a:r>
              <a:rPr lang="en-US" b="1" i="1" dirty="0"/>
              <a:t>cybersecurity</a:t>
            </a:r>
            <a:r>
              <a:rPr lang="en-US" dirty="0"/>
              <a:t> as:</a:t>
            </a:r>
          </a:p>
          <a:p>
            <a:pPr lvl="1"/>
            <a:r>
              <a:rPr lang="en-US" dirty="0"/>
              <a:t>Prevention of damage to, protection of, and restoration of computers, electronic communications systems, electronic communications services, wire communication, and electronic communication, including information contained therein, to ensure its availability, integrity, authentication, confidentiality, and nonrepudiation.</a:t>
            </a:r>
          </a:p>
          <a:p>
            <a:pPr marL="0" indent="0">
              <a:buNone/>
            </a:pPr>
            <a:r>
              <a:rPr lang="en-US" dirty="0"/>
              <a:t>U.S. (44 U.S.C. 3542 ) defines </a:t>
            </a:r>
            <a:r>
              <a:rPr lang="en-US" b="1" i="1" dirty="0"/>
              <a:t>information security</a:t>
            </a:r>
            <a:r>
              <a:rPr lang="en-US" i="1" dirty="0"/>
              <a:t> </a:t>
            </a:r>
            <a:r>
              <a:rPr lang="en-US" dirty="0"/>
              <a:t>as:</a:t>
            </a:r>
          </a:p>
          <a:p>
            <a:pPr lvl="1"/>
            <a:r>
              <a:rPr lang="en-US" dirty="0"/>
              <a:t>Protecting information and information systems from unauthorized access, use, disclosure, disruption, modification, or destruction in order to provide integrity, confidentiality, and availability.</a:t>
            </a:r>
          </a:p>
          <a:p>
            <a:endParaRPr lang="en-US" dirty="0"/>
          </a:p>
        </p:txBody>
      </p:sp>
    </p:spTree>
    <p:custDataLst>
      <p:tags r:id="rId1"/>
    </p:custDataLst>
    <p:extLst>
      <p:ext uri="{BB962C8B-B14F-4D97-AF65-F5344CB8AC3E}">
        <p14:creationId xmlns:p14="http://schemas.microsoft.com/office/powerpoint/2010/main" val="5359423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CB1AB-ABB6-BF46-9820-B2C609E475F4}"/>
              </a:ext>
            </a:extLst>
          </p:cNvPr>
          <p:cNvSpPr>
            <a:spLocks noGrp="1"/>
          </p:cNvSpPr>
          <p:nvPr>
            <p:ph type="title"/>
          </p:nvPr>
        </p:nvSpPr>
        <p:spPr/>
        <p:txBody>
          <a:bodyPr/>
          <a:lstStyle/>
          <a:p>
            <a:r>
              <a:rPr lang="en-US" dirty="0"/>
              <a:t>CIA Triad</a:t>
            </a:r>
          </a:p>
        </p:txBody>
      </p:sp>
      <p:sp>
        <p:nvSpPr>
          <p:cNvPr id="3" name="Content Placeholder 2">
            <a:extLst>
              <a:ext uri="{FF2B5EF4-FFF2-40B4-BE49-F238E27FC236}">
                <a16:creationId xmlns:a16="http://schemas.microsoft.com/office/drawing/2014/main" id="{1E3EDB6D-D53C-7A4B-A1E9-CD30CD710504}"/>
              </a:ext>
            </a:extLst>
          </p:cNvPr>
          <p:cNvSpPr>
            <a:spLocks noGrp="1"/>
          </p:cNvSpPr>
          <p:nvPr>
            <p:ph idx="1"/>
          </p:nvPr>
        </p:nvSpPr>
        <p:spPr/>
        <p:txBody>
          <a:bodyPr/>
          <a:lstStyle/>
          <a:p>
            <a:pPr marL="0" indent="0">
              <a:buNone/>
            </a:pPr>
            <a:r>
              <a:rPr lang="en-US" dirty="0"/>
              <a:t>In cybersecurity practice, this is commonly known as the CIA triad where </a:t>
            </a:r>
            <a:r>
              <a:rPr lang="en-US" b="1" dirty="0"/>
              <a:t>C</a:t>
            </a:r>
            <a:r>
              <a:rPr lang="en-US" dirty="0"/>
              <a:t> stands for confidentiality, </a:t>
            </a:r>
            <a:r>
              <a:rPr lang="en-US" b="1" dirty="0"/>
              <a:t>I</a:t>
            </a:r>
            <a:r>
              <a:rPr lang="en-US" dirty="0"/>
              <a:t> for integrity, and </a:t>
            </a:r>
            <a:r>
              <a:rPr lang="en-US" b="1" dirty="0"/>
              <a:t>A</a:t>
            </a:r>
            <a:r>
              <a:rPr lang="en-US" dirty="0"/>
              <a:t> for availability.</a:t>
            </a:r>
          </a:p>
          <a:p>
            <a:r>
              <a:rPr lang="en-US" b="1" dirty="0"/>
              <a:t>Confidentiality</a:t>
            </a:r>
            <a:r>
              <a:rPr lang="en-US" dirty="0"/>
              <a:t> - preserving authorized restrictions on access and disclosure, including means for protecting personal privacy and proprietary information</a:t>
            </a:r>
          </a:p>
          <a:p>
            <a:r>
              <a:rPr lang="en-US" b="1" dirty="0"/>
              <a:t>Integrity</a:t>
            </a:r>
            <a:r>
              <a:rPr lang="en-US" dirty="0"/>
              <a:t> - guarding against improper information modification or destruction, and includes ensuring information non-repudiation and authenticity</a:t>
            </a:r>
          </a:p>
          <a:p>
            <a:r>
              <a:rPr lang="en-US" b="1" dirty="0"/>
              <a:t>Availability</a:t>
            </a:r>
            <a:r>
              <a:rPr lang="en-US" dirty="0"/>
              <a:t> - ensuring timely and reliable access to and use of information</a:t>
            </a:r>
          </a:p>
        </p:txBody>
      </p:sp>
    </p:spTree>
    <p:custDataLst>
      <p:tags r:id="rId1"/>
    </p:custDataLst>
    <p:extLst>
      <p:ext uri="{BB962C8B-B14F-4D97-AF65-F5344CB8AC3E}">
        <p14:creationId xmlns:p14="http://schemas.microsoft.com/office/powerpoint/2010/main" val="26657320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E3F9E-456A-1E40-E543-71FEAED1DAFF}"/>
              </a:ext>
            </a:extLst>
          </p:cNvPr>
          <p:cNvSpPr>
            <a:spLocks noGrp="1"/>
          </p:cNvSpPr>
          <p:nvPr>
            <p:ph type="title"/>
          </p:nvPr>
        </p:nvSpPr>
        <p:spPr/>
        <p:txBody>
          <a:bodyPr/>
          <a:lstStyle/>
          <a:p>
            <a:r>
              <a:rPr lang="en-US" dirty="0"/>
              <a:t>History of Cybersecurity Events</a:t>
            </a:r>
          </a:p>
        </p:txBody>
      </p:sp>
      <p:sp>
        <p:nvSpPr>
          <p:cNvPr id="3" name="Text Placeholder 2">
            <a:extLst>
              <a:ext uri="{FF2B5EF4-FFF2-40B4-BE49-F238E27FC236}">
                <a16:creationId xmlns:a16="http://schemas.microsoft.com/office/drawing/2014/main" id="{74FC311B-2DF9-D739-F635-C064F8D172CB}"/>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2904176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9DA71-8CF8-BE47-A348-0264CE37834A}"/>
              </a:ext>
            </a:extLst>
          </p:cNvPr>
          <p:cNvSpPr>
            <a:spLocks noGrp="1"/>
          </p:cNvSpPr>
          <p:nvPr>
            <p:ph type="title"/>
          </p:nvPr>
        </p:nvSpPr>
        <p:spPr/>
        <p:txBody>
          <a:bodyPr/>
          <a:lstStyle/>
          <a:p>
            <a:r>
              <a:rPr lang="en-US" dirty="0"/>
              <a:t>History of Cybersecurity Events</a:t>
            </a:r>
          </a:p>
        </p:txBody>
      </p:sp>
      <p:sp>
        <p:nvSpPr>
          <p:cNvPr id="3" name="Content Placeholder 2">
            <a:extLst>
              <a:ext uri="{FF2B5EF4-FFF2-40B4-BE49-F238E27FC236}">
                <a16:creationId xmlns:a16="http://schemas.microsoft.com/office/drawing/2014/main" id="{6232DD68-8EAE-C245-800D-FD524067F45C}"/>
              </a:ext>
            </a:extLst>
          </p:cNvPr>
          <p:cNvSpPr>
            <a:spLocks noGrp="1"/>
          </p:cNvSpPr>
          <p:nvPr>
            <p:ph idx="1"/>
          </p:nvPr>
        </p:nvSpPr>
        <p:spPr>
          <a:xfrm>
            <a:off x="838200" y="1452282"/>
            <a:ext cx="10515600" cy="4724681"/>
          </a:xfrm>
        </p:spPr>
        <p:txBody>
          <a:bodyPr>
            <a:noAutofit/>
          </a:bodyPr>
          <a:lstStyle/>
          <a:p>
            <a:pPr marL="0" indent="0">
              <a:buNone/>
            </a:pPr>
            <a:r>
              <a:rPr lang="en-US" dirty="0"/>
              <a:t>To better understand how the domain of cybersecurity functions in today’s businesses, it is useful to know about specific incidents which have happened in the past and how they have significantly influenced our business environment.</a:t>
            </a:r>
          </a:p>
          <a:p>
            <a:pPr marL="0" indent="0">
              <a:buNone/>
            </a:pPr>
            <a:r>
              <a:rPr lang="en-US" b="1" dirty="0"/>
              <a:t>1982–1983 </a:t>
            </a:r>
            <a:r>
              <a:rPr lang="en-US" dirty="0"/>
              <a:t>– </a:t>
            </a:r>
            <a:r>
              <a:rPr lang="en-US" i="1" dirty="0"/>
              <a:t>Gang of 414’s</a:t>
            </a:r>
          </a:p>
          <a:p>
            <a:pPr lvl="1"/>
            <a:r>
              <a:rPr lang="en-US" dirty="0"/>
              <a:t>The Gang of 414’s is a group of six teenagers from Milwaukee, who got their name from the telephone area code for Milwaukee.</a:t>
            </a:r>
          </a:p>
          <a:p>
            <a:pPr lvl="1"/>
            <a:r>
              <a:rPr lang="en-US" dirty="0"/>
              <a:t>Using home computers, phone lines, and default passwords, this group was able to break into approximately 60 high-profile computer systems, including those at the Los Alamos Laboratories and the Memorial Sloan-Kettering Cancer Center in New York.</a:t>
            </a:r>
          </a:p>
          <a:p>
            <a:pPr marL="0" indent="0">
              <a:buNone/>
            </a:pPr>
            <a:r>
              <a:rPr lang="en-US" b="1" dirty="0"/>
              <a:t>Computer Fraud and Abuse Act of 1986 </a:t>
            </a:r>
            <a:r>
              <a:rPr lang="en-US" dirty="0"/>
              <a:t>passed by Congress made it a crime to break into federal or commercial computer systems.</a:t>
            </a:r>
          </a:p>
        </p:txBody>
      </p:sp>
    </p:spTree>
    <p:custDataLst>
      <p:tags r:id="rId1"/>
    </p:custDataLst>
    <p:extLst>
      <p:ext uri="{BB962C8B-B14F-4D97-AF65-F5344CB8AC3E}">
        <p14:creationId xmlns:p14="http://schemas.microsoft.com/office/powerpoint/2010/main" val="2118649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67068-69F3-9A45-9E5D-80E33F8166E9}"/>
              </a:ext>
            </a:extLst>
          </p:cNvPr>
          <p:cNvSpPr>
            <a:spLocks noGrp="1"/>
          </p:cNvSpPr>
          <p:nvPr>
            <p:ph type="title"/>
          </p:nvPr>
        </p:nvSpPr>
        <p:spPr/>
        <p:txBody>
          <a:bodyPr/>
          <a:lstStyle/>
          <a:p>
            <a:r>
              <a:rPr lang="en-US" dirty="0"/>
              <a:t>History of Cybersecurity Events: Example</a:t>
            </a:r>
          </a:p>
        </p:txBody>
      </p:sp>
      <p:sp>
        <p:nvSpPr>
          <p:cNvPr id="3" name="Content Placeholder 2">
            <a:extLst>
              <a:ext uri="{FF2B5EF4-FFF2-40B4-BE49-F238E27FC236}">
                <a16:creationId xmlns:a16="http://schemas.microsoft.com/office/drawing/2014/main" id="{753A2793-C9BA-AC4E-85EF-029E0B70C81D}"/>
              </a:ext>
            </a:extLst>
          </p:cNvPr>
          <p:cNvSpPr>
            <a:spLocks noGrp="1"/>
          </p:cNvSpPr>
          <p:nvPr>
            <p:ph idx="1"/>
          </p:nvPr>
        </p:nvSpPr>
        <p:spPr/>
        <p:txBody>
          <a:bodyPr>
            <a:noAutofit/>
          </a:bodyPr>
          <a:lstStyle/>
          <a:p>
            <a:pPr marL="0" indent="0">
              <a:buNone/>
            </a:pPr>
            <a:r>
              <a:rPr lang="en-US" b="1" dirty="0"/>
              <a:t>1988 </a:t>
            </a:r>
            <a:r>
              <a:rPr lang="en-US" dirty="0"/>
              <a:t>– </a:t>
            </a:r>
            <a:r>
              <a:rPr lang="en-US" i="1" dirty="0"/>
              <a:t>Morris worm</a:t>
            </a:r>
            <a:endParaRPr lang="en-US" dirty="0"/>
          </a:p>
          <a:p>
            <a:pPr lvl="1"/>
            <a:r>
              <a:rPr lang="en-US" dirty="0"/>
              <a:t>Robert Morris, then a graduate student at Cornell, and now a Professor of Computer Science and Artificial Intelligence at MIT, released a 99-line self-replicating program on November 2, 1988, to measure the size of the then nascent Internet.</a:t>
            </a:r>
          </a:p>
          <a:p>
            <a:pPr lvl="1"/>
            <a:r>
              <a:rPr lang="en-US" dirty="0"/>
              <a:t>It is considered the first Internet worm.</a:t>
            </a:r>
          </a:p>
          <a:p>
            <a:pPr lvl="1"/>
            <a:r>
              <a:rPr lang="en-US" dirty="0"/>
              <a:t>Resulted in the first conviction under the 1986 Computer Fraud and Abuse Act.</a:t>
            </a:r>
          </a:p>
          <a:p>
            <a:pPr lvl="1"/>
            <a:r>
              <a:rPr lang="en-US" dirty="0"/>
              <a:t>The Morris worm prompted the US Government to establish the CERT/CC (CERT coordination center) at Carnegie Mellon University as a single point to coordinate industry–government response to Internet emergencies.</a:t>
            </a:r>
          </a:p>
          <a:p>
            <a:pPr lvl="1"/>
            <a:endParaRPr lang="en-US" dirty="0"/>
          </a:p>
        </p:txBody>
      </p:sp>
    </p:spTree>
    <p:custDataLst>
      <p:tags r:id="rId1"/>
    </p:custDataLst>
    <p:extLst>
      <p:ext uri="{BB962C8B-B14F-4D97-AF65-F5344CB8AC3E}">
        <p14:creationId xmlns:p14="http://schemas.microsoft.com/office/powerpoint/2010/main" val="7949495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4DE05-E7B9-D347-9CB1-4C44EB4FA4B3}"/>
              </a:ext>
            </a:extLst>
          </p:cNvPr>
          <p:cNvSpPr>
            <a:spLocks noGrp="1"/>
          </p:cNvSpPr>
          <p:nvPr>
            <p:ph type="title"/>
          </p:nvPr>
        </p:nvSpPr>
        <p:spPr/>
        <p:txBody>
          <a:bodyPr/>
          <a:lstStyle/>
          <a:p>
            <a:r>
              <a:rPr lang="en-US" dirty="0"/>
              <a:t>History of Cybersecurity Events: Example</a:t>
            </a:r>
          </a:p>
        </p:txBody>
      </p:sp>
      <p:sp>
        <p:nvSpPr>
          <p:cNvPr id="3" name="Content Placeholder 2">
            <a:extLst>
              <a:ext uri="{FF2B5EF4-FFF2-40B4-BE49-F238E27FC236}">
                <a16:creationId xmlns:a16="http://schemas.microsoft.com/office/drawing/2014/main" id="{6525CD23-DAAB-1F4D-B526-F0785F780F8C}"/>
              </a:ext>
            </a:extLst>
          </p:cNvPr>
          <p:cNvSpPr>
            <a:spLocks noGrp="1"/>
          </p:cNvSpPr>
          <p:nvPr>
            <p:ph idx="1"/>
          </p:nvPr>
        </p:nvSpPr>
        <p:spPr/>
        <p:txBody>
          <a:bodyPr/>
          <a:lstStyle/>
          <a:p>
            <a:pPr marL="0" indent="0">
              <a:buNone/>
            </a:pPr>
            <a:r>
              <a:rPr lang="en-US" b="1" dirty="0"/>
              <a:t>2000</a:t>
            </a:r>
            <a:r>
              <a:rPr lang="en-US" dirty="0"/>
              <a:t> – </a:t>
            </a:r>
            <a:r>
              <a:rPr lang="en-US" i="1" dirty="0"/>
              <a:t>ILOVEYOU virus</a:t>
            </a:r>
            <a:endParaRPr lang="en-US" dirty="0"/>
          </a:p>
          <a:p>
            <a:pPr lvl="1"/>
            <a:r>
              <a:rPr lang="en-US" dirty="0"/>
              <a:t>On May 5, 2000, this virus was released by a student in the Philippines.</a:t>
            </a:r>
          </a:p>
          <a:p>
            <a:pPr lvl="1"/>
            <a:r>
              <a:rPr lang="en-US" dirty="0"/>
              <a:t>The virus deleted images on infected computers and automatically sent itself as an email attachment to the Outlook contacts list of infected computers.</a:t>
            </a:r>
          </a:p>
          <a:p>
            <a:pPr lvl="1"/>
            <a:r>
              <a:rPr lang="en-US" dirty="0"/>
              <a:t>The virus infected millions of computers worldwide and caused billions of dollars in damage.</a:t>
            </a:r>
          </a:p>
          <a:p>
            <a:pPr lvl="1"/>
            <a:r>
              <a:rPr lang="en-US" dirty="0"/>
              <a:t>This incident led to the realization that information security was a global phenomenon and led to a push from developed countries for developing countries to revamp their information security laws.</a:t>
            </a:r>
          </a:p>
        </p:txBody>
      </p:sp>
    </p:spTree>
    <p:custDataLst>
      <p:tags r:id="rId1"/>
    </p:custDataLst>
    <p:extLst>
      <p:ext uri="{BB962C8B-B14F-4D97-AF65-F5344CB8AC3E}">
        <p14:creationId xmlns:p14="http://schemas.microsoft.com/office/powerpoint/2010/main" val="8107883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17233-84CE-4246-91EB-54BFA49291F7}"/>
              </a:ext>
            </a:extLst>
          </p:cNvPr>
          <p:cNvSpPr>
            <a:spLocks noGrp="1"/>
          </p:cNvSpPr>
          <p:nvPr>
            <p:ph type="title"/>
          </p:nvPr>
        </p:nvSpPr>
        <p:spPr/>
        <p:txBody>
          <a:bodyPr/>
          <a:lstStyle/>
          <a:p>
            <a:r>
              <a:rPr lang="en-US" dirty="0"/>
              <a:t>History of Cybersecurity Events: Example</a:t>
            </a:r>
          </a:p>
        </p:txBody>
      </p:sp>
      <p:sp>
        <p:nvSpPr>
          <p:cNvPr id="3" name="Content Placeholder 2">
            <a:extLst>
              <a:ext uri="{FF2B5EF4-FFF2-40B4-BE49-F238E27FC236}">
                <a16:creationId xmlns:a16="http://schemas.microsoft.com/office/drawing/2014/main" id="{85C3CF52-6CC5-A742-BB3F-30BFB2FE8145}"/>
              </a:ext>
            </a:extLst>
          </p:cNvPr>
          <p:cNvSpPr>
            <a:spLocks noGrp="1"/>
          </p:cNvSpPr>
          <p:nvPr>
            <p:ph idx="1"/>
          </p:nvPr>
        </p:nvSpPr>
        <p:spPr/>
        <p:txBody>
          <a:bodyPr/>
          <a:lstStyle/>
          <a:p>
            <a:pPr marL="0" indent="0">
              <a:buNone/>
            </a:pPr>
            <a:r>
              <a:rPr lang="en-US" b="1" dirty="0"/>
              <a:t>April 17, 2011</a:t>
            </a:r>
            <a:r>
              <a:rPr lang="en-US" dirty="0"/>
              <a:t> – </a:t>
            </a:r>
            <a:r>
              <a:rPr lang="en-US" i="1" dirty="0"/>
              <a:t>Sony PlayStation Network (PSN)</a:t>
            </a:r>
            <a:endParaRPr lang="en-US" dirty="0"/>
          </a:p>
          <a:p>
            <a:pPr lvl="1"/>
            <a:r>
              <a:rPr lang="en-US" dirty="0"/>
              <a:t>Just before summer break of 2011, Sony announced that an external intrusion had compromised its PlayStation Network and </a:t>
            </a:r>
            <a:r>
              <a:rPr lang="en-US" dirty="0" err="1"/>
              <a:t>Qriocity</a:t>
            </a:r>
            <a:r>
              <a:rPr lang="en-US" dirty="0"/>
              <a:t> service, and that hackers had obtained personal information on the 70 million subscribers of the network.</a:t>
            </a:r>
          </a:p>
          <a:p>
            <a:pPr lvl="1"/>
            <a:r>
              <a:rPr lang="en-US" dirty="0"/>
              <a:t>In response, the company took the network offline while it tried to ensure that all traces of the offending software had been removed from the network.</a:t>
            </a:r>
          </a:p>
          <a:p>
            <a:pPr lvl="1"/>
            <a:r>
              <a:rPr lang="en-US" dirty="0"/>
              <a:t>Imagine losing out with online gaming for an entire summer break because of a cybersecurity incident!</a:t>
            </a:r>
          </a:p>
        </p:txBody>
      </p:sp>
    </p:spTree>
    <p:custDataLst>
      <p:tags r:id="rId1"/>
    </p:custDataLst>
    <p:extLst>
      <p:ext uri="{BB962C8B-B14F-4D97-AF65-F5344CB8AC3E}">
        <p14:creationId xmlns:p14="http://schemas.microsoft.com/office/powerpoint/2010/main" val="260243843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USF-DIT-BOOK" val="mBVNuplP"/>
  <p:tag name="ARTICULATE_SLIDE_COUNT" val="2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SF-dit-book">
  <a:themeElements>
    <a:clrScheme name="DIT">
      <a:dk1>
        <a:sysClr val="windowText" lastClr="000000"/>
      </a:dk1>
      <a:lt1>
        <a:sysClr val="window" lastClr="FFFFFF"/>
      </a:lt1>
      <a:dk2>
        <a:srgbClr val="62656C"/>
      </a:dk2>
      <a:lt2>
        <a:srgbClr val="E7E6E6"/>
      </a:lt2>
      <a:accent1>
        <a:srgbClr val="009795"/>
      </a:accent1>
      <a:accent2>
        <a:srgbClr val="00C3C9"/>
      </a:accent2>
      <a:accent3>
        <a:srgbClr val="96D333"/>
      </a:accent3>
      <a:accent4>
        <a:srgbClr val="FFBB00"/>
      </a:accent4>
      <a:accent5>
        <a:srgbClr val="FF5C00"/>
      </a:accent5>
      <a:accent6>
        <a:srgbClr val="FFFFFF"/>
      </a:accent6>
      <a:hlink>
        <a:srgbClr val="000000"/>
      </a:hlink>
      <a:folHlink>
        <a:srgbClr val="7F7F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SF-dit-book" id="{1E9623A2-5D8C-431E-BC1C-448576782476}" vid="{7A0E7643-AA6A-4652-BD11-674ED7922E9B}"/>
    </a:ext>
  </a:extLst>
</a:theme>
</file>

<file path=ppt/theme/theme2.xml><?xml version="1.0" encoding="utf-8"?>
<a:theme xmlns:a="http://schemas.openxmlformats.org/drawingml/2006/main" name="2_Office Theme">
  <a:themeElements>
    <a:clrScheme name="DIT">
      <a:dk1>
        <a:sysClr val="windowText" lastClr="000000"/>
      </a:dk1>
      <a:lt1>
        <a:sysClr val="window" lastClr="FFFFFF"/>
      </a:lt1>
      <a:dk2>
        <a:srgbClr val="62656C"/>
      </a:dk2>
      <a:lt2>
        <a:srgbClr val="E7E6E6"/>
      </a:lt2>
      <a:accent1>
        <a:srgbClr val="009795"/>
      </a:accent1>
      <a:accent2>
        <a:srgbClr val="00C3C9"/>
      </a:accent2>
      <a:accent3>
        <a:srgbClr val="96D333"/>
      </a:accent3>
      <a:accent4>
        <a:srgbClr val="FFBB00"/>
      </a:accent4>
      <a:accent5>
        <a:srgbClr val="FF5C00"/>
      </a:accent5>
      <a:accent6>
        <a:srgbClr val="FFFFFF"/>
      </a:accent6>
      <a:hlink>
        <a:srgbClr val="000000"/>
      </a:hlink>
      <a:folHlink>
        <a:srgbClr val="7F7F7F"/>
      </a:folHlink>
    </a:clrScheme>
    <a:fontScheme name="DIT wheaton">
      <a:majorFont>
        <a:latin typeface="Wheaton Capitals"/>
        <a:ea typeface=""/>
        <a:cs typeface=""/>
      </a:majorFont>
      <a:minorFont>
        <a:latin typeface="Wheato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USF-dit-book</Template>
  <TotalTime>2191</TotalTime>
  <Words>1869</Words>
  <Application>Microsoft Office PowerPoint</Application>
  <PresentationFormat>Widescreen</PresentationFormat>
  <Paragraphs>118</Paragraphs>
  <Slides>25</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25</vt:i4>
      </vt:variant>
    </vt:vector>
  </HeadingPairs>
  <TitlesOfParts>
    <vt:vector size="29" baseType="lpstr">
      <vt:lpstr>Arial</vt:lpstr>
      <vt:lpstr>Calibri</vt:lpstr>
      <vt:lpstr>USF-dit-book</vt:lpstr>
      <vt:lpstr>2_Office Theme</vt:lpstr>
      <vt:lpstr>Cybersecurity</vt:lpstr>
      <vt:lpstr>Topics</vt:lpstr>
      <vt:lpstr>What is cybersecurity?</vt:lpstr>
      <vt:lpstr>CIA Triad</vt:lpstr>
      <vt:lpstr>History of Cybersecurity Events</vt:lpstr>
      <vt:lpstr>History of Cybersecurity Events</vt:lpstr>
      <vt:lpstr>History of Cybersecurity Events: Example</vt:lpstr>
      <vt:lpstr>History of Cybersecurity Events: Example</vt:lpstr>
      <vt:lpstr>History of Cybersecurity Events: Example</vt:lpstr>
      <vt:lpstr>History of Cybersecurity Events: Example</vt:lpstr>
      <vt:lpstr>Basic Information Security Model</vt:lpstr>
      <vt:lpstr>The Basic Information Security Model</vt:lpstr>
      <vt:lpstr>Assets</vt:lpstr>
      <vt:lpstr>Threats</vt:lpstr>
      <vt:lpstr>Threats</vt:lpstr>
      <vt:lpstr>Threats</vt:lpstr>
      <vt:lpstr>Vulnerabilities</vt:lpstr>
      <vt:lpstr>Controls</vt:lpstr>
      <vt:lpstr>Cyber Hygiene</vt:lpstr>
      <vt:lpstr>Cyber Hygiene</vt:lpstr>
      <vt:lpstr>Cyber Hygiene: Password Management</vt:lpstr>
      <vt:lpstr>Teams in Cybersecurity</vt:lpstr>
      <vt:lpstr>Teams in Cybersecurity</vt:lpstr>
      <vt:lpstr>Teams in Cybersecurity</vt:lpstr>
      <vt:lpstr>The 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DIT Chapter 16 Cyber Security</dc:title>
  <dc:creator>Clinton Daniel</dc:creator>
  <cp:keywords>DIT</cp:keywords>
  <cp:lastModifiedBy>Gloria Schramm</cp:lastModifiedBy>
  <cp:revision>33</cp:revision>
  <dcterms:created xsi:type="dcterms:W3CDTF">2023-06-07T21:14:08Z</dcterms:created>
  <dcterms:modified xsi:type="dcterms:W3CDTF">2023-07-01T19:01:13Z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052021DC-D237-4117-898B-41CB0D153593</vt:lpwstr>
  </property>
  <property fmtid="{D5CDD505-2E9C-101B-9397-08002B2CF9AE}" pid="3" name="ArticulatePath">
    <vt:lpwstr>DIT_chap16_Cybersecurity</vt:lpwstr>
  </property>
</Properties>
</file>