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2.xml" ContentType="application/vnd.openxmlformats-officedocument.theme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sldIdLst>
    <p:sldId id="257" r:id="rId2"/>
    <p:sldId id="258" r:id="rId3"/>
    <p:sldId id="28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2" r:id="rId13"/>
    <p:sldId id="267" r:id="rId14"/>
    <p:sldId id="268" r:id="rId15"/>
    <p:sldId id="269" r:id="rId16"/>
    <p:sldId id="270" r:id="rId17"/>
    <p:sldId id="271" r:id="rId18"/>
    <p:sldId id="272" r:id="rId19"/>
    <p:sldId id="283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4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88499" autoAdjust="0"/>
  </p:normalViewPr>
  <p:slideViewPr>
    <p:cSldViewPr snapToGrid="0" snapToObjects="1">
      <p:cViewPr varScale="1">
        <p:scale>
          <a:sx n="94" d="100"/>
          <a:sy n="94" d="100"/>
        </p:scale>
        <p:origin x="27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FC00B-1FCF-024A-93DF-F394672417CF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306BB-32F5-DA4C-A7A8-29C8E48C2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01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effectLst/>
              </a:rPr>
              <a:t>This PowerPoint should be used with the “Computer Languages, Applications, and Emerging Technologies” chapter of the </a:t>
            </a:r>
            <a:r>
              <a:rPr lang="en-US" i="1" dirty="0">
                <a:solidFill>
                  <a:srgbClr val="000000"/>
                </a:solidFill>
                <a:effectLst/>
              </a:rPr>
              <a:t>Fundamentals of Information Technology</a:t>
            </a:r>
            <a:r>
              <a:rPr lang="en-US" dirty="0">
                <a:solidFill>
                  <a:srgbClr val="000000"/>
                </a:solidFill>
                <a:effectLst/>
              </a:rPr>
              <a:t> textbook. </a:t>
            </a:r>
            <a:endParaRPr lang="en-US" dirty="0"/>
          </a:p>
          <a:p>
            <a:endParaRPr lang="en-US" dirty="0">
              <a:solidFill>
                <a:srgbClr val="000000"/>
              </a:solidFill>
              <a:effectLst/>
            </a:endParaRPr>
          </a:p>
          <a:p>
            <a:r>
              <a:rPr lang="en-US" dirty="0">
                <a:solidFill>
                  <a:srgbClr val="000000"/>
                </a:solidFill>
                <a:effectLst/>
              </a:rPr>
              <a:t>Written for the Florida Public School System DIGITAL INFORMATION TECHNOLOGY (8207310) course.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C713D-F365-AF46-914D-AA383A6386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98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C713D-F365-AF46-914D-AA383A6386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8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0">
              <a:schemeClr val="accent1"/>
            </a:gs>
            <a:gs pos="82000">
              <a:schemeClr val="accent2"/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C9C7225-2E39-A60D-599F-16CDEB9A4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674"/>
          <a:stretch/>
        </p:blipFill>
        <p:spPr>
          <a:xfrm flipV="1">
            <a:off x="284086" y="-671307"/>
            <a:ext cx="12772748" cy="4510541"/>
          </a:xfrm>
          <a:prstGeom prst="rect">
            <a:avLst/>
          </a:prstGeom>
        </p:spPr>
      </p:pic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2415FBF5-2B21-8C8B-E348-AF1C09842F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09"/>
          <a:stretch/>
        </p:blipFill>
        <p:spPr>
          <a:xfrm>
            <a:off x="0" y="3310485"/>
            <a:ext cx="12192000" cy="98401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B9082C-C283-AF8D-D938-9903B9D29209}"/>
              </a:ext>
            </a:extLst>
          </p:cNvPr>
          <p:cNvSpPr/>
          <p:nvPr/>
        </p:nvSpPr>
        <p:spPr>
          <a:xfrm>
            <a:off x="-2" y="6524403"/>
            <a:ext cx="12192001" cy="3335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Funded by the Cyber/IT Pathways Program, Cyber Florida and the Florida Department of Education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E819DC3-AE8D-21C1-2E46-17F8A1730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71168"/>
            <a:ext cx="9144000" cy="7134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09D64E-401A-D716-5066-264BB2CBA8DF}"/>
              </a:ext>
            </a:extLst>
          </p:cNvPr>
          <p:cNvSpPr txBox="1"/>
          <p:nvPr userDrawn="1"/>
        </p:nvSpPr>
        <p:spPr>
          <a:xfrm>
            <a:off x="1524000" y="4305667"/>
            <a:ext cx="4012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Fundamentals of Information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94A83-41A3-B1CF-0223-94A38085594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24000" y="4675188"/>
            <a:ext cx="2998834" cy="369332"/>
          </a:xfrm>
          <a:noFill/>
        </p:spPr>
        <p:txBody>
          <a:bodyPr wrap="none" rtlCol="0">
            <a:spAutoFit/>
          </a:bodyPr>
          <a:lstStyle>
            <a:lvl1pPr marL="0" indent="0">
              <a:buNone/>
              <a:defRPr lang="en-US" sz="1800" i="0" dirty="0" smtClean="0">
                <a:solidFill>
                  <a:schemeClr val="bg1"/>
                </a:solidFill>
              </a:defRPr>
            </a:lvl1pPr>
            <a:lvl2pPr>
              <a:defRPr lang="en-US" sz="1800" dirty="0" smtClean="0"/>
            </a:lvl2pPr>
            <a:lvl3pPr>
              <a:defRPr lang="en-US" sz="18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marL="0" lvl="0"/>
            <a:r>
              <a:rPr lang="en-US" dirty="0"/>
              <a:t>Click to edit Master text styles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17244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161BE-91A4-7D42-82D2-65FC4C06E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B9FDB8-C4B3-E740-9A02-52543B00D5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20958A-635B-8B44-8409-398698E5C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5129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5E56C-C8EC-A782-B3F3-4AE82C843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1624279"/>
            <a:ext cx="10518205" cy="1327545"/>
          </a:xfrm>
          <a:prstGeom prst="rect">
            <a:avLst/>
          </a:prstGeom>
        </p:spPr>
        <p:txBody>
          <a:bodyPr/>
          <a:lstStyle>
            <a:lvl1pPr>
              <a:defRPr sz="2462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9165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94BE8-6F66-E143-B009-BD5AC8851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94F5DF-C216-5445-95E9-5DACC3F22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C57F6-21B0-6541-8E3C-34C08BBC9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F0A-1C0A-0F43-947A-B5A72E4ECFF3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5D919-B171-7E45-BA66-96B3ABD51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3FD2B-DCAA-E746-8AFA-430CA46B1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C1EBA-B1BF-7F4C-A02A-867B3EA1C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2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3C6E8-F5D5-C043-9E2A-0C97AF98C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FC31B-C1A1-EC47-80B5-49386DBC1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4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758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gradFill>
          <a:gsLst>
            <a:gs pos="0">
              <a:schemeClr val="accent1"/>
            </a:gs>
            <a:gs pos="82000">
              <a:schemeClr val="accent2"/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6BB01-B93F-F04C-AB07-5CFD96578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A35F89-4807-B747-BEC0-7F5CA1EA1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D108FD-A503-3261-985C-62FD9572E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844" r="61997" b="30631"/>
          <a:stretch/>
        </p:blipFill>
        <p:spPr>
          <a:xfrm flipV="1">
            <a:off x="7338029" y="-2"/>
            <a:ext cx="4853971" cy="39426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504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">
    <p:bg>
      <p:bgPr>
        <a:gradFill>
          <a:gsLst>
            <a:gs pos="0">
              <a:schemeClr val="accent1"/>
            </a:gs>
            <a:gs pos="82000">
              <a:schemeClr val="accent2"/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50B71829-A049-985E-E207-19FDBFA4DC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09"/>
          <a:stretch/>
        </p:blipFill>
        <p:spPr>
          <a:xfrm>
            <a:off x="-2" y="2879612"/>
            <a:ext cx="12192002" cy="145138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D5CEAAC-55DC-5E05-D227-B4BC5DB7738F}"/>
              </a:ext>
            </a:extLst>
          </p:cNvPr>
          <p:cNvSpPr/>
          <p:nvPr/>
        </p:nvSpPr>
        <p:spPr>
          <a:xfrm>
            <a:off x="9369324" y="2722466"/>
            <a:ext cx="1901848" cy="1901848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9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2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1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9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8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846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8465C55-48F0-CA2F-339F-7417117556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5046" y="3005430"/>
            <a:ext cx="7311502" cy="1325563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7DABB86-29A6-C545-E5FC-1A30D08EC101}"/>
              </a:ext>
            </a:extLst>
          </p:cNvPr>
          <p:cNvSpPr/>
          <p:nvPr/>
        </p:nvSpPr>
        <p:spPr>
          <a:xfrm rot="890465">
            <a:off x="9398930" y="2795853"/>
            <a:ext cx="1842636" cy="1824929"/>
          </a:xfrm>
          <a:prstGeom prst="ellipse">
            <a:avLst/>
          </a:prstGeom>
          <a:blipFill dpi="0" rotWithShape="1">
            <a:blip r:embed="rId4"/>
            <a:srcRect/>
            <a:tile tx="0" ty="0" sx="15000" sy="15000" flip="none" algn="bl"/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9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2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1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9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8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846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925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75209-C78D-454B-B95A-88EE2F4E7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5295A-8E7A-D74B-86B8-F0D74726C3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C0549-00AC-2540-B751-0395A5F41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484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3ECAA-4A7A-E342-AC1F-E95AE5DBA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F4348-A19D-8D41-BEE8-248DB6541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92DE03-AD73-894A-B79D-3C5CE92E4D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3F3E1F-8C0B-3A45-9D64-12B910BE7B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379751-C13B-1C42-8FCD-B7D36D721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052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A68FB-FF60-FC49-9DB8-780236686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2125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32863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93C62-F2AF-B44D-9E97-325AE8FC2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79718-D982-5841-B635-158507610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AC426A-ADAE-0347-A0EB-A1B443E31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812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6893A0-265D-514B-A985-086DF5EF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6AE49-407D-0446-B75A-595A02EA1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0C5DB-A39D-0846-A317-293A2832C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93F0A-1C0A-0F43-947A-B5A72E4ECFF3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83643-341C-2046-AA86-DD2D9F2234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0B280-1E44-C34E-BC45-016F748959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C1EBA-B1BF-7F4C-A02A-867B3EA1CA33}" type="slidenum">
              <a:rPr lang="en-US" smtClean="0"/>
              <a:t>‹#›</a:t>
            </a:fld>
            <a:endParaRPr lang="en-US"/>
          </a:p>
        </p:txBody>
      </p:sp>
    </p:spTree>
    <p:custDataLst>
      <p:tags r:id="rId14"/>
    </p:custDataLst>
    <p:extLst>
      <p:ext uri="{BB962C8B-B14F-4D97-AF65-F5344CB8AC3E}">
        <p14:creationId xmlns:p14="http://schemas.microsoft.com/office/powerpoint/2010/main" val="413808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crosoft.com/en-us/hololens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obyaviation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5" Type="http://schemas.openxmlformats.org/officeDocument/2006/relationships/hyperlink" Target="https://www.archer.com/" TargetMode="External"/><Relationship Id="rId4" Type="http://schemas.openxmlformats.org/officeDocument/2006/relationships/hyperlink" Target="https://lilium.com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python.org/3/tutorial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Relationship Id="rId4" Type="http://schemas.openxmlformats.org/officeDocument/2006/relationships/hyperlink" Target="https://replit.com/languages/python3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ABB34-7879-EC4A-8E26-5BF641ED90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71168"/>
            <a:ext cx="9144000" cy="713497"/>
          </a:xfrm>
        </p:spPr>
        <p:txBody>
          <a:bodyPr>
            <a:noAutofit/>
          </a:bodyPr>
          <a:lstStyle/>
          <a:p>
            <a:r>
              <a:rPr lang="en-US" sz="2400" dirty="0"/>
              <a:t>Computer Languages, Applications, and Emerging Technologies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07F5B1-C2BB-CF1E-8761-34F8EA1AF2A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24000" y="4675188"/>
            <a:ext cx="1218282" cy="369332"/>
          </a:xfrm>
        </p:spPr>
        <p:txBody>
          <a:bodyPr/>
          <a:lstStyle/>
          <a:p>
            <a:r>
              <a:rPr lang="en-US" dirty="0"/>
              <a:t>Chapter 13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8198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ECD00-BAD3-B647-8716-5E38D170D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Low-Level 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30EB3-1DFF-884B-8E0F-C9C40D9AB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Sometimes called assembly language, </a:t>
            </a:r>
            <a:r>
              <a:rPr lang="en-US" b="1" i="1" dirty="0"/>
              <a:t>low-level languages</a:t>
            </a:r>
            <a:r>
              <a:rPr lang="en-US" dirty="0"/>
              <a:t> are programming languages that are close to the processor’s native instruction set.</a:t>
            </a:r>
          </a:p>
          <a:p>
            <a:pPr marL="0" indent="0">
              <a:buNone/>
            </a:pPr>
            <a:r>
              <a:rPr lang="en-US" dirty="0"/>
              <a:t>Programs in all other languages (e.g. procedural, object-oriented and domain-specific languages) are converted by compilers into low-level language programs for each type of processor.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2009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D1CBD-5394-264E-AC23-73F77EE4E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8818E-9083-4643-BD1F-6CB3726B9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Binary code</a:t>
            </a:r>
            <a:r>
              <a:rPr lang="en-US" dirty="0"/>
              <a:t> is the native language of computers and is necessary for communication and storage of data. </a:t>
            </a:r>
          </a:p>
          <a:p>
            <a:pPr lvl="1"/>
            <a:r>
              <a:rPr lang="en-US" dirty="0"/>
              <a:t>Eventually, all computer programs are stored as instructions in binary code. </a:t>
            </a:r>
          </a:p>
          <a:p>
            <a:pPr lvl="1"/>
            <a:r>
              <a:rPr lang="en-US" dirty="0"/>
              <a:t>Computers can only read binary code, which is a collection of 1s and 0s.</a:t>
            </a:r>
          </a:p>
          <a:p>
            <a:pPr lvl="1"/>
            <a:r>
              <a:rPr lang="en-US" dirty="0"/>
              <a:t>Specialized software programs called </a:t>
            </a:r>
            <a:r>
              <a:rPr lang="en-US" b="1" dirty="0"/>
              <a:t>Compilers</a:t>
            </a:r>
            <a:r>
              <a:rPr lang="en-US" dirty="0"/>
              <a:t> covert software code written in any of the above languages into binary code that can then be executed directly by the computers.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3682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364D3-784A-8AF8-2E85-A3682C150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Programming Basics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918EFF-B722-0A99-89D8-FB8387D567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234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87C1-C8FD-474F-8D84-3EF7C4F9F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F3E72-6B79-E24D-BAAB-5D5A95115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Variables </a:t>
            </a:r>
            <a:r>
              <a:rPr lang="en-US" dirty="0"/>
              <a:t>are named storage location in a computer's memory that holds a value. </a:t>
            </a:r>
          </a:p>
          <a:p>
            <a:pPr lvl="1"/>
            <a:r>
              <a:rPr lang="en-US" dirty="0"/>
              <a:t>Example: Variable declaration of the type </a:t>
            </a:r>
            <a:r>
              <a:rPr lang="en-US" dirty="0" err="1"/>
              <a:t>int</a:t>
            </a:r>
            <a:r>
              <a:rPr lang="en-US" dirty="0"/>
              <a:t> (integer)	</a:t>
            </a:r>
          </a:p>
          <a:p>
            <a:pPr lvl="2"/>
            <a:r>
              <a:rPr lang="en-US" sz="2000" b="1" dirty="0" err="1"/>
              <a:t>int</a:t>
            </a:r>
            <a:r>
              <a:rPr lang="en-US" sz="2000" b="1" dirty="0"/>
              <a:t> width;</a:t>
            </a:r>
          </a:p>
          <a:p>
            <a:pPr lvl="2"/>
            <a:r>
              <a:rPr lang="en-US" sz="2000" b="1" dirty="0" err="1"/>
              <a:t>Int</a:t>
            </a:r>
            <a:r>
              <a:rPr lang="en-US" sz="2000" b="1" dirty="0"/>
              <a:t> height;</a:t>
            </a:r>
            <a:endParaRPr lang="en-US" b="1" dirty="0"/>
          </a:p>
          <a:p>
            <a:pPr lvl="1"/>
            <a:r>
              <a:rPr lang="en-US" dirty="0"/>
              <a:t>The equals operator (=) is typically used to assign values to variables.</a:t>
            </a:r>
          </a:p>
          <a:p>
            <a:pPr lvl="2"/>
            <a:r>
              <a:rPr lang="en-US" sz="2000" b="1" dirty="0"/>
              <a:t> area = width * height;</a:t>
            </a:r>
          </a:p>
          <a:p>
            <a:pPr lvl="1"/>
            <a:r>
              <a:rPr lang="en-US" dirty="0"/>
              <a:t>Now you can print the output of area.</a:t>
            </a:r>
          </a:p>
          <a:p>
            <a:pPr lvl="2"/>
            <a:r>
              <a:rPr lang="en-US" sz="2000" b="1" dirty="0"/>
              <a:t>print (“The area of the rectangle is:”, area);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5591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FE5B-80BE-E94D-8903-B3E1D9978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Functions/Methods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BDA4B-31EA-C64E-9D47-444D6D683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8824"/>
            <a:ext cx="10515600" cy="46081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A </a:t>
            </a:r>
            <a:r>
              <a:rPr lang="en-US" b="1" i="1" dirty="0"/>
              <a:t>function</a:t>
            </a:r>
            <a:r>
              <a:rPr lang="en-US" dirty="0"/>
              <a:t> (sometimes called a method) is a block of code that performs a specific task. </a:t>
            </a:r>
          </a:p>
          <a:p>
            <a:pPr lvl="1"/>
            <a:r>
              <a:rPr lang="en-US" dirty="0"/>
              <a:t>A function/method is defined with a name and can be called or invoked repeatedly from other parts of a program.</a:t>
            </a:r>
          </a:p>
          <a:p>
            <a:pPr lvl="1"/>
            <a:r>
              <a:rPr lang="en-US" dirty="0"/>
              <a:t>Functions provide a way to modularize code and make it easier to read, understand, and reuse. They typically have inputs and outputs. Example: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b="1" dirty="0"/>
              <a:t>function </a:t>
            </a:r>
            <a:r>
              <a:rPr lang="en-US" sz="2000" b="1" dirty="0" err="1"/>
              <a:t>AddNumbers</a:t>
            </a:r>
            <a:r>
              <a:rPr lang="en-US" sz="2000" b="1" dirty="0"/>
              <a:t> (x, y) {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b="1" dirty="0"/>
              <a:t>	let sum = x+ y;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b="1" dirty="0"/>
              <a:t>	return sum;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sz="2000" b="1" dirty="0"/>
              <a:t>} </a:t>
            </a:r>
            <a:endParaRPr lang="en-US" b="1" dirty="0">
              <a:latin typeface="Cascadia Code ExtraLight" panose="020B0609020000020004" pitchFamily="49" charset="0"/>
              <a:ea typeface="Cascadia Code ExtraLight" panose="020B0609020000020004" pitchFamily="49" charset="0"/>
              <a:cs typeface="Cascadia Code ExtraLight" panose="020B0609020000020004" pitchFamily="49" charset="0"/>
            </a:endParaRPr>
          </a:p>
          <a:p>
            <a:pPr lvl="1"/>
            <a:r>
              <a:rPr lang="en-US" dirty="0"/>
              <a:t>In this above example, the function </a:t>
            </a:r>
            <a:r>
              <a:rPr lang="en-US" b="1" dirty="0" err="1"/>
              <a:t>AddNumbers</a:t>
            </a:r>
            <a:r>
              <a:rPr lang="en-US" dirty="0"/>
              <a:t> takes two parameters </a:t>
            </a:r>
            <a:r>
              <a:rPr lang="en-US" b="1" dirty="0"/>
              <a:t>x</a:t>
            </a:r>
            <a:r>
              <a:rPr lang="en-US" dirty="0"/>
              <a:t> and </a:t>
            </a:r>
            <a:r>
              <a:rPr lang="en-US" b="1" dirty="0"/>
              <a:t>y</a:t>
            </a:r>
            <a:r>
              <a:rPr lang="en-US" dirty="0"/>
              <a:t>. Then adds x and y together and stores the result in a variable named sum.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3357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4F604-A2F5-F74D-9786-8844327CD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04CB0-A763-E242-9DE9-BF604F967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An </a:t>
            </a:r>
            <a:r>
              <a:rPr lang="en-US" b="1" i="1" dirty="0"/>
              <a:t>algorithm</a:t>
            </a:r>
            <a:r>
              <a:rPr lang="en-US" dirty="0"/>
              <a:t> is a set of instructions for solving a problem.</a:t>
            </a:r>
          </a:p>
          <a:p>
            <a:pPr lvl="1"/>
            <a:r>
              <a:rPr lang="en-US" dirty="0"/>
              <a:t>Advances in algorithms are one of the most important ways that Digital Information Technologies have improved lives across the globe. </a:t>
            </a:r>
          </a:p>
          <a:p>
            <a:pPr lvl="1"/>
            <a:r>
              <a:rPr lang="en-US" b="1" dirty="0"/>
              <a:t>Sorting algorithms</a:t>
            </a:r>
            <a:r>
              <a:rPr lang="en-US" dirty="0"/>
              <a:t> are used to sort collections of data.</a:t>
            </a:r>
          </a:p>
          <a:p>
            <a:pPr lvl="1"/>
            <a:r>
              <a:rPr lang="en-US" b="1" dirty="0"/>
              <a:t>Search algorithms</a:t>
            </a:r>
            <a:r>
              <a:rPr lang="en-US" dirty="0"/>
              <a:t> are used to find a specific piece of information within a collection of data.</a:t>
            </a:r>
          </a:p>
          <a:p>
            <a:pPr lvl="1"/>
            <a:r>
              <a:rPr lang="en-US" b="1" dirty="0"/>
              <a:t>Encryption algorithms</a:t>
            </a:r>
            <a:r>
              <a:rPr lang="en-US" dirty="0"/>
              <a:t> are used to encrypt data to protect it from unauthorized access.</a:t>
            </a:r>
          </a:p>
          <a:p>
            <a:pPr lvl="1"/>
            <a:r>
              <a:rPr lang="en-US" b="1" dirty="0"/>
              <a:t>Machine learning algorithms</a:t>
            </a:r>
            <a:r>
              <a:rPr lang="en-US" dirty="0"/>
              <a:t> have gained in importance and may change the way we analyze data or make predictions and decisions based on data.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4461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B1505-5D90-7B45-B498-FB3A7545A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Object-Oriented Programming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EB39E-C051-7D49-A385-AB5F2BF2A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Object-oriented programming</a:t>
            </a:r>
            <a:r>
              <a:rPr lang="en-US" dirty="0"/>
              <a:t> (aka OOP) is a programming model that is based on the concept of classes and objects.</a:t>
            </a:r>
          </a:p>
          <a:p>
            <a:pPr lvl="1"/>
            <a:r>
              <a:rPr lang="en-US" dirty="0"/>
              <a:t>A class in OOP represents the properties and behaviors of entities relevant to the program.</a:t>
            </a:r>
          </a:p>
          <a:p>
            <a:pPr lvl="1"/>
            <a:r>
              <a:rPr lang="en-US" dirty="0"/>
              <a:t>Every time you create an instance of a class, you have an object with values attached to the pre-defined characteristics of the class.</a:t>
            </a:r>
          </a:p>
          <a:p>
            <a:pPr lvl="1"/>
            <a:r>
              <a:rPr lang="en-US" dirty="0"/>
              <a:t>For example, if you are building a software to record student progress at a school, then Students and Teachers could be objects relevant to the program.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8012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67184-F708-6547-B216-48E14D21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Object-Oriented Programming: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1D406-81A9-BE46-8661-667A9649DA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An </a:t>
            </a:r>
            <a:r>
              <a:rPr lang="en-US" b="1" i="1" dirty="0"/>
              <a:t>object</a:t>
            </a:r>
            <a:r>
              <a:rPr lang="en-US" dirty="0"/>
              <a:t> consists of one or more properties and methods/functions. </a:t>
            </a:r>
          </a:p>
          <a:p>
            <a:pPr marL="0" indent="0">
              <a:buNone/>
            </a:pPr>
            <a:r>
              <a:rPr lang="en-US" dirty="0"/>
              <a:t>In this example, an object named recipe that has three properties: </a:t>
            </a:r>
            <a:r>
              <a:rPr lang="en-US" b="1" dirty="0" err="1"/>
              <a:t>recipeName</a:t>
            </a:r>
            <a:r>
              <a:rPr lang="en-US" dirty="0"/>
              <a:t>, </a:t>
            </a:r>
            <a:r>
              <a:rPr lang="en-US" b="1" dirty="0" err="1"/>
              <a:t>recipeSource</a:t>
            </a:r>
            <a:r>
              <a:rPr lang="en-US" dirty="0"/>
              <a:t>, and </a:t>
            </a:r>
            <a:r>
              <a:rPr lang="en-US" b="1" dirty="0" err="1"/>
              <a:t>recipeDetails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err="1"/>
              <a:t>recipeName</a:t>
            </a:r>
            <a:r>
              <a:rPr lang="en-US" dirty="0"/>
              <a:t> and </a:t>
            </a:r>
            <a:r>
              <a:rPr lang="en-US" dirty="0" err="1"/>
              <a:t>recipeSource</a:t>
            </a:r>
            <a:r>
              <a:rPr lang="en-US" dirty="0"/>
              <a:t> have basic information about the recipe, while the </a:t>
            </a:r>
            <a:r>
              <a:rPr lang="en-US" dirty="0" err="1"/>
              <a:t>recipeDetails</a:t>
            </a:r>
            <a:r>
              <a:rPr lang="en-US" dirty="0"/>
              <a:t> property is a method that returns a string with the recipe name concatenated to the recipe source.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57ADB-B199-2C56-EAC0-A09C6AC04D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Example of an object in JavaScript that represents a recipe:</a:t>
            </a:r>
          </a:p>
          <a:p>
            <a:pPr marL="457200" lvl="1" indent="0">
              <a:buNone/>
            </a:pPr>
            <a:r>
              <a:rPr lang="en-US" sz="2000" b="1" dirty="0"/>
              <a:t>let recipe = {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b="1" dirty="0" err="1"/>
              <a:t>recipeName</a:t>
            </a:r>
            <a:r>
              <a:rPr lang="en-US" sz="2000" b="1" dirty="0"/>
              <a:t>: “Lemon Orange Cake”,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b="1" dirty="0" err="1"/>
              <a:t>recipeSource</a:t>
            </a:r>
            <a:r>
              <a:rPr lang="en-US" sz="2000" b="1" dirty="0"/>
              <a:t>: “Taste of Home”,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b="1" dirty="0" err="1"/>
              <a:t>recipeDetails</a:t>
            </a:r>
            <a:r>
              <a:rPr lang="en-US" sz="2000" b="1" dirty="0"/>
              <a:t>: function () {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b="1" dirty="0"/>
              <a:t>		return </a:t>
            </a:r>
            <a:r>
              <a:rPr lang="en-US" sz="2000" b="1" dirty="0" err="1"/>
              <a:t>recipeName</a:t>
            </a:r>
            <a:r>
              <a:rPr lang="en-US" sz="2000" b="1" dirty="0"/>
              <a:t> + “ from ” + </a:t>
            </a:r>
            <a:r>
              <a:rPr lang="en-US" sz="2000" b="1" dirty="0" err="1"/>
              <a:t>recipeSource</a:t>
            </a:r>
            <a:r>
              <a:rPr lang="en-US" sz="2000" b="1" dirty="0"/>
              <a:t>;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b="1" dirty="0"/>
              <a:t>}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b="1" dirty="0"/>
              <a:t>};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5647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539E2-8F4E-A14B-B0B5-1B3E64256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ADC8A-C9E2-7C41-BDEF-D13E1D12C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Computer applications </a:t>
            </a:r>
            <a:r>
              <a:rPr lang="en-US" dirty="0"/>
              <a:t>created by developers can typically be used in three different versions.</a:t>
            </a:r>
          </a:p>
          <a:p>
            <a:pPr lvl="1"/>
            <a:r>
              <a:rPr lang="en-US" b="1" dirty="0"/>
              <a:t>Desktops</a:t>
            </a:r>
            <a:r>
              <a:rPr lang="en-US" dirty="0"/>
              <a:t> - computer programs that are installed and run on a personal computer or a local network.</a:t>
            </a:r>
          </a:p>
          <a:p>
            <a:pPr lvl="2"/>
            <a:r>
              <a:rPr lang="en-US" dirty="0"/>
              <a:t>Examples: Word processors, spreadsheets, graphics editors, audio and video editors</a:t>
            </a:r>
          </a:p>
          <a:p>
            <a:pPr lvl="1"/>
            <a:r>
              <a:rPr lang="en-US" b="1" dirty="0"/>
              <a:t>Mobile devices</a:t>
            </a:r>
            <a:r>
              <a:rPr lang="en-US" dirty="0"/>
              <a:t> - run on mobile devices such as smartphones and tablets.</a:t>
            </a:r>
          </a:p>
          <a:p>
            <a:pPr lvl="2"/>
            <a:r>
              <a:rPr lang="en-US" dirty="0"/>
              <a:t>You can buy and install mobile apps from mobile stores such as Microsoft Store, Google Play, and the App Store Browsers.</a:t>
            </a:r>
          </a:p>
          <a:p>
            <a:pPr lvl="1"/>
            <a:r>
              <a:rPr lang="en-US" b="1" dirty="0"/>
              <a:t>Browser (Web applications)</a:t>
            </a:r>
            <a:r>
              <a:rPr lang="en-US" dirty="0"/>
              <a:t> - run on remote servers and are accessed through a web browser.</a:t>
            </a:r>
          </a:p>
          <a:p>
            <a:pPr lvl="2"/>
            <a:r>
              <a:rPr lang="en-US" dirty="0"/>
              <a:t>Examples: Facebook, Amazon, Gmail, Instacart, and Netflix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448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882E7-4756-ADEA-79C7-9F857B26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Emerging Technologies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BD18C-8F29-8527-B244-7702C8B01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4685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14C1B-3F6F-104C-969A-FD8CDA94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83159-9E36-4744-A41C-E1EC1206F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Types of Computer Languages</a:t>
            </a:r>
          </a:p>
          <a:p>
            <a:r>
              <a:rPr lang="en-US" dirty="0"/>
              <a:t>Computer Programming</a:t>
            </a:r>
          </a:p>
          <a:p>
            <a:r>
              <a:rPr lang="en-US" dirty="0"/>
              <a:t>Programming Basics</a:t>
            </a:r>
          </a:p>
          <a:p>
            <a:r>
              <a:rPr lang="en-US" dirty="0"/>
              <a:t>Applications</a:t>
            </a:r>
          </a:p>
          <a:p>
            <a:r>
              <a:rPr lang="en-US" dirty="0"/>
              <a:t>Emerging Technologies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9815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05AF3-C536-7E41-B945-D6894DB65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Intelligence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4FD9A-DD66-234E-BC8A-8112E20A5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Artificial Intelligence </a:t>
            </a:r>
            <a:r>
              <a:rPr lang="en-US" dirty="0"/>
              <a:t>is technology that enables computers to perform tasks normally associated with human intelligence.</a:t>
            </a:r>
          </a:p>
          <a:p>
            <a:pPr lvl="1"/>
            <a:r>
              <a:rPr lang="en-US" dirty="0"/>
              <a:t>Being aware of emerging technologies can help us anticipate how our future is likely to shape over the next few decades. </a:t>
            </a:r>
          </a:p>
          <a:p>
            <a:pPr lvl="1"/>
            <a:r>
              <a:rPr lang="en-US" dirty="0"/>
              <a:t>Intelligent systems tend to mimic the human ability to interact with each other to solve problems using capabilities such as image recognition, speech recognition and language comprehension.</a:t>
            </a:r>
          </a:p>
          <a:p>
            <a:pPr lvl="1"/>
            <a:r>
              <a:rPr lang="en-US" dirty="0"/>
              <a:t>Examples: Apple’s Siri, Amazon’s Alex, or </a:t>
            </a:r>
            <a:r>
              <a:rPr lang="en-US" dirty="0" err="1"/>
              <a:t>ChatGPT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7176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78AD4-E87B-3540-8F52-8F59ECE51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F7BC6-00FB-F246-9A0B-3B682B198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Machine Learning (ML) </a:t>
            </a:r>
            <a:r>
              <a:rPr lang="en-US" dirty="0"/>
              <a:t>is a subset of Artificial Intelligence that focuses on using large datasets to train models that can then predict outcome for new data sets.</a:t>
            </a:r>
          </a:p>
          <a:p>
            <a:pPr lvl="1"/>
            <a:r>
              <a:rPr lang="en-US" dirty="0"/>
              <a:t>Popular real estate pricing tools like Redfin and Zillow use Machine Learning to suggest possible rent and sale prices of apartments and homes.</a:t>
            </a:r>
          </a:p>
          <a:p>
            <a:pPr lvl="1"/>
            <a:r>
              <a:rPr lang="en-US" dirty="0"/>
              <a:t>ML is also widely used in voice recognition, email filtering, malware detection, fraud identification, and preference analysis.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1190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B298D-FDD6-9D4F-8D43-7EBD2AF64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Blockchain and Cryptocurrencies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B675F-ED6C-7642-8902-206573243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Bitcoin and other cryptocurrencies are based on an underlying technology called </a:t>
            </a:r>
            <a:r>
              <a:rPr lang="en-US" b="1" i="1" dirty="0"/>
              <a:t>Blockchain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 collection of computers, owned by individuals all over the world, can run a blockchain software that enables them to interact with one another, review transactions, and add to the common ledger.</a:t>
            </a:r>
          </a:p>
          <a:p>
            <a:pPr lvl="1"/>
            <a:r>
              <a:rPr lang="en-US" dirty="0"/>
              <a:t>Because no single computer controls the ledger, and all computers must agree before a ledger can be updated, the transactions are considered reliable and secure.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6492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D7A44-7001-054F-A3BC-4FBA854F3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Augmented Reality and Virtual Reality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775C9-4C1E-C546-AD27-E89D2E07E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Augmented Reality (AR) </a:t>
            </a:r>
            <a:r>
              <a:rPr lang="en-US" dirty="0"/>
              <a:t>combines digital information and real-world information in one place.</a:t>
            </a:r>
          </a:p>
          <a:p>
            <a:pPr lvl="1"/>
            <a:r>
              <a:rPr lang="en-US" dirty="0"/>
              <a:t>Example: a surgeon with AR glasses would like to have vital information about the patient as they look at the patient on the operating table</a:t>
            </a:r>
          </a:p>
          <a:p>
            <a:pPr lvl="1"/>
            <a:r>
              <a:rPr lang="en-US" dirty="0"/>
              <a:t>Microsoft’s HoloLens is an example of an AR device: </a:t>
            </a:r>
            <a:r>
              <a:rPr lang="en-US" dirty="0">
                <a:hlinkClick r:id="rId3"/>
              </a:rPr>
              <a:t>https://www.microsoft.com/en-us/hololens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b="1" i="1" dirty="0"/>
              <a:t>Virtual Reality (VR)</a:t>
            </a:r>
            <a:r>
              <a:rPr lang="en-US" dirty="0"/>
              <a:t> focuses on simulating new reality</a:t>
            </a:r>
          </a:p>
          <a:p>
            <a:pPr lvl="1"/>
            <a:r>
              <a:rPr lang="en-US" dirty="0"/>
              <a:t>Example: In medicine, students use VR to study the human body and surgical procedures.</a:t>
            </a:r>
          </a:p>
          <a:p>
            <a:pPr lvl="1"/>
            <a:r>
              <a:rPr lang="en-US" dirty="0"/>
              <a:t>Quest VR headset from Meta provides an immersive gaming and movie watching experience.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6336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909AD-CE9C-EF42-9C8D-8F97FE221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of Things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ED429-F76B-C14D-9E01-DE6B88521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Devices connected to the internet form the </a:t>
            </a:r>
            <a:r>
              <a:rPr lang="en-US" b="1" dirty="0"/>
              <a:t>Internet of Things (IOT)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Internet of Things and devices connected to the internet can lead to savings in time and energy.</a:t>
            </a:r>
          </a:p>
          <a:p>
            <a:pPr lvl="1"/>
            <a:r>
              <a:rPr lang="en-US" dirty="0"/>
              <a:t>Examples: Ring and Nest have become popular by selling smart doorbells.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89971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D7575-36B6-4F4D-AC39-CB80D5E59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Autonomous Vehicles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B0163-1DFD-3843-9313-C5AE121CF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9859"/>
            <a:ext cx="10515600" cy="46171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Autonomous Vehicles</a:t>
            </a:r>
            <a:r>
              <a:rPr lang="en-US" dirty="0"/>
              <a:t> are self-driving cars.</a:t>
            </a:r>
          </a:p>
          <a:p>
            <a:pPr lvl="1"/>
            <a:r>
              <a:rPr lang="en-US" dirty="0"/>
              <a:t>A recent McKinsey article estimates that a sizeable chunk of new cars will have autonomous driving features by 2035.</a:t>
            </a:r>
          </a:p>
          <a:p>
            <a:pPr lvl="1"/>
            <a:r>
              <a:rPr lang="en-US" dirty="0"/>
              <a:t>Developments in battery technologies, computer vision, electric motors and robotics have made it possible to design drones that are whisper quiet, safe, and cheap.</a:t>
            </a:r>
          </a:p>
          <a:p>
            <a:pPr lvl="1"/>
            <a:r>
              <a:rPr lang="en-US" dirty="0"/>
              <a:t>Companies like Joby aviation, Lilium, and Archer Aviation have prototype aircrafts are going through FAA certification as autonomous flying vehicles. </a:t>
            </a:r>
          </a:p>
          <a:p>
            <a:pPr lvl="2"/>
            <a:r>
              <a:rPr lang="en-US" dirty="0"/>
              <a:t>Joby Aviation: </a:t>
            </a:r>
            <a:r>
              <a:rPr lang="en-US" dirty="0">
                <a:hlinkClick r:id="rId3"/>
              </a:rPr>
              <a:t>https://www.jobyaviation.com/</a:t>
            </a:r>
            <a:endParaRPr lang="en-US" dirty="0"/>
          </a:p>
          <a:p>
            <a:pPr lvl="2"/>
            <a:r>
              <a:rPr lang="en-US" dirty="0"/>
              <a:t>Lilium: </a:t>
            </a:r>
            <a:r>
              <a:rPr lang="en-US" dirty="0">
                <a:hlinkClick r:id="rId4"/>
              </a:rPr>
              <a:t>https://lilium.com/</a:t>
            </a:r>
          </a:p>
          <a:p>
            <a:pPr lvl="2"/>
            <a:r>
              <a:rPr lang="en-US" dirty="0"/>
              <a:t>Archer Aviation: </a:t>
            </a:r>
            <a:r>
              <a:rPr lang="en-US" dirty="0">
                <a:hlinkClick r:id="rId5"/>
              </a:rPr>
              <a:t>https://www.archer.com/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951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26FCA-EF3E-5848-923C-68D4552E6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5EE5A-F05B-0B44-BBDB-6F53AAD2F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3318"/>
            <a:ext cx="10515600" cy="47336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Emerging biotechnology trends have the potential to impact our health and happiness in a big way.</a:t>
            </a:r>
          </a:p>
          <a:p>
            <a:pPr lvl="1"/>
            <a:r>
              <a:rPr lang="en-US" b="1" dirty="0"/>
              <a:t>Gene editing</a:t>
            </a:r>
            <a:r>
              <a:rPr lang="en-US" dirty="0"/>
              <a:t> techniques such as CRISPR, have revolutionized the field of genetics and have the potential to cure genetic diseases.</a:t>
            </a:r>
          </a:p>
          <a:p>
            <a:pPr lvl="1"/>
            <a:r>
              <a:rPr lang="en-US" b="1" dirty="0"/>
              <a:t>Personalized Medicine</a:t>
            </a:r>
            <a:r>
              <a:rPr lang="en-US" dirty="0"/>
              <a:t> is becoming a reality</a:t>
            </a:r>
            <a:r>
              <a:rPr lang="en-US" b="1" dirty="0"/>
              <a:t> </a:t>
            </a:r>
            <a:r>
              <a:rPr lang="en-US" dirty="0"/>
              <a:t>with advances in genomics and data analytics.</a:t>
            </a:r>
          </a:p>
          <a:p>
            <a:pPr lvl="1"/>
            <a:r>
              <a:rPr lang="en-US" b="1" dirty="0"/>
              <a:t>Synthetic biology</a:t>
            </a:r>
            <a:r>
              <a:rPr lang="en-US" dirty="0"/>
              <a:t> involves the design and engineering of biological systems for specific purposes.</a:t>
            </a:r>
          </a:p>
          <a:p>
            <a:pPr lvl="1"/>
            <a:r>
              <a:rPr lang="en-US" b="1" dirty="0"/>
              <a:t>Cell therapies</a:t>
            </a:r>
            <a:r>
              <a:rPr lang="en-US" dirty="0"/>
              <a:t> involve using living cells to treat diseases.</a:t>
            </a:r>
          </a:p>
          <a:p>
            <a:pPr lvl="1"/>
            <a:r>
              <a:rPr lang="en-US" b="1" dirty="0"/>
              <a:t>Microbiome Research:</a:t>
            </a:r>
            <a:r>
              <a:rPr lang="en-US" dirty="0"/>
              <a:t> The human microbiome, which consists of trillions of microorganisms living in and on the body, is increasingly recognized as playing a crucial role in human health.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6434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BEF2A-D0A5-BE4B-BB8F-C9C568415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to Program: Getting Started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B148D-F76E-6A4C-B46A-10D7D02F9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Autofit/>
          </a:bodyPr>
          <a:lstStyle/>
          <a:p>
            <a:r>
              <a:rPr lang="en-US" dirty="0"/>
              <a:t>The simplest way to get started is to use an online environment.</a:t>
            </a:r>
          </a:p>
          <a:p>
            <a:r>
              <a:rPr lang="en-US" dirty="0"/>
              <a:t>Most experts agree that </a:t>
            </a:r>
            <a:r>
              <a:rPr lang="en-US" b="1" dirty="0"/>
              <a:t>Python</a:t>
            </a:r>
            <a:r>
              <a:rPr lang="en-US" dirty="0"/>
              <a:t> is the best language to start learning programming.</a:t>
            </a:r>
          </a:p>
          <a:p>
            <a:pPr lvl="1"/>
            <a:r>
              <a:rPr lang="en-US" dirty="0"/>
              <a:t>Official Python tutorial: </a:t>
            </a:r>
            <a:r>
              <a:rPr lang="en-US" u="sng" dirty="0">
                <a:hlinkClick r:id="rId3"/>
              </a:rPr>
              <a:t>https://docs.python.org/3/tutorial/</a:t>
            </a:r>
            <a:endParaRPr lang="en-US" dirty="0"/>
          </a:p>
          <a:p>
            <a:r>
              <a:rPr lang="en-US" b="1" dirty="0" err="1"/>
              <a:t>Jdoodle</a:t>
            </a:r>
            <a:r>
              <a:rPr lang="en-US" dirty="0"/>
              <a:t> lets you get started without creating an account and clicking one button to run the basic addition program already populated. </a:t>
            </a:r>
          </a:p>
          <a:p>
            <a:pPr lvl="1"/>
            <a:r>
              <a:rPr lang="en-US" dirty="0" err="1"/>
              <a:t>Jdoodle</a:t>
            </a:r>
            <a:r>
              <a:rPr lang="en-US" dirty="0"/>
              <a:t>: </a:t>
            </a:r>
            <a:r>
              <a:rPr lang="en-US" u="sng" dirty="0"/>
              <a:t>https://www.jdoodle.com/python3-programming-online/</a:t>
            </a:r>
            <a:r>
              <a:rPr lang="en-US" dirty="0"/>
              <a:t>.</a:t>
            </a:r>
          </a:p>
          <a:p>
            <a:r>
              <a:rPr lang="en-US" b="1" dirty="0" err="1"/>
              <a:t>Replit</a:t>
            </a:r>
            <a:r>
              <a:rPr lang="en-US" dirty="0"/>
              <a:t> is a popular modern commercial implementation. </a:t>
            </a:r>
          </a:p>
          <a:p>
            <a:pPr lvl="1"/>
            <a:r>
              <a:rPr lang="en-US" dirty="0"/>
              <a:t>Python interpreter at </a:t>
            </a:r>
            <a:r>
              <a:rPr lang="en-US" dirty="0" err="1"/>
              <a:t>Replit</a:t>
            </a:r>
            <a:r>
              <a:rPr lang="en-US" dirty="0"/>
              <a:t>: </a:t>
            </a:r>
            <a:r>
              <a:rPr lang="en-US" u="sng" dirty="0">
                <a:hlinkClick r:id="rId4"/>
              </a:rPr>
              <a:t>https://replit.com/languages/python3</a:t>
            </a: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96905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D6C98-76D6-D6E5-3F41-91DEAF97B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797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A2AE13-CF90-5C31-1E00-C357E84E8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Languages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DA7C-9E13-B89F-D1E7-0B1DDD88F3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0390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36724-4440-DF43-8E7F-9EC078CE0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Computer 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03714-0D6E-3044-93C0-60EEFBDBC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Computer languages</a:t>
            </a:r>
            <a:r>
              <a:rPr lang="en-US" dirty="0"/>
              <a:t> (programming languages) can be divided into a few broad categories for easier understanding: </a:t>
            </a:r>
          </a:p>
          <a:p>
            <a:pPr lvl="1"/>
            <a:r>
              <a:rPr lang="en-US" dirty="0"/>
              <a:t>Procedural programming languages</a:t>
            </a:r>
          </a:p>
          <a:p>
            <a:pPr lvl="1"/>
            <a:r>
              <a:rPr lang="en-US" dirty="0"/>
              <a:t>Object-oriented programming languages</a:t>
            </a:r>
          </a:p>
          <a:p>
            <a:pPr lvl="1"/>
            <a:r>
              <a:rPr lang="en-US" dirty="0"/>
              <a:t>Scripting languages</a:t>
            </a:r>
          </a:p>
          <a:p>
            <a:pPr lvl="1"/>
            <a:r>
              <a:rPr lang="en-US" dirty="0"/>
              <a:t>Markup languages</a:t>
            </a:r>
          </a:p>
          <a:p>
            <a:pPr lvl="1"/>
            <a:r>
              <a:rPr lang="en-US" dirty="0"/>
              <a:t>Domain-specific languages</a:t>
            </a:r>
          </a:p>
          <a:p>
            <a:pPr lvl="1"/>
            <a:r>
              <a:rPr lang="en-US" dirty="0"/>
              <a:t>Low-level languages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7085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780D4-6D46-2148-A067-F970EBFB4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Procedural 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5EBEC-2B95-0540-916C-70E5CA420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Procedural programming languages</a:t>
            </a:r>
            <a:r>
              <a:rPr lang="en-US" dirty="0"/>
              <a:t> are computer languages that use precise steps to compose programs.</a:t>
            </a:r>
          </a:p>
          <a:p>
            <a:pPr lvl="1"/>
            <a:r>
              <a:rPr lang="en-US" dirty="0"/>
              <a:t>In a way, all programming languages are procedural languages, but the term typically refers to languages with a limited set of data types such as numbers and strings.</a:t>
            </a:r>
          </a:p>
          <a:p>
            <a:pPr lvl="1"/>
            <a:r>
              <a:rPr lang="en-US" dirty="0"/>
              <a:t>Programming languages allow programmers to create procedures or subroutines to perform specific tasks.</a:t>
            </a:r>
          </a:p>
          <a:p>
            <a:pPr lvl="1"/>
            <a:r>
              <a:rPr lang="en-US" dirty="0"/>
              <a:t>Examples: C, Fortran, and Pascal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895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98540-D58A-EB41-B0CD-26970874E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Object-Oriented 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D301C-A507-C442-AAF1-41D7BA9CE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Object-oriented programming languages</a:t>
            </a:r>
            <a:r>
              <a:rPr lang="en-US" dirty="0"/>
              <a:t> are computer languages that allow developers to create their own data types by organizing data and related functions into objects.</a:t>
            </a:r>
          </a:p>
          <a:p>
            <a:pPr lvl="1"/>
            <a:r>
              <a:rPr lang="en-US" dirty="0"/>
              <a:t>Object-oriented (OO) languages greatly simplify representing the real world in computer programs and are widely used in software development.</a:t>
            </a:r>
          </a:p>
          <a:p>
            <a:pPr lvl="1"/>
            <a:r>
              <a:rPr lang="en-US" dirty="0"/>
              <a:t>Examples: Java, C# and C++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54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F66BC-0FD9-334A-AC0E-7A8631924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Scripting 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356D4-C089-8F4F-864F-BABB32273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Scripting languages</a:t>
            </a:r>
            <a:r>
              <a:rPr lang="en-US" b="1" dirty="0"/>
              <a:t> </a:t>
            </a:r>
            <a:r>
              <a:rPr lang="en-US" dirty="0"/>
              <a:t>are computer languages used to automate tasks using the capabilities of existing applications.</a:t>
            </a:r>
          </a:p>
          <a:p>
            <a:pPr lvl="1"/>
            <a:r>
              <a:rPr lang="en-US" dirty="0"/>
              <a:t>Scripting languages are typically aimed at end users and are considered easier to learn than procedural or object-oriented languages.</a:t>
            </a:r>
          </a:p>
          <a:p>
            <a:pPr lvl="1"/>
            <a:r>
              <a:rPr lang="en-US" dirty="0"/>
              <a:t>Examples: AppleScript, </a:t>
            </a:r>
            <a:r>
              <a:rPr lang="en-US" dirty="0" err="1"/>
              <a:t>AutoHotKey</a:t>
            </a:r>
            <a:r>
              <a:rPr lang="en-US" dirty="0"/>
              <a:t>, JavaScript, Python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6430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38C7D-0E9C-D043-9B0E-B7638476A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Markup 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E4929-CE97-7D4C-9FA2-5DC70B8C7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Markup languages </a:t>
            </a:r>
            <a:r>
              <a:rPr lang="en-US" dirty="0"/>
              <a:t>are computer languages used to specify how information should be displayed or interpreted.</a:t>
            </a:r>
          </a:p>
          <a:p>
            <a:pPr lvl="1"/>
            <a:r>
              <a:rPr lang="en-US" dirty="0"/>
              <a:t>Markup languages define markup tags which are used to create web pages and other content that can be displayed on a variety of devices.</a:t>
            </a:r>
          </a:p>
          <a:p>
            <a:pPr lvl="1"/>
            <a:r>
              <a:rPr lang="en-US" dirty="0"/>
              <a:t>Examples: HTML, Markdown, and XML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337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55BEE-EACB-1F4F-8777-F397671C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Domain-Specific 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BD33C-9569-4C42-AEE5-CF2D0D7AB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Domain-specific languages</a:t>
            </a:r>
            <a:r>
              <a:rPr lang="en-US" dirty="0"/>
              <a:t> are computer languages optimized for specific application domains.</a:t>
            </a:r>
          </a:p>
          <a:p>
            <a:pPr lvl="1"/>
            <a:r>
              <a:rPr lang="en-US" dirty="0"/>
              <a:t>Domain-specific languages greatly simplify application development for complex domains such as data retrieval (SQL) and statistical data analysis (R).</a:t>
            </a:r>
          </a:p>
          <a:p>
            <a:pPr lvl="1"/>
            <a:r>
              <a:rPr lang="en-US" dirty="0"/>
              <a:t>Examples: Structure Query Language (SQL), R, and MATLAB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15443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SF-DIT-BOOK" val="5TzwLFIF"/>
  <p:tag name="ARTICULATE_DESIGN_ID_2_OFFICE THEME" val="Byglda9c"/>
  <p:tag name="ARTICULATE_SLIDE_COUNT" val="28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SF-dit-book">
  <a:themeElements>
    <a:clrScheme name="DIT">
      <a:dk1>
        <a:sysClr val="windowText" lastClr="000000"/>
      </a:dk1>
      <a:lt1>
        <a:sysClr val="window" lastClr="FFFFFF"/>
      </a:lt1>
      <a:dk2>
        <a:srgbClr val="62656C"/>
      </a:dk2>
      <a:lt2>
        <a:srgbClr val="E7E6E6"/>
      </a:lt2>
      <a:accent1>
        <a:srgbClr val="009795"/>
      </a:accent1>
      <a:accent2>
        <a:srgbClr val="00C3C9"/>
      </a:accent2>
      <a:accent3>
        <a:srgbClr val="96D333"/>
      </a:accent3>
      <a:accent4>
        <a:srgbClr val="FFBB00"/>
      </a:accent4>
      <a:accent5>
        <a:srgbClr val="FF5C00"/>
      </a:accent5>
      <a:accent6>
        <a:srgbClr val="FFFFFF"/>
      </a:accent6>
      <a:hlink>
        <a:srgbClr val="000000"/>
      </a:hlink>
      <a:folHlink>
        <a:srgbClr val="7F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SF-dit-book" id="{1E9623A2-5D8C-431E-BC1C-448576782476}" vid="{7A0E7643-AA6A-4652-BD11-674ED7922E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USF-dit-book</Template>
  <TotalTime>2760</TotalTime>
  <Words>1850</Words>
  <Application>Microsoft Office PowerPoint</Application>
  <PresentationFormat>Widescreen</PresentationFormat>
  <Paragraphs>151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Cascadia Code ExtraLight</vt:lpstr>
      <vt:lpstr>USF-dit-book</vt:lpstr>
      <vt:lpstr>Computer Languages, Applications, and Emerging Technologies</vt:lpstr>
      <vt:lpstr>Topics</vt:lpstr>
      <vt:lpstr>Computer Languages</vt:lpstr>
      <vt:lpstr>Types of Computer Languages</vt:lpstr>
      <vt:lpstr>Procedural Languages</vt:lpstr>
      <vt:lpstr>Object-Oriented Languages</vt:lpstr>
      <vt:lpstr>Scripting Languages</vt:lpstr>
      <vt:lpstr>Markup Languages</vt:lpstr>
      <vt:lpstr>Domain-Specific Languages</vt:lpstr>
      <vt:lpstr>Low-Level Languages</vt:lpstr>
      <vt:lpstr>Binary Code</vt:lpstr>
      <vt:lpstr>Programming Basics</vt:lpstr>
      <vt:lpstr>Variables</vt:lpstr>
      <vt:lpstr>Functions/Methods</vt:lpstr>
      <vt:lpstr>Algorithm</vt:lpstr>
      <vt:lpstr>Object-Oriented Programming</vt:lpstr>
      <vt:lpstr>Object-Oriented Programming: Objects</vt:lpstr>
      <vt:lpstr>Applications</vt:lpstr>
      <vt:lpstr>Emerging Technologies</vt:lpstr>
      <vt:lpstr>Artificial Intelligence</vt:lpstr>
      <vt:lpstr>Machine Learning</vt:lpstr>
      <vt:lpstr>Blockchain and Cryptocurrencies</vt:lpstr>
      <vt:lpstr>Augmented Reality and Virtual Reality</vt:lpstr>
      <vt:lpstr>Internet of Things</vt:lpstr>
      <vt:lpstr>Autonomous Vehicles</vt:lpstr>
      <vt:lpstr>Biotechnology</vt:lpstr>
      <vt:lpstr>Learning to Program: Getting Started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 Chapter 13 Computer Languages, Applications, and Emerging Technologies</dc:title>
  <dc:creator>Clinton Daniel</dc:creator>
  <cp:keywords>DIT</cp:keywords>
  <cp:lastModifiedBy>Gloria Schramm</cp:lastModifiedBy>
  <cp:revision>27</cp:revision>
  <dcterms:created xsi:type="dcterms:W3CDTF">2023-05-26T14:35:59Z</dcterms:created>
  <dcterms:modified xsi:type="dcterms:W3CDTF">2023-07-01T18:57:00Z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05BFF674-0236-4CF9-8366-257CA875DBD1</vt:lpwstr>
  </property>
  <property fmtid="{D5CDD505-2E9C-101B-9397-08002B2CF9AE}" pid="3" name="ArticulatePath">
    <vt:lpwstr>DIT-chap13_Computer-Lang-Apps-Emerg-Tech</vt:lpwstr>
  </property>
</Properties>
</file>