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heme/theme2.xml" ContentType="application/vnd.openxmlformats-officedocument.theme+xml"/>
  <Override PartName="/ppt/tags/tag14.xml" ContentType="application/vnd.openxmlformats-officedocument.presentationml.tags+xml"/>
  <Override PartName="/ppt/notesSlides/notesSlide1.xml" ContentType="application/vnd.openxmlformats-officedocument.presentationml.notesSlide+xml"/>
  <Override PartName="/ppt/tags/tag15.xml" ContentType="application/vnd.openxmlformats-officedocument.presentationml.tags+xml"/>
  <Override PartName="/ppt/notesSlides/notesSlide2.xml" ContentType="application/vnd.openxmlformats-officedocument.presentationml.notesSlide+xml"/>
  <Override PartName="/ppt/tags/tag16.xml" ContentType="application/vnd.openxmlformats-officedocument.presentationml.tags+xml"/>
  <Override PartName="/ppt/notesSlides/notesSlide3.xml" ContentType="application/vnd.openxmlformats-officedocument.presentationml.notesSlide+xml"/>
  <Override PartName="/ppt/tags/tag17.xml" ContentType="application/vnd.openxmlformats-officedocument.presentationml.tags+xml"/>
  <Override PartName="/ppt/notesSlides/notesSlide4.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5.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notesSlides/notesSlide6.xml" ContentType="application/vnd.openxmlformats-officedocument.presentationml.notesSlide+xml"/>
  <Override PartName="/ppt/tags/tag24.xml" ContentType="application/vnd.openxmlformats-officedocument.presentationml.tags+xml"/>
  <Override PartName="/ppt/notesSlides/notesSlide7.xml" ContentType="application/vnd.openxmlformats-officedocument.presentationml.notesSlide+xml"/>
  <Override PartName="/ppt/tags/tag25.xml" ContentType="application/vnd.openxmlformats-officedocument.presentationml.tags+xml"/>
  <Override PartName="/ppt/notesSlides/notesSlide8.xml" ContentType="application/vnd.openxmlformats-officedocument.presentationml.notesSlide+xml"/>
  <Override PartName="/ppt/tags/tag26.xml" ContentType="application/vnd.openxmlformats-officedocument.presentationml.tags+xml"/>
  <Override PartName="/ppt/notesSlides/notesSlide9.xml" ContentType="application/vnd.openxmlformats-officedocument.presentationml.notesSlide+xml"/>
  <Override PartName="/ppt/tags/tag27.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7"/>
  </p:notesMasterIdLst>
  <p:sldIdLst>
    <p:sldId id="256" r:id="rId2"/>
    <p:sldId id="258" r:id="rId3"/>
    <p:sldId id="268" r:id="rId4"/>
    <p:sldId id="259" r:id="rId5"/>
    <p:sldId id="273" r:id="rId6"/>
    <p:sldId id="269" r:id="rId7"/>
    <p:sldId id="260" r:id="rId8"/>
    <p:sldId id="261" r:id="rId9"/>
    <p:sldId id="263" r:id="rId10"/>
    <p:sldId id="264" r:id="rId11"/>
    <p:sldId id="265" r:id="rId12"/>
    <p:sldId id="274" r:id="rId13"/>
    <p:sldId id="278" r:id="rId14"/>
    <p:sldId id="266" r:id="rId15"/>
    <p:sldId id="272" r:id="rId16"/>
  </p:sldIdLst>
  <p:sldSz cx="12192000" cy="6858000"/>
  <p:notesSz cx="6858000" cy="9144000"/>
  <p:custDataLst>
    <p:tags r:id="rId1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744"/>
    <p:restoredTop sz="75253" autoAdjust="0"/>
  </p:normalViewPr>
  <p:slideViewPr>
    <p:cSldViewPr snapToGrid="0" snapToObjects="1">
      <p:cViewPr varScale="1">
        <p:scale>
          <a:sx n="44" d="100"/>
          <a:sy n="44" d="100"/>
        </p:scale>
        <p:origin x="1272"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5AE6F75-2171-944C-8778-424650342739}" type="datetimeFigureOut">
              <a:rPr lang="en-US" smtClean="0"/>
              <a:t>7/1/2023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A803B9-D80B-6444-8E30-B26435AD83E2}" type="slidenum">
              <a:rPr lang="en-US" smtClean="0"/>
              <a:t>‹#›</a:t>
            </a:fld>
            <a:endParaRPr lang="en-US"/>
          </a:p>
        </p:txBody>
      </p:sp>
    </p:spTree>
    <p:extLst>
      <p:ext uri="{BB962C8B-B14F-4D97-AF65-F5344CB8AC3E}">
        <p14:creationId xmlns:p14="http://schemas.microsoft.com/office/powerpoint/2010/main" val="33070287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rgbClr val="000000"/>
                </a:solidFill>
                <a:effectLst/>
              </a:rPr>
              <a:t>This PowerPoint should be used with the “History of Information Technology” chapter of the </a:t>
            </a:r>
            <a:r>
              <a:rPr lang="en-US" i="1" dirty="0">
                <a:solidFill>
                  <a:srgbClr val="000000"/>
                </a:solidFill>
                <a:effectLst/>
              </a:rPr>
              <a:t>Fundamentals of Information Technology</a:t>
            </a:r>
            <a:r>
              <a:rPr lang="en-US" dirty="0">
                <a:solidFill>
                  <a:srgbClr val="000000"/>
                </a:solidFill>
                <a:effectLst/>
              </a:rPr>
              <a:t> textbook. </a:t>
            </a:r>
            <a:endParaRPr lang="en-US" dirty="0"/>
          </a:p>
          <a:p>
            <a:endParaRPr lang="en-US" dirty="0">
              <a:solidFill>
                <a:srgbClr val="000000"/>
              </a:solidFill>
              <a:effectLst/>
            </a:endParaRPr>
          </a:p>
          <a:p>
            <a:r>
              <a:rPr lang="en-US" dirty="0">
                <a:solidFill>
                  <a:srgbClr val="000000"/>
                </a:solidFill>
                <a:effectLst/>
              </a:rPr>
              <a:t>Written for the Florida Public School System DIGITAL INFORMATION TECHNOLOGY (8207310) course. </a:t>
            </a: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B2C713D-F365-AF46-914D-AA383A63861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70088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B2C713D-F365-AF46-914D-AA383A638618}" type="slidenum">
              <a:rPr lang="en-US" smtClean="0"/>
              <a:t>2</a:t>
            </a:fld>
            <a:endParaRPr lang="en-US"/>
          </a:p>
        </p:txBody>
      </p:sp>
    </p:spTree>
    <p:extLst>
      <p:ext uri="{BB962C8B-B14F-4D97-AF65-F5344CB8AC3E}">
        <p14:creationId xmlns:p14="http://schemas.microsoft.com/office/powerpoint/2010/main" val="9687887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instructor should engage the students in class by asking them to self-reflect and consider the questions listed on this slide. This will help students reflect upon how many different instances or opportunities there are to interface with technology in their daily lives. </a:t>
            </a:r>
          </a:p>
        </p:txBody>
      </p:sp>
      <p:sp>
        <p:nvSpPr>
          <p:cNvPr id="4" name="Slide Number Placeholder 3"/>
          <p:cNvSpPr>
            <a:spLocks noGrp="1"/>
          </p:cNvSpPr>
          <p:nvPr>
            <p:ph type="sldNum" sz="quarter" idx="5"/>
          </p:nvPr>
        </p:nvSpPr>
        <p:spPr/>
        <p:txBody>
          <a:bodyPr/>
          <a:lstStyle/>
          <a:p>
            <a:fld id="{DB2C713D-F365-AF46-914D-AA383A638618}" type="slidenum">
              <a:rPr lang="en-US" smtClean="0"/>
              <a:t>4</a:t>
            </a:fld>
            <a:endParaRPr lang="en-US"/>
          </a:p>
        </p:txBody>
      </p:sp>
    </p:spTree>
    <p:extLst>
      <p:ext uri="{BB962C8B-B14F-4D97-AF65-F5344CB8AC3E}">
        <p14:creationId xmlns:p14="http://schemas.microsoft.com/office/powerpoint/2010/main" val="3389896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DMV example is cited within this textbook chapter. The DMV example describes in detail how IT is used extensively to manage various processes and information. </a:t>
            </a:r>
          </a:p>
        </p:txBody>
      </p:sp>
      <p:sp>
        <p:nvSpPr>
          <p:cNvPr id="4" name="Slide Number Placeholder 3"/>
          <p:cNvSpPr>
            <a:spLocks noGrp="1"/>
          </p:cNvSpPr>
          <p:nvPr>
            <p:ph type="sldNum" sz="quarter" idx="5"/>
          </p:nvPr>
        </p:nvSpPr>
        <p:spPr/>
        <p:txBody>
          <a:bodyPr/>
          <a:lstStyle/>
          <a:p>
            <a:fld id="{DB2C713D-F365-AF46-914D-AA383A638618}" type="slidenum">
              <a:rPr lang="en-US" smtClean="0"/>
              <a:t>5</a:t>
            </a:fld>
            <a:endParaRPr lang="en-US" dirty="0"/>
          </a:p>
        </p:txBody>
      </p:sp>
    </p:spTree>
    <p:extLst>
      <p:ext uri="{BB962C8B-B14F-4D97-AF65-F5344CB8AC3E}">
        <p14:creationId xmlns:p14="http://schemas.microsoft.com/office/powerpoint/2010/main" val="5283698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B2C713D-F365-AF46-914D-AA383A638618}" type="slidenum">
              <a:rPr lang="en-US" smtClean="0"/>
              <a:t>9</a:t>
            </a:fld>
            <a:endParaRPr lang="en-US"/>
          </a:p>
        </p:txBody>
      </p:sp>
    </p:spTree>
    <p:extLst>
      <p:ext uri="{BB962C8B-B14F-4D97-AF65-F5344CB8AC3E}">
        <p14:creationId xmlns:p14="http://schemas.microsoft.com/office/powerpoint/2010/main" val="20108443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B2C713D-F365-AF46-914D-AA383A638618}" type="slidenum">
              <a:rPr lang="en-US" smtClean="0"/>
              <a:t>11</a:t>
            </a:fld>
            <a:endParaRPr lang="en-US"/>
          </a:p>
        </p:txBody>
      </p:sp>
    </p:spTree>
    <p:extLst>
      <p:ext uri="{BB962C8B-B14F-4D97-AF65-F5344CB8AC3E}">
        <p14:creationId xmlns:p14="http://schemas.microsoft.com/office/powerpoint/2010/main" val="4444445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B2C713D-F365-AF46-914D-AA383A638618}" type="slidenum">
              <a:rPr lang="en-US" smtClean="0"/>
              <a:t>12</a:t>
            </a:fld>
            <a:endParaRPr lang="en-US" dirty="0"/>
          </a:p>
        </p:txBody>
      </p:sp>
    </p:spTree>
    <p:extLst>
      <p:ext uri="{BB962C8B-B14F-4D97-AF65-F5344CB8AC3E}">
        <p14:creationId xmlns:p14="http://schemas.microsoft.com/office/powerpoint/2010/main" val="16621975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B2C713D-F365-AF46-914D-AA383A638618}" type="slidenum">
              <a:rPr lang="en-US" smtClean="0"/>
              <a:t>13</a:t>
            </a:fld>
            <a:endParaRPr lang="en-US" dirty="0"/>
          </a:p>
        </p:txBody>
      </p:sp>
    </p:spTree>
    <p:extLst>
      <p:ext uri="{BB962C8B-B14F-4D97-AF65-F5344CB8AC3E}">
        <p14:creationId xmlns:p14="http://schemas.microsoft.com/office/powerpoint/2010/main" val="23133212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B2C713D-F365-AF46-914D-AA383A638618}" type="slidenum">
              <a:rPr lang="en-US" smtClean="0"/>
              <a:t>14</a:t>
            </a:fld>
            <a:endParaRPr lang="en-US" dirty="0"/>
          </a:p>
        </p:txBody>
      </p:sp>
    </p:spTree>
    <p:extLst>
      <p:ext uri="{BB962C8B-B14F-4D97-AF65-F5344CB8AC3E}">
        <p14:creationId xmlns:p14="http://schemas.microsoft.com/office/powerpoint/2010/main" val="271561190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gradFill>
          <a:gsLst>
            <a:gs pos="0">
              <a:schemeClr val="accent1"/>
            </a:gs>
            <a:gs pos="82000">
              <a:schemeClr val="accent2"/>
            </a:gs>
          </a:gsLst>
          <a:path path="circle">
            <a:fillToRect t="100000" r="100000"/>
          </a:path>
        </a:gra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C9C7225-2E39-A60D-599F-16CDEB9A4046}"/>
              </a:ext>
              <a:ext uri="{C183D7F6-B498-43B3-948B-1728B52AA6E4}">
                <adec:decorative xmlns:adec="http://schemas.microsoft.com/office/drawing/2017/decorative" val="1"/>
              </a:ext>
            </a:extLst>
          </p:cNvPr>
          <p:cNvPicPr>
            <a:picLocks noChangeAspect="1"/>
          </p:cNvPicPr>
          <p:nvPr/>
        </p:nvPicPr>
        <p:blipFill rotWithShape="1">
          <a:blip r:embed="rId3"/>
          <a:srcRect t="19674"/>
          <a:stretch/>
        </p:blipFill>
        <p:spPr>
          <a:xfrm flipV="1">
            <a:off x="284086" y="-671307"/>
            <a:ext cx="12772748" cy="4510541"/>
          </a:xfrm>
          <a:prstGeom prst="rect">
            <a:avLst/>
          </a:prstGeom>
        </p:spPr>
      </p:pic>
      <p:pic>
        <p:nvPicPr>
          <p:cNvPr id="11" name="Picture 10" descr="Shape&#10;&#10;Description automatically generated with medium confidence">
            <a:extLst>
              <a:ext uri="{FF2B5EF4-FFF2-40B4-BE49-F238E27FC236}">
                <a16:creationId xmlns:a16="http://schemas.microsoft.com/office/drawing/2014/main" id="{2415FBF5-2B21-8C8B-E348-AF1C09842F8C}"/>
              </a:ext>
            </a:extLst>
          </p:cNvPr>
          <p:cNvPicPr>
            <a:picLocks noChangeAspect="1"/>
          </p:cNvPicPr>
          <p:nvPr/>
        </p:nvPicPr>
        <p:blipFill rotWithShape="1">
          <a:blip r:embed="rId4">
            <a:extLst>
              <a:ext uri="{28A0092B-C50C-407E-A947-70E740481C1C}">
                <a14:useLocalDpi xmlns:a14="http://schemas.microsoft.com/office/drawing/2010/main" val="0"/>
              </a:ext>
            </a:extLst>
          </a:blip>
          <a:srcRect r="31709"/>
          <a:stretch/>
        </p:blipFill>
        <p:spPr>
          <a:xfrm>
            <a:off x="0" y="3310485"/>
            <a:ext cx="12192000" cy="984012"/>
          </a:xfrm>
          <a:prstGeom prst="rect">
            <a:avLst/>
          </a:prstGeom>
        </p:spPr>
      </p:pic>
      <p:sp>
        <p:nvSpPr>
          <p:cNvPr id="12" name="Rectangle 11">
            <a:extLst>
              <a:ext uri="{FF2B5EF4-FFF2-40B4-BE49-F238E27FC236}">
                <a16:creationId xmlns:a16="http://schemas.microsoft.com/office/drawing/2014/main" id="{ABB9082C-C283-AF8D-D938-9903B9D29209}"/>
              </a:ext>
            </a:extLst>
          </p:cNvPr>
          <p:cNvSpPr/>
          <p:nvPr/>
        </p:nvSpPr>
        <p:spPr>
          <a:xfrm>
            <a:off x="-2" y="6524403"/>
            <a:ext cx="12192001" cy="33359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Funded by the Cyber/IT Pathways Program, Cyber Florida and the Florida Department of Education </a:t>
            </a:r>
          </a:p>
        </p:txBody>
      </p:sp>
      <p:sp>
        <p:nvSpPr>
          <p:cNvPr id="8" name="Title 1">
            <a:extLst>
              <a:ext uri="{FF2B5EF4-FFF2-40B4-BE49-F238E27FC236}">
                <a16:creationId xmlns:a16="http://schemas.microsoft.com/office/drawing/2014/main" id="{2E819DC3-AE8D-21C1-2E46-17F8A1730809}"/>
              </a:ext>
            </a:extLst>
          </p:cNvPr>
          <p:cNvSpPr>
            <a:spLocks noGrp="1"/>
          </p:cNvSpPr>
          <p:nvPr>
            <p:ph type="ctrTitle"/>
          </p:nvPr>
        </p:nvSpPr>
        <p:spPr>
          <a:xfrm>
            <a:off x="1524000" y="3471168"/>
            <a:ext cx="9144000" cy="713497"/>
          </a:xfrm>
        </p:spPr>
        <p:txBody>
          <a:bodyPr/>
          <a:lstStyle>
            <a:lvl1pPr>
              <a:defRPr>
                <a:solidFill>
                  <a:schemeClr val="bg1"/>
                </a:solidFill>
              </a:defRPr>
            </a:lvl1pPr>
          </a:lstStyle>
          <a:p>
            <a:r>
              <a:rPr lang="en-US"/>
              <a:t>Click to edit Master title style</a:t>
            </a:r>
            <a:endParaRPr lang="en-US" dirty="0"/>
          </a:p>
        </p:txBody>
      </p:sp>
      <p:sp>
        <p:nvSpPr>
          <p:cNvPr id="13" name="TextBox 12">
            <a:extLst>
              <a:ext uri="{FF2B5EF4-FFF2-40B4-BE49-F238E27FC236}">
                <a16:creationId xmlns:a16="http://schemas.microsoft.com/office/drawing/2014/main" id="{C6B2A74F-4B6E-22DA-ED83-B83ADBC59E4B}"/>
              </a:ext>
            </a:extLst>
          </p:cNvPr>
          <p:cNvSpPr txBox="1"/>
          <p:nvPr/>
        </p:nvSpPr>
        <p:spPr>
          <a:xfrm>
            <a:off x="1524000" y="4305667"/>
            <a:ext cx="4012380" cy="369332"/>
          </a:xfrm>
          <a:prstGeom prst="rect">
            <a:avLst/>
          </a:prstGeom>
          <a:noFill/>
        </p:spPr>
        <p:txBody>
          <a:bodyPr wrap="none" rtlCol="0">
            <a:spAutoFit/>
          </a:bodyPr>
          <a:lstStyle/>
          <a:p>
            <a:r>
              <a:rPr lang="en-US" i="1" dirty="0">
                <a:solidFill>
                  <a:schemeClr val="bg1"/>
                </a:solidFill>
              </a:rPr>
              <a:t>Fundamentals of Information Technology</a:t>
            </a:r>
          </a:p>
        </p:txBody>
      </p:sp>
      <p:sp>
        <p:nvSpPr>
          <p:cNvPr id="3" name="Content Placeholder 2">
            <a:extLst>
              <a:ext uri="{FF2B5EF4-FFF2-40B4-BE49-F238E27FC236}">
                <a16:creationId xmlns:a16="http://schemas.microsoft.com/office/drawing/2014/main" id="{8E6308AF-A184-F593-D38C-6A901C4CDEA8}"/>
              </a:ext>
            </a:extLst>
          </p:cNvPr>
          <p:cNvSpPr>
            <a:spLocks noGrp="1"/>
          </p:cNvSpPr>
          <p:nvPr>
            <p:ph sz="quarter" idx="10"/>
          </p:nvPr>
        </p:nvSpPr>
        <p:spPr>
          <a:xfrm>
            <a:off x="1524000" y="4675188"/>
            <a:ext cx="2998834" cy="369332"/>
          </a:xfrm>
          <a:noFill/>
        </p:spPr>
        <p:txBody>
          <a:bodyPr wrap="none" rtlCol="0">
            <a:spAutoFit/>
          </a:bodyPr>
          <a:lstStyle>
            <a:lvl1pPr marL="0" indent="0">
              <a:buNone/>
              <a:defRPr lang="en-US" sz="1800" i="0" dirty="0" smtClean="0">
                <a:solidFill>
                  <a:schemeClr val="bg1"/>
                </a:solidFill>
              </a:defRPr>
            </a:lvl1pPr>
            <a:lvl2pPr>
              <a:defRPr lang="en-US" sz="1800" dirty="0" smtClean="0"/>
            </a:lvl2pPr>
            <a:lvl3pPr>
              <a:defRPr lang="en-US" sz="1800" dirty="0" smtClean="0"/>
            </a:lvl3pPr>
            <a:lvl4pPr>
              <a:defRPr lang="en-US" dirty="0" smtClean="0"/>
            </a:lvl4pPr>
            <a:lvl5pPr>
              <a:defRPr lang="en-US" dirty="0"/>
            </a:lvl5pPr>
          </a:lstStyle>
          <a:p>
            <a:pPr marL="0" lvl="0"/>
            <a:r>
              <a:rPr lang="en-US" dirty="0"/>
              <a:t>Click to edit Master text styles</a:t>
            </a:r>
          </a:p>
        </p:txBody>
      </p:sp>
    </p:spTree>
    <p:custDataLst>
      <p:tags r:id="rId1"/>
    </p:custDataLst>
    <p:extLst>
      <p:ext uri="{BB962C8B-B14F-4D97-AF65-F5344CB8AC3E}">
        <p14:creationId xmlns:p14="http://schemas.microsoft.com/office/powerpoint/2010/main" val="96423576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D161BE-91A4-7D42-82D2-65FC4C06EAA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FB9FDB8-C4B3-E740-9A02-52543B00D58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7120958A-635B-8B44-8409-398698E5C3A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custDataLst>
      <p:tags r:id="rId1"/>
    </p:custDataLst>
    <p:extLst>
      <p:ext uri="{BB962C8B-B14F-4D97-AF65-F5344CB8AC3E}">
        <p14:creationId xmlns:p14="http://schemas.microsoft.com/office/powerpoint/2010/main" val="14908285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45E56C-C8EC-A782-B3F3-4AE82C8434E2}"/>
              </a:ext>
            </a:extLst>
          </p:cNvPr>
          <p:cNvSpPr>
            <a:spLocks noGrp="1"/>
          </p:cNvSpPr>
          <p:nvPr>
            <p:ph type="title"/>
          </p:nvPr>
        </p:nvSpPr>
        <p:spPr>
          <a:xfrm>
            <a:off x="1" y="-1624279"/>
            <a:ext cx="10518205" cy="1327545"/>
          </a:xfrm>
          <a:prstGeom prst="rect">
            <a:avLst/>
          </a:prstGeom>
        </p:spPr>
        <p:txBody>
          <a:bodyPr/>
          <a:lstStyle>
            <a:lvl1pPr>
              <a:defRPr sz="2462">
                <a:latin typeface="Arial" panose="020B0604020202020204" pitchFamily="34" charset="0"/>
                <a:cs typeface="Arial" panose="020B0604020202020204" pitchFamily="34" charset="0"/>
              </a:defRPr>
            </a:lvl1pPr>
          </a:lstStyle>
          <a:p>
            <a:r>
              <a:rPr lang="en-US"/>
              <a:t>Click to edit Master title style</a:t>
            </a:r>
            <a:endParaRPr lang="en-US" dirty="0"/>
          </a:p>
        </p:txBody>
      </p:sp>
    </p:spTree>
    <p:custDataLst>
      <p:tags r:id="rId1"/>
    </p:custDataLst>
    <p:extLst>
      <p:ext uri="{BB962C8B-B14F-4D97-AF65-F5344CB8AC3E}">
        <p14:creationId xmlns:p14="http://schemas.microsoft.com/office/powerpoint/2010/main" val="309237669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2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E94BE8-6F66-E143-B009-BD5AC8851DC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C94F5DF-C216-5445-95E9-5DACC3F2262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0CC57F6-21B0-6541-8E3C-34C08BBC9214}"/>
              </a:ext>
            </a:extLst>
          </p:cNvPr>
          <p:cNvSpPr>
            <a:spLocks noGrp="1"/>
          </p:cNvSpPr>
          <p:nvPr>
            <p:ph type="dt" sz="half" idx="10"/>
          </p:nvPr>
        </p:nvSpPr>
        <p:spPr/>
        <p:txBody>
          <a:bodyPr/>
          <a:lstStyle/>
          <a:p>
            <a:fld id="{45B48539-6E9E-8A46-9300-BDF76E693F11}" type="datetimeFigureOut">
              <a:rPr lang="en-US" smtClean="0"/>
              <a:t>7/1/2023</a:t>
            </a:fld>
            <a:endParaRPr lang="en-US"/>
          </a:p>
        </p:txBody>
      </p:sp>
      <p:sp>
        <p:nvSpPr>
          <p:cNvPr id="5" name="Footer Placeholder 4">
            <a:extLst>
              <a:ext uri="{FF2B5EF4-FFF2-40B4-BE49-F238E27FC236}">
                <a16:creationId xmlns:a16="http://schemas.microsoft.com/office/drawing/2014/main" id="{48D5D919-B171-7E45-BA66-96B3ABD511E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923FD2B-DCAA-E746-8AFA-430CA46B135B}"/>
              </a:ext>
            </a:extLst>
          </p:cNvPr>
          <p:cNvSpPr>
            <a:spLocks noGrp="1"/>
          </p:cNvSpPr>
          <p:nvPr>
            <p:ph type="sldNum" sz="quarter" idx="12"/>
          </p:nvPr>
        </p:nvSpPr>
        <p:spPr/>
        <p:txBody>
          <a:bodyPr/>
          <a:lstStyle/>
          <a:p>
            <a:fld id="{DC1B2B4F-E6C1-4E44-B4AF-4275070F5341}" type="slidenum">
              <a:rPr lang="en-US" smtClean="0"/>
              <a:t>‹#›</a:t>
            </a:fld>
            <a:endParaRPr lang="en-US"/>
          </a:p>
        </p:txBody>
      </p:sp>
    </p:spTree>
    <p:extLst>
      <p:ext uri="{BB962C8B-B14F-4D97-AF65-F5344CB8AC3E}">
        <p14:creationId xmlns:p14="http://schemas.microsoft.com/office/powerpoint/2010/main" val="29183462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D3C6E8-F5D5-C043-9E2A-0C97AF98C44C}"/>
              </a:ext>
            </a:extLst>
          </p:cNvPr>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FB5FC31B-C1A1-EC47-80B5-49386DBC17A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ustDataLst>
      <p:tags r:id="rId1"/>
    </p:custDataLst>
    <p:extLst>
      <p:ext uri="{BB962C8B-B14F-4D97-AF65-F5344CB8AC3E}">
        <p14:creationId xmlns:p14="http://schemas.microsoft.com/office/powerpoint/2010/main" val="26393921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gradFill>
          <a:gsLst>
            <a:gs pos="0">
              <a:schemeClr val="accent1"/>
            </a:gs>
            <a:gs pos="82000">
              <a:schemeClr val="accent2"/>
            </a:gs>
          </a:gsLst>
          <a:path path="circle">
            <a:fillToRect t="100000" r="100000"/>
          </a:path>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66BB01-B93F-F04C-AB07-5CFD96578E24}"/>
              </a:ext>
            </a:extLst>
          </p:cNvPr>
          <p:cNvSpPr>
            <a:spLocks noGrp="1"/>
          </p:cNvSpPr>
          <p:nvPr>
            <p:ph type="title"/>
          </p:nvPr>
        </p:nvSpPr>
        <p:spPr>
          <a:xfrm>
            <a:off x="831850" y="1709738"/>
            <a:ext cx="10515600" cy="2852737"/>
          </a:xfrm>
        </p:spPr>
        <p:txBody>
          <a:bodyPr anchor="b"/>
          <a:lstStyle>
            <a:lvl1pPr>
              <a:defRPr sz="6000">
                <a:solidFill>
                  <a:schemeClr val="bg1"/>
                </a:solidFill>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18A35F89-4807-B747-BEC0-7F5CA1EA1B3D}"/>
              </a:ext>
            </a:extLst>
          </p:cNvPr>
          <p:cNvSpPr>
            <a:spLocks noGrp="1"/>
          </p:cNvSpPr>
          <p:nvPr>
            <p:ph type="body" idx="1"/>
          </p:nvPr>
        </p:nvSpPr>
        <p:spPr>
          <a:xfrm>
            <a:off x="831850" y="4589463"/>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pic>
        <p:nvPicPr>
          <p:cNvPr id="8" name="Picture 7">
            <a:extLst>
              <a:ext uri="{FF2B5EF4-FFF2-40B4-BE49-F238E27FC236}">
                <a16:creationId xmlns:a16="http://schemas.microsoft.com/office/drawing/2014/main" id="{6CD108FD-A503-3261-985C-62FD9572E931}"/>
              </a:ext>
              <a:ext uri="{C183D7F6-B498-43B3-948B-1728B52AA6E4}">
                <adec:decorative xmlns:adec="http://schemas.microsoft.com/office/drawing/2017/decorative" val="1"/>
              </a:ext>
            </a:extLst>
          </p:cNvPr>
          <p:cNvPicPr>
            <a:picLocks noChangeAspect="1"/>
          </p:cNvPicPr>
          <p:nvPr/>
        </p:nvPicPr>
        <p:blipFill rotWithShape="1">
          <a:blip r:embed="rId3"/>
          <a:srcRect t="-844" r="61997" b="30631"/>
          <a:stretch/>
        </p:blipFill>
        <p:spPr>
          <a:xfrm flipV="1">
            <a:off x="7338029" y="-2"/>
            <a:ext cx="4853971" cy="3942609"/>
          </a:xfrm>
          <a:prstGeom prst="rect">
            <a:avLst/>
          </a:prstGeom>
        </p:spPr>
      </p:pic>
    </p:spTree>
    <p:custDataLst>
      <p:tags r:id="rId1"/>
    </p:custDataLst>
    <p:extLst>
      <p:ext uri="{BB962C8B-B14F-4D97-AF65-F5344CB8AC3E}">
        <p14:creationId xmlns:p14="http://schemas.microsoft.com/office/powerpoint/2010/main" val="27651576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End">
    <p:bg>
      <p:bgPr>
        <a:gradFill>
          <a:gsLst>
            <a:gs pos="0">
              <a:schemeClr val="accent1"/>
            </a:gs>
            <a:gs pos="82000">
              <a:schemeClr val="accent2"/>
            </a:gs>
          </a:gsLst>
          <a:path path="circle">
            <a:fillToRect t="100000" r="100000"/>
          </a:path>
        </a:gradFill>
        <a:effectLst/>
      </p:bgPr>
    </p:bg>
    <p:spTree>
      <p:nvGrpSpPr>
        <p:cNvPr id="1" name=""/>
        <p:cNvGrpSpPr/>
        <p:nvPr/>
      </p:nvGrpSpPr>
      <p:grpSpPr>
        <a:xfrm>
          <a:off x="0" y="0"/>
          <a:ext cx="0" cy="0"/>
          <a:chOff x="0" y="0"/>
          <a:chExt cx="0" cy="0"/>
        </a:xfrm>
      </p:grpSpPr>
      <p:pic>
        <p:nvPicPr>
          <p:cNvPr id="5" name="Picture 4" descr="Shape&#10;&#10;Description automatically generated with medium confidence">
            <a:extLst>
              <a:ext uri="{FF2B5EF4-FFF2-40B4-BE49-F238E27FC236}">
                <a16:creationId xmlns:a16="http://schemas.microsoft.com/office/drawing/2014/main" id="{50B71829-A049-985E-E207-19FDBFA4DC9B}"/>
              </a:ext>
            </a:extLst>
          </p:cNvPr>
          <p:cNvPicPr>
            <a:picLocks noChangeAspect="1"/>
          </p:cNvPicPr>
          <p:nvPr/>
        </p:nvPicPr>
        <p:blipFill rotWithShape="1">
          <a:blip r:embed="rId3">
            <a:extLst>
              <a:ext uri="{28A0092B-C50C-407E-A947-70E740481C1C}">
                <a14:useLocalDpi xmlns:a14="http://schemas.microsoft.com/office/drawing/2010/main" val="0"/>
              </a:ext>
            </a:extLst>
          </a:blip>
          <a:srcRect r="31709"/>
          <a:stretch/>
        </p:blipFill>
        <p:spPr>
          <a:xfrm>
            <a:off x="-2" y="2879612"/>
            <a:ext cx="12192002" cy="1451381"/>
          </a:xfrm>
          <a:prstGeom prst="rect">
            <a:avLst/>
          </a:prstGeom>
        </p:spPr>
      </p:pic>
      <p:sp>
        <p:nvSpPr>
          <p:cNvPr id="6" name="Oval 5">
            <a:extLst>
              <a:ext uri="{FF2B5EF4-FFF2-40B4-BE49-F238E27FC236}">
                <a16:creationId xmlns:a16="http://schemas.microsoft.com/office/drawing/2014/main" id="{0D5CEAAC-55DC-5E05-D227-B4BC5DB7738F}"/>
              </a:ext>
            </a:extLst>
          </p:cNvPr>
          <p:cNvSpPr/>
          <p:nvPr/>
        </p:nvSpPr>
        <p:spPr>
          <a:xfrm>
            <a:off x="9369324" y="2722466"/>
            <a:ext cx="1901848" cy="1901848"/>
          </a:xfrm>
          <a:prstGeom prst="ellipse">
            <a:avLst/>
          </a:prstGeom>
          <a:solidFill>
            <a:schemeClr val="accent2"/>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en-US"/>
            </a:defPPr>
            <a:lvl1pPr marL="0" algn="l" defTabSz="914370" rtl="0" eaLnBrk="1" latinLnBrk="0" hangingPunct="1">
              <a:defRPr sz="1799" kern="1200">
                <a:solidFill>
                  <a:schemeClr val="tx1"/>
                </a:solidFill>
                <a:latin typeface="+mn-lt"/>
                <a:ea typeface="+mn-ea"/>
                <a:cs typeface="+mn-cs"/>
              </a:defRPr>
            </a:lvl1pPr>
            <a:lvl2pPr marL="457186" algn="l" defTabSz="914370" rtl="0" eaLnBrk="1" latinLnBrk="0" hangingPunct="1">
              <a:defRPr sz="1799" kern="1200">
                <a:solidFill>
                  <a:schemeClr val="tx1"/>
                </a:solidFill>
                <a:latin typeface="+mn-lt"/>
                <a:ea typeface="+mn-ea"/>
                <a:cs typeface="+mn-cs"/>
              </a:defRPr>
            </a:lvl2pPr>
            <a:lvl3pPr marL="914370" algn="l" defTabSz="914370" rtl="0" eaLnBrk="1" latinLnBrk="0" hangingPunct="1">
              <a:defRPr sz="1799" kern="1200">
                <a:solidFill>
                  <a:schemeClr val="tx1"/>
                </a:solidFill>
                <a:latin typeface="+mn-lt"/>
                <a:ea typeface="+mn-ea"/>
                <a:cs typeface="+mn-cs"/>
              </a:defRPr>
            </a:lvl3pPr>
            <a:lvl4pPr marL="1371556" algn="l" defTabSz="914370" rtl="0" eaLnBrk="1" latinLnBrk="0" hangingPunct="1">
              <a:defRPr sz="1799" kern="1200">
                <a:solidFill>
                  <a:schemeClr val="tx1"/>
                </a:solidFill>
                <a:latin typeface="+mn-lt"/>
                <a:ea typeface="+mn-ea"/>
                <a:cs typeface="+mn-cs"/>
              </a:defRPr>
            </a:lvl4pPr>
            <a:lvl5pPr marL="1828739" algn="l" defTabSz="914370" rtl="0" eaLnBrk="1" latinLnBrk="0" hangingPunct="1">
              <a:defRPr sz="1799" kern="1200">
                <a:solidFill>
                  <a:schemeClr val="tx1"/>
                </a:solidFill>
                <a:latin typeface="+mn-lt"/>
                <a:ea typeface="+mn-ea"/>
                <a:cs typeface="+mn-cs"/>
              </a:defRPr>
            </a:lvl5pPr>
            <a:lvl6pPr marL="2285925" algn="l" defTabSz="914370" rtl="0" eaLnBrk="1" latinLnBrk="0" hangingPunct="1">
              <a:defRPr sz="1799" kern="1200">
                <a:solidFill>
                  <a:schemeClr val="tx1"/>
                </a:solidFill>
                <a:latin typeface="+mn-lt"/>
                <a:ea typeface="+mn-ea"/>
                <a:cs typeface="+mn-cs"/>
              </a:defRPr>
            </a:lvl6pPr>
            <a:lvl7pPr marL="2743111" algn="l" defTabSz="914370" rtl="0" eaLnBrk="1" latinLnBrk="0" hangingPunct="1">
              <a:defRPr sz="1799" kern="1200">
                <a:solidFill>
                  <a:schemeClr val="tx1"/>
                </a:solidFill>
                <a:latin typeface="+mn-lt"/>
                <a:ea typeface="+mn-ea"/>
                <a:cs typeface="+mn-cs"/>
              </a:defRPr>
            </a:lvl7pPr>
            <a:lvl8pPr marL="3200295" algn="l" defTabSz="914370" rtl="0" eaLnBrk="1" latinLnBrk="0" hangingPunct="1">
              <a:defRPr sz="1799" kern="1200">
                <a:solidFill>
                  <a:schemeClr val="tx1"/>
                </a:solidFill>
                <a:latin typeface="+mn-lt"/>
                <a:ea typeface="+mn-ea"/>
                <a:cs typeface="+mn-cs"/>
              </a:defRPr>
            </a:lvl8pPr>
            <a:lvl9pPr marL="3657481" algn="l" defTabSz="914370" rtl="0" eaLnBrk="1" latinLnBrk="0" hangingPunct="1">
              <a:defRPr sz="1799" kern="1200">
                <a:solidFill>
                  <a:schemeClr val="tx1"/>
                </a:solidFill>
                <a:latin typeface="+mn-lt"/>
                <a:ea typeface="+mn-ea"/>
                <a:cs typeface="+mn-cs"/>
              </a:defRPr>
            </a:lvl9pPr>
          </a:lstStyle>
          <a:p>
            <a:pPr algn="ctr"/>
            <a:endParaRPr lang="en-US" sz="9846" dirty="0"/>
          </a:p>
        </p:txBody>
      </p:sp>
      <p:sp>
        <p:nvSpPr>
          <p:cNvPr id="9" name="Title 8">
            <a:extLst>
              <a:ext uri="{FF2B5EF4-FFF2-40B4-BE49-F238E27FC236}">
                <a16:creationId xmlns:a16="http://schemas.microsoft.com/office/drawing/2014/main" id="{88465C55-48F0-CA2F-339F-74171175568D}"/>
              </a:ext>
            </a:extLst>
          </p:cNvPr>
          <p:cNvSpPr>
            <a:spLocks noGrp="1"/>
          </p:cNvSpPr>
          <p:nvPr>
            <p:ph type="title" hasCustomPrompt="1"/>
          </p:nvPr>
        </p:nvSpPr>
        <p:spPr>
          <a:xfrm>
            <a:off x="1575046" y="3005430"/>
            <a:ext cx="7311502" cy="1325563"/>
          </a:xfrm>
        </p:spPr>
        <p:txBody>
          <a:bodyPr/>
          <a:lstStyle>
            <a:lvl1pPr algn="r">
              <a:defRPr>
                <a:solidFill>
                  <a:schemeClr val="bg1"/>
                </a:solidFill>
              </a:defRPr>
            </a:lvl1pPr>
          </a:lstStyle>
          <a:p>
            <a:r>
              <a:rPr lang="en-US" dirty="0"/>
              <a:t>The end</a:t>
            </a:r>
          </a:p>
        </p:txBody>
      </p:sp>
      <p:sp>
        <p:nvSpPr>
          <p:cNvPr id="10" name="Oval 9">
            <a:extLst>
              <a:ext uri="{FF2B5EF4-FFF2-40B4-BE49-F238E27FC236}">
                <a16:creationId xmlns:a16="http://schemas.microsoft.com/office/drawing/2014/main" id="{57DABB86-29A6-C545-E5FC-1A30D08EC101}"/>
              </a:ext>
            </a:extLst>
          </p:cNvPr>
          <p:cNvSpPr/>
          <p:nvPr/>
        </p:nvSpPr>
        <p:spPr>
          <a:xfrm rot="890465">
            <a:off x="9398930" y="2795853"/>
            <a:ext cx="1842636" cy="1824929"/>
          </a:xfrm>
          <a:prstGeom prst="ellipse">
            <a:avLst/>
          </a:prstGeom>
          <a:blipFill dpi="0" rotWithShape="1">
            <a:blip r:embed="rId4"/>
            <a:srcRect/>
            <a:tile tx="0" ty="0" sx="15000" sy="15000" flip="none" algn="bl"/>
          </a:blipFill>
          <a:ln w="2857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en-US"/>
            </a:defPPr>
            <a:lvl1pPr marL="0" algn="l" defTabSz="914370" rtl="0" eaLnBrk="1" latinLnBrk="0" hangingPunct="1">
              <a:defRPr sz="1799" kern="1200">
                <a:solidFill>
                  <a:schemeClr val="tx1"/>
                </a:solidFill>
                <a:latin typeface="+mn-lt"/>
                <a:ea typeface="+mn-ea"/>
                <a:cs typeface="+mn-cs"/>
              </a:defRPr>
            </a:lvl1pPr>
            <a:lvl2pPr marL="457186" algn="l" defTabSz="914370" rtl="0" eaLnBrk="1" latinLnBrk="0" hangingPunct="1">
              <a:defRPr sz="1799" kern="1200">
                <a:solidFill>
                  <a:schemeClr val="tx1"/>
                </a:solidFill>
                <a:latin typeface="+mn-lt"/>
                <a:ea typeface="+mn-ea"/>
                <a:cs typeface="+mn-cs"/>
              </a:defRPr>
            </a:lvl2pPr>
            <a:lvl3pPr marL="914370" algn="l" defTabSz="914370" rtl="0" eaLnBrk="1" latinLnBrk="0" hangingPunct="1">
              <a:defRPr sz="1799" kern="1200">
                <a:solidFill>
                  <a:schemeClr val="tx1"/>
                </a:solidFill>
                <a:latin typeface="+mn-lt"/>
                <a:ea typeface="+mn-ea"/>
                <a:cs typeface="+mn-cs"/>
              </a:defRPr>
            </a:lvl3pPr>
            <a:lvl4pPr marL="1371556" algn="l" defTabSz="914370" rtl="0" eaLnBrk="1" latinLnBrk="0" hangingPunct="1">
              <a:defRPr sz="1799" kern="1200">
                <a:solidFill>
                  <a:schemeClr val="tx1"/>
                </a:solidFill>
                <a:latin typeface="+mn-lt"/>
                <a:ea typeface="+mn-ea"/>
                <a:cs typeface="+mn-cs"/>
              </a:defRPr>
            </a:lvl4pPr>
            <a:lvl5pPr marL="1828739" algn="l" defTabSz="914370" rtl="0" eaLnBrk="1" latinLnBrk="0" hangingPunct="1">
              <a:defRPr sz="1799" kern="1200">
                <a:solidFill>
                  <a:schemeClr val="tx1"/>
                </a:solidFill>
                <a:latin typeface="+mn-lt"/>
                <a:ea typeface="+mn-ea"/>
                <a:cs typeface="+mn-cs"/>
              </a:defRPr>
            </a:lvl5pPr>
            <a:lvl6pPr marL="2285925" algn="l" defTabSz="914370" rtl="0" eaLnBrk="1" latinLnBrk="0" hangingPunct="1">
              <a:defRPr sz="1799" kern="1200">
                <a:solidFill>
                  <a:schemeClr val="tx1"/>
                </a:solidFill>
                <a:latin typeface="+mn-lt"/>
                <a:ea typeface="+mn-ea"/>
                <a:cs typeface="+mn-cs"/>
              </a:defRPr>
            </a:lvl6pPr>
            <a:lvl7pPr marL="2743111" algn="l" defTabSz="914370" rtl="0" eaLnBrk="1" latinLnBrk="0" hangingPunct="1">
              <a:defRPr sz="1799" kern="1200">
                <a:solidFill>
                  <a:schemeClr val="tx1"/>
                </a:solidFill>
                <a:latin typeface="+mn-lt"/>
                <a:ea typeface="+mn-ea"/>
                <a:cs typeface="+mn-cs"/>
              </a:defRPr>
            </a:lvl7pPr>
            <a:lvl8pPr marL="3200295" algn="l" defTabSz="914370" rtl="0" eaLnBrk="1" latinLnBrk="0" hangingPunct="1">
              <a:defRPr sz="1799" kern="1200">
                <a:solidFill>
                  <a:schemeClr val="tx1"/>
                </a:solidFill>
                <a:latin typeface="+mn-lt"/>
                <a:ea typeface="+mn-ea"/>
                <a:cs typeface="+mn-cs"/>
              </a:defRPr>
            </a:lvl8pPr>
            <a:lvl9pPr marL="3657481" algn="l" defTabSz="914370" rtl="0" eaLnBrk="1" latinLnBrk="0" hangingPunct="1">
              <a:defRPr sz="1799" kern="1200">
                <a:solidFill>
                  <a:schemeClr val="tx1"/>
                </a:solidFill>
                <a:latin typeface="+mn-lt"/>
                <a:ea typeface="+mn-ea"/>
                <a:cs typeface="+mn-cs"/>
              </a:defRPr>
            </a:lvl9pPr>
          </a:lstStyle>
          <a:p>
            <a:pPr algn="ctr"/>
            <a:endParaRPr lang="en-US" sz="9846" dirty="0"/>
          </a:p>
        </p:txBody>
      </p:sp>
    </p:spTree>
    <p:custDataLst>
      <p:tags r:id="rId1"/>
    </p:custDataLst>
    <p:extLst>
      <p:ext uri="{BB962C8B-B14F-4D97-AF65-F5344CB8AC3E}">
        <p14:creationId xmlns:p14="http://schemas.microsoft.com/office/powerpoint/2010/main" val="38685570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C75209-C78D-454B-B95A-88EE2F4E7EF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635295A-8E7A-D74B-86B8-F0D74726C32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B6C0549-00AC-2540-B751-0395A5F41A9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ustDataLst>
      <p:tags r:id="rId1"/>
    </p:custDataLst>
    <p:extLst>
      <p:ext uri="{BB962C8B-B14F-4D97-AF65-F5344CB8AC3E}">
        <p14:creationId xmlns:p14="http://schemas.microsoft.com/office/powerpoint/2010/main" val="25951631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93ECAA-4A7A-E342-AC1F-E95AE5DBA8F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80F4348-A19D-8D41-BEE8-248DB65412C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B92DE03-AD73-894A-B79D-3C5CE92E4DC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33F3E1F-8C0B-3A45-9D64-12B910BE7B4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2379751-C13B-1C42-8FCD-B7D36D7219A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ustDataLst>
      <p:tags r:id="rId1"/>
    </p:custDataLst>
    <p:extLst>
      <p:ext uri="{BB962C8B-B14F-4D97-AF65-F5344CB8AC3E}">
        <p14:creationId xmlns:p14="http://schemas.microsoft.com/office/powerpoint/2010/main" val="31166468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5A68FB-FF60-FC49-9DB8-780236686351}"/>
              </a:ext>
            </a:extLst>
          </p:cNvPr>
          <p:cNvSpPr>
            <a:spLocks noGrp="1"/>
          </p:cNvSpPr>
          <p:nvPr>
            <p:ph type="title"/>
          </p:nvPr>
        </p:nvSpPr>
        <p:spPr/>
        <p:txBody>
          <a:bodyPr/>
          <a:lstStyle/>
          <a:p>
            <a:r>
              <a:rPr lang="en-US"/>
              <a:t>Click to edit Master title style</a:t>
            </a:r>
          </a:p>
        </p:txBody>
      </p:sp>
    </p:spTree>
    <p:custDataLst>
      <p:tags r:id="rId1"/>
    </p:custDataLst>
    <p:extLst>
      <p:ext uri="{BB962C8B-B14F-4D97-AF65-F5344CB8AC3E}">
        <p14:creationId xmlns:p14="http://schemas.microsoft.com/office/powerpoint/2010/main" val="25294187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8262520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A93C62-F2AF-B44D-9E97-325AE8FC2B4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A079718-D982-5841-B635-15850761050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4AC426A-ADAE-0347-A0EB-A1B443E3101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custDataLst>
      <p:tags r:id="rId1"/>
    </p:custDataLst>
    <p:extLst>
      <p:ext uri="{BB962C8B-B14F-4D97-AF65-F5344CB8AC3E}">
        <p14:creationId xmlns:p14="http://schemas.microsoft.com/office/powerpoint/2010/main" val="31324689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A6893A0-265D-514B-A985-086DF5EF59B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1A46AE49-407D-0446-B75A-595A02EA122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F70C5DB-A39D-0846-A317-293A2832C43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B48539-6E9E-8A46-9300-BDF76E693F11}" type="datetimeFigureOut">
              <a:rPr lang="en-US" smtClean="0"/>
              <a:t>7/1/2023</a:t>
            </a:fld>
            <a:endParaRPr lang="en-US"/>
          </a:p>
        </p:txBody>
      </p:sp>
      <p:sp>
        <p:nvSpPr>
          <p:cNvPr id="5" name="Footer Placeholder 4">
            <a:extLst>
              <a:ext uri="{FF2B5EF4-FFF2-40B4-BE49-F238E27FC236}">
                <a16:creationId xmlns:a16="http://schemas.microsoft.com/office/drawing/2014/main" id="{21C83643-341C-2046-AA86-DD2D9F2234D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CA0B280-1E44-C34E-BC45-016F7489592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1B2B4F-E6C1-4E44-B4AF-4275070F5341}" type="slidenum">
              <a:rPr lang="en-US" smtClean="0"/>
              <a:t>‹#›</a:t>
            </a:fld>
            <a:endParaRPr lang="en-US"/>
          </a:p>
        </p:txBody>
      </p:sp>
    </p:spTree>
    <p:custDataLst>
      <p:tags r:id="rId14"/>
    </p:custDataLst>
    <p:extLst>
      <p:ext uri="{BB962C8B-B14F-4D97-AF65-F5344CB8AC3E}">
        <p14:creationId xmlns:p14="http://schemas.microsoft.com/office/powerpoint/2010/main" val="5897338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228600" algn="l" defTabSz="914400" rtl="0" eaLnBrk="1" latinLnBrk="0" hangingPunct="1">
        <a:lnSpc>
          <a:spcPct val="100000"/>
        </a:lnSpc>
        <a:spcBef>
          <a:spcPts val="1000"/>
        </a:spcBef>
        <a:spcAft>
          <a:spcPts val="600"/>
        </a:spcAft>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600"/>
        </a:spcAft>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600"/>
        </a:spcAft>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600"/>
        </a:spcAft>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6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4.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24.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6.xml"/><Relationship Id="rId1" Type="http://schemas.openxmlformats.org/officeDocument/2006/relationships/tags" Target="../tags/tag25.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26.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27.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5.xml"/><Relationship Id="rId1" Type="http://schemas.openxmlformats.org/officeDocument/2006/relationships/tags" Target="../tags/tag17.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18.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19.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21.xml"/><Relationship Id="rId4" Type="http://schemas.openxmlformats.org/officeDocument/2006/relationships/hyperlink" Target="https://www.bocahistory.org/ibm-boca-rato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BABB34-7879-EC4A-8E26-5BF641ED9073}"/>
              </a:ext>
            </a:extLst>
          </p:cNvPr>
          <p:cNvSpPr>
            <a:spLocks noGrp="1"/>
          </p:cNvSpPr>
          <p:nvPr>
            <p:ph type="ctrTitle"/>
          </p:nvPr>
        </p:nvSpPr>
        <p:spPr>
          <a:xfrm>
            <a:off x="1524000" y="3471168"/>
            <a:ext cx="9144000" cy="713497"/>
          </a:xfrm>
        </p:spPr>
        <p:txBody>
          <a:bodyPr>
            <a:normAutofit/>
          </a:bodyPr>
          <a:lstStyle/>
          <a:p>
            <a:r>
              <a:rPr lang="en-US" dirty="0"/>
              <a:t>History of Information Technology</a:t>
            </a:r>
          </a:p>
        </p:txBody>
      </p:sp>
      <p:sp>
        <p:nvSpPr>
          <p:cNvPr id="4" name="Content Placeholder 3">
            <a:extLst>
              <a:ext uri="{FF2B5EF4-FFF2-40B4-BE49-F238E27FC236}">
                <a16:creationId xmlns:a16="http://schemas.microsoft.com/office/drawing/2014/main" id="{EBA97454-B32D-BC62-BAF3-8D48BA027D63}"/>
              </a:ext>
            </a:extLst>
          </p:cNvPr>
          <p:cNvSpPr>
            <a:spLocks noGrp="1"/>
          </p:cNvSpPr>
          <p:nvPr>
            <p:ph sz="quarter" idx="10"/>
          </p:nvPr>
        </p:nvSpPr>
        <p:spPr>
          <a:xfrm>
            <a:off x="1524000" y="4675188"/>
            <a:ext cx="1101264" cy="369332"/>
          </a:xfrm>
        </p:spPr>
        <p:txBody>
          <a:bodyPr/>
          <a:lstStyle/>
          <a:p>
            <a:r>
              <a:rPr lang="en-US" dirty="0"/>
              <a:t>Chapter 2</a:t>
            </a:r>
          </a:p>
        </p:txBody>
      </p:sp>
    </p:spTree>
    <p:custDataLst>
      <p:tags r:id="rId1"/>
    </p:custDataLst>
    <p:extLst>
      <p:ext uri="{BB962C8B-B14F-4D97-AF65-F5344CB8AC3E}">
        <p14:creationId xmlns:p14="http://schemas.microsoft.com/office/powerpoint/2010/main" val="30455619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9FA437-3806-EF47-9B5B-63BDB1831718}"/>
              </a:ext>
            </a:extLst>
          </p:cNvPr>
          <p:cNvSpPr>
            <a:spLocks noGrp="1"/>
          </p:cNvSpPr>
          <p:nvPr>
            <p:ph type="title"/>
          </p:nvPr>
        </p:nvSpPr>
        <p:spPr/>
        <p:txBody>
          <a:bodyPr/>
          <a:lstStyle/>
          <a:p>
            <a:r>
              <a:rPr lang="en-US" dirty="0"/>
              <a:t>Era of Networked Computers</a:t>
            </a:r>
          </a:p>
        </p:txBody>
      </p:sp>
      <p:sp>
        <p:nvSpPr>
          <p:cNvPr id="3" name="Content Placeholder 2">
            <a:extLst>
              <a:ext uri="{FF2B5EF4-FFF2-40B4-BE49-F238E27FC236}">
                <a16:creationId xmlns:a16="http://schemas.microsoft.com/office/drawing/2014/main" id="{7AEB9AB9-0357-A244-B3AF-C3CC03FCC8F3}"/>
              </a:ext>
            </a:extLst>
          </p:cNvPr>
          <p:cNvSpPr>
            <a:spLocks noGrp="1"/>
          </p:cNvSpPr>
          <p:nvPr>
            <p:ph idx="1"/>
          </p:nvPr>
        </p:nvSpPr>
        <p:spPr/>
        <p:txBody>
          <a:bodyPr>
            <a:noAutofit/>
          </a:bodyPr>
          <a:lstStyle/>
          <a:p>
            <a:pPr marL="0" indent="0">
              <a:buNone/>
            </a:pPr>
            <a:r>
              <a:rPr lang="en-US" dirty="0"/>
              <a:t>Computer engineers recognized the need for information exchange early on and developed technologies for computers to talk to each other. This communication between computers is known as a </a:t>
            </a:r>
            <a:r>
              <a:rPr lang="en-US" b="1" i="1" dirty="0"/>
              <a:t>network</a:t>
            </a:r>
            <a:r>
              <a:rPr lang="en-US" b="1" dirty="0"/>
              <a:t>.</a:t>
            </a:r>
          </a:p>
          <a:p>
            <a:r>
              <a:rPr lang="en-US" dirty="0"/>
              <a:t>The growth of networked computers was motivated by the network effect. A network effect occurs when users of technology see the benefits of communicating with others in a network as the network grows in members of its community. </a:t>
            </a:r>
          </a:p>
          <a:p>
            <a:r>
              <a:rPr lang="en-US" dirty="0"/>
              <a:t>By 1981, the core computer networking technology we use today was specified. </a:t>
            </a:r>
          </a:p>
          <a:p>
            <a:r>
              <a:rPr lang="en-US" dirty="0"/>
              <a:t>Since that time, the development of computers is closely associated with the development of computer networks, Internet, and the World Wide Web. </a:t>
            </a:r>
          </a:p>
        </p:txBody>
      </p:sp>
    </p:spTree>
    <p:custDataLst>
      <p:tags r:id="rId1"/>
    </p:custDataLst>
    <p:extLst>
      <p:ext uri="{BB962C8B-B14F-4D97-AF65-F5344CB8AC3E}">
        <p14:creationId xmlns:p14="http://schemas.microsoft.com/office/powerpoint/2010/main" val="18050497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6BC924-17EE-8540-AD67-6433C97749E9}"/>
              </a:ext>
            </a:extLst>
          </p:cNvPr>
          <p:cNvSpPr>
            <a:spLocks noGrp="1"/>
          </p:cNvSpPr>
          <p:nvPr>
            <p:ph type="title"/>
          </p:nvPr>
        </p:nvSpPr>
        <p:spPr/>
        <p:txBody>
          <a:bodyPr/>
          <a:lstStyle/>
          <a:p>
            <a:r>
              <a:rPr lang="en-US" dirty="0"/>
              <a:t>The Internet and the World Wide Web</a:t>
            </a:r>
          </a:p>
        </p:txBody>
      </p:sp>
      <p:sp>
        <p:nvSpPr>
          <p:cNvPr id="3" name="Content Placeholder 2">
            <a:extLst>
              <a:ext uri="{FF2B5EF4-FFF2-40B4-BE49-F238E27FC236}">
                <a16:creationId xmlns:a16="http://schemas.microsoft.com/office/drawing/2014/main" id="{8CD70C59-5441-9C42-B425-176D8A89FE2B}"/>
              </a:ext>
            </a:extLst>
          </p:cNvPr>
          <p:cNvSpPr>
            <a:spLocks noGrp="1"/>
          </p:cNvSpPr>
          <p:nvPr>
            <p:ph idx="1"/>
          </p:nvPr>
        </p:nvSpPr>
        <p:spPr/>
        <p:txBody>
          <a:bodyPr/>
          <a:lstStyle/>
          <a:p>
            <a:r>
              <a:rPr lang="en-US" dirty="0"/>
              <a:t>The global network of computers that share information with each other is called the Internet.</a:t>
            </a:r>
          </a:p>
          <a:p>
            <a:r>
              <a:rPr lang="en-US" dirty="0"/>
              <a:t>The information shared on the Internet is called the World Wide Web. </a:t>
            </a:r>
          </a:p>
          <a:p>
            <a:r>
              <a:rPr lang="en-US" dirty="0"/>
              <a:t>The Internet is to information what the highway network is to cars. </a:t>
            </a:r>
          </a:p>
          <a:p>
            <a:r>
              <a:rPr lang="en-US" dirty="0"/>
              <a:t>The Internet is a vast network connecting many smaller local networks, in the same way that the highway network connects all connected roads. On the road, you can start from any point and drive to any other point using the network of roads, as long as the roads are connected. </a:t>
            </a:r>
          </a:p>
          <a:p>
            <a:r>
              <a:rPr lang="en-US" dirty="0"/>
              <a:t>The World Wide Web enables the same capability for information. </a:t>
            </a:r>
          </a:p>
        </p:txBody>
      </p:sp>
    </p:spTree>
    <p:custDataLst>
      <p:tags r:id="rId1"/>
    </p:custDataLst>
    <p:extLst>
      <p:ext uri="{BB962C8B-B14F-4D97-AF65-F5344CB8AC3E}">
        <p14:creationId xmlns:p14="http://schemas.microsoft.com/office/powerpoint/2010/main" val="37314345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949FB8-6AFC-864B-8A0D-90BBFD80D29E}"/>
              </a:ext>
            </a:extLst>
          </p:cNvPr>
          <p:cNvSpPr>
            <a:spLocks noGrp="1"/>
          </p:cNvSpPr>
          <p:nvPr>
            <p:ph type="title"/>
          </p:nvPr>
        </p:nvSpPr>
        <p:spPr/>
        <p:txBody>
          <a:bodyPr/>
          <a:lstStyle/>
          <a:p>
            <a:r>
              <a:rPr lang="en-US" dirty="0"/>
              <a:t>Networks and Development</a:t>
            </a:r>
          </a:p>
        </p:txBody>
      </p:sp>
      <p:sp>
        <p:nvSpPr>
          <p:cNvPr id="17" name="Content Placeholder 16">
            <a:extLst>
              <a:ext uri="{FF2B5EF4-FFF2-40B4-BE49-F238E27FC236}">
                <a16:creationId xmlns:a16="http://schemas.microsoft.com/office/drawing/2014/main" id="{56180BC7-98D5-963C-85A5-2D9AD97566DE}"/>
              </a:ext>
            </a:extLst>
          </p:cNvPr>
          <p:cNvSpPr>
            <a:spLocks noGrp="1"/>
          </p:cNvSpPr>
          <p:nvPr>
            <p:ph idx="1"/>
          </p:nvPr>
        </p:nvSpPr>
        <p:spPr/>
        <p:txBody>
          <a:bodyPr/>
          <a:lstStyle/>
          <a:p>
            <a:pPr marL="0" indent="0">
              <a:buNone/>
            </a:pPr>
            <a:r>
              <a:rPr lang="en-US" dirty="0"/>
              <a:t>The Internet is built by connecting two types of networks – small networks within buildings and large networks that connect these small networks. </a:t>
            </a:r>
          </a:p>
          <a:p>
            <a:endParaRPr lang="en-US" dirty="0"/>
          </a:p>
        </p:txBody>
      </p:sp>
    </p:spTree>
    <p:custDataLst>
      <p:tags r:id="rId1"/>
    </p:custDataLst>
    <p:extLst>
      <p:ext uri="{BB962C8B-B14F-4D97-AF65-F5344CB8AC3E}">
        <p14:creationId xmlns:p14="http://schemas.microsoft.com/office/powerpoint/2010/main" val="20182941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949FB8-6AFC-864B-8A0D-90BBFD80D29E}"/>
              </a:ext>
            </a:extLst>
          </p:cNvPr>
          <p:cNvSpPr>
            <a:spLocks noGrp="1"/>
          </p:cNvSpPr>
          <p:nvPr>
            <p:ph type="title"/>
          </p:nvPr>
        </p:nvSpPr>
        <p:spPr/>
        <p:txBody>
          <a:bodyPr/>
          <a:lstStyle/>
          <a:p>
            <a:r>
              <a:rPr lang="en-US" dirty="0"/>
              <a:t>Type of Networks</a:t>
            </a:r>
          </a:p>
        </p:txBody>
      </p:sp>
      <p:sp>
        <p:nvSpPr>
          <p:cNvPr id="4" name="Text Placeholder 3">
            <a:extLst>
              <a:ext uri="{FF2B5EF4-FFF2-40B4-BE49-F238E27FC236}">
                <a16:creationId xmlns:a16="http://schemas.microsoft.com/office/drawing/2014/main" id="{A02D8317-0C54-2767-513D-7A5ED3B84C73}"/>
              </a:ext>
            </a:extLst>
          </p:cNvPr>
          <p:cNvSpPr>
            <a:spLocks noGrp="1"/>
          </p:cNvSpPr>
          <p:nvPr>
            <p:ph type="body" idx="1"/>
          </p:nvPr>
        </p:nvSpPr>
        <p:spPr>
          <a:xfrm>
            <a:off x="839788" y="1064467"/>
            <a:ext cx="5157787" cy="823912"/>
          </a:xfrm>
        </p:spPr>
        <p:txBody>
          <a:bodyPr/>
          <a:lstStyle/>
          <a:p>
            <a:r>
              <a:rPr lang="en-US" dirty="0"/>
              <a:t>Local Area Networks (LANs)</a:t>
            </a:r>
          </a:p>
        </p:txBody>
      </p:sp>
      <p:sp>
        <p:nvSpPr>
          <p:cNvPr id="3" name="Content Placeholder 2">
            <a:extLst>
              <a:ext uri="{FF2B5EF4-FFF2-40B4-BE49-F238E27FC236}">
                <a16:creationId xmlns:a16="http://schemas.microsoft.com/office/drawing/2014/main" id="{63EF4F94-CD60-1642-8281-06EC41A37D0D}"/>
              </a:ext>
            </a:extLst>
          </p:cNvPr>
          <p:cNvSpPr>
            <a:spLocks noGrp="1"/>
          </p:cNvSpPr>
          <p:nvPr>
            <p:ph sz="half" idx="2"/>
          </p:nvPr>
        </p:nvSpPr>
        <p:spPr>
          <a:xfrm>
            <a:off x="839788" y="1888379"/>
            <a:ext cx="5157787" cy="3684588"/>
          </a:xfrm>
        </p:spPr>
        <p:txBody>
          <a:bodyPr>
            <a:noAutofit/>
          </a:bodyPr>
          <a:lstStyle/>
          <a:p>
            <a:pPr marL="0" indent="0">
              <a:buNone/>
            </a:pPr>
            <a:r>
              <a:rPr lang="en-US" dirty="0"/>
              <a:t>The small networks connecting workers inside an office building, or a school are called Local Area Networks (LANs). </a:t>
            </a:r>
          </a:p>
          <a:p>
            <a:r>
              <a:rPr lang="en-US" dirty="0"/>
              <a:t>The network at your school or home is an example of a LAN. </a:t>
            </a:r>
          </a:p>
          <a:p>
            <a:r>
              <a:rPr lang="en-US" dirty="0"/>
              <a:t>LANs help the computers in an office share files, emails, printers and the Internet connection with each other. </a:t>
            </a:r>
          </a:p>
        </p:txBody>
      </p:sp>
      <p:sp>
        <p:nvSpPr>
          <p:cNvPr id="5" name="Text Placeholder 4">
            <a:extLst>
              <a:ext uri="{FF2B5EF4-FFF2-40B4-BE49-F238E27FC236}">
                <a16:creationId xmlns:a16="http://schemas.microsoft.com/office/drawing/2014/main" id="{B9738F8C-15D6-455E-F46B-3F7C808A845A}"/>
              </a:ext>
            </a:extLst>
          </p:cNvPr>
          <p:cNvSpPr>
            <a:spLocks noGrp="1"/>
          </p:cNvSpPr>
          <p:nvPr>
            <p:ph type="body" sz="quarter" idx="3"/>
          </p:nvPr>
        </p:nvSpPr>
        <p:spPr>
          <a:xfrm>
            <a:off x="6172200" y="1064467"/>
            <a:ext cx="5183188" cy="823912"/>
          </a:xfrm>
        </p:spPr>
        <p:txBody>
          <a:bodyPr/>
          <a:lstStyle/>
          <a:p>
            <a:r>
              <a:rPr lang="en-US" dirty="0"/>
              <a:t>Wide Area Networks (WANs)</a:t>
            </a:r>
          </a:p>
        </p:txBody>
      </p:sp>
      <p:sp>
        <p:nvSpPr>
          <p:cNvPr id="6" name="Content Placeholder 5">
            <a:extLst>
              <a:ext uri="{FF2B5EF4-FFF2-40B4-BE49-F238E27FC236}">
                <a16:creationId xmlns:a16="http://schemas.microsoft.com/office/drawing/2014/main" id="{B12E0979-D22F-E656-FCD0-7E1757E08732}"/>
              </a:ext>
            </a:extLst>
          </p:cNvPr>
          <p:cNvSpPr>
            <a:spLocks noGrp="1"/>
          </p:cNvSpPr>
          <p:nvPr>
            <p:ph sz="quarter" idx="4"/>
          </p:nvPr>
        </p:nvSpPr>
        <p:spPr>
          <a:xfrm>
            <a:off x="6172200" y="1888379"/>
            <a:ext cx="5800060" cy="3684588"/>
          </a:xfrm>
        </p:spPr>
        <p:txBody>
          <a:bodyPr>
            <a:noAutofit/>
          </a:bodyPr>
          <a:lstStyle/>
          <a:p>
            <a:pPr marL="0" indent="0">
              <a:buNone/>
            </a:pPr>
            <a:r>
              <a:rPr lang="en-US" dirty="0"/>
              <a:t>The networks which connect these small networks to each other are called Wide Area Networks (WANs). </a:t>
            </a:r>
          </a:p>
          <a:p>
            <a:r>
              <a:rPr lang="en-US" dirty="0"/>
              <a:t>WANs are typically large networks spread across a wide geographic area such as a state or country and are used to connect the LANs within corporate and satellite offices. </a:t>
            </a:r>
          </a:p>
          <a:p>
            <a:r>
              <a:rPr lang="en-US" dirty="0"/>
              <a:t>WANs are typically operated by Internet providers such as Verizon, Frontier, Spectrum and users pay subscription fees to access WANs </a:t>
            </a:r>
          </a:p>
        </p:txBody>
      </p:sp>
    </p:spTree>
    <p:custDataLst>
      <p:tags r:id="rId1"/>
    </p:custDataLst>
    <p:extLst>
      <p:ext uri="{BB962C8B-B14F-4D97-AF65-F5344CB8AC3E}">
        <p14:creationId xmlns:p14="http://schemas.microsoft.com/office/powerpoint/2010/main" val="27252837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2B231C-5FBB-D94F-ADE4-741DF1F08DFD}"/>
              </a:ext>
            </a:extLst>
          </p:cNvPr>
          <p:cNvSpPr>
            <a:spLocks noGrp="1"/>
          </p:cNvSpPr>
          <p:nvPr>
            <p:ph type="title"/>
          </p:nvPr>
        </p:nvSpPr>
        <p:spPr/>
        <p:txBody>
          <a:bodyPr/>
          <a:lstStyle/>
          <a:p>
            <a:r>
              <a:rPr lang="en-US" dirty="0"/>
              <a:t>The Mobile Revolution</a:t>
            </a:r>
          </a:p>
        </p:txBody>
      </p:sp>
      <p:sp>
        <p:nvSpPr>
          <p:cNvPr id="3" name="Content Placeholder 2">
            <a:extLst>
              <a:ext uri="{FF2B5EF4-FFF2-40B4-BE49-F238E27FC236}">
                <a16:creationId xmlns:a16="http://schemas.microsoft.com/office/drawing/2014/main" id="{CC31511E-E5D6-A24F-B910-1A6D50479CA9}"/>
              </a:ext>
            </a:extLst>
          </p:cNvPr>
          <p:cNvSpPr>
            <a:spLocks noGrp="1"/>
          </p:cNvSpPr>
          <p:nvPr>
            <p:ph idx="1"/>
          </p:nvPr>
        </p:nvSpPr>
        <p:spPr>
          <a:xfrm>
            <a:off x="838199" y="1825625"/>
            <a:ext cx="11102163" cy="4351338"/>
          </a:xfrm>
        </p:spPr>
        <p:txBody>
          <a:bodyPr>
            <a:noAutofit/>
          </a:bodyPr>
          <a:lstStyle/>
          <a:p>
            <a:r>
              <a:rPr lang="en-US" dirty="0"/>
              <a:t>Developments in technologies like storage, battery capacity, screens, materials, and networking fueled the mobile revolution</a:t>
            </a:r>
          </a:p>
          <a:p>
            <a:r>
              <a:rPr lang="en-US" dirty="0"/>
              <a:t>The traditional phone has been replaced by powerful computers called smart phones</a:t>
            </a:r>
          </a:p>
          <a:p>
            <a:r>
              <a:rPr lang="en-US" dirty="0"/>
              <a:t>Two Operating Systems are dominant in smart phones: Apple iOS and Google Android</a:t>
            </a:r>
          </a:p>
          <a:p>
            <a:r>
              <a:rPr lang="en-US" dirty="0"/>
              <a:t>People in developing countries around the world own mobile phones and can be as accessible as your next-door neighbors</a:t>
            </a:r>
          </a:p>
          <a:p>
            <a:r>
              <a:rPr lang="en-US" dirty="0"/>
              <a:t>Free audio and video smart phone apps help people across the world to be as accessible as your next-door neighbors</a:t>
            </a:r>
          </a:p>
          <a:p>
            <a:r>
              <a:rPr lang="en-US" dirty="0"/>
              <a:t>You can use your smart phone to do professional office work or be entertained from anywhere you choose</a:t>
            </a:r>
          </a:p>
        </p:txBody>
      </p:sp>
    </p:spTree>
    <p:custDataLst>
      <p:tags r:id="rId1"/>
    </p:custDataLst>
    <p:extLst>
      <p:ext uri="{BB962C8B-B14F-4D97-AF65-F5344CB8AC3E}">
        <p14:creationId xmlns:p14="http://schemas.microsoft.com/office/powerpoint/2010/main" val="1635301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D99286-DF02-22F5-89B2-8B29400A21A2}"/>
              </a:ext>
            </a:extLst>
          </p:cNvPr>
          <p:cNvSpPr>
            <a:spLocks noGrp="1"/>
          </p:cNvSpPr>
          <p:nvPr>
            <p:ph type="title"/>
          </p:nvPr>
        </p:nvSpPr>
        <p:spPr/>
        <p:txBody>
          <a:bodyPr/>
          <a:lstStyle/>
          <a:p>
            <a:r>
              <a:rPr lang="en-US" dirty="0"/>
              <a:t>The end</a:t>
            </a:r>
          </a:p>
        </p:txBody>
      </p:sp>
    </p:spTree>
    <p:custDataLst>
      <p:tags r:id="rId1"/>
    </p:custDataLst>
    <p:extLst>
      <p:ext uri="{BB962C8B-B14F-4D97-AF65-F5344CB8AC3E}">
        <p14:creationId xmlns:p14="http://schemas.microsoft.com/office/powerpoint/2010/main" val="1898901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214C1B-3F6F-104C-969A-FD8CDA946347}"/>
              </a:ext>
            </a:extLst>
          </p:cNvPr>
          <p:cNvSpPr>
            <a:spLocks noGrp="1"/>
          </p:cNvSpPr>
          <p:nvPr>
            <p:ph type="title"/>
          </p:nvPr>
        </p:nvSpPr>
        <p:spPr/>
        <p:txBody>
          <a:bodyPr/>
          <a:lstStyle/>
          <a:p>
            <a:r>
              <a:rPr lang="en-US" dirty="0"/>
              <a:t>Topics</a:t>
            </a:r>
          </a:p>
        </p:txBody>
      </p:sp>
      <p:sp>
        <p:nvSpPr>
          <p:cNvPr id="3" name="Content Placeholder 2">
            <a:extLst>
              <a:ext uri="{FF2B5EF4-FFF2-40B4-BE49-F238E27FC236}">
                <a16:creationId xmlns:a16="http://schemas.microsoft.com/office/drawing/2014/main" id="{5F983159-9E36-4744-A41C-E1EC1206FC3D}"/>
              </a:ext>
            </a:extLst>
          </p:cNvPr>
          <p:cNvSpPr>
            <a:spLocks noGrp="1"/>
          </p:cNvSpPr>
          <p:nvPr>
            <p:ph idx="1"/>
          </p:nvPr>
        </p:nvSpPr>
        <p:spPr/>
        <p:txBody>
          <a:bodyPr/>
          <a:lstStyle/>
          <a:p>
            <a:r>
              <a:rPr lang="en-US" dirty="0"/>
              <a:t>What is Information Technology?</a:t>
            </a:r>
          </a:p>
          <a:p>
            <a:r>
              <a:rPr lang="en-US" dirty="0"/>
              <a:t>History of Information Technology</a:t>
            </a:r>
          </a:p>
        </p:txBody>
      </p:sp>
    </p:spTree>
    <p:custDataLst>
      <p:tags r:id="rId1"/>
    </p:custDataLst>
    <p:extLst>
      <p:ext uri="{BB962C8B-B14F-4D97-AF65-F5344CB8AC3E}">
        <p14:creationId xmlns:p14="http://schemas.microsoft.com/office/powerpoint/2010/main" val="17227348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B92B91E-3F11-3964-BE04-A77A7F9B2951}"/>
              </a:ext>
            </a:extLst>
          </p:cNvPr>
          <p:cNvSpPr>
            <a:spLocks noGrp="1"/>
          </p:cNvSpPr>
          <p:nvPr>
            <p:ph type="title"/>
          </p:nvPr>
        </p:nvSpPr>
        <p:spPr/>
        <p:txBody>
          <a:bodyPr/>
          <a:lstStyle/>
          <a:p>
            <a:r>
              <a:rPr lang="en-US" dirty="0"/>
              <a:t>What is Information Technology?</a:t>
            </a:r>
          </a:p>
        </p:txBody>
      </p:sp>
      <p:sp>
        <p:nvSpPr>
          <p:cNvPr id="5" name="Text Placeholder 4">
            <a:extLst>
              <a:ext uri="{FF2B5EF4-FFF2-40B4-BE49-F238E27FC236}">
                <a16:creationId xmlns:a16="http://schemas.microsoft.com/office/drawing/2014/main" id="{D50E7746-6549-A6AF-138A-197A33F36A01}"/>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341755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85A098-DB19-2C41-B84B-AAFF35886D51}"/>
              </a:ext>
            </a:extLst>
          </p:cNvPr>
          <p:cNvSpPr>
            <a:spLocks noGrp="1"/>
          </p:cNvSpPr>
          <p:nvPr>
            <p:ph type="title"/>
          </p:nvPr>
        </p:nvSpPr>
        <p:spPr/>
        <p:txBody>
          <a:bodyPr/>
          <a:lstStyle/>
          <a:p>
            <a:r>
              <a:rPr lang="en-US" dirty="0"/>
              <a:t>What is Information Technology?</a:t>
            </a:r>
          </a:p>
        </p:txBody>
      </p:sp>
      <p:sp>
        <p:nvSpPr>
          <p:cNvPr id="3" name="Content Placeholder 2">
            <a:extLst>
              <a:ext uri="{FF2B5EF4-FFF2-40B4-BE49-F238E27FC236}">
                <a16:creationId xmlns:a16="http://schemas.microsoft.com/office/drawing/2014/main" id="{5C4C86C8-5B8E-8947-974D-5F5663D7B0EE}"/>
              </a:ext>
            </a:extLst>
          </p:cNvPr>
          <p:cNvSpPr>
            <a:spLocks noGrp="1"/>
          </p:cNvSpPr>
          <p:nvPr>
            <p:ph idx="1"/>
          </p:nvPr>
        </p:nvSpPr>
        <p:spPr>
          <a:xfrm>
            <a:off x="838200" y="2906486"/>
            <a:ext cx="5285014" cy="3453831"/>
          </a:xfrm>
        </p:spPr>
        <p:txBody>
          <a:bodyPr>
            <a:noAutofit/>
          </a:bodyPr>
          <a:lstStyle/>
          <a:p>
            <a:r>
              <a:rPr lang="en-US" dirty="0"/>
              <a:t>How do you find the information you need?</a:t>
            </a:r>
          </a:p>
          <a:p>
            <a:r>
              <a:rPr lang="en-US" dirty="0"/>
              <a:t>How do you by things you like?</a:t>
            </a:r>
          </a:p>
          <a:p>
            <a:r>
              <a:rPr lang="en-US" dirty="0"/>
              <a:t>What are some of your most prized possessions?</a:t>
            </a:r>
          </a:p>
          <a:p>
            <a:r>
              <a:rPr lang="en-US" dirty="0"/>
              <a:t>On completing school, what are some of the popular high paying jobs in your town you could take up? </a:t>
            </a:r>
          </a:p>
          <a:p>
            <a:endParaRPr lang="en-US" dirty="0"/>
          </a:p>
        </p:txBody>
      </p:sp>
      <p:sp>
        <p:nvSpPr>
          <p:cNvPr id="4" name="Content Placeholder 2">
            <a:extLst>
              <a:ext uri="{FF2B5EF4-FFF2-40B4-BE49-F238E27FC236}">
                <a16:creationId xmlns:a16="http://schemas.microsoft.com/office/drawing/2014/main" id="{1A4D0F9F-5DC9-D127-524F-3C385ACEFA2A}"/>
              </a:ext>
            </a:extLst>
          </p:cNvPr>
          <p:cNvSpPr txBox="1">
            <a:spLocks/>
          </p:cNvSpPr>
          <p:nvPr/>
        </p:nvSpPr>
        <p:spPr>
          <a:xfrm>
            <a:off x="6642100" y="2906486"/>
            <a:ext cx="5168900" cy="3242468"/>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1000"/>
              </a:spcBef>
              <a:spcAft>
                <a:spcPts val="600"/>
              </a:spcAft>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600"/>
              </a:spcAft>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600"/>
              </a:spcAft>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600"/>
              </a:spcAft>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6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What do some of the business celebrities you admire do?</a:t>
            </a:r>
          </a:p>
          <a:p>
            <a:r>
              <a:rPr lang="en-US" dirty="0"/>
              <a:t>How do you spend your free time?</a:t>
            </a:r>
          </a:p>
          <a:p>
            <a:r>
              <a:rPr lang="en-US" dirty="0"/>
              <a:t>How do you communicate with friends?</a:t>
            </a:r>
          </a:p>
          <a:p>
            <a:r>
              <a:rPr lang="en-US" dirty="0"/>
              <a:t>How do you complete schoolwork?</a:t>
            </a:r>
          </a:p>
          <a:p>
            <a:pPr lvl="1"/>
            <a:endParaRPr lang="en-US" dirty="0"/>
          </a:p>
        </p:txBody>
      </p:sp>
      <p:sp>
        <p:nvSpPr>
          <p:cNvPr id="6" name="Content Placeholder 2">
            <a:extLst>
              <a:ext uri="{FF2B5EF4-FFF2-40B4-BE49-F238E27FC236}">
                <a16:creationId xmlns:a16="http://schemas.microsoft.com/office/drawing/2014/main" id="{D064F293-936C-150A-D352-8C2128441F72}"/>
              </a:ext>
            </a:extLst>
          </p:cNvPr>
          <p:cNvSpPr txBox="1">
            <a:spLocks/>
          </p:cNvSpPr>
          <p:nvPr/>
        </p:nvSpPr>
        <p:spPr>
          <a:xfrm>
            <a:off x="838200" y="1809748"/>
            <a:ext cx="10515600" cy="4667251"/>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1000"/>
              </a:spcBef>
              <a:spcAft>
                <a:spcPts val="600"/>
              </a:spcAft>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600"/>
              </a:spcAft>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600"/>
              </a:spcAft>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600"/>
              </a:spcAft>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6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b="1" i="1" dirty="0"/>
              <a:t>Information Technology</a:t>
            </a:r>
            <a:r>
              <a:rPr lang="en-US" b="1" dirty="0"/>
              <a:t> (IT)</a:t>
            </a:r>
            <a:r>
              <a:rPr lang="en-US" dirty="0"/>
              <a:t> is the use of computers and networking technologies to store, process, and retrieve information.</a:t>
            </a:r>
          </a:p>
        </p:txBody>
      </p:sp>
    </p:spTree>
    <p:custDataLst>
      <p:tags r:id="rId1"/>
    </p:custDataLst>
    <p:extLst>
      <p:ext uri="{BB962C8B-B14F-4D97-AF65-F5344CB8AC3E}">
        <p14:creationId xmlns:p14="http://schemas.microsoft.com/office/powerpoint/2010/main" val="10123646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027C90-B570-FF49-93D6-BB1C293BB8A6}"/>
              </a:ext>
            </a:extLst>
          </p:cNvPr>
          <p:cNvSpPr>
            <a:spLocks noGrp="1"/>
          </p:cNvSpPr>
          <p:nvPr>
            <p:ph type="title"/>
          </p:nvPr>
        </p:nvSpPr>
        <p:spPr/>
        <p:txBody>
          <a:bodyPr/>
          <a:lstStyle/>
          <a:p>
            <a:r>
              <a:rPr lang="en-US" dirty="0"/>
              <a:t>How does IT help you?</a:t>
            </a:r>
          </a:p>
        </p:txBody>
      </p:sp>
      <p:sp>
        <p:nvSpPr>
          <p:cNvPr id="3" name="Content Placeholder 2">
            <a:extLst>
              <a:ext uri="{FF2B5EF4-FFF2-40B4-BE49-F238E27FC236}">
                <a16:creationId xmlns:a16="http://schemas.microsoft.com/office/drawing/2014/main" id="{5E5F7359-40C2-A74B-8A8F-EA8F7A855BC5}"/>
              </a:ext>
            </a:extLst>
          </p:cNvPr>
          <p:cNvSpPr>
            <a:spLocks noGrp="1"/>
          </p:cNvSpPr>
          <p:nvPr>
            <p:ph sz="half" idx="1"/>
          </p:nvPr>
        </p:nvSpPr>
        <p:spPr/>
        <p:txBody>
          <a:bodyPr>
            <a:noAutofit/>
          </a:bodyPr>
          <a:lstStyle/>
          <a:p>
            <a:pPr marL="0" indent="0">
              <a:buNone/>
            </a:pPr>
            <a:r>
              <a:rPr lang="en-US" dirty="0"/>
              <a:t>Consider information managed by technology within the Department of Motor Vehicles (DMV)</a:t>
            </a:r>
          </a:p>
          <a:p>
            <a:r>
              <a:rPr lang="en-US" dirty="0"/>
              <a:t>How does IT help you and the DMV?</a:t>
            </a:r>
          </a:p>
          <a:p>
            <a:r>
              <a:rPr lang="en-US" dirty="0"/>
              <a:t>Why should your state government invest millions of dollars each year to computerize the DMV?</a:t>
            </a:r>
          </a:p>
          <a:p>
            <a:r>
              <a:rPr lang="en-US" dirty="0"/>
              <a:t>Can you imagine the DMV doing their work across the nation without IT?</a:t>
            </a:r>
          </a:p>
        </p:txBody>
      </p:sp>
      <p:sp>
        <p:nvSpPr>
          <p:cNvPr id="4" name="Content Placeholder 3">
            <a:extLst>
              <a:ext uri="{FF2B5EF4-FFF2-40B4-BE49-F238E27FC236}">
                <a16:creationId xmlns:a16="http://schemas.microsoft.com/office/drawing/2014/main" id="{C24C1D34-8938-06A9-2AA8-8CC3C3A0922D}"/>
              </a:ext>
            </a:extLst>
          </p:cNvPr>
          <p:cNvSpPr>
            <a:spLocks noGrp="1"/>
          </p:cNvSpPr>
          <p:nvPr>
            <p:ph sz="half" idx="2"/>
          </p:nvPr>
        </p:nvSpPr>
        <p:spPr/>
        <p:txBody>
          <a:bodyPr/>
          <a:lstStyle/>
          <a:p>
            <a:pPr marL="0" indent="0">
              <a:buNone/>
            </a:pPr>
            <a:r>
              <a:rPr lang="en-US" dirty="0"/>
              <a:t>What is needed to support the DMV’s IT system?</a:t>
            </a:r>
          </a:p>
          <a:p>
            <a:r>
              <a:rPr lang="en-US" dirty="0"/>
              <a:t>Hardware</a:t>
            </a:r>
          </a:p>
          <a:p>
            <a:r>
              <a:rPr lang="en-US" dirty="0"/>
              <a:t>Software</a:t>
            </a:r>
          </a:p>
          <a:p>
            <a:r>
              <a:rPr lang="en-US" dirty="0"/>
              <a:t>IT Personnel</a:t>
            </a:r>
          </a:p>
          <a:p>
            <a:r>
              <a:rPr lang="en-US" dirty="0"/>
              <a:t>Processes</a:t>
            </a:r>
          </a:p>
          <a:p>
            <a:endParaRPr lang="en-US" dirty="0"/>
          </a:p>
        </p:txBody>
      </p:sp>
    </p:spTree>
    <p:custDataLst>
      <p:tags r:id="rId1"/>
    </p:custDataLst>
    <p:extLst>
      <p:ext uri="{BB962C8B-B14F-4D97-AF65-F5344CB8AC3E}">
        <p14:creationId xmlns:p14="http://schemas.microsoft.com/office/powerpoint/2010/main" val="1704385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B92B91E-3F11-3964-BE04-A77A7F9B2951}"/>
              </a:ext>
            </a:extLst>
          </p:cNvPr>
          <p:cNvSpPr>
            <a:spLocks noGrp="1"/>
          </p:cNvSpPr>
          <p:nvPr>
            <p:ph type="title"/>
          </p:nvPr>
        </p:nvSpPr>
        <p:spPr/>
        <p:txBody>
          <a:bodyPr/>
          <a:lstStyle/>
          <a:p>
            <a:r>
              <a:rPr lang="en-US" dirty="0"/>
              <a:t>History of </a:t>
            </a:r>
            <a:br>
              <a:rPr lang="en-US" dirty="0"/>
            </a:br>
            <a:r>
              <a:rPr lang="en-US" dirty="0"/>
              <a:t>Information Technology</a:t>
            </a:r>
          </a:p>
        </p:txBody>
      </p:sp>
      <p:sp>
        <p:nvSpPr>
          <p:cNvPr id="5" name="Text Placeholder 4">
            <a:extLst>
              <a:ext uri="{FF2B5EF4-FFF2-40B4-BE49-F238E27FC236}">
                <a16:creationId xmlns:a16="http://schemas.microsoft.com/office/drawing/2014/main" id="{D50E7746-6549-A6AF-138A-197A33F36A01}"/>
              </a:ext>
            </a:extLst>
          </p:cNvPr>
          <p:cNvSpPr>
            <a:spLocks noGrp="1"/>
          </p:cNvSpPr>
          <p:nvPr>
            <p:ph type="body" idx="1"/>
          </p:nvPr>
        </p:nvSpPr>
        <p:spPr/>
        <p:txBody>
          <a:bodyPr/>
          <a:lstStyle/>
          <a:p>
            <a:endParaRPr lang="en-US"/>
          </a:p>
        </p:txBody>
      </p:sp>
    </p:spTree>
    <p:custDataLst>
      <p:tags r:id="rId1"/>
    </p:custDataLst>
    <p:extLst>
      <p:ext uri="{BB962C8B-B14F-4D97-AF65-F5344CB8AC3E}">
        <p14:creationId xmlns:p14="http://schemas.microsoft.com/office/powerpoint/2010/main" val="7277185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895F0C-A65F-B040-9413-3E1FDAADE348}"/>
              </a:ext>
            </a:extLst>
          </p:cNvPr>
          <p:cNvSpPr>
            <a:spLocks noGrp="1"/>
          </p:cNvSpPr>
          <p:nvPr>
            <p:ph type="title"/>
          </p:nvPr>
        </p:nvSpPr>
        <p:spPr/>
        <p:txBody>
          <a:bodyPr/>
          <a:lstStyle/>
          <a:p>
            <a:r>
              <a:rPr lang="en-US" dirty="0"/>
              <a:t>History of Information Technology</a:t>
            </a:r>
          </a:p>
        </p:txBody>
      </p:sp>
      <p:sp>
        <p:nvSpPr>
          <p:cNvPr id="4" name="Text Placeholder 3">
            <a:extLst>
              <a:ext uri="{FF2B5EF4-FFF2-40B4-BE49-F238E27FC236}">
                <a16:creationId xmlns:a16="http://schemas.microsoft.com/office/drawing/2014/main" id="{C2593B0B-7891-17D3-32B3-3C9AA3BCCAB1}"/>
              </a:ext>
            </a:extLst>
          </p:cNvPr>
          <p:cNvSpPr>
            <a:spLocks noGrp="1"/>
          </p:cNvSpPr>
          <p:nvPr>
            <p:ph type="body" idx="1"/>
          </p:nvPr>
        </p:nvSpPr>
        <p:spPr>
          <a:xfrm>
            <a:off x="839788" y="1128274"/>
            <a:ext cx="5157787" cy="823912"/>
          </a:xfrm>
        </p:spPr>
        <p:txBody>
          <a:bodyPr/>
          <a:lstStyle/>
          <a:p>
            <a:r>
              <a:rPr lang="en-US" dirty="0"/>
              <a:t>1820s</a:t>
            </a:r>
          </a:p>
        </p:txBody>
      </p:sp>
      <p:sp>
        <p:nvSpPr>
          <p:cNvPr id="3" name="Content Placeholder 2">
            <a:extLst>
              <a:ext uri="{FF2B5EF4-FFF2-40B4-BE49-F238E27FC236}">
                <a16:creationId xmlns:a16="http://schemas.microsoft.com/office/drawing/2014/main" id="{F1A9BB14-5963-6243-94DA-4895FADA6BD1}"/>
              </a:ext>
            </a:extLst>
          </p:cNvPr>
          <p:cNvSpPr>
            <a:spLocks noGrp="1"/>
          </p:cNvSpPr>
          <p:nvPr>
            <p:ph sz="half" idx="2"/>
          </p:nvPr>
        </p:nvSpPr>
        <p:spPr>
          <a:xfrm>
            <a:off x="839788" y="1952186"/>
            <a:ext cx="5157787" cy="3684588"/>
          </a:xfrm>
        </p:spPr>
        <p:txBody>
          <a:bodyPr>
            <a:noAutofit/>
          </a:bodyPr>
          <a:lstStyle/>
          <a:p>
            <a:pPr marL="0" indent="0">
              <a:buNone/>
            </a:pPr>
            <a:r>
              <a:rPr lang="en-US" dirty="0"/>
              <a:t>Charles Babbage is credited with building the first mechanical computer</a:t>
            </a:r>
          </a:p>
        </p:txBody>
      </p:sp>
      <p:sp>
        <p:nvSpPr>
          <p:cNvPr id="5" name="Text Placeholder 4">
            <a:extLst>
              <a:ext uri="{FF2B5EF4-FFF2-40B4-BE49-F238E27FC236}">
                <a16:creationId xmlns:a16="http://schemas.microsoft.com/office/drawing/2014/main" id="{6DC48954-9BF3-C877-9F18-E8AD4E4AB763}"/>
              </a:ext>
            </a:extLst>
          </p:cNvPr>
          <p:cNvSpPr>
            <a:spLocks noGrp="1"/>
          </p:cNvSpPr>
          <p:nvPr>
            <p:ph type="body" sz="quarter" idx="3"/>
          </p:nvPr>
        </p:nvSpPr>
        <p:spPr>
          <a:xfrm>
            <a:off x="5938280" y="1128274"/>
            <a:ext cx="5183188" cy="823912"/>
          </a:xfrm>
        </p:spPr>
        <p:txBody>
          <a:bodyPr/>
          <a:lstStyle/>
          <a:p>
            <a:r>
              <a:rPr lang="en-US" dirty="0"/>
              <a:t>1946</a:t>
            </a:r>
          </a:p>
        </p:txBody>
      </p:sp>
      <p:sp>
        <p:nvSpPr>
          <p:cNvPr id="6" name="Content Placeholder 5">
            <a:extLst>
              <a:ext uri="{FF2B5EF4-FFF2-40B4-BE49-F238E27FC236}">
                <a16:creationId xmlns:a16="http://schemas.microsoft.com/office/drawing/2014/main" id="{AFBE4E0C-1E2E-2373-D8B6-0953FC627C75}"/>
              </a:ext>
            </a:extLst>
          </p:cNvPr>
          <p:cNvSpPr>
            <a:spLocks noGrp="1"/>
          </p:cNvSpPr>
          <p:nvPr>
            <p:ph sz="quarter" idx="4"/>
          </p:nvPr>
        </p:nvSpPr>
        <p:spPr>
          <a:xfrm>
            <a:off x="5938280" y="1952186"/>
            <a:ext cx="5948920" cy="3684588"/>
          </a:xfrm>
        </p:spPr>
        <p:txBody>
          <a:bodyPr>
            <a:noAutofit/>
          </a:bodyPr>
          <a:lstStyle/>
          <a:p>
            <a:pPr marL="0" indent="0">
              <a:buNone/>
            </a:pPr>
            <a:r>
              <a:rPr lang="en-US" dirty="0"/>
              <a:t>Electronic Numerical Integrator and Computer (ENIAC)</a:t>
            </a:r>
          </a:p>
          <a:p>
            <a:r>
              <a:rPr lang="en-US" dirty="0"/>
              <a:t>University of Pennsylvania team reported the ENIAC as the first programmable, general-purpose computer</a:t>
            </a:r>
          </a:p>
          <a:p>
            <a:r>
              <a:rPr lang="en-US" dirty="0"/>
              <a:t>Weighed 30 tons and took up 1800 square feet of space</a:t>
            </a:r>
          </a:p>
          <a:p>
            <a:r>
              <a:rPr lang="en-US" dirty="0"/>
              <a:t>Could read  inputted data, hold information in memory, step through programming instructions, create and call sub-programs, loop through code, and print output</a:t>
            </a:r>
          </a:p>
          <a:p>
            <a:endParaRPr lang="en-US" dirty="0"/>
          </a:p>
        </p:txBody>
      </p:sp>
    </p:spTree>
    <p:custDataLst>
      <p:tags r:id="rId1"/>
    </p:custDataLst>
    <p:extLst>
      <p:ext uri="{BB962C8B-B14F-4D97-AF65-F5344CB8AC3E}">
        <p14:creationId xmlns:p14="http://schemas.microsoft.com/office/powerpoint/2010/main" val="39211199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683ACC-96EF-D04A-A1EB-3E93B728C020}"/>
              </a:ext>
            </a:extLst>
          </p:cNvPr>
          <p:cNvSpPr>
            <a:spLocks noGrp="1"/>
          </p:cNvSpPr>
          <p:nvPr>
            <p:ph type="title"/>
          </p:nvPr>
        </p:nvSpPr>
        <p:spPr/>
        <p:txBody>
          <a:bodyPr/>
          <a:lstStyle/>
          <a:p>
            <a:r>
              <a:rPr lang="en-US" dirty="0"/>
              <a:t>Operating Systems</a:t>
            </a:r>
          </a:p>
        </p:txBody>
      </p:sp>
      <p:sp>
        <p:nvSpPr>
          <p:cNvPr id="3" name="Content Placeholder 2">
            <a:extLst>
              <a:ext uri="{FF2B5EF4-FFF2-40B4-BE49-F238E27FC236}">
                <a16:creationId xmlns:a16="http://schemas.microsoft.com/office/drawing/2014/main" id="{3EC2BB64-0BF9-C94A-B110-A80FEC5AFEA8}"/>
              </a:ext>
            </a:extLst>
          </p:cNvPr>
          <p:cNvSpPr>
            <a:spLocks noGrp="1"/>
          </p:cNvSpPr>
          <p:nvPr>
            <p:ph idx="1"/>
          </p:nvPr>
        </p:nvSpPr>
        <p:spPr>
          <a:xfrm>
            <a:off x="838201" y="1825625"/>
            <a:ext cx="7774172" cy="4351338"/>
          </a:xfrm>
        </p:spPr>
        <p:txBody>
          <a:bodyPr>
            <a:noAutofit/>
          </a:bodyPr>
          <a:lstStyle/>
          <a:p>
            <a:pPr marL="0" indent="0">
              <a:buNone/>
            </a:pPr>
            <a:r>
              <a:rPr lang="en-US" dirty="0"/>
              <a:t>The </a:t>
            </a:r>
            <a:r>
              <a:rPr lang="en-US" b="1" i="1" dirty="0"/>
              <a:t>Operating System</a:t>
            </a:r>
            <a:r>
              <a:rPr lang="en-US" b="1" dirty="0"/>
              <a:t> </a:t>
            </a:r>
            <a:r>
              <a:rPr lang="en-US" b="1" i="1" dirty="0"/>
              <a:t>(OS) </a:t>
            </a:r>
            <a:r>
              <a:rPr lang="en-US" dirty="0"/>
              <a:t>is a computer program that was created to aggregate and manage multiple instructions and shared tasks.</a:t>
            </a:r>
          </a:p>
          <a:p>
            <a:pPr marL="0" indent="0">
              <a:buNone/>
            </a:pPr>
            <a:r>
              <a:rPr lang="en-US" dirty="0"/>
              <a:t>The OS is the brain of the computer and controls all the parts (components):</a:t>
            </a:r>
          </a:p>
          <a:p>
            <a:pPr lvl="1"/>
            <a:r>
              <a:rPr lang="en-US" dirty="0"/>
              <a:t>Mouse</a:t>
            </a:r>
          </a:p>
          <a:p>
            <a:pPr lvl="1"/>
            <a:r>
              <a:rPr lang="en-US" dirty="0"/>
              <a:t>Keyboard</a:t>
            </a:r>
          </a:p>
          <a:p>
            <a:pPr lvl="1"/>
            <a:r>
              <a:rPr lang="en-US" dirty="0"/>
              <a:t>Display Monitor</a:t>
            </a:r>
          </a:p>
          <a:p>
            <a:pPr lvl="1"/>
            <a:r>
              <a:rPr lang="en-US" dirty="0"/>
              <a:t>Motherboard</a:t>
            </a:r>
          </a:p>
          <a:p>
            <a:pPr lvl="1"/>
            <a:r>
              <a:rPr lang="en-US" dirty="0"/>
              <a:t>Storage drives</a:t>
            </a:r>
          </a:p>
        </p:txBody>
      </p:sp>
      <p:sp>
        <p:nvSpPr>
          <p:cNvPr id="5" name="TextBox 4">
            <a:extLst>
              <a:ext uri="{FF2B5EF4-FFF2-40B4-BE49-F238E27FC236}">
                <a16:creationId xmlns:a16="http://schemas.microsoft.com/office/drawing/2014/main" id="{AF766C3C-EF80-FC9E-8EBB-E8B2FFB51DB8}"/>
              </a:ext>
            </a:extLst>
          </p:cNvPr>
          <p:cNvSpPr txBox="1"/>
          <p:nvPr/>
        </p:nvSpPr>
        <p:spPr>
          <a:xfrm>
            <a:off x="9226402" y="1904356"/>
            <a:ext cx="1980315" cy="4272607"/>
          </a:xfrm>
          <a:prstGeom prst="rect">
            <a:avLst/>
          </a:prstGeom>
          <a:solidFill>
            <a:srgbClr val="E7E6E6"/>
          </a:solidFill>
        </p:spPr>
        <p:txBody>
          <a:bodyPr wrap="square" anchor="ctr">
            <a:noAutofit/>
          </a:bodyPr>
          <a:lstStyle/>
          <a:p>
            <a:r>
              <a:rPr lang="en-US" dirty="0"/>
              <a:t>Early computers were coded by punch cards to process every instruction for every task one at a time.</a:t>
            </a:r>
          </a:p>
        </p:txBody>
      </p:sp>
    </p:spTree>
    <p:custDataLst>
      <p:tags r:id="rId1"/>
    </p:custDataLst>
    <p:extLst>
      <p:ext uri="{BB962C8B-B14F-4D97-AF65-F5344CB8AC3E}">
        <p14:creationId xmlns:p14="http://schemas.microsoft.com/office/powerpoint/2010/main" val="9098372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63D397-AFF5-E349-8B6E-E53132F0C6BE}"/>
              </a:ext>
            </a:extLst>
          </p:cNvPr>
          <p:cNvSpPr>
            <a:spLocks noGrp="1"/>
          </p:cNvSpPr>
          <p:nvPr>
            <p:ph type="title"/>
          </p:nvPr>
        </p:nvSpPr>
        <p:spPr/>
        <p:txBody>
          <a:bodyPr/>
          <a:lstStyle/>
          <a:p>
            <a:r>
              <a:rPr lang="en-US" dirty="0"/>
              <a:t>The Era of Personal Computers</a:t>
            </a:r>
          </a:p>
        </p:txBody>
      </p:sp>
      <p:sp>
        <p:nvSpPr>
          <p:cNvPr id="3" name="Content Placeholder 2">
            <a:extLst>
              <a:ext uri="{FF2B5EF4-FFF2-40B4-BE49-F238E27FC236}">
                <a16:creationId xmlns:a16="http://schemas.microsoft.com/office/drawing/2014/main" id="{A1614FE0-9598-694D-B0E6-8D76FB0E62CB}"/>
              </a:ext>
            </a:extLst>
          </p:cNvPr>
          <p:cNvSpPr>
            <a:spLocks noGrp="1"/>
          </p:cNvSpPr>
          <p:nvPr>
            <p:ph idx="1"/>
          </p:nvPr>
        </p:nvSpPr>
        <p:spPr/>
        <p:txBody>
          <a:bodyPr/>
          <a:lstStyle/>
          <a:p>
            <a:r>
              <a:rPr lang="en-US" dirty="0"/>
              <a:t>Early 1980s computers were too expensive for personal use.</a:t>
            </a:r>
          </a:p>
          <a:p>
            <a:r>
              <a:rPr lang="en-US" dirty="0"/>
              <a:t>IBM invented a small, self-contained personal computer (PC) in Boca Raton, Florida (</a:t>
            </a:r>
            <a:r>
              <a:rPr lang="en-US" dirty="0">
                <a:hlinkClick r:id="rId4"/>
              </a:rPr>
              <a:t>https://www.bocahistory.org/ibm-boca-raton</a:t>
            </a:r>
            <a:r>
              <a:rPr lang="en-US" dirty="0"/>
              <a:t>)and started the PC revolution.</a:t>
            </a:r>
          </a:p>
          <a:p>
            <a:r>
              <a:rPr lang="en-US" dirty="0"/>
              <a:t>IBM partnered with Microsoft to create an Operating System for personal use called Disk Operating System (DOS).</a:t>
            </a:r>
          </a:p>
          <a:p>
            <a:r>
              <a:rPr lang="en-US" dirty="0"/>
              <a:t>Affordable hardware and user-friendly software grew throughout the mid-1980s.</a:t>
            </a:r>
          </a:p>
          <a:p>
            <a:endParaRPr lang="en-US" dirty="0"/>
          </a:p>
          <a:p>
            <a:endParaRPr lang="en-US" dirty="0"/>
          </a:p>
        </p:txBody>
      </p:sp>
    </p:spTree>
    <p:custDataLst>
      <p:tags r:id="rId1"/>
    </p:custDataLst>
    <p:extLst>
      <p:ext uri="{BB962C8B-B14F-4D97-AF65-F5344CB8AC3E}">
        <p14:creationId xmlns:p14="http://schemas.microsoft.com/office/powerpoint/2010/main" val="12767934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COUNT" val="15"/>
  <p:tag name="ARTICULATE_PROJECT_OPEN" val="0"/>
  <p:tag name="ARTICULATE_DESIGN_ID_USF-DIT-BOOK" val="LAXMpVS6"/>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USF-dit-book">
  <a:themeElements>
    <a:clrScheme name="DIT">
      <a:dk1>
        <a:sysClr val="windowText" lastClr="000000"/>
      </a:dk1>
      <a:lt1>
        <a:sysClr val="window" lastClr="FFFFFF"/>
      </a:lt1>
      <a:dk2>
        <a:srgbClr val="62656C"/>
      </a:dk2>
      <a:lt2>
        <a:srgbClr val="E7E6E6"/>
      </a:lt2>
      <a:accent1>
        <a:srgbClr val="009795"/>
      </a:accent1>
      <a:accent2>
        <a:srgbClr val="00C3C9"/>
      </a:accent2>
      <a:accent3>
        <a:srgbClr val="96D333"/>
      </a:accent3>
      <a:accent4>
        <a:srgbClr val="FFBB00"/>
      </a:accent4>
      <a:accent5>
        <a:srgbClr val="FF5C00"/>
      </a:accent5>
      <a:accent6>
        <a:srgbClr val="FFFFFF"/>
      </a:accent6>
      <a:hlink>
        <a:srgbClr val="000000"/>
      </a:hlink>
      <a:folHlink>
        <a:srgbClr val="7F7F7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SF-dit-book" id="{48D2772B-75FE-40A9-B361-BCF5FD9950EE}" vid="{F79AA5FE-88D2-4F37-ADAE-36F22AB5D2B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2885</TotalTime>
  <Words>1050</Words>
  <Application>Microsoft Office PowerPoint</Application>
  <PresentationFormat>Widescreen</PresentationFormat>
  <Paragraphs>93</Paragraphs>
  <Slides>15</Slides>
  <Notes>9</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15</vt:i4>
      </vt:variant>
    </vt:vector>
  </HeadingPairs>
  <TitlesOfParts>
    <vt:vector size="18" baseType="lpstr">
      <vt:lpstr>Arial</vt:lpstr>
      <vt:lpstr>Calibri</vt:lpstr>
      <vt:lpstr>USF-dit-book</vt:lpstr>
      <vt:lpstr>History of Information Technology</vt:lpstr>
      <vt:lpstr>Topics</vt:lpstr>
      <vt:lpstr>What is Information Technology?</vt:lpstr>
      <vt:lpstr>What is Information Technology?</vt:lpstr>
      <vt:lpstr>How does IT help you?</vt:lpstr>
      <vt:lpstr>History of  Information Technology</vt:lpstr>
      <vt:lpstr>History of Information Technology</vt:lpstr>
      <vt:lpstr>Operating Systems</vt:lpstr>
      <vt:lpstr>The Era of Personal Computers</vt:lpstr>
      <vt:lpstr>Era of Networked Computers</vt:lpstr>
      <vt:lpstr>The Internet and the World Wide Web</vt:lpstr>
      <vt:lpstr>Networks and Development</vt:lpstr>
      <vt:lpstr>Type of Networks</vt:lpstr>
      <vt:lpstr>The Mobile Revolution</vt:lpstr>
      <vt:lpstr>The end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DIT Chapter 2 History of Information Technology presentation</dc:title>
  <dc:creator>Clinton Daniel</dc:creator>
  <cp:keywords>DIT</cp:keywords>
  <cp:lastModifiedBy>Gloria Schramm</cp:lastModifiedBy>
  <cp:revision>8</cp:revision>
  <dcterms:created xsi:type="dcterms:W3CDTF">2023-05-24T11:40:58Z</dcterms:created>
  <dcterms:modified xsi:type="dcterms:W3CDTF">2023-07-01T18:31:08Z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D2DC89B6-15DF-46A3-82F8-2AC9EDCD4C71</vt:lpwstr>
  </property>
  <property fmtid="{D5CDD505-2E9C-101B-9397-08002B2CF9AE}" pid="3" name="ArticulatePath">
    <vt:lpwstr>DIT_chap2_History-of-Information-Technology</vt:lpwstr>
  </property>
</Properties>
</file>