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13.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Lst>
  <p:notesMasterIdLst>
    <p:notesMasterId r:id="rId33"/>
  </p:notesMasterIdLst>
  <p:sldIdLst>
    <p:sldId id="257" r:id="rId3"/>
    <p:sldId id="258" r:id="rId4"/>
    <p:sldId id="259" r:id="rId5"/>
    <p:sldId id="260" r:id="rId6"/>
    <p:sldId id="285"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4" r:id="rId28"/>
    <p:sldId id="281" r:id="rId29"/>
    <p:sldId id="282" r:id="rId30"/>
    <p:sldId id="283" r:id="rId31"/>
    <p:sldId id="286" r:id="rId32"/>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4"/>
    <p:restoredTop sz="81114" autoAdjust="0"/>
  </p:normalViewPr>
  <p:slideViewPr>
    <p:cSldViewPr snapToGrid="0" snapToObjects="1">
      <p:cViewPr varScale="1">
        <p:scale>
          <a:sx n="86" d="100"/>
          <a:sy n="86" d="100"/>
        </p:scale>
        <p:origin x="30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F51D91-2FC2-354C-8700-A1EA234C1B54}"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85C641-AE75-AE40-BF36-8625904E787B}" type="slidenum">
              <a:rPr lang="en-US" smtClean="0"/>
              <a:t>‹#›</a:t>
            </a:fld>
            <a:endParaRPr lang="en-US"/>
          </a:p>
        </p:txBody>
      </p:sp>
    </p:spTree>
    <p:extLst>
      <p:ext uri="{BB962C8B-B14F-4D97-AF65-F5344CB8AC3E}">
        <p14:creationId xmlns:p14="http://schemas.microsoft.com/office/powerpoint/2010/main" val="1327619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“Computer Networks”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a:t>
            </a:r>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a:t>
            </a:fld>
            <a:endParaRPr lang="en-US"/>
          </a:p>
        </p:txBody>
      </p:sp>
    </p:spTree>
    <p:extLst>
      <p:ext uri="{BB962C8B-B14F-4D97-AF65-F5344CB8AC3E}">
        <p14:creationId xmlns:p14="http://schemas.microsoft.com/office/powerpoint/2010/main" val="1179541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39171699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645A8634-D630-F654-AD86-856D4BFD183B}"/>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C20A878A-A784-B232-A677-15161DB813E8}"/>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326798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2899596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13415304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6E75ED75-0773-024B-A493-2DEBC05EA73B}"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BDFF2BC0-06A4-E849-80C1-2B6BB8BF0660}" type="slidenum">
              <a:rPr lang="en-US" smtClean="0"/>
              <a:t>‹#›</a:t>
            </a:fld>
            <a:endParaRPr lang="en-US"/>
          </a:p>
        </p:txBody>
      </p:sp>
    </p:spTree>
    <p:extLst>
      <p:ext uri="{BB962C8B-B14F-4D97-AF65-F5344CB8AC3E}">
        <p14:creationId xmlns:p14="http://schemas.microsoft.com/office/powerpoint/2010/main" val="1893351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18137371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1143013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983292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3861386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010175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10414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4137613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338804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822398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5ED75-0773-024B-A493-2DEBC05EA73B}"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F2BC0-06A4-E849-80C1-2B6BB8BF0660}" type="slidenum">
              <a:rPr lang="en-US" smtClean="0"/>
              <a:t>‹#›</a:t>
            </a:fld>
            <a:endParaRPr lang="en-US"/>
          </a:p>
        </p:txBody>
      </p:sp>
    </p:spTree>
    <p:custDataLst>
      <p:tags r:id="rId14"/>
    </p:custDataLst>
    <p:extLst>
      <p:ext uri="{BB962C8B-B14F-4D97-AF65-F5344CB8AC3E}">
        <p14:creationId xmlns:p14="http://schemas.microsoft.com/office/powerpoint/2010/main" val="3303426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ustDataLst>
      <p:tags r:id="rId3"/>
    </p:custDataLst>
    <p:extLst>
      <p:ext uri="{BB962C8B-B14F-4D97-AF65-F5344CB8AC3E}">
        <p14:creationId xmlns:p14="http://schemas.microsoft.com/office/powerpoint/2010/main" val="1252548215"/>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Computer Networks</a:t>
            </a:r>
          </a:p>
        </p:txBody>
      </p:sp>
      <p:sp>
        <p:nvSpPr>
          <p:cNvPr id="4" name="Content Placeholder 3">
            <a:extLst>
              <a:ext uri="{FF2B5EF4-FFF2-40B4-BE49-F238E27FC236}">
                <a16:creationId xmlns:a16="http://schemas.microsoft.com/office/drawing/2014/main" id="{623F83EA-B8EE-0C99-4B35-CE4967E1C7BA}"/>
              </a:ext>
            </a:extLst>
          </p:cNvPr>
          <p:cNvSpPr>
            <a:spLocks noGrp="1"/>
          </p:cNvSpPr>
          <p:nvPr>
            <p:ph sz="quarter" idx="10"/>
          </p:nvPr>
        </p:nvSpPr>
        <p:spPr>
          <a:xfrm>
            <a:off x="1524000" y="4675188"/>
            <a:ext cx="1218282" cy="369332"/>
          </a:xfrm>
        </p:spPr>
        <p:txBody>
          <a:bodyPr/>
          <a:lstStyle/>
          <a:p>
            <a:r>
              <a:rPr lang="en-US" dirty="0"/>
              <a:t>Chapter 15</a:t>
            </a:r>
          </a:p>
        </p:txBody>
      </p:sp>
    </p:spTree>
    <p:custDataLst>
      <p:tags r:id="rId1"/>
    </p:custDataLst>
    <p:extLst>
      <p:ext uri="{BB962C8B-B14F-4D97-AF65-F5344CB8AC3E}">
        <p14:creationId xmlns:p14="http://schemas.microsoft.com/office/powerpoint/2010/main" val="891419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5EA2A-35F2-8342-AAB3-2069BFD6A432}"/>
              </a:ext>
            </a:extLst>
          </p:cNvPr>
          <p:cNvSpPr>
            <a:spLocks noGrp="1"/>
          </p:cNvSpPr>
          <p:nvPr>
            <p:ph type="title"/>
          </p:nvPr>
        </p:nvSpPr>
        <p:spPr/>
        <p:txBody>
          <a:bodyPr/>
          <a:lstStyle/>
          <a:p>
            <a:r>
              <a:rPr lang="en-US" dirty="0"/>
              <a:t>Physical Layer</a:t>
            </a:r>
          </a:p>
        </p:txBody>
      </p:sp>
      <p:sp>
        <p:nvSpPr>
          <p:cNvPr id="3" name="Content Placeholder 2">
            <a:extLst>
              <a:ext uri="{FF2B5EF4-FFF2-40B4-BE49-F238E27FC236}">
                <a16:creationId xmlns:a16="http://schemas.microsoft.com/office/drawing/2014/main" id="{182F2468-97E4-3B49-B921-317747FE3F8F}"/>
              </a:ext>
            </a:extLst>
          </p:cNvPr>
          <p:cNvSpPr>
            <a:spLocks noGrp="1"/>
          </p:cNvSpPr>
          <p:nvPr>
            <p:ph idx="1"/>
          </p:nvPr>
        </p:nvSpPr>
        <p:spPr/>
        <p:txBody>
          <a:bodyPr/>
          <a:lstStyle/>
          <a:p>
            <a:r>
              <a:rPr lang="en-US" dirty="0"/>
              <a:t>The 1s and 0s data generated by signals traveling through a physical medium is commonly referred to as binary data.</a:t>
            </a:r>
          </a:p>
          <a:p>
            <a:r>
              <a:rPr lang="en-US" dirty="0"/>
              <a:t>Binary data captured from signals can be encoded to represent characters humans can understand.</a:t>
            </a:r>
          </a:p>
          <a:p>
            <a:r>
              <a:rPr lang="en-US" dirty="0"/>
              <a:t>For instance, the American Standard Code for Information Interexchange (ASCII) includes numerical representations (decimals) which can be used to convert letters in the English language to binary data.</a:t>
            </a:r>
          </a:p>
        </p:txBody>
      </p:sp>
    </p:spTree>
    <p:custDataLst>
      <p:tags r:id="rId1"/>
    </p:custDataLst>
    <p:extLst>
      <p:ext uri="{BB962C8B-B14F-4D97-AF65-F5344CB8AC3E}">
        <p14:creationId xmlns:p14="http://schemas.microsoft.com/office/powerpoint/2010/main" val="3252056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94D48-C1E4-DE42-9B2D-F1C05F1720B9}"/>
              </a:ext>
            </a:extLst>
          </p:cNvPr>
          <p:cNvSpPr>
            <a:spLocks noGrp="1"/>
          </p:cNvSpPr>
          <p:nvPr>
            <p:ph type="title"/>
          </p:nvPr>
        </p:nvSpPr>
        <p:spPr/>
        <p:txBody>
          <a:bodyPr/>
          <a:lstStyle/>
          <a:p>
            <a:r>
              <a:rPr lang="en-US" dirty="0"/>
              <a:t>Physical Layer</a:t>
            </a:r>
          </a:p>
        </p:txBody>
      </p:sp>
      <p:sp>
        <p:nvSpPr>
          <p:cNvPr id="3" name="Content Placeholder 2">
            <a:extLst>
              <a:ext uri="{FF2B5EF4-FFF2-40B4-BE49-F238E27FC236}">
                <a16:creationId xmlns:a16="http://schemas.microsoft.com/office/drawing/2014/main" id="{04312F41-93B1-264E-9A8A-317D71ABECAA}"/>
              </a:ext>
            </a:extLst>
          </p:cNvPr>
          <p:cNvSpPr>
            <a:spLocks noGrp="1"/>
          </p:cNvSpPr>
          <p:nvPr>
            <p:ph idx="1"/>
          </p:nvPr>
        </p:nvSpPr>
        <p:spPr/>
        <p:txBody>
          <a:bodyPr/>
          <a:lstStyle/>
          <a:p>
            <a:pPr marL="0" indent="0">
              <a:buNone/>
            </a:pPr>
            <a:r>
              <a:rPr lang="en-US" dirty="0"/>
              <a:t>The table below describes how the word “hello” can be represented as a binary number using the ASCII code.</a:t>
            </a:r>
          </a:p>
        </p:txBody>
      </p:sp>
      <p:graphicFrame>
        <p:nvGraphicFramePr>
          <p:cNvPr id="4" name="Table 3">
            <a:extLst>
              <a:ext uri="{FF2B5EF4-FFF2-40B4-BE49-F238E27FC236}">
                <a16:creationId xmlns:a16="http://schemas.microsoft.com/office/drawing/2014/main" id="{62953A35-4EEC-7A4E-B6C1-A921422C5773}"/>
              </a:ext>
            </a:extLst>
          </p:cNvPr>
          <p:cNvGraphicFramePr>
            <a:graphicFrameLocks noGrp="1"/>
          </p:cNvGraphicFramePr>
          <p:nvPr>
            <p:extLst>
              <p:ext uri="{D42A27DB-BD31-4B8C-83A1-F6EECF244321}">
                <p14:modId xmlns:p14="http://schemas.microsoft.com/office/powerpoint/2010/main" val="732705684"/>
              </p:ext>
            </p:extLst>
          </p:nvPr>
        </p:nvGraphicFramePr>
        <p:xfrm>
          <a:off x="3048000" y="2830245"/>
          <a:ext cx="5337516" cy="3077497"/>
        </p:xfrm>
        <a:graphic>
          <a:graphicData uri="http://schemas.openxmlformats.org/drawingml/2006/table">
            <a:tbl>
              <a:tblPr firstRow="1" firstCol="1" bandRow="1">
                <a:tableStyleId>{5C22544A-7EE6-4342-B048-85BDC9FD1C3A}</a:tableStyleId>
              </a:tblPr>
              <a:tblGrid>
                <a:gridCol w="1073912">
                  <a:extLst>
                    <a:ext uri="{9D8B030D-6E8A-4147-A177-3AD203B41FA5}">
                      <a16:colId xmlns:a16="http://schemas.microsoft.com/office/drawing/2014/main" val="430030073"/>
                    </a:ext>
                  </a:extLst>
                </a:gridCol>
                <a:gridCol w="2131802">
                  <a:extLst>
                    <a:ext uri="{9D8B030D-6E8A-4147-A177-3AD203B41FA5}">
                      <a16:colId xmlns:a16="http://schemas.microsoft.com/office/drawing/2014/main" val="633307591"/>
                    </a:ext>
                  </a:extLst>
                </a:gridCol>
                <a:gridCol w="2131802">
                  <a:extLst>
                    <a:ext uri="{9D8B030D-6E8A-4147-A177-3AD203B41FA5}">
                      <a16:colId xmlns:a16="http://schemas.microsoft.com/office/drawing/2014/main" val="3710517929"/>
                    </a:ext>
                  </a:extLst>
                </a:gridCol>
              </a:tblGrid>
              <a:tr h="359742">
                <a:tc>
                  <a:txBody>
                    <a:bodyPr/>
                    <a:lstStyle/>
                    <a:p>
                      <a:pPr marL="0" marR="0" algn="ctr">
                        <a:spcBef>
                          <a:spcPts val="0"/>
                        </a:spcBef>
                        <a:spcAft>
                          <a:spcPts val="1200"/>
                        </a:spcAft>
                      </a:pPr>
                      <a:r>
                        <a:rPr lang="en-US" sz="1800" spc="-25" dirty="0">
                          <a:effectLst/>
                        </a:rPr>
                        <a:t>Character</a:t>
                      </a:r>
                      <a:endParaRPr lang="en-US" sz="18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a:effectLst/>
                        </a:rPr>
                        <a:t>ASCII Decimal</a:t>
                      </a:r>
                      <a:endParaRPr lang="en-US" sz="1800" spc="-25">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a:effectLst/>
                        </a:rPr>
                        <a:t>Binary</a:t>
                      </a:r>
                      <a:endParaRPr lang="en-US" sz="1800" spc="-25">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36081224"/>
                  </a:ext>
                </a:extLst>
              </a:tr>
              <a:tr h="543551">
                <a:tc>
                  <a:txBody>
                    <a:bodyPr/>
                    <a:lstStyle/>
                    <a:p>
                      <a:pPr marL="0" marR="0" algn="ctr">
                        <a:spcBef>
                          <a:spcPts val="0"/>
                        </a:spcBef>
                        <a:spcAft>
                          <a:spcPts val="1200"/>
                        </a:spcAft>
                      </a:pPr>
                      <a:r>
                        <a:rPr lang="en-US" sz="1800" spc="-25" dirty="0">
                          <a:effectLst/>
                        </a:rPr>
                        <a:t>h</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104</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01101000</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80250206"/>
                  </a:ext>
                </a:extLst>
              </a:tr>
              <a:tr h="543551">
                <a:tc>
                  <a:txBody>
                    <a:bodyPr/>
                    <a:lstStyle/>
                    <a:p>
                      <a:pPr marL="0" marR="0" algn="ctr">
                        <a:spcBef>
                          <a:spcPts val="0"/>
                        </a:spcBef>
                        <a:spcAft>
                          <a:spcPts val="1200"/>
                        </a:spcAft>
                      </a:pPr>
                      <a:r>
                        <a:rPr lang="en-US" sz="1800" spc="-25" dirty="0">
                          <a:effectLst/>
                        </a:rPr>
                        <a:t>e</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101</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01100101</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530760646"/>
                  </a:ext>
                </a:extLst>
              </a:tr>
              <a:tr h="543551">
                <a:tc>
                  <a:txBody>
                    <a:bodyPr/>
                    <a:lstStyle/>
                    <a:p>
                      <a:pPr marL="0" marR="0" algn="ctr">
                        <a:spcBef>
                          <a:spcPts val="0"/>
                        </a:spcBef>
                        <a:spcAft>
                          <a:spcPts val="1200"/>
                        </a:spcAft>
                      </a:pPr>
                      <a:r>
                        <a:rPr lang="en-US" sz="1800" spc="-25">
                          <a:effectLst/>
                        </a:rPr>
                        <a:t>l</a:t>
                      </a:r>
                      <a:endParaRPr lang="en-US" sz="1800" spc="-25">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108</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01101100</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4249053266"/>
                  </a:ext>
                </a:extLst>
              </a:tr>
              <a:tr h="543551">
                <a:tc>
                  <a:txBody>
                    <a:bodyPr/>
                    <a:lstStyle/>
                    <a:p>
                      <a:pPr marL="0" marR="0" algn="ctr">
                        <a:spcBef>
                          <a:spcPts val="0"/>
                        </a:spcBef>
                        <a:spcAft>
                          <a:spcPts val="1200"/>
                        </a:spcAft>
                      </a:pPr>
                      <a:r>
                        <a:rPr lang="en-US" sz="1800" spc="-25" dirty="0">
                          <a:effectLst/>
                        </a:rPr>
                        <a:t>l</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a:effectLst/>
                        </a:rPr>
                        <a:t>108</a:t>
                      </a:r>
                      <a:endParaRPr lang="en-US" sz="1800" spc="-25">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01101100</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639875823"/>
                  </a:ext>
                </a:extLst>
              </a:tr>
              <a:tr h="543551">
                <a:tc>
                  <a:txBody>
                    <a:bodyPr/>
                    <a:lstStyle/>
                    <a:p>
                      <a:pPr marL="0" marR="0" algn="ctr">
                        <a:spcBef>
                          <a:spcPts val="0"/>
                        </a:spcBef>
                        <a:spcAft>
                          <a:spcPts val="1200"/>
                        </a:spcAft>
                      </a:pPr>
                      <a:r>
                        <a:rPr lang="en-US" sz="1800" spc="-25" dirty="0">
                          <a:effectLst/>
                        </a:rPr>
                        <a:t>o</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a:effectLst/>
                        </a:rPr>
                        <a:t>111</a:t>
                      </a:r>
                      <a:endParaRPr lang="en-US" sz="1800" spc="-25">
                        <a:effectLst/>
                        <a:latin typeface="Garamond" panose="02020404030301010803" pitchFamily="18" charset="0"/>
                        <a:ea typeface="+mn-ea"/>
                        <a:cs typeface="Times New Roman" panose="02020603050405020304" pitchFamily="18" charset="0"/>
                      </a:endParaRPr>
                    </a:p>
                  </a:txBody>
                  <a:tcPr marL="68580" marR="68580" marT="0" marB="0" anchor="ctr"/>
                </a:tc>
                <a:tc>
                  <a:txBody>
                    <a:bodyPr/>
                    <a:lstStyle/>
                    <a:p>
                      <a:pPr marL="0" marR="0" algn="ctr">
                        <a:spcBef>
                          <a:spcPts val="0"/>
                        </a:spcBef>
                        <a:spcAft>
                          <a:spcPts val="1200"/>
                        </a:spcAft>
                      </a:pPr>
                      <a:r>
                        <a:rPr lang="en-US" sz="1800" spc="-25" dirty="0">
                          <a:effectLst/>
                        </a:rPr>
                        <a:t>01101111</a:t>
                      </a:r>
                      <a:endParaRPr lang="en-US" sz="1800" spc="-25" dirty="0">
                        <a:effectLst/>
                        <a:latin typeface="Garamond" panose="02020404030301010803"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692066582"/>
                  </a:ext>
                </a:extLst>
              </a:tr>
            </a:tbl>
          </a:graphicData>
        </a:graphic>
      </p:graphicFrame>
    </p:spTree>
    <p:custDataLst>
      <p:tags r:id="rId1"/>
    </p:custDataLst>
    <p:extLst>
      <p:ext uri="{BB962C8B-B14F-4D97-AF65-F5344CB8AC3E}">
        <p14:creationId xmlns:p14="http://schemas.microsoft.com/office/powerpoint/2010/main" val="673413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F41CB-20EF-0C47-92CD-BC83B42481FC}"/>
              </a:ext>
            </a:extLst>
          </p:cNvPr>
          <p:cNvSpPr>
            <a:spLocks noGrp="1"/>
          </p:cNvSpPr>
          <p:nvPr>
            <p:ph type="title"/>
          </p:nvPr>
        </p:nvSpPr>
        <p:spPr>
          <a:xfrm>
            <a:off x="838200" y="365125"/>
            <a:ext cx="10515600" cy="1325563"/>
          </a:xfrm>
        </p:spPr>
        <p:txBody>
          <a:bodyPr anchor="ctr">
            <a:normAutofit/>
          </a:bodyPr>
          <a:lstStyle/>
          <a:p>
            <a:r>
              <a:rPr lang="en-US" dirty="0"/>
              <a:t>Physical Layer</a:t>
            </a:r>
          </a:p>
        </p:txBody>
      </p:sp>
      <p:sp>
        <p:nvSpPr>
          <p:cNvPr id="3" name="Content Placeholder 2">
            <a:extLst>
              <a:ext uri="{FF2B5EF4-FFF2-40B4-BE49-F238E27FC236}">
                <a16:creationId xmlns:a16="http://schemas.microsoft.com/office/drawing/2014/main" id="{0255066E-69EA-684D-8F82-8A2BFC479569}"/>
              </a:ext>
            </a:extLst>
          </p:cNvPr>
          <p:cNvSpPr>
            <a:spLocks noGrp="1"/>
          </p:cNvSpPr>
          <p:nvPr>
            <p:ph sz="half" idx="1"/>
          </p:nvPr>
        </p:nvSpPr>
        <p:spPr>
          <a:xfrm>
            <a:off x="838200" y="1825625"/>
            <a:ext cx="5181600" cy="4351338"/>
          </a:xfrm>
        </p:spPr>
        <p:txBody>
          <a:bodyPr>
            <a:normAutofit/>
          </a:bodyPr>
          <a:lstStyle/>
          <a:p>
            <a:r>
              <a:rPr lang="en-US" dirty="0"/>
              <a:t>Early physical media used in networks were made of copper wiring.</a:t>
            </a:r>
          </a:p>
          <a:p>
            <a:r>
              <a:rPr lang="en-US" dirty="0"/>
              <a:t>The most common type of network copper cable used today is called Cat5e and it has a connector on its end called RJ45.</a:t>
            </a:r>
          </a:p>
        </p:txBody>
      </p:sp>
      <p:pic>
        <p:nvPicPr>
          <p:cNvPr id="4" name="Picture 3" descr="Cat5e network cable with connector end RJ45">
            <a:extLst>
              <a:ext uri="{FF2B5EF4-FFF2-40B4-BE49-F238E27FC236}">
                <a16:creationId xmlns:a16="http://schemas.microsoft.com/office/drawing/2014/main" id="{814CA9E3-71E2-2E48-89F8-6771EAEB694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587331" y="1825625"/>
            <a:ext cx="4351338" cy="4351338"/>
          </a:xfrm>
          <a:prstGeom prst="rect">
            <a:avLst/>
          </a:prstGeom>
          <a:noFill/>
          <a:ln>
            <a:solidFill>
              <a:schemeClr val="accent1"/>
            </a:solidFill>
          </a:ln>
        </p:spPr>
      </p:pic>
      <p:sp>
        <p:nvSpPr>
          <p:cNvPr id="7" name="TextBox 6">
            <a:extLst>
              <a:ext uri="{FF2B5EF4-FFF2-40B4-BE49-F238E27FC236}">
                <a16:creationId xmlns:a16="http://schemas.microsoft.com/office/drawing/2014/main" id="{0D100B25-EF8A-B93E-97CC-438F89DCCE95}"/>
              </a:ext>
            </a:extLst>
          </p:cNvPr>
          <p:cNvSpPr txBox="1"/>
          <p:nvPr/>
        </p:nvSpPr>
        <p:spPr>
          <a:xfrm>
            <a:off x="6587331" y="6213711"/>
            <a:ext cx="4351338" cy="338554"/>
          </a:xfrm>
          <a:prstGeom prst="rect">
            <a:avLst/>
          </a:prstGeom>
          <a:noFill/>
        </p:spPr>
        <p:txBody>
          <a:bodyPr wrap="square">
            <a:spAutoFit/>
          </a:bodyPr>
          <a:lstStyle/>
          <a:p>
            <a:pPr algn="ctr"/>
            <a:r>
              <a:rPr lang="en-US" sz="1600" dirty="0"/>
              <a:t>Cat5e network cable with connector end RJ45</a:t>
            </a:r>
          </a:p>
        </p:txBody>
      </p:sp>
    </p:spTree>
    <p:custDataLst>
      <p:tags r:id="rId1"/>
    </p:custDataLst>
    <p:extLst>
      <p:ext uri="{BB962C8B-B14F-4D97-AF65-F5344CB8AC3E}">
        <p14:creationId xmlns:p14="http://schemas.microsoft.com/office/powerpoint/2010/main" val="4230589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B67A4-F7BC-994A-8E5F-D30AB646060C}"/>
              </a:ext>
            </a:extLst>
          </p:cNvPr>
          <p:cNvSpPr>
            <a:spLocks noGrp="1"/>
          </p:cNvSpPr>
          <p:nvPr>
            <p:ph type="title"/>
          </p:nvPr>
        </p:nvSpPr>
        <p:spPr>
          <a:xfrm>
            <a:off x="838200" y="365125"/>
            <a:ext cx="10515600" cy="1325563"/>
          </a:xfrm>
        </p:spPr>
        <p:txBody>
          <a:bodyPr anchor="ctr">
            <a:normAutofit/>
          </a:bodyPr>
          <a:lstStyle/>
          <a:p>
            <a:r>
              <a:rPr lang="en-US" dirty="0"/>
              <a:t>Physical Layer</a:t>
            </a:r>
          </a:p>
        </p:txBody>
      </p:sp>
      <p:sp>
        <p:nvSpPr>
          <p:cNvPr id="3" name="Content Placeholder 2">
            <a:extLst>
              <a:ext uri="{FF2B5EF4-FFF2-40B4-BE49-F238E27FC236}">
                <a16:creationId xmlns:a16="http://schemas.microsoft.com/office/drawing/2014/main" id="{28379979-9A6D-CE4C-A66B-4A852DE29ECA}"/>
              </a:ext>
            </a:extLst>
          </p:cNvPr>
          <p:cNvSpPr>
            <a:spLocks noGrp="1"/>
          </p:cNvSpPr>
          <p:nvPr>
            <p:ph sz="half" idx="1"/>
          </p:nvPr>
        </p:nvSpPr>
        <p:spPr>
          <a:xfrm>
            <a:off x="838200" y="1825625"/>
            <a:ext cx="5181600" cy="4351338"/>
          </a:xfrm>
        </p:spPr>
        <p:txBody>
          <a:bodyPr>
            <a:normAutofit/>
          </a:bodyPr>
          <a:lstStyle/>
          <a:p>
            <a:r>
              <a:rPr lang="en-US" dirty="0"/>
              <a:t>Another common physical medium used in networks is optical fiber.</a:t>
            </a:r>
          </a:p>
          <a:p>
            <a:r>
              <a:rPr lang="en-US" dirty="0"/>
              <a:t>Optical fiber is typically bundled inside of fiber optic cable.</a:t>
            </a:r>
          </a:p>
        </p:txBody>
      </p:sp>
      <p:pic>
        <p:nvPicPr>
          <p:cNvPr id="4" name="Picture 3" descr="A close-up of a cable">
            <a:extLst>
              <a:ext uri="{FF2B5EF4-FFF2-40B4-BE49-F238E27FC236}">
                <a16:creationId xmlns:a16="http://schemas.microsoft.com/office/drawing/2014/main" id="{A49FAF3D-24EC-A345-B112-2F80858B633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172200" y="2058194"/>
            <a:ext cx="5181600" cy="3886200"/>
          </a:xfrm>
          <a:prstGeom prst="rect">
            <a:avLst/>
          </a:prstGeom>
          <a:noFill/>
          <a:ln>
            <a:solidFill>
              <a:schemeClr val="accent1"/>
            </a:solidFill>
          </a:ln>
        </p:spPr>
      </p:pic>
      <p:sp>
        <p:nvSpPr>
          <p:cNvPr id="6" name="TextBox 5">
            <a:extLst>
              <a:ext uri="{FF2B5EF4-FFF2-40B4-BE49-F238E27FC236}">
                <a16:creationId xmlns:a16="http://schemas.microsoft.com/office/drawing/2014/main" id="{CE507FCE-4732-2E95-E9BF-85D2CB430FF7}"/>
              </a:ext>
            </a:extLst>
          </p:cNvPr>
          <p:cNvSpPr txBox="1"/>
          <p:nvPr/>
        </p:nvSpPr>
        <p:spPr>
          <a:xfrm>
            <a:off x="6587331" y="5973346"/>
            <a:ext cx="4351338" cy="338554"/>
          </a:xfrm>
          <a:prstGeom prst="rect">
            <a:avLst/>
          </a:prstGeom>
          <a:noFill/>
        </p:spPr>
        <p:txBody>
          <a:bodyPr wrap="square">
            <a:spAutoFit/>
          </a:bodyPr>
          <a:lstStyle/>
          <a:p>
            <a:pPr algn="ctr"/>
            <a:r>
              <a:rPr lang="en-US" sz="1600" dirty="0"/>
              <a:t>Optical fiber inside a fiber optic cable</a:t>
            </a:r>
          </a:p>
        </p:txBody>
      </p:sp>
    </p:spTree>
    <p:custDataLst>
      <p:tags r:id="rId1"/>
    </p:custDataLst>
    <p:extLst>
      <p:ext uri="{BB962C8B-B14F-4D97-AF65-F5344CB8AC3E}">
        <p14:creationId xmlns:p14="http://schemas.microsoft.com/office/powerpoint/2010/main" val="2623073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F180E-C4B5-F343-8E6B-10410C4A3BE6}"/>
              </a:ext>
            </a:extLst>
          </p:cNvPr>
          <p:cNvSpPr>
            <a:spLocks noGrp="1"/>
          </p:cNvSpPr>
          <p:nvPr>
            <p:ph type="title"/>
          </p:nvPr>
        </p:nvSpPr>
        <p:spPr/>
        <p:txBody>
          <a:bodyPr/>
          <a:lstStyle/>
          <a:p>
            <a:r>
              <a:rPr lang="en-US" dirty="0"/>
              <a:t>Data Link Layer</a:t>
            </a:r>
          </a:p>
        </p:txBody>
      </p:sp>
      <p:sp>
        <p:nvSpPr>
          <p:cNvPr id="3" name="Content Placeholder 2">
            <a:extLst>
              <a:ext uri="{FF2B5EF4-FFF2-40B4-BE49-F238E27FC236}">
                <a16:creationId xmlns:a16="http://schemas.microsoft.com/office/drawing/2014/main" id="{782D15B0-FDEE-3D49-BE6A-AAA4C040B4AC}"/>
              </a:ext>
            </a:extLst>
          </p:cNvPr>
          <p:cNvSpPr>
            <a:spLocks noGrp="1"/>
          </p:cNvSpPr>
          <p:nvPr>
            <p:ph idx="1"/>
          </p:nvPr>
        </p:nvSpPr>
        <p:spPr/>
        <p:txBody>
          <a:bodyPr>
            <a:normAutofit/>
          </a:bodyPr>
          <a:lstStyle/>
          <a:p>
            <a:pPr marL="0" indent="0">
              <a:buNone/>
            </a:pPr>
            <a:r>
              <a:rPr lang="en-US" dirty="0"/>
              <a:t>The </a:t>
            </a:r>
            <a:r>
              <a:rPr lang="en-US" b="1" i="1" dirty="0"/>
              <a:t>Data Link layer </a:t>
            </a:r>
            <a:r>
              <a:rPr lang="en-US" dirty="0"/>
              <a:t>functions to provide both addressing and error detection.</a:t>
            </a:r>
          </a:p>
          <a:p>
            <a:pPr lvl="1"/>
            <a:r>
              <a:rPr lang="en-US" dirty="0"/>
              <a:t>Imagine a scenario where you are using your laptop at home to complete a homework assignment and then you need to submit online. </a:t>
            </a:r>
          </a:p>
          <a:p>
            <a:pPr lvl="1"/>
            <a:r>
              <a:rPr lang="en-US" dirty="0"/>
              <a:t>You would want your homework to find its way through the Internet to its final destination.</a:t>
            </a:r>
          </a:p>
          <a:p>
            <a:pPr lvl="1"/>
            <a:r>
              <a:rPr lang="en-US" dirty="0"/>
              <a:t>Additionally, you would also want your homework to arrive at its destination in the exact state as you completed it with no errors.</a:t>
            </a:r>
          </a:p>
          <a:p>
            <a:pPr lvl="1"/>
            <a:r>
              <a:rPr lang="en-US" dirty="0"/>
              <a:t>This is where the Data Link layer is necessary.</a:t>
            </a:r>
          </a:p>
        </p:txBody>
      </p:sp>
    </p:spTree>
    <p:custDataLst>
      <p:tags r:id="rId1"/>
    </p:custDataLst>
    <p:extLst>
      <p:ext uri="{BB962C8B-B14F-4D97-AF65-F5344CB8AC3E}">
        <p14:creationId xmlns:p14="http://schemas.microsoft.com/office/powerpoint/2010/main" val="1272830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1F3F2-2457-B247-8D65-9C05B80F8D84}"/>
              </a:ext>
            </a:extLst>
          </p:cNvPr>
          <p:cNvSpPr>
            <a:spLocks noGrp="1"/>
          </p:cNvSpPr>
          <p:nvPr>
            <p:ph type="title"/>
          </p:nvPr>
        </p:nvSpPr>
        <p:spPr/>
        <p:txBody>
          <a:bodyPr/>
          <a:lstStyle/>
          <a:p>
            <a:r>
              <a:rPr lang="en-US" dirty="0"/>
              <a:t>Data Link Layer</a:t>
            </a:r>
          </a:p>
        </p:txBody>
      </p:sp>
      <p:sp>
        <p:nvSpPr>
          <p:cNvPr id="3" name="Content Placeholder 2">
            <a:extLst>
              <a:ext uri="{FF2B5EF4-FFF2-40B4-BE49-F238E27FC236}">
                <a16:creationId xmlns:a16="http://schemas.microsoft.com/office/drawing/2014/main" id="{09D72C3D-D63B-BB4F-9948-52CCC2E9B217}"/>
              </a:ext>
            </a:extLst>
          </p:cNvPr>
          <p:cNvSpPr>
            <a:spLocks noGrp="1"/>
          </p:cNvSpPr>
          <p:nvPr>
            <p:ph sz="half" idx="1"/>
          </p:nvPr>
        </p:nvSpPr>
        <p:spPr/>
        <p:txBody>
          <a:bodyPr>
            <a:noAutofit/>
          </a:bodyPr>
          <a:lstStyle/>
          <a:p>
            <a:r>
              <a:rPr lang="en-US" sz="2000" dirty="0"/>
              <a:t>The physical address plays an important role in making sure that your homework finds its way toward the final destination.</a:t>
            </a:r>
          </a:p>
          <a:p>
            <a:r>
              <a:rPr lang="en-US" sz="2000" dirty="0"/>
              <a:t>In the example output you can see that the Microsoft Windows operating system has identified that the active interface connection with the physical address of 6D-B1-00-5U-03-9R.</a:t>
            </a:r>
          </a:p>
          <a:p>
            <a:r>
              <a:rPr lang="en-US" sz="2000" dirty="0"/>
              <a:t>The Data Link layer is implemented within the interface where the physical address can be used to uniquely identify a device connected to a network.</a:t>
            </a:r>
          </a:p>
        </p:txBody>
      </p:sp>
      <p:sp>
        <p:nvSpPr>
          <p:cNvPr id="4" name="Content Placeholder 3">
            <a:extLst>
              <a:ext uri="{FF2B5EF4-FFF2-40B4-BE49-F238E27FC236}">
                <a16:creationId xmlns:a16="http://schemas.microsoft.com/office/drawing/2014/main" id="{3898C0B4-5F70-9EDD-6997-8321A3103712}"/>
              </a:ext>
            </a:extLst>
          </p:cNvPr>
          <p:cNvSpPr>
            <a:spLocks noGrp="1"/>
          </p:cNvSpPr>
          <p:nvPr>
            <p:ph sz="half" idx="2"/>
          </p:nvPr>
        </p:nvSpPr>
        <p:spPr/>
        <p:txBody>
          <a:bodyPr>
            <a:noAutofit/>
          </a:bodyPr>
          <a:lstStyle/>
          <a:p>
            <a:pPr marL="0" indent="0">
              <a:buNone/>
            </a:pPr>
            <a:r>
              <a:rPr lang="en-US" sz="2000" dirty="0"/>
              <a:t>Example: if you own a laptop with Microsoft Windows installed you can run a command within a command prompt which will output the MAC address actively being used: C:\Users\clinton&gt;</a:t>
            </a:r>
            <a:r>
              <a:rPr lang="en-US" sz="2000" b="1" dirty="0"/>
              <a:t> ipconfig /all</a:t>
            </a:r>
            <a:endParaRPr lang="en-US" sz="2000" dirty="0"/>
          </a:p>
          <a:p>
            <a:pPr marL="457200" lvl="1" indent="0">
              <a:buNone/>
            </a:pPr>
            <a:r>
              <a:rPr lang="en-US" sz="1600" b="1" dirty="0"/>
              <a:t>Wireless LAN adapter Wi-Fi: </a:t>
            </a:r>
            <a:endParaRPr lang="en-US" sz="1600" dirty="0"/>
          </a:p>
          <a:p>
            <a:pPr marL="457200" lvl="1" indent="0">
              <a:buNone/>
            </a:pPr>
            <a:r>
              <a:rPr lang="en-US" sz="1600" b="1" dirty="0"/>
              <a:t>Description   . . . . . . . . . . . . : Intel® Wi-Fi AX200 160Hz</a:t>
            </a:r>
            <a:endParaRPr lang="en-US" sz="1600" dirty="0"/>
          </a:p>
          <a:p>
            <a:pPr marL="457200" lvl="1" indent="0">
              <a:buNone/>
            </a:pPr>
            <a:r>
              <a:rPr lang="en-US" sz="1600" b="1" dirty="0"/>
              <a:t>Physical Address. . . . . . . . . : 6D-B1-00-5U-03-9R</a:t>
            </a:r>
            <a:endParaRPr lang="en-US" sz="1600" dirty="0"/>
          </a:p>
          <a:p>
            <a:pPr marL="457200" lvl="1" indent="0">
              <a:buNone/>
            </a:pPr>
            <a:r>
              <a:rPr lang="en-US" sz="1600" b="1" dirty="0"/>
              <a:t>DHCP Enabled. . . . . . . . . . . : Yes</a:t>
            </a:r>
            <a:endParaRPr lang="en-US" sz="1600" dirty="0"/>
          </a:p>
          <a:p>
            <a:pPr marL="457200" lvl="1" indent="0">
              <a:buNone/>
            </a:pPr>
            <a:r>
              <a:rPr lang="en-US" sz="1600" b="1" dirty="0"/>
              <a:t>IPv4 Address   . . . . . . . . . . . : 192.168.1.26</a:t>
            </a:r>
            <a:endParaRPr lang="en-US" dirty="0"/>
          </a:p>
        </p:txBody>
      </p:sp>
    </p:spTree>
    <p:custDataLst>
      <p:tags r:id="rId1"/>
    </p:custDataLst>
    <p:extLst>
      <p:ext uri="{BB962C8B-B14F-4D97-AF65-F5344CB8AC3E}">
        <p14:creationId xmlns:p14="http://schemas.microsoft.com/office/powerpoint/2010/main" val="3918075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8D8C5-B0CA-1E48-B6C0-BE8514E19939}"/>
              </a:ext>
            </a:extLst>
          </p:cNvPr>
          <p:cNvSpPr>
            <a:spLocks noGrp="1"/>
          </p:cNvSpPr>
          <p:nvPr>
            <p:ph type="title"/>
          </p:nvPr>
        </p:nvSpPr>
        <p:spPr/>
        <p:txBody>
          <a:bodyPr/>
          <a:lstStyle/>
          <a:p>
            <a:r>
              <a:rPr lang="en-US" dirty="0"/>
              <a:t>Data Link Layer</a:t>
            </a:r>
          </a:p>
        </p:txBody>
      </p:sp>
      <p:sp>
        <p:nvSpPr>
          <p:cNvPr id="3" name="Content Placeholder 2">
            <a:extLst>
              <a:ext uri="{FF2B5EF4-FFF2-40B4-BE49-F238E27FC236}">
                <a16:creationId xmlns:a16="http://schemas.microsoft.com/office/drawing/2014/main" id="{E2210B6C-9F0B-1146-9713-593BC69E665C}"/>
              </a:ext>
            </a:extLst>
          </p:cNvPr>
          <p:cNvSpPr>
            <a:spLocks noGrp="1"/>
          </p:cNvSpPr>
          <p:nvPr>
            <p:ph idx="1"/>
          </p:nvPr>
        </p:nvSpPr>
        <p:spPr/>
        <p:txBody>
          <a:bodyPr/>
          <a:lstStyle/>
          <a:p>
            <a:pPr marL="0" indent="0">
              <a:buNone/>
            </a:pPr>
            <a:r>
              <a:rPr lang="en-US" dirty="0"/>
              <a:t>The </a:t>
            </a:r>
            <a:r>
              <a:rPr lang="en-US" b="1" i="1" dirty="0"/>
              <a:t>Data Link layer</a:t>
            </a:r>
            <a:r>
              <a:rPr lang="en-US" dirty="0"/>
              <a:t> not only functions to provide addressing, it also serves the function of error detection.</a:t>
            </a:r>
          </a:p>
          <a:p>
            <a:pPr lvl="1"/>
            <a:r>
              <a:rPr lang="en-US" dirty="0"/>
              <a:t>There must be a technology within a layer of the TCP/IP stack which can detect if any errors were introduced during the transmission of a signal.</a:t>
            </a:r>
          </a:p>
          <a:p>
            <a:pPr lvl="1"/>
            <a:r>
              <a:rPr lang="en-US" dirty="0"/>
              <a:t>Errors can occur when a signal is disrupted by events such as power outages or power spikes.</a:t>
            </a:r>
          </a:p>
          <a:p>
            <a:pPr lvl="1"/>
            <a:r>
              <a:rPr lang="en-US" dirty="0"/>
              <a:t>When events like this occur, there must be a technology capable of detecting errors to improve the reliability of the network.</a:t>
            </a:r>
          </a:p>
        </p:txBody>
      </p:sp>
    </p:spTree>
    <p:custDataLst>
      <p:tags r:id="rId1"/>
    </p:custDataLst>
    <p:extLst>
      <p:ext uri="{BB962C8B-B14F-4D97-AF65-F5344CB8AC3E}">
        <p14:creationId xmlns:p14="http://schemas.microsoft.com/office/powerpoint/2010/main" val="610938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0E7E2-6325-3749-896B-2B992203E3EA}"/>
              </a:ext>
            </a:extLst>
          </p:cNvPr>
          <p:cNvSpPr>
            <a:spLocks noGrp="1"/>
          </p:cNvSpPr>
          <p:nvPr>
            <p:ph type="title"/>
          </p:nvPr>
        </p:nvSpPr>
        <p:spPr/>
        <p:txBody>
          <a:bodyPr/>
          <a:lstStyle/>
          <a:p>
            <a:r>
              <a:rPr lang="en-US" dirty="0"/>
              <a:t>Data Link Layer</a:t>
            </a:r>
          </a:p>
        </p:txBody>
      </p:sp>
      <p:sp>
        <p:nvSpPr>
          <p:cNvPr id="3" name="Content Placeholder 2">
            <a:extLst>
              <a:ext uri="{FF2B5EF4-FFF2-40B4-BE49-F238E27FC236}">
                <a16:creationId xmlns:a16="http://schemas.microsoft.com/office/drawing/2014/main" id="{20CF9956-C608-5F4C-8DF8-63FE7DFC9213}"/>
              </a:ext>
            </a:extLst>
          </p:cNvPr>
          <p:cNvSpPr>
            <a:spLocks noGrp="1"/>
          </p:cNvSpPr>
          <p:nvPr>
            <p:ph idx="1"/>
          </p:nvPr>
        </p:nvSpPr>
        <p:spPr/>
        <p:txBody>
          <a:bodyPr/>
          <a:lstStyle/>
          <a:p>
            <a:r>
              <a:rPr lang="en-US" dirty="0"/>
              <a:t>Errors are typically detected on a network using specialized algorithms.</a:t>
            </a:r>
          </a:p>
          <a:p>
            <a:r>
              <a:rPr lang="en-US" dirty="0"/>
              <a:t>This is where mathematicians really get to use their skills.</a:t>
            </a:r>
          </a:p>
          <a:p>
            <a:r>
              <a:rPr lang="en-US" dirty="0"/>
              <a:t>The algorithm used by networks to detect errors is known as a Cyclic Redundancy Check (CRC).</a:t>
            </a:r>
          </a:p>
          <a:p>
            <a:r>
              <a:rPr lang="en-US" dirty="0"/>
              <a:t>Recall that an algorithm is a set of steps used to accomplish a desired output.</a:t>
            </a:r>
          </a:p>
          <a:p>
            <a:r>
              <a:rPr lang="en-US" dirty="0"/>
              <a:t>The algorithm is designed to detect an error in the transmitted data</a:t>
            </a:r>
            <a:r>
              <a:rPr lang="en-US" dirty="0">
                <a:effectLst/>
              </a:rPr>
              <a:t>.</a:t>
            </a:r>
            <a:endParaRPr lang="en-US" dirty="0"/>
          </a:p>
        </p:txBody>
      </p:sp>
    </p:spTree>
    <p:custDataLst>
      <p:tags r:id="rId1"/>
    </p:custDataLst>
    <p:extLst>
      <p:ext uri="{BB962C8B-B14F-4D97-AF65-F5344CB8AC3E}">
        <p14:creationId xmlns:p14="http://schemas.microsoft.com/office/powerpoint/2010/main" val="1310630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1AA99-18D5-B14B-8DB7-D7E00D382CDE}"/>
              </a:ext>
            </a:extLst>
          </p:cNvPr>
          <p:cNvSpPr>
            <a:spLocks noGrp="1"/>
          </p:cNvSpPr>
          <p:nvPr>
            <p:ph type="title"/>
          </p:nvPr>
        </p:nvSpPr>
        <p:spPr/>
        <p:txBody>
          <a:bodyPr/>
          <a:lstStyle/>
          <a:p>
            <a:r>
              <a:rPr lang="en-US" dirty="0"/>
              <a:t>Network Layer</a:t>
            </a:r>
          </a:p>
        </p:txBody>
      </p:sp>
      <p:sp>
        <p:nvSpPr>
          <p:cNvPr id="3" name="Content Placeholder 2">
            <a:extLst>
              <a:ext uri="{FF2B5EF4-FFF2-40B4-BE49-F238E27FC236}">
                <a16:creationId xmlns:a16="http://schemas.microsoft.com/office/drawing/2014/main" id="{0A724170-ADC2-F94E-BC01-E9E828AF2777}"/>
              </a:ext>
            </a:extLst>
          </p:cNvPr>
          <p:cNvSpPr>
            <a:spLocks noGrp="1"/>
          </p:cNvSpPr>
          <p:nvPr>
            <p:ph idx="1"/>
          </p:nvPr>
        </p:nvSpPr>
        <p:spPr/>
        <p:txBody>
          <a:bodyPr/>
          <a:lstStyle/>
          <a:p>
            <a:pPr marL="0" indent="0">
              <a:buNone/>
            </a:pPr>
            <a:r>
              <a:rPr lang="en-US" dirty="0"/>
              <a:t>The </a:t>
            </a:r>
            <a:r>
              <a:rPr lang="en-US" b="1" i="1" dirty="0"/>
              <a:t>Network</a:t>
            </a:r>
            <a:r>
              <a:rPr lang="en-US" dirty="0"/>
              <a:t> </a:t>
            </a:r>
            <a:r>
              <a:rPr lang="en-US" b="1" i="1" dirty="0"/>
              <a:t>layer</a:t>
            </a:r>
            <a:r>
              <a:rPr lang="en-US" dirty="0"/>
              <a:t> function is to transfer packets of data from a source computer, such as a laptop on your home network, to a destination computer through one or more networks</a:t>
            </a:r>
          </a:p>
          <a:p>
            <a:pPr lvl="1"/>
            <a:r>
              <a:rPr lang="en-US" dirty="0"/>
              <a:t>This task is also called Routing and is performed by networking devices called Routers.</a:t>
            </a:r>
          </a:p>
          <a:p>
            <a:pPr lvl="1"/>
            <a:r>
              <a:rPr lang="en-US" dirty="0"/>
              <a:t>You may have a router in your home that was supplied by your internet service provider that allows you to connect your home devices to resources across the global Internet.</a:t>
            </a:r>
          </a:p>
          <a:p>
            <a:endParaRPr lang="en-US" dirty="0"/>
          </a:p>
        </p:txBody>
      </p:sp>
    </p:spTree>
    <p:custDataLst>
      <p:tags r:id="rId1"/>
    </p:custDataLst>
    <p:extLst>
      <p:ext uri="{BB962C8B-B14F-4D97-AF65-F5344CB8AC3E}">
        <p14:creationId xmlns:p14="http://schemas.microsoft.com/office/powerpoint/2010/main" val="3813178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A5D91-920C-CF4E-BA44-871DB7109EB1}"/>
              </a:ext>
            </a:extLst>
          </p:cNvPr>
          <p:cNvSpPr>
            <a:spLocks noGrp="1"/>
          </p:cNvSpPr>
          <p:nvPr>
            <p:ph type="title"/>
          </p:nvPr>
        </p:nvSpPr>
        <p:spPr/>
        <p:txBody>
          <a:bodyPr/>
          <a:lstStyle/>
          <a:p>
            <a:r>
              <a:rPr lang="en-US" dirty="0"/>
              <a:t>Network Layer</a:t>
            </a:r>
          </a:p>
        </p:txBody>
      </p:sp>
      <p:sp>
        <p:nvSpPr>
          <p:cNvPr id="3" name="Content Placeholder 2">
            <a:extLst>
              <a:ext uri="{FF2B5EF4-FFF2-40B4-BE49-F238E27FC236}">
                <a16:creationId xmlns:a16="http://schemas.microsoft.com/office/drawing/2014/main" id="{4ACD0034-4A61-FD4B-B046-B53F55355C10}"/>
              </a:ext>
            </a:extLst>
          </p:cNvPr>
          <p:cNvSpPr>
            <a:spLocks noGrp="1"/>
          </p:cNvSpPr>
          <p:nvPr>
            <p:ph idx="1"/>
          </p:nvPr>
        </p:nvSpPr>
        <p:spPr/>
        <p:txBody>
          <a:bodyPr/>
          <a:lstStyle/>
          <a:p>
            <a:r>
              <a:rPr lang="en-US" dirty="0"/>
              <a:t>The Network layer functions to transfer packets across multiple networks.</a:t>
            </a:r>
          </a:p>
          <a:p>
            <a:r>
              <a:rPr lang="en-US" dirty="0"/>
              <a:t>A packet of data is a small segment of a larger piece of data sent over a network.</a:t>
            </a:r>
          </a:p>
          <a:p>
            <a:r>
              <a:rPr lang="en-US" dirty="0"/>
              <a:t>Communicating signals and data over networks involves the use of standard protocols.</a:t>
            </a:r>
          </a:p>
        </p:txBody>
      </p:sp>
    </p:spTree>
    <p:custDataLst>
      <p:tags r:id="rId1"/>
    </p:custDataLst>
    <p:extLst>
      <p:ext uri="{BB962C8B-B14F-4D97-AF65-F5344CB8AC3E}">
        <p14:creationId xmlns:p14="http://schemas.microsoft.com/office/powerpoint/2010/main" val="3925231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Introduction to Computer Networks</a:t>
            </a:r>
          </a:p>
          <a:p>
            <a:r>
              <a:rPr lang="en-US" dirty="0"/>
              <a:t>The Internet</a:t>
            </a:r>
          </a:p>
          <a:p>
            <a:r>
              <a:rPr lang="en-US" dirty="0"/>
              <a:t>Technology as a Stack</a:t>
            </a:r>
          </a:p>
          <a:p>
            <a:r>
              <a:rPr lang="en-US" dirty="0"/>
              <a:t>Computer Network Security</a:t>
            </a:r>
          </a:p>
        </p:txBody>
      </p:sp>
    </p:spTree>
    <p:custDataLst>
      <p:tags r:id="rId1"/>
    </p:custDataLst>
    <p:extLst>
      <p:ext uri="{BB962C8B-B14F-4D97-AF65-F5344CB8AC3E}">
        <p14:creationId xmlns:p14="http://schemas.microsoft.com/office/powerpoint/2010/main" val="2690172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23632-DC4E-9942-A896-52FDD8D6901C}"/>
              </a:ext>
            </a:extLst>
          </p:cNvPr>
          <p:cNvSpPr>
            <a:spLocks noGrp="1"/>
          </p:cNvSpPr>
          <p:nvPr>
            <p:ph type="title"/>
          </p:nvPr>
        </p:nvSpPr>
        <p:spPr/>
        <p:txBody>
          <a:bodyPr/>
          <a:lstStyle/>
          <a:p>
            <a:r>
              <a:rPr lang="en-US" dirty="0"/>
              <a:t>Network Layer</a:t>
            </a:r>
          </a:p>
        </p:txBody>
      </p:sp>
      <p:sp>
        <p:nvSpPr>
          <p:cNvPr id="3" name="Content Placeholder 2">
            <a:extLst>
              <a:ext uri="{FF2B5EF4-FFF2-40B4-BE49-F238E27FC236}">
                <a16:creationId xmlns:a16="http://schemas.microsoft.com/office/drawing/2014/main" id="{DC581BE6-5F93-2045-9D25-75FA71ED0DC4}"/>
              </a:ext>
            </a:extLst>
          </p:cNvPr>
          <p:cNvSpPr>
            <a:spLocks noGrp="1"/>
          </p:cNvSpPr>
          <p:nvPr>
            <p:ph idx="1"/>
          </p:nvPr>
        </p:nvSpPr>
        <p:spPr/>
        <p:txBody>
          <a:bodyPr>
            <a:noAutofit/>
          </a:bodyPr>
          <a:lstStyle/>
          <a:p>
            <a:r>
              <a:rPr lang="en-US" dirty="0"/>
              <a:t>The most common protocol used at the Network layer is the Internet Protocol (IP).</a:t>
            </a:r>
          </a:p>
          <a:p>
            <a:r>
              <a:rPr lang="en-US" dirty="0"/>
              <a:t>IP plays an essential role in the Network layer and is the standard responsible for routing packets across interconnected networks.</a:t>
            </a:r>
          </a:p>
          <a:p>
            <a:r>
              <a:rPr lang="en-US" dirty="0"/>
              <a:t>IP is managed on networks by professionals who configure routers and facilitate routing by assigning IP addresses to devices.</a:t>
            </a:r>
          </a:p>
          <a:p>
            <a:r>
              <a:rPr lang="en-US" dirty="0"/>
              <a:t>An IP address is a unique identifier that has been assigned automatically or manually to devices accessing a network.</a:t>
            </a:r>
          </a:p>
          <a:p>
            <a:r>
              <a:rPr lang="en-US" dirty="0"/>
              <a:t>IP address is automatically or manually assigned by technology designed to manage devices connecting to a local network or the Internet.</a:t>
            </a:r>
          </a:p>
        </p:txBody>
      </p:sp>
    </p:spTree>
    <p:custDataLst>
      <p:tags r:id="rId1"/>
    </p:custDataLst>
    <p:extLst>
      <p:ext uri="{BB962C8B-B14F-4D97-AF65-F5344CB8AC3E}">
        <p14:creationId xmlns:p14="http://schemas.microsoft.com/office/powerpoint/2010/main" val="1004433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FDE6D-05C0-3247-94CB-F4760A9F23CB}"/>
              </a:ext>
            </a:extLst>
          </p:cNvPr>
          <p:cNvSpPr>
            <a:spLocks noGrp="1"/>
          </p:cNvSpPr>
          <p:nvPr>
            <p:ph type="title"/>
          </p:nvPr>
        </p:nvSpPr>
        <p:spPr/>
        <p:txBody>
          <a:bodyPr/>
          <a:lstStyle/>
          <a:p>
            <a:r>
              <a:rPr lang="en-US" dirty="0"/>
              <a:t>Transport Layer</a:t>
            </a:r>
          </a:p>
        </p:txBody>
      </p:sp>
      <p:sp>
        <p:nvSpPr>
          <p:cNvPr id="3" name="Content Placeholder 2">
            <a:extLst>
              <a:ext uri="{FF2B5EF4-FFF2-40B4-BE49-F238E27FC236}">
                <a16:creationId xmlns:a16="http://schemas.microsoft.com/office/drawing/2014/main" id="{0A4FB0FB-64F4-7244-BA31-BB7AAA3954E7}"/>
              </a:ext>
            </a:extLst>
          </p:cNvPr>
          <p:cNvSpPr>
            <a:spLocks noGrp="1"/>
          </p:cNvSpPr>
          <p:nvPr>
            <p:ph idx="1"/>
          </p:nvPr>
        </p:nvSpPr>
        <p:spPr>
          <a:xfrm>
            <a:off x="838200" y="1568823"/>
            <a:ext cx="10515600" cy="4608139"/>
          </a:xfrm>
        </p:spPr>
        <p:txBody>
          <a:bodyPr>
            <a:noAutofit/>
          </a:bodyPr>
          <a:lstStyle/>
          <a:p>
            <a:pPr marL="0" indent="0">
              <a:buNone/>
            </a:pPr>
            <a:r>
              <a:rPr lang="en-US" dirty="0"/>
              <a:t>The </a:t>
            </a:r>
            <a:r>
              <a:rPr lang="en-US" b="1" i="1" dirty="0"/>
              <a:t>Transport</a:t>
            </a:r>
            <a:r>
              <a:rPr lang="en-US" dirty="0"/>
              <a:t> layer functions to ensure that data is reliably delivered to its destination over a network.</a:t>
            </a:r>
          </a:p>
          <a:p>
            <a:pPr lvl="1"/>
            <a:r>
              <a:rPr lang="en-US" dirty="0"/>
              <a:t>The Transport layer includes technology designed to track data as it is broken down into small segments.</a:t>
            </a:r>
          </a:p>
          <a:p>
            <a:pPr lvl="1"/>
            <a:r>
              <a:rPr lang="en-US" dirty="0"/>
              <a:t>Segmentation is the process of breaking data down into smaller units to allow for a more compact transmission over a network using IP.</a:t>
            </a:r>
          </a:p>
          <a:p>
            <a:pPr lvl="1"/>
            <a:r>
              <a:rPr lang="en-US" dirty="0"/>
              <a:t>This is useful because IP has a limitation on the size of packets it can transfer over a network.</a:t>
            </a:r>
          </a:p>
          <a:p>
            <a:pPr lvl="1"/>
            <a:r>
              <a:rPr lang="en-US" dirty="0"/>
              <a:t>Once a receiving technology receives all of the segmented data, the Transport layer is then responsible for reassembling these segmented packets of data back into their original form so that they can be used by an application such as a web browser.</a:t>
            </a:r>
          </a:p>
        </p:txBody>
      </p:sp>
    </p:spTree>
    <p:custDataLst>
      <p:tags r:id="rId1"/>
    </p:custDataLst>
    <p:extLst>
      <p:ext uri="{BB962C8B-B14F-4D97-AF65-F5344CB8AC3E}">
        <p14:creationId xmlns:p14="http://schemas.microsoft.com/office/powerpoint/2010/main" val="1612915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C2E1A-8C10-D343-9AAD-D36EFC77A501}"/>
              </a:ext>
            </a:extLst>
          </p:cNvPr>
          <p:cNvSpPr>
            <a:spLocks noGrp="1"/>
          </p:cNvSpPr>
          <p:nvPr>
            <p:ph type="title"/>
          </p:nvPr>
        </p:nvSpPr>
        <p:spPr/>
        <p:txBody>
          <a:bodyPr/>
          <a:lstStyle/>
          <a:p>
            <a:r>
              <a:rPr lang="en-US" dirty="0"/>
              <a:t>Application Layer</a:t>
            </a:r>
          </a:p>
        </p:txBody>
      </p:sp>
      <p:sp>
        <p:nvSpPr>
          <p:cNvPr id="3" name="Content Placeholder 2">
            <a:extLst>
              <a:ext uri="{FF2B5EF4-FFF2-40B4-BE49-F238E27FC236}">
                <a16:creationId xmlns:a16="http://schemas.microsoft.com/office/drawing/2014/main" id="{63F70AFE-F0B3-524B-9B61-767C7C581C2D}"/>
              </a:ext>
            </a:extLst>
          </p:cNvPr>
          <p:cNvSpPr>
            <a:spLocks noGrp="1"/>
          </p:cNvSpPr>
          <p:nvPr>
            <p:ph idx="1"/>
          </p:nvPr>
        </p:nvSpPr>
        <p:spPr>
          <a:xfrm>
            <a:off x="838200" y="1559860"/>
            <a:ext cx="10515600" cy="4617104"/>
          </a:xfrm>
        </p:spPr>
        <p:txBody>
          <a:bodyPr/>
          <a:lstStyle/>
          <a:p>
            <a:pPr marL="0" indent="0">
              <a:buNone/>
            </a:pPr>
            <a:r>
              <a:rPr lang="en-US" dirty="0"/>
              <a:t>The </a:t>
            </a:r>
            <a:r>
              <a:rPr lang="en-US" b="1" i="1" dirty="0"/>
              <a:t>Application</a:t>
            </a:r>
            <a:r>
              <a:rPr lang="en-US" dirty="0"/>
              <a:t> layer functions to support the needs of technology users. With the support of the Application layer, the technology industry has invented many functional uses for the Internet to fit our daily lives.</a:t>
            </a:r>
          </a:p>
          <a:p>
            <a:pPr marL="0" indent="0">
              <a:buNone/>
            </a:pPr>
            <a:r>
              <a:rPr lang="en-US" dirty="0"/>
              <a:t>The table below summarizes five common application protocols which have been developed to support a variety of applications.</a:t>
            </a:r>
          </a:p>
        </p:txBody>
      </p:sp>
      <p:graphicFrame>
        <p:nvGraphicFramePr>
          <p:cNvPr id="4" name="Table 3" descr="Table of common application protocols">
            <a:extLst>
              <a:ext uri="{FF2B5EF4-FFF2-40B4-BE49-F238E27FC236}">
                <a16:creationId xmlns:a16="http://schemas.microsoft.com/office/drawing/2014/main" id="{873D2351-FEE8-A442-B324-2FC176E03B0E}"/>
              </a:ext>
            </a:extLst>
          </p:cNvPr>
          <p:cNvGraphicFramePr>
            <a:graphicFrameLocks noGrp="1"/>
          </p:cNvGraphicFramePr>
          <p:nvPr>
            <p:extLst>
              <p:ext uri="{D42A27DB-BD31-4B8C-83A1-F6EECF244321}">
                <p14:modId xmlns:p14="http://schemas.microsoft.com/office/powerpoint/2010/main" val="3598286347"/>
              </p:ext>
            </p:extLst>
          </p:nvPr>
        </p:nvGraphicFramePr>
        <p:xfrm>
          <a:off x="1344705" y="3829961"/>
          <a:ext cx="9179860" cy="2644712"/>
        </p:xfrm>
        <a:graphic>
          <a:graphicData uri="http://schemas.openxmlformats.org/drawingml/2006/table">
            <a:tbl>
              <a:tblPr firstRow="1" firstCol="1" bandRow="1">
                <a:tableStyleId>{B301B821-A1FF-4177-AEE7-76D212191A09}</a:tableStyleId>
              </a:tblPr>
              <a:tblGrid>
                <a:gridCol w="3729319">
                  <a:extLst>
                    <a:ext uri="{9D8B030D-6E8A-4147-A177-3AD203B41FA5}">
                      <a16:colId xmlns:a16="http://schemas.microsoft.com/office/drawing/2014/main" val="632735853"/>
                    </a:ext>
                  </a:extLst>
                </a:gridCol>
                <a:gridCol w="5450541">
                  <a:extLst>
                    <a:ext uri="{9D8B030D-6E8A-4147-A177-3AD203B41FA5}">
                      <a16:colId xmlns:a16="http://schemas.microsoft.com/office/drawing/2014/main" val="1216793458"/>
                    </a:ext>
                  </a:extLst>
                </a:gridCol>
              </a:tblGrid>
              <a:tr h="200571">
                <a:tc>
                  <a:txBody>
                    <a:bodyPr/>
                    <a:lstStyle/>
                    <a:p>
                      <a:pPr marL="0" marR="0" algn="just">
                        <a:spcBef>
                          <a:spcPts val="0"/>
                        </a:spcBef>
                        <a:spcAft>
                          <a:spcPts val="1200"/>
                        </a:spcAft>
                      </a:pPr>
                      <a:r>
                        <a:rPr lang="en-US" sz="1600" spc="-25" dirty="0">
                          <a:effectLst/>
                        </a:rPr>
                        <a:t>Application Protocol</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just">
                        <a:spcBef>
                          <a:spcPts val="0"/>
                        </a:spcBef>
                        <a:spcAft>
                          <a:spcPts val="1200"/>
                        </a:spcAft>
                      </a:pPr>
                      <a:r>
                        <a:rPr lang="en-US" sz="1600" spc="-25" dirty="0">
                          <a:effectLst/>
                        </a:rPr>
                        <a:t>Functional Description</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23938123"/>
                  </a:ext>
                </a:extLst>
              </a:tr>
              <a:tr h="490789">
                <a:tc>
                  <a:txBody>
                    <a:bodyPr/>
                    <a:lstStyle/>
                    <a:p>
                      <a:pPr marL="0" marR="0" algn="l">
                        <a:spcBef>
                          <a:spcPts val="0"/>
                        </a:spcBef>
                        <a:spcAft>
                          <a:spcPts val="1200"/>
                        </a:spcAft>
                      </a:pPr>
                      <a:r>
                        <a:rPr lang="en-US" sz="1600" spc="-25" dirty="0">
                          <a:effectLst/>
                        </a:rPr>
                        <a:t>HTTP (Hyper Text Transfer Protocol)</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a:spcBef>
                          <a:spcPts val="0"/>
                        </a:spcBef>
                        <a:spcAft>
                          <a:spcPts val="1200"/>
                        </a:spcAft>
                      </a:pPr>
                      <a:r>
                        <a:rPr lang="en-US" sz="1600" spc="-25" dirty="0">
                          <a:effectLst/>
                        </a:rPr>
                        <a:t>Used in the world wide web to communication data from web pages</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31766959"/>
                  </a:ext>
                </a:extLst>
              </a:tr>
              <a:tr h="437716">
                <a:tc>
                  <a:txBody>
                    <a:bodyPr/>
                    <a:lstStyle/>
                    <a:p>
                      <a:pPr marL="0" marR="0" algn="l">
                        <a:spcBef>
                          <a:spcPts val="0"/>
                        </a:spcBef>
                        <a:spcAft>
                          <a:spcPts val="1200"/>
                        </a:spcAft>
                      </a:pPr>
                      <a:r>
                        <a:rPr lang="en-US" sz="1600" spc="-25">
                          <a:effectLst/>
                        </a:rPr>
                        <a:t>SMTP (Simple Mail Transfer Protocol)</a:t>
                      </a:r>
                      <a:endParaRPr lang="en-US" sz="1600" spc="-25">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a:spcBef>
                          <a:spcPts val="0"/>
                        </a:spcBef>
                        <a:spcAft>
                          <a:spcPts val="1200"/>
                        </a:spcAft>
                      </a:pPr>
                      <a:r>
                        <a:rPr lang="en-US" sz="1600" spc="-25" dirty="0">
                          <a:effectLst/>
                        </a:rPr>
                        <a:t>Used to send and receive email</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16665853"/>
                  </a:ext>
                </a:extLst>
              </a:tr>
              <a:tr h="490789">
                <a:tc>
                  <a:txBody>
                    <a:bodyPr/>
                    <a:lstStyle/>
                    <a:p>
                      <a:pPr marL="0" marR="0" algn="l">
                        <a:spcBef>
                          <a:spcPts val="0"/>
                        </a:spcBef>
                        <a:spcAft>
                          <a:spcPts val="1200"/>
                        </a:spcAft>
                      </a:pPr>
                      <a:r>
                        <a:rPr lang="en-US" sz="1600" spc="-25" dirty="0">
                          <a:effectLst/>
                        </a:rPr>
                        <a:t>FTP (File Transfer Protocol)</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a:spcBef>
                          <a:spcPts val="0"/>
                        </a:spcBef>
                        <a:spcAft>
                          <a:spcPts val="1200"/>
                        </a:spcAft>
                      </a:pPr>
                      <a:r>
                        <a:rPr lang="en-US" sz="1600" spc="-25" dirty="0">
                          <a:effectLst/>
                        </a:rPr>
                        <a:t>Used to communicate and transfer files between computers</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07633840"/>
                  </a:ext>
                </a:extLst>
              </a:tr>
              <a:tr h="490789">
                <a:tc>
                  <a:txBody>
                    <a:bodyPr/>
                    <a:lstStyle/>
                    <a:p>
                      <a:pPr marL="0" marR="0" algn="l">
                        <a:spcBef>
                          <a:spcPts val="0"/>
                        </a:spcBef>
                        <a:spcAft>
                          <a:spcPts val="1200"/>
                        </a:spcAft>
                      </a:pPr>
                      <a:r>
                        <a:rPr lang="en-US" sz="1600" spc="-25">
                          <a:effectLst/>
                        </a:rPr>
                        <a:t>SSH (Secure Shell)</a:t>
                      </a:r>
                      <a:endParaRPr lang="en-US" sz="1600" spc="-25">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a:spcBef>
                          <a:spcPts val="0"/>
                        </a:spcBef>
                        <a:spcAft>
                          <a:spcPts val="1200"/>
                        </a:spcAft>
                      </a:pPr>
                      <a:r>
                        <a:rPr lang="en-US" sz="1600" spc="-25">
                          <a:effectLst/>
                        </a:rPr>
                        <a:t>Used to send commands between computers  </a:t>
                      </a:r>
                      <a:endParaRPr lang="en-US" sz="1600" spc="-25">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2095737"/>
                  </a:ext>
                </a:extLst>
              </a:tr>
              <a:tr h="490789">
                <a:tc>
                  <a:txBody>
                    <a:bodyPr/>
                    <a:lstStyle/>
                    <a:p>
                      <a:pPr marL="0" marR="0" algn="l">
                        <a:spcBef>
                          <a:spcPts val="0"/>
                        </a:spcBef>
                        <a:spcAft>
                          <a:spcPts val="1200"/>
                        </a:spcAft>
                      </a:pPr>
                      <a:r>
                        <a:rPr lang="en-US" sz="1600" spc="-25" dirty="0">
                          <a:effectLst/>
                        </a:rPr>
                        <a:t>IM (Instant Messaging)</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l">
                        <a:spcBef>
                          <a:spcPts val="0"/>
                        </a:spcBef>
                        <a:spcAft>
                          <a:spcPts val="1200"/>
                        </a:spcAft>
                      </a:pPr>
                      <a:r>
                        <a:rPr lang="en-US" sz="1600" spc="-25" dirty="0">
                          <a:effectLst/>
                        </a:rPr>
                        <a:t>Used to exchange text-based messages using computers or mobile devices</a:t>
                      </a:r>
                      <a:endParaRPr lang="en-US" sz="1600" spc="-25" dirty="0">
                        <a:effectLst/>
                        <a:latin typeface="Garamond" panose="02020404030301010803"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0858552"/>
                  </a:ext>
                </a:extLst>
              </a:tr>
            </a:tbl>
          </a:graphicData>
        </a:graphic>
      </p:graphicFrame>
    </p:spTree>
    <p:custDataLst>
      <p:tags r:id="rId1"/>
    </p:custDataLst>
    <p:extLst>
      <p:ext uri="{BB962C8B-B14F-4D97-AF65-F5344CB8AC3E}">
        <p14:creationId xmlns:p14="http://schemas.microsoft.com/office/powerpoint/2010/main" val="4007539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CA180-7497-1E4F-B3FA-3CE7F69F21DB}"/>
              </a:ext>
            </a:extLst>
          </p:cNvPr>
          <p:cNvSpPr>
            <a:spLocks noGrp="1"/>
          </p:cNvSpPr>
          <p:nvPr>
            <p:ph type="title"/>
          </p:nvPr>
        </p:nvSpPr>
        <p:spPr/>
        <p:txBody>
          <a:bodyPr/>
          <a:lstStyle/>
          <a:p>
            <a:r>
              <a:rPr lang="en-US" dirty="0"/>
              <a:t>Network Support Services: DHCP</a:t>
            </a:r>
          </a:p>
        </p:txBody>
      </p:sp>
      <p:sp>
        <p:nvSpPr>
          <p:cNvPr id="3" name="Content Placeholder 2">
            <a:extLst>
              <a:ext uri="{FF2B5EF4-FFF2-40B4-BE49-F238E27FC236}">
                <a16:creationId xmlns:a16="http://schemas.microsoft.com/office/drawing/2014/main" id="{1A1FD2E1-6109-7545-9B8D-5B0464538BF7}"/>
              </a:ext>
            </a:extLst>
          </p:cNvPr>
          <p:cNvSpPr>
            <a:spLocks noGrp="1"/>
          </p:cNvSpPr>
          <p:nvPr>
            <p:ph idx="1"/>
          </p:nvPr>
        </p:nvSpPr>
        <p:spPr/>
        <p:txBody>
          <a:bodyPr/>
          <a:lstStyle/>
          <a:p>
            <a:pPr marL="0" indent="0">
              <a:buNone/>
            </a:pPr>
            <a:r>
              <a:rPr lang="en-US" dirty="0"/>
              <a:t>The </a:t>
            </a:r>
            <a:r>
              <a:rPr lang="en-US" b="1" i="1" dirty="0"/>
              <a:t>Dynamic Host Configuration Protocol (DHCP)</a:t>
            </a:r>
            <a:r>
              <a:rPr lang="en-US" dirty="0"/>
              <a:t> service was developed to manage the assignment of IP addresses on a network.</a:t>
            </a:r>
          </a:p>
          <a:p>
            <a:pPr lvl="1"/>
            <a:r>
              <a:rPr lang="en-US" dirty="0"/>
              <a:t>If a network allows you to connect to it, a DHCP service assigns your device an IP address on the network.</a:t>
            </a:r>
          </a:p>
          <a:p>
            <a:pPr lvl="1"/>
            <a:r>
              <a:rPr lang="en-US" dirty="0"/>
              <a:t>This assigned IP address is then used by your device so that you can operate applications capable of communicating on the Internet.</a:t>
            </a:r>
          </a:p>
        </p:txBody>
      </p:sp>
    </p:spTree>
    <p:custDataLst>
      <p:tags r:id="rId1"/>
    </p:custDataLst>
    <p:extLst>
      <p:ext uri="{BB962C8B-B14F-4D97-AF65-F5344CB8AC3E}">
        <p14:creationId xmlns:p14="http://schemas.microsoft.com/office/powerpoint/2010/main" val="3306541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72147-E223-504A-89BE-92EEE15DAC95}"/>
              </a:ext>
            </a:extLst>
          </p:cNvPr>
          <p:cNvSpPr>
            <a:spLocks noGrp="1"/>
          </p:cNvSpPr>
          <p:nvPr>
            <p:ph type="title"/>
          </p:nvPr>
        </p:nvSpPr>
        <p:spPr/>
        <p:txBody>
          <a:bodyPr/>
          <a:lstStyle/>
          <a:p>
            <a:r>
              <a:rPr lang="en-US" dirty="0"/>
              <a:t>Network Support Services: DNS</a:t>
            </a:r>
          </a:p>
        </p:txBody>
      </p:sp>
      <p:sp>
        <p:nvSpPr>
          <p:cNvPr id="3" name="Content Placeholder 2">
            <a:extLst>
              <a:ext uri="{FF2B5EF4-FFF2-40B4-BE49-F238E27FC236}">
                <a16:creationId xmlns:a16="http://schemas.microsoft.com/office/drawing/2014/main" id="{BBEA6F1D-E72C-384A-BE74-D0D40057B588}"/>
              </a:ext>
            </a:extLst>
          </p:cNvPr>
          <p:cNvSpPr>
            <a:spLocks noGrp="1"/>
          </p:cNvSpPr>
          <p:nvPr>
            <p:ph idx="1"/>
          </p:nvPr>
        </p:nvSpPr>
        <p:spPr/>
        <p:txBody>
          <a:bodyPr/>
          <a:lstStyle/>
          <a:p>
            <a:pPr marL="0" indent="0">
              <a:buNone/>
            </a:pPr>
            <a:r>
              <a:rPr lang="en-US" b="1" i="1" dirty="0"/>
              <a:t>Domain Name Service (DNS) </a:t>
            </a:r>
            <a:r>
              <a:rPr lang="en-US" dirty="0"/>
              <a:t>is another common service used on computer networks.</a:t>
            </a:r>
          </a:p>
          <a:p>
            <a:pPr lvl="1"/>
            <a:r>
              <a:rPr lang="en-US" dirty="0"/>
              <a:t>This service is used by the Domain Name System which includes a set of databases responsible for translating IP addresses into domain names.</a:t>
            </a:r>
          </a:p>
          <a:p>
            <a:pPr lvl="1"/>
            <a:r>
              <a:rPr lang="en-US" dirty="0"/>
              <a:t>To see DNS in action, you can execute a WHOIS query. </a:t>
            </a:r>
          </a:p>
        </p:txBody>
      </p:sp>
    </p:spTree>
    <p:custDataLst>
      <p:tags r:id="rId1"/>
    </p:custDataLst>
    <p:extLst>
      <p:ext uri="{BB962C8B-B14F-4D97-AF65-F5344CB8AC3E}">
        <p14:creationId xmlns:p14="http://schemas.microsoft.com/office/powerpoint/2010/main" val="3119593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49694-5E94-B946-BA98-1903948796A0}"/>
              </a:ext>
            </a:extLst>
          </p:cNvPr>
          <p:cNvSpPr>
            <a:spLocks noGrp="1"/>
          </p:cNvSpPr>
          <p:nvPr>
            <p:ph type="title"/>
          </p:nvPr>
        </p:nvSpPr>
        <p:spPr/>
        <p:txBody>
          <a:bodyPr/>
          <a:lstStyle/>
          <a:p>
            <a:r>
              <a:rPr lang="en-US" dirty="0"/>
              <a:t>Network Support Services: DNS</a:t>
            </a:r>
          </a:p>
        </p:txBody>
      </p:sp>
      <p:pic>
        <p:nvPicPr>
          <p:cNvPr id="4" name="Picture 3">
            <a:extLst>
              <a:ext uri="{FF2B5EF4-FFF2-40B4-BE49-F238E27FC236}">
                <a16:creationId xmlns:a16="http://schemas.microsoft.com/office/drawing/2014/main" id="{D30B69B4-AFF7-0F4F-AD1C-1CF1ABE21F5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473940" y="1690688"/>
            <a:ext cx="7064825" cy="4206564"/>
          </a:xfrm>
          <a:prstGeom prst="rect">
            <a:avLst/>
          </a:prstGeom>
        </p:spPr>
      </p:pic>
      <p:sp>
        <p:nvSpPr>
          <p:cNvPr id="6" name="TextBox 5">
            <a:extLst>
              <a:ext uri="{FF2B5EF4-FFF2-40B4-BE49-F238E27FC236}">
                <a16:creationId xmlns:a16="http://schemas.microsoft.com/office/drawing/2014/main" id="{6F0DE9B8-B8BB-5354-61ED-1ACD71235196}"/>
              </a:ext>
            </a:extLst>
          </p:cNvPr>
          <p:cNvSpPr txBox="1"/>
          <p:nvPr/>
        </p:nvSpPr>
        <p:spPr>
          <a:xfrm>
            <a:off x="2473940" y="5914292"/>
            <a:ext cx="7064825" cy="369332"/>
          </a:xfrm>
          <a:prstGeom prst="rect">
            <a:avLst/>
          </a:prstGeom>
          <a:noFill/>
        </p:spPr>
        <p:txBody>
          <a:bodyPr wrap="square">
            <a:spAutoFit/>
          </a:bodyPr>
          <a:lstStyle/>
          <a:p>
            <a:pPr marL="0" indent="0" algn="ctr">
              <a:buNone/>
            </a:pPr>
            <a:r>
              <a:rPr lang="en-US" dirty="0"/>
              <a:t>Result of WHOIS query on https://www.usf.edu/</a:t>
            </a:r>
          </a:p>
        </p:txBody>
      </p:sp>
    </p:spTree>
    <p:custDataLst>
      <p:tags r:id="rId1"/>
    </p:custDataLst>
    <p:extLst>
      <p:ext uri="{BB962C8B-B14F-4D97-AF65-F5344CB8AC3E}">
        <p14:creationId xmlns:p14="http://schemas.microsoft.com/office/powerpoint/2010/main" val="2213254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D535D-67BF-2547-2EAF-C403915D6FB5}"/>
              </a:ext>
            </a:extLst>
          </p:cNvPr>
          <p:cNvSpPr>
            <a:spLocks noGrp="1"/>
          </p:cNvSpPr>
          <p:nvPr>
            <p:ph type="title"/>
          </p:nvPr>
        </p:nvSpPr>
        <p:spPr/>
        <p:txBody>
          <a:bodyPr/>
          <a:lstStyle/>
          <a:p>
            <a:r>
              <a:rPr lang="en-US" dirty="0"/>
              <a:t>Computer Network Security</a:t>
            </a:r>
          </a:p>
        </p:txBody>
      </p:sp>
      <p:sp>
        <p:nvSpPr>
          <p:cNvPr id="3" name="Text Placeholder 2">
            <a:extLst>
              <a:ext uri="{FF2B5EF4-FFF2-40B4-BE49-F238E27FC236}">
                <a16:creationId xmlns:a16="http://schemas.microsoft.com/office/drawing/2014/main" id="{0104D30E-29DE-F693-1888-D7717545513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4351699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6E57-55DF-234E-BA90-DCA745139A0F}"/>
              </a:ext>
            </a:extLst>
          </p:cNvPr>
          <p:cNvSpPr>
            <a:spLocks noGrp="1"/>
          </p:cNvSpPr>
          <p:nvPr>
            <p:ph type="title"/>
          </p:nvPr>
        </p:nvSpPr>
        <p:spPr/>
        <p:txBody>
          <a:bodyPr/>
          <a:lstStyle/>
          <a:p>
            <a:r>
              <a:rPr lang="en-US" dirty="0"/>
              <a:t>Computer Network Security</a:t>
            </a:r>
          </a:p>
        </p:txBody>
      </p:sp>
      <p:sp>
        <p:nvSpPr>
          <p:cNvPr id="3" name="Content Placeholder 2">
            <a:extLst>
              <a:ext uri="{FF2B5EF4-FFF2-40B4-BE49-F238E27FC236}">
                <a16:creationId xmlns:a16="http://schemas.microsoft.com/office/drawing/2014/main" id="{B78A704C-D22F-4847-B133-0F2BAD669B02}"/>
              </a:ext>
            </a:extLst>
          </p:cNvPr>
          <p:cNvSpPr>
            <a:spLocks noGrp="1"/>
          </p:cNvSpPr>
          <p:nvPr>
            <p:ph idx="1"/>
          </p:nvPr>
        </p:nvSpPr>
        <p:spPr/>
        <p:txBody>
          <a:bodyPr/>
          <a:lstStyle/>
          <a:p>
            <a:r>
              <a:rPr lang="en-US" dirty="0"/>
              <a:t>Networks were originally motivated and designed around the concept of communication through technology.</a:t>
            </a:r>
          </a:p>
          <a:p>
            <a:r>
              <a:rPr lang="en-US" dirty="0"/>
              <a:t>These technologies were not designed to consider the risks of intentional harm to the systems or data as a result of a cyber-attack.</a:t>
            </a:r>
          </a:p>
          <a:p>
            <a:r>
              <a:rPr lang="en-US" dirty="0"/>
              <a:t>A cyber-attack is an attempt by a malicious person or program to damage or destroy a computer network and the systems that support it.</a:t>
            </a:r>
          </a:p>
          <a:p>
            <a:r>
              <a:rPr lang="en-US" dirty="0"/>
              <a:t>Protecting networks using security technology is a necessity in today’s world.</a:t>
            </a:r>
          </a:p>
        </p:txBody>
      </p:sp>
    </p:spTree>
    <p:custDataLst>
      <p:tags r:id="rId1"/>
    </p:custDataLst>
    <p:extLst>
      <p:ext uri="{BB962C8B-B14F-4D97-AF65-F5344CB8AC3E}">
        <p14:creationId xmlns:p14="http://schemas.microsoft.com/office/powerpoint/2010/main" val="575561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44D70-085A-1F46-8287-9D87C9AF3CE7}"/>
              </a:ext>
            </a:extLst>
          </p:cNvPr>
          <p:cNvSpPr>
            <a:spLocks noGrp="1"/>
          </p:cNvSpPr>
          <p:nvPr>
            <p:ph type="title"/>
          </p:nvPr>
        </p:nvSpPr>
        <p:spPr/>
        <p:txBody>
          <a:bodyPr/>
          <a:lstStyle/>
          <a:p>
            <a:r>
              <a:rPr lang="en-US" dirty="0"/>
              <a:t>Computer Network Security</a:t>
            </a:r>
          </a:p>
        </p:txBody>
      </p:sp>
      <p:sp>
        <p:nvSpPr>
          <p:cNvPr id="3" name="Content Placeholder 2">
            <a:extLst>
              <a:ext uri="{FF2B5EF4-FFF2-40B4-BE49-F238E27FC236}">
                <a16:creationId xmlns:a16="http://schemas.microsoft.com/office/drawing/2014/main" id="{EBDE17EF-81E4-6640-8A7F-2A583135D2E9}"/>
              </a:ext>
            </a:extLst>
          </p:cNvPr>
          <p:cNvSpPr>
            <a:spLocks noGrp="1"/>
          </p:cNvSpPr>
          <p:nvPr>
            <p:ph idx="1"/>
          </p:nvPr>
        </p:nvSpPr>
        <p:spPr/>
        <p:txBody>
          <a:bodyPr>
            <a:normAutofit lnSpcReduction="10000"/>
          </a:bodyPr>
          <a:lstStyle/>
          <a:p>
            <a:r>
              <a:rPr lang="en-US" dirty="0"/>
              <a:t>One specific and important security technology that is designed to protect networks is a firewall.</a:t>
            </a:r>
          </a:p>
          <a:p>
            <a:r>
              <a:rPr lang="en-US" dirty="0"/>
              <a:t>A firewall is a computer that is positioned on the network between the devices used inside a network and the outside world.</a:t>
            </a:r>
          </a:p>
          <a:p>
            <a:r>
              <a:rPr lang="en-US" dirty="0"/>
              <a:t>The firewall computer keeps a careful eye on all the incoming network traffic and applies filters that can block any unwanted or malicious packets.</a:t>
            </a:r>
          </a:p>
          <a:p>
            <a:r>
              <a:rPr lang="en-US" dirty="0"/>
              <a:t>The filters are configured by IT professionals who can assign a set of rules that are designed to identify known harmful network traffic.</a:t>
            </a:r>
          </a:p>
          <a:p>
            <a:r>
              <a:rPr lang="en-US" dirty="0"/>
              <a:t>Firewalls keep us all safe when we use our devices to communicate on the Internet.</a:t>
            </a:r>
          </a:p>
        </p:txBody>
      </p:sp>
    </p:spTree>
    <p:custDataLst>
      <p:tags r:id="rId1"/>
    </p:custDataLst>
    <p:extLst>
      <p:ext uri="{BB962C8B-B14F-4D97-AF65-F5344CB8AC3E}">
        <p14:creationId xmlns:p14="http://schemas.microsoft.com/office/powerpoint/2010/main" val="3809285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CE872-7FE3-C747-A1EE-946D36E7E611}"/>
              </a:ext>
            </a:extLst>
          </p:cNvPr>
          <p:cNvSpPr>
            <a:spLocks noGrp="1"/>
          </p:cNvSpPr>
          <p:nvPr>
            <p:ph type="title"/>
          </p:nvPr>
        </p:nvSpPr>
        <p:spPr/>
        <p:txBody>
          <a:bodyPr/>
          <a:lstStyle/>
          <a:p>
            <a:r>
              <a:rPr lang="en-US" dirty="0"/>
              <a:t>Computer Network Security</a:t>
            </a:r>
          </a:p>
        </p:txBody>
      </p:sp>
      <p:sp>
        <p:nvSpPr>
          <p:cNvPr id="3" name="Content Placeholder 2">
            <a:extLst>
              <a:ext uri="{FF2B5EF4-FFF2-40B4-BE49-F238E27FC236}">
                <a16:creationId xmlns:a16="http://schemas.microsoft.com/office/drawing/2014/main" id="{41EBB8C7-F6AF-3744-8F9B-F8EA410215AE}"/>
              </a:ext>
            </a:extLst>
          </p:cNvPr>
          <p:cNvSpPr>
            <a:spLocks noGrp="1"/>
          </p:cNvSpPr>
          <p:nvPr>
            <p:ph idx="1"/>
          </p:nvPr>
        </p:nvSpPr>
        <p:spPr/>
        <p:txBody>
          <a:bodyPr>
            <a:noAutofit/>
          </a:bodyPr>
          <a:lstStyle/>
          <a:p>
            <a:r>
              <a:rPr lang="en-US" dirty="0"/>
              <a:t>Communicating on a network securely typically involves the use of encryption technologies.</a:t>
            </a:r>
          </a:p>
          <a:p>
            <a:r>
              <a:rPr lang="en-US" dirty="0"/>
              <a:t>Put simply, encryption is the process where you use an algorithm to scramble data into a secret encoded message that can only be unlocked with a unique and guarded key.</a:t>
            </a:r>
          </a:p>
          <a:p>
            <a:r>
              <a:rPr lang="en-US" dirty="0"/>
              <a:t>One such type of encryption uses a digital certificate.</a:t>
            </a:r>
          </a:p>
          <a:p>
            <a:r>
              <a:rPr lang="en-US" dirty="0"/>
              <a:t>You can use these digital certificates to encrypt data being transmitted over a network such as an email, text, or instant message.</a:t>
            </a:r>
          </a:p>
          <a:p>
            <a:r>
              <a:rPr lang="en-US" dirty="0"/>
              <a:t>It is important to use strong algorithms that are so complex that it would be impractical for anyone to decrypt.</a:t>
            </a:r>
          </a:p>
        </p:txBody>
      </p:sp>
    </p:spTree>
    <p:custDataLst>
      <p:tags r:id="rId1"/>
    </p:custDataLst>
    <p:extLst>
      <p:ext uri="{BB962C8B-B14F-4D97-AF65-F5344CB8AC3E}">
        <p14:creationId xmlns:p14="http://schemas.microsoft.com/office/powerpoint/2010/main" val="1401639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DA4F4-7794-C547-868D-877F9DBFF0F0}"/>
              </a:ext>
            </a:extLst>
          </p:cNvPr>
          <p:cNvSpPr>
            <a:spLocks noGrp="1"/>
          </p:cNvSpPr>
          <p:nvPr>
            <p:ph type="title"/>
          </p:nvPr>
        </p:nvSpPr>
        <p:spPr/>
        <p:txBody>
          <a:bodyPr/>
          <a:lstStyle/>
          <a:p>
            <a:r>
              <a:rPr lang="en-US" dirty="0"/>
              <a:t>Introduction to Computer Networks</a:t>
            </a:r>
          </a:p>
        </p:txBody>
      </p:sp>
      <p:sp>
        <p:nvSpPr>
          <p:cNvPr id="3" name="Content Placeholder 2">
            <a:extLst>
              <a:ext uri="{FF2B5EF4-FFF2-40B4-BE49-F238E27FC236}">
                <a16:creationId xmlns:a16="http://schemas.microsoft.com/office/drawing/2014/main" id="{F3B5E98E-6AB2-A044-87E4-D72907A5F2E1}"/>
              </a:ext>
            </a:extLst>
          </p:cNvPr>
          <p:cNvSpPr>
            <a:spLocks noGrp="1"/>
          </p:cNvSpPr>
          <p:nvPr>
            <p:ph idx="1"/>
          </p:nvPr>
        </p:nvSpPr>
        <p:spPr/>
        <p:txBody>
          <a:bodyPr/>
          <a:lstStyle/>
          <a:p>
            <a:pPr marL="0" indent="0">
              <a:buNone/>
            </a:pPr>
            <a:r>
              <a:rPr lang="en-US" b="1" i="1" dirty="0"/>
              <a:t>Computer networks</a:t>
            </a:r>
            <a:r>
              <a:rPr lang="en-US" i="1" dirty="0"/>
              <a:t> </a:t>
            </a:r>
            <a:r>
              <a:rPr lang="en-US" dirty="0"/>
              <a:t>can be defined as the interconnection of information systems through the use of components designed to communicate using standardized technologies.</a:t>
            </a:r>
          </a:p>
          <a:p>
            <a:pPr lvl="1"/>
            <a:r>
              <a:rPr lang="en-US" dirty="0"/>
              <a:t>Computers interact with networks through the use of specialized hardware components designed to communicate data in a very consistent way.</a:t>
            </a:r>
          </a:p>
          <a:p>
            <a:pPr lvl="1"/>
            <a:r>
              <a:rPr lang="en-US" dirty="0"/>
              <a:t>Since the invention of the telegraph, communication technologies have evolved considerably and eventually motivated the standardization of network architecture.</a:t>
            </a:r>
          </a:p>
        </p:txBody>
      </p:sp>
    </p:spTree>
    <p:custDataLst>
      <p:tags r:id="rId1"/>
    </p:custDataLst>
    <p:extLst>
      <p:ext uri="{BB962C8B-B14F-4D97-AF65-F5344CB8AC3E}">
        <p14:creationId xmlns:p14="http://schemas.microsoft.com/office/powerpoint/2010/main" val="1853993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CB918-9E52-1DF0-153A-93BB4A130E18}"/>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3942892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30AC4-58F2-094C-9014-450BD52E7C8F}"/>
              </a:ext>
            </a:extLst>
          </p:cNvPr>
          <p:cNvSpPr>
            <a:spLocks noGrp="1"/>
          </p:cNvSpPr>
          <p:nvPr>
            <p:ph type="title"/>
          </p:nvPr>
        </p:nvSpPr>
        <p:spPr/>
        <p:txBody>
          <a:bodyPr/>
          <a:lstStyle/>
          <a:p>
            <a:r>
              <a:rPr lang="en-US" dirty="0"/>
              <a:t>The Internet</a:t>
            </a:r>
          </a:p>
        </p:txBody>
      </p:sp>
      <p:sp>
        <p:nvSpPr>
          <p:cNvPr id="3" name="Content Placeholder 2">
            <a:extLst>
              <a:ext uri="{FF2B5EF4-FFF2-40B4-BE49-F238E27FC236}">
                <a16:creationId xmlns:a16="http://schemas.microsoft.com/office/drawing/2014/main" id="{98DBD26E-3E4D-9B40-BA3E-1A1B5E4A25DE}"/>
              </a:ext>
            </a:extLst>
          </p:cNvPr>
          <p:cNvSpPr>
            <a:spLocks noGrp="1"/>
          </p:cNvSpPr>
          <p:nvPr>
            <p:ph idx="1"/>
          </p:nvPr>
        </p:nvSpPr>
        <p:spPr/>
        <p:txBody>
          <a:bodyPr>
            <a:noAutofit/>
          </a:bodyPr>
          <a:lstStyle/>
          <a:p>
            <a:pPr marL="0" indent="0">
              <a:buNone/>
            </a:pPr>
            <a:r>
              <a:rPr lang="en-US" dirty="0"/>
              <a:t>The </a:t>
            </a:r>
            <a:r>
              <a:rPr lang="en-US" b="1" i="1" dirty="0"/>
              <a:t>Internet</a:t>
            </a:r>
            <a:r>
              <a:rPr lang="en-US" dirty="0"/>
              <a:t> can be defined as an interconnection of individual computers across the world through an interconnection of networks using a standardized set of communication protocols.</a:t>
            </a:r>
          </a:p>
          <a:p>
            <a:pPr lvl="1"/>
            <a:r>
              <a:rPr lang="en-US" dirty="0"/>
              <a:t>The Internet allows people and systems to communicate in a consistent way as data moves across the multiple networks which are interconnected across the globe.</a:t>
            </a:r>
          </a:p>
          <a:p>
            <a:pPr lvl="1"/>
            <a:r>
              <a:rPr lang="en-US" dirty="0"/>
              <a:t>When we think of the Internet, it’s easy to relate it to what we know about the world wide web.</a:t>
            </a:r>
          </a:p>
          <a:p>
            <a:pPr lvl="1"/>
            <a:r>
              <a:rPr lang="en-US" dirty="0"/>
              <a:t>The world wide web is what people use every day to do things like shop online or ask “Siri” a question, or post videos to social media platforms such as Instagram.</a:t>
            </a:r>
          </a:p>
        </p:txBody>
      </p:sp>
    </p:spTree>
    <p:custDataLst>
      <p:tags r:id="rId1"/>
    </p:custDataLst>
    <p:extLst>
      <p:ext uri="{BB962C8B-B14F-4D97-AF65-F5344CB8AC3E}">
        <p14:creationId xmlns:p14="http://schemas.microsoft.com/office/powerpoint/2010/main" val="1643063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2A391-FC50-BDB7-A897-8D8D2D7648D7}"/>
              </a:ext>
            </a:extLst>
          </p:cNvPr>
          <p:cNvSpPr>
            <a:spLocks noGrp="1"/>
          </p:cNvSpPr>
          <p:nvPr>
            <p:ph type="title"/>
          </p:nvPr>
        </p:nvSpPr>
        <p:spPr/>
        <p:txBody>
          <a:bodyPr/>
          <a:lstStyle/>
          <a:p>
            <a:r>
              <a:rPr lang="en-US" dirty="0"/>
              <a:t>Technology as a Stack</a:t>
            </a:r>
          </a:p>
        </p:txBody>
      </p:sp>
      <p:sp>
        <p:nvSpPr>
          <p:cNvPr id="3" name="Text Placeholder 2">
            <a:extLst>
              <a:ext uri="{FF2B5EF4-FFF2-40B4-BE49-F238E27FC236}">
                <a16:creationId xmlns:a16="http://schemas.microsoft.com/office/drawing/2014/main" id="{6310E4F9-B86E-3FC3-71B6-A6543561778F}"/>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99734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268F9-6297-8E42-BE10-23716DCECBAF}"/>
              </a:ext>
            </a:extLst>
          </p:cNvPr>
          <p:cNvSpPr>
            <a:spLocks noGrp="1"/>
          </p:cNvSpPr>
          <p:nvPr>
            <p:ph type="title"/>
          </p:nvPr>
        </p:nvSpPr>
        <p:spPr/>
        <p:txBody>
          <a:bodyPr/>
          <a:lstStyle/>
          <a:p>
            <a:r>
              <a:rPr lang="en-US" dirty="0"/>
              <a:t>Technology as a Stack</a:t>
            </a:r>
          </a:p>
        </p:txBody>
      </p:sp>
      <p:sp>
        <p:nvSpPr>
          <p:cNvPr id="3" name="Content Placeholder 2">
            <a:extLst>
              <a:ext uri="{FF2B5EF4-FFF2-40B4-BE49-F238E27FC236}">
                <a16:creationId xmlns:a16="http://schemas.microsoft.com/office/drawing/2014/main" id="{7EC45EC3-257D-704E-A794-B12E39CF0748}"/>
              </a:ext>
            </a:extLst>
          </p:cNvPr>
          <p:cNvSpPr>
            <a:spLocks noGrp="1"/>
          </p:cNvSpPr>
          <p:nvPr>
            <p:ph idx="1"/>
          </p:nvPr>
        </p:nvSpPr>
        <p:spPr/>
        <p:txBody>
          <a:bodyPr/>
          <a:lstStyle/>
          <a:p>
            <a:r>
              <a:rPr lang="en-US" dirty="0"/>
              <a:t>As Internet technologies were standardized, they were eventually constructed as a stacked layer of technologies, specified as the Open Standards Interconnection (OSI) Model.</a:t>
            </a:r>
          </a:p>
          <a:p>
            <a:r>
              <a:rPr lang="en-US" dirty="0"/>
              <a:t>Today, the OSI Model has been simplified using a core set of standardized technologies which are described as the TCP/IP stack.</a:t>
            </a:r>
          </a:p>
          <a:p>
            <a:r>
              <a:rPr lang="en-US" dirty="0"/>
              <a:t>The TCP/IP stack is a five-layered network architecture.</a:t>
            </a:r>
          </a:p>
        </p:txBody>
      </p:sp>
    </p:spTree>
    <p:custDataLst>
      <p:tags r:id="rId1"/>
    </p:custDataLst>
    <p:extLst>
      <p:ext uri="{BB962C8B-B14F-4D97-AF65-F5344CB8AC3E}">
        <p14:creationId xmlns:p14="http://schemas.microsoft.com/office/powerpoint/2010/main" val="2531123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DDBD-41FE-674C-A11F-A87BDF15B92B}"/>
              </a:ext>
            </a:extLst>
          </p:cNvPr>
          <p:cNvSpPr>
            <a:spLocks noGrp="1"/>
          </p:cNvSpPr>
          <p:nvPr>
            <p:ph type="title"/>
          </p:nvPr>
        </p:nvSpPr>
        <p:spPr/>
        <p:txBody>
          <a:bodyPr/>
          <a:lstStyle/>
          <a:p>
            <a:r>
              <a:rPr lang="en-US" dirty="0"/>
              <a:t>TCP/IP Stack</a:t>
            </a:r>
          </a:p>
        </p:txBody>
      </p:sp>
      <p:sp>
        <p:nvSpPr>
          <p:cNvPr id="3" name="Content Placeholder 2">
            <a:extLst>
              <a:ext uri="{FF2B5EF4-FFF2-40B4-BE49-F238E27FC236}">
                <a16:creationId xmlns:a16="http://schemas.microsoft.com/office/drawing/2014/main" id="{BC6E09D6-1D6C-A142-AEAD-607D9C6D7854}"/>
              </a:ext>
            </a:extLst>
          </p:cNvPr>
          <p:cNvSpPr>
            <a:spLocks noGrp="1"/>
          </p:cNvSpPr>
          <p:nvPr>
            <p:ph idx="1"/>
          </p:nvPr>
        </p:nvSpPr>
        <p:spPr/>
        <p:txBody>
          <a:bodyPr/>
          <a:lstStyle/>
          <a:p>
            <a:pPr marL="0" indent="0">
              <a:buNone/>
            </a:pPr>
            <a:r>
              <a:rPr lang="en-US" dirty="0"/>
              <a:t>Below is a summary of the TCP/IP stack layers and their described functional networking tasks.</a:t>
            </a:r>
          </a:p>
          <a:p>
            <a:pPr marL="0" indent="0">
              <a:buNone/>
            </a:pPr>
            <a:endParaRPr lang="en-US" dirty="0"/>
          </a:p>
        </p:txBody>
      </p:sp>
      <p:graphicFrame>
        <p:nvGraphicFramePr>
          <p:cNvPr id="4" name="Table 5">
            <a:extLst>
              <a:ext uri="{FF2B5EF4-FFF2-40B4-BE49-F238E27FC236}">
                <a16:creationId xmlns:a16="http://schemas.microsoft.com/office/drawing/2014/main" id="{4DCBA249-E9F0-A6D2-5635-020EF2D3D245}"/>
              </a:ext>
            </a:extLst>
          </p:cNvPr>
          <p:cNvGraphicFramePr>
            <a:graphicFrameLocks noGrp="1"/>
          </p:cNvGraphicFramePr>
          <p:nvPr>
            <p:extLst>
              <p:ext uri="{D42A27DB-BD31-4B8C-83A1-F6EECF244321}">
                <p14:modId xmlns:p14="http://schemas.microsoft.com/office/powerpoint/2010/main" val="2068493239"/>
              </p:ext>
            </p:extLst>
          </p:nvPr>
        </p:nvGraphicFramePr>
        <p:xfrm>
          <a:off x="1461247" y="3176532"/>
          <a:ext cx="9121588" cy="2713278"/>
        </p:xfrm>
        <a:graphic>
          <a:graphicData uri="http://schemas.openxmlformats.org/drawingml/2006/table">
            <a:tbl>
              <a:tblPr firstRow="1" bandRow="1">
                <a:tableStyleId>{5C22544A-7EE6-4342-B048-85BDC9FD1C3A}</a:tableStyleId>
              </a:tblPr>
              <a:tblGrid>
                <a:gridCol w="1630391">
                  <a:extLst>
                    <a:ext uri="{9D8B030D-6E8A-4147-A177-3AD203B41FA5}">
                      <a16:colId xmlns:a16="http://schemas.microsoft.com/office/drawing/2014/main" val="511703051"/>
                    </a:ext>
                  </a:extLst>
                </a:gridCol>
                <a:gridCol w="1384073">
                  <a:extLst>
                    <a:ext uri="{9D8B030D-6E8A-4147-A177-3AD203B41FA5}">
                      <a16:colId xmlns:a16="http://schemas.microsoft.com/office/drawing/2014/main" val="3503710281"/>
                    </a:ext>
                  </a:extLst>
                </a:gridCol>
                <a:gridCol w="6107124">
                  <a:extLst>
                    <a:ext uri="{9D8B030D-6E8A-4147-A177-3AD203B41FA5}">
                      <a16:colId xmlns:a16="http://schemas.microsoft.com/office/drawing/2014/main" val="336597366"/>
                    </a:ext>
                  </a:extLst>
                </a:gridCol>
              </a:tblGrid>
              <a:tr h="452213">
                <a:tc>
                  <a:txBody>
                    <a:bodyPr/>
                    <a:lstStyle/>
                    <a:p>
                      <a:pPr algn="ctr"/>
                      <a:r>
                        <a:rPr lang="en-US" dirty="0"/>
                        <a:t>Layer Number</a:t>
                      </a:r>
                    </a:p>
                  </a:txBody>
                  <a:tcPr/>
                </a:tc>
                <a:tc>
                  <a:txBody>
                    <a:bodyPr/>
                    <a:lstStyle/>
                    <a:p>
                      <a:pPr algn="ctr"/>
                      <a:r>
                        <a:rPr lang="en-US" dirty="0"/>
                        <a:t>Layer Name</a:t>
                      </a:r>
                    </a:p>
                  </a:txBody>
                  <a:tcPr/>
                </a:tc>
                <a:tc>
                  <a:txBody>
                    <a:bodyPr/>
                    <a:lstStyle/>
                    <a:p>
                      <a:pPr algn="l"/>
                      <a:r>
                        <a:rPr lang="en-US" dirty="0"/>
                        <a:t>Networking Task</a:t>
                      </a:r>
                    </a:p>
                  </a:txBody>
                  <a:tcPr/>
                </a:tc>
                <a:extLst>
                  <a:ext uri="{0D108BD9-81ED-4DB2-BD59-A6C34878D82A}">
                    <a16:rowId xmlns:a16="http://schemas.microsoft.com/office/drawing/2014/main" val="2506737147"/>
                  </a:ext>
                </a:extLst>
              </a:tr>
              <a:tr h="452213">
                <a:tc>
                  <a:txBody>
                    <a:bodyPr/>
                    <a:lstStyle/>
                    <a:p>
                      <a:pPr algn="ctr"/>
                      <a:r>
                        <a:rPr lang="en-US" dirty="0"/>
                        <a:t>5</a:t>
                      </a:r>
                    </a:p>
                  </a:txBody>
                  <a:tcPr/>
                </a:tc>
                <a:tc>
                  <a:txBody>
                    <a:bodyPr/>
                    <a:lstStyle/>
                    <a:p>
                      <a:pPr algn="ctr"/>
                      <a:r>
                        <a:rPr lang="en-US" dirty="0"/>
                        <a:t>Application</a:t>
                      </a:r>
                    </a:p>
                  </a:txBody>
                  <a:tcPr/>
                </a:tc>
                <a:tc>
                  <a:txBody>
                    <a:bodyPr/>
                    <a:lstStyle/>
                    <a:p>
                      <a:pPr algn="l"/>
                      <a:r>
                        <a:rPr lang="en-US" dirty="0"/>
                        <a:t>Specify the needs of users</a:t>
                      </a:r>
                    </a:p>
                  </a:txBody>
                  <a:tcPr/>
                </a:tc>
                <a:extLst>
                  <a:ext uri="{0D108BD9-81ED-4DB2-BD59-A6C34878D82A}">
                    <a16:rowId xmlns:a16="http://schemas.microsoft.com/office/drawing/2014/main" val="2355395244"/>
                  </a:ext>
                </a:extLst>
              </a:tr>
              <a:tr h="452213">
                <a:tc>
                  <a:txBody>
                    <a:bodyPr/>
                    <a:lstStyle/>
                    <a:p>
                      <a:pPr algn="ctr"/>
                      <a:r>
                        <a:rPr lang="en-US" dirty="0"/>
                        <a:t>4</a:t>
                      </a:r>
                    </a:p>
                  </a:txBody>
                  <a:tcPr/>
                </a:tc>
                <a:tc>
                  <a:txBody>
                    <a:bodyPr/>
                    <a:lstStyle/>
                    <a:p>
                      <a:pPr algn="ctr"/>
                      <a:r>
                        <a:rPr lang="en-US" dirty="0"/>
                        <a:t>Transport</a:t>
                      </a:r>
                    </a:p>
                  </a:txBody>
                  <a:tcPr/>
                </a:tc>
                <a:tc>
                  <a:txBody>
                    <a:bodyPr/>
                    <a:lstStyle/>
                    <a:p>
                      <a:pPr algn="l"/>
                      <a:r>
                        <a:rPr lang="en-US" dirty="0"/>
                        <a:t>Organize data for network transmission</a:t>
                      </a:r>
                    </a:p>
                  </a:txBody>
                  <a:tcPr/>
                </a:tc>
                <a:extLst>
                  <a:ext uri="{0D108BD9-81ED-4DB2-BD59-A6C34878D82A}">
                    <a16:rowId xmlns:a16="http://schemas.microsoft.com/office/drawing/2014/main" val="3864188580"/>
                  </a:ext>
                </a:extLst>
              </a:tr>
              <a:tr h="452213">
                <a:tc>
                  <a:txBody>
                    <a:bodyPr/>
                    <a:lstStyle/>
                    <a:p>
                      <a:pPr algn="ctr"/>
                      <a:r>
                        <a:rPr lang="en-US" dirty="0"/>
                        <a:t>3</a:t>
                      </a:r>
                    </a:p>
                  </a:txBody>
                  <a:tcPr/>
                </a:tc>
                <a:tc>
                  <a:txBody>
                    <a:bodyPr/>
                    <a:lstStyle/>
                    <a:p>
                      <a:pPr algn="ctr"/>
                      <a:r>
                        <a:rPr lang="en-US" dirty="0"/>
                        <a:t>Network</a:t>
                      </a:r>
                    </a:p>
                  </a:txBody>
                  <a:tcPr/>
                </a:tc>
                <a:tc>
                  <a:txBody>
                    <a:bodyPr/>
                    <a:lstStyle/>
                    <a:p>
                      <a:pPr algn="l"/>
                      <a:r>
                        <a:rPr lang="en-US" dirty="0"/>
                        <a:t>Identify and locate the destination network</a:t>
                      </a:r>
                    </a:p>
                  </a:txBody>
                  <a:tcPr/>
                </a:tc>
                <a:extLst>
                  <a:ext uri="{0D108BD9-81ED-4DB2-BD59-A6C34878D82A}">
                    <a16:rowId xmlns:a16="http://schemas.microsoft.com/office/drawing/2014/main" val="1063672091"/>
                  </a:ext>
                </a:extLst>
              </a:tr>
              <a:tr h="452213">
                <a:tc>
                  <a:txBody>
                    <a:bodyPr/>
                    <a:lstStyle/>
                    <a:p>
                      <a:pPr algn="ctr"/>
                      <a:r>
                        <a:rPr lang="en-US" dirty="0"/>
                        <a:t>2</a:t>
                      </a:r>
                    </a:p>
                  </a:txBody>
                  <a:tcPr/>
                </a:tc>
                <a:tc>
                  <a:txBody>
                    <a:bodyPr/>
                    <a:lstStyle/>
                    <a:p>
                      <a:pPr algn="ctr"/>
                      <a:r>
                        <a:rPr lang="en-US" dirty="0"/>
                        <a:t>Data Link</a:t>
                      </a:r>
                    </a:p>
                  </a:txBody>
                  <a:tcPr/>
                </a:tc>
                <a:tc>
                  <a:txBody>
                    <a:bodyPr/>
                    <a:lstStyle/>
                    <a:p>
                      <a:pPr algn="l"/>
                      <a:r>
                        <a:rPr lang="en-US" dirty="0"/>
                        <a:t>Remove errors during transmission and label devices</a:t>
                      </a:r>
                    </a:p>
                  </a:txBody>
                  <a:tcPr/>
                </a:tc>
                <a:extLst>
                  <a:ext uri="{0D108BD9-81ED-4DB2-BD59-A6C34878D82A}">
                    <a16:rowId xmlns:a16="http://schemas.microsoft.com/office/drawing/2014/main" val="3440741900"/>
                  </a:ext>
                </a:extLst>
              </a:tr>
              <a:tr h="452213">
                <a:tc>
                  <a:txBody>
                    <a:bodyPr/>
                    <a:lstStyle/>
                    <a:p>
                      <a:pPr algn="ctr"/>
                      <a:r>
                        <a:rPr lang="en-US" dirty="0"/>
                        <a:t>1</a:t>
                      </a:r>
                    </a:p>
                  </a:txBody>
                  <a:tcPr/>
                </a:tc>
                <a:tc>
                  <a:txBody>
                    <a:bodyPr/>
                    <a:lstStyle/>
                    <a:p>
                      <a:pPr algn="ctr"/>
                      <a:r>
                        <a:rPr lang="en-US" dirty="0"/>
                        <a:t>Physical</a:t>
                      </a:r>
                    </a:p>
                  </a:txBody>
                  <a:tcPr/>
                </a:tc>
                <a:tc>
                  <a:txBody>
                    <a:bodyPr/>
                    <a:lstStyle/>
                    <a:p>
                      <a:pPr algn="l"/>
                      <a:r>
                        <a:rPr lang="en-US" dirty="0"/>
                        <a:t>Signals transmitted across a wire</a:t>
                      </a:r>
                    </a:p>
                  </a:txBody>
                  <a:tcPr/>
                </a:tc>
                <a:extLst>
                  <a:ext uri="{0D108BD9-81ED-4DB2-BD59-A6C34878D82A}">
                    <a16:rowId xmlns:a16="http://schemas.microsoft.com/office/drawing/2014/main" val="2617973990"/>
                  </a:ext>
                </a:extLst>
              </a:tr>
            </a:tbl>
          </a:graphicData>
        </a:graphic>
      </p:graphicFrame>
    </p:spTree>
    <p:custDataLst>
      <p:tags r:id="rId1"/>
    </p:custDataLst>
    <p:extLst>
      <p:ext uri="{BB962C8B-B14F-4D97-AF65-F5344CB8AC3E}">
        <p14:creationId xmlns:p14="http://schemas.microsoft.com/office/powerpoint/2010/main" val="1402010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A50B9-5F59-2245-91CD-DB1AA05EE6AE}"/>
              </a:ext>
            </a:extLst>
          </p:cNvPr>
          <p:cNvSpPr>
            <a:spLocks noGrp="1"/>
          </p:cNvSpPr>
          <p:nvPr>
            <p:ph type="title"/>
          </p:nvPr>
        </p:nvSpPr>
        <p:spPr/>
        <p:txBody>
          <a:bodyPr/>
          <a:lstStyle/>
          <a:p>
            <a:r>
              <a:rPr lang="en-US" dirty="0"/>
              <a:t>Physical Layer</a:t>
            </a:r>
          </a:p>
        </p:txBody>
      </p:sp>
      <p:sp>
        <p:nvSpPr>
          <p:cNvPr id="3" name="Content Placeholder 2">
            <a:extLst>
              <a:ext uri="{FF2B5EF4-FFF2-40B4-BE49-F238E27FC236}">
                <a16:creationId xmlns:a16="http://schemas.microsoft.com/office/drawing/2014/main" id="{9A4B0B5C-152E-E640-99C4-8D501F442FD6}"/>
              </a:ext>
            </a:extLst>
          </p:cNvPr>
          <p:cNvSpPr>
            <a:spLocks noGrp="1"/>
          </p:cNvSpPr>
          <p:nvPr>
            <p:ph idx="1"/>
          </p:nvPr>
        </p:nvSpPr>
        <p:spPr/>
        <p:txBody>
          <a:bodyPr/>
          <a:lstStyle/>
          <a:p>
            <a:pPr marL="0" indent="0">
              <a:buNone/>
            </a:pPr>
            <a:r>
              <a:rPr lang="en-US" dirty="0"/>
              <a:t>The </a:t>
            </a:r>
            <a:r>
              <a:rPr lang="en-US" b="1" i="1" dirty="0"/>
              <a:t>Physical layer</a:t>
            </a:r>
            <a:r>
              <a:rPr lang="en-US" dirty="0"/>
              <a:t> of the TCP/IP stack transmits information over a distance and requires technology that can transmit signals across a physical medium.</a:t>
            </a:r>
          </a:p>
          <a:p>
            <a:pPr lvl="1"/>
            <a:r>
              <a:rPr lang="en-US" dirty="0"/>
              <a:t>Different types of media include copper wire, optical fiber, or various forms of wireless communication.</a:t>
            </a:r>
          </a:p>
          <a:p>
            <a:pPr lvl="1"/>
            <a:r>
              <a:rPr lang="en-US" dirty="0"/>
              <a:t>The signals are generated by capturing energy from an energy source and encoding the data using this energy for transmission over the physical medium.</a:t>
            </a:r>
          </a:p>
        </p:txBody>
      </p:sp>
    </p:spTree>
    <p:custDataLst>
      <p:tags r:id="rId1"/>
    </p:custDataLst>
    <p:extLst>
      <p:ext uri="{BB962C8B-B14F-4D97-AF65-F5344CB8AC3E}">
        <p14:creationId xmlns:p14="http://schemas.microsoft.com/office/powerpoint/2010/main" val="2187564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AFF7D-9998-D147-B184-4BC0E8D2F043}"/>
              </a:ext>
            </a:extLst>
          </p:cNvPr>
          <p:cNvSpPr>
            <a:spLocks noGrp="1"/>
          </p:cNvSpPr>
          <p:nvPr>
            <p:ph type="title"/>
          </p:nvPr>
        </p:nvSpPr>
        <p:spPr/>
        <p:txBody>
          <a:bodyPr/>
          <a:lstStyle/>
          <a:p>
            <a:r>
              <a:rPr lang="en-US" dirty="0"/>
              <a:t>Physical Layer</a:t>
            </a:r>
          </a:p>
        </p:txBody>
      </p:sp>
      <p:sp>
        <p:nvSpPr>
          <p:cNvPr id="3" name="Content Placeholder 2">
            <a:extLst>
              <a:ext uri="{FF2B5EF4-FFF2-40B4-BE49-F238E27FC236}">
                <a16:creationId xmlns:a16="http://schemas.microsoft.com/office/drawing/2014/main" id="{2CF0A06A-6CE3-A84E-A06A-63E5D5CE08E0}"/>
              </a:ext>
            </a:extLst>
          </p:cNvPr>
          <p:cNvSpPr>
            <a:spLocks noGrp="1"/>
          </p:cNvSpPr>
          <p:nvPr>
            <p:ph idx="1"/>
          </p:nvPr>
        </p:nvSpPr>
        <p:spPr/>
        <p:txBody>
          <a:bodyPr/>
          <a:lstStyle/>
          <a:p>
            <a:r>
              <a:rPr lang="en-US" dirty="0"/>
              <a:t>Depending on the physical medium, signals are commonly transmitted as digital or analog.</a:t>
            </a:r>
          </a:p>
          <a:p>
            <a:r>
              <a:rPr lang="en-US" dirty="0"/>
              <a:t>A digital signal is typically generated when an energy source transmitting the signal turns on and off.</a:t>
            </a:r>
          </a:p>
          <a:p>
            <a:r>
              <a:rPr lang="en-US" dirty="0"/>
              <a:t>If the energy is present, we can measure the data as a 1.</a:t>
            </a:r>
          </a:p>
          <a:p>
            <a:r>
              <a:rPr lang="en-US" dirty="0"/>
              <a:t>If the energy is absent, we can measure the data as a 0.</a:t>
            </a:r>
          </a:p>
          <a:p>
            <a:r>
              <a:rPr lang="en-US" dirty="0"/>
              <a:t>This continuous signal changes in amplitude and frequency forming a sine wave as energy varies in intensity and time.</a:t>
            </a:r>
          </a:p>
        </p:txBody>
      </p:sp>
    </p:spTree>
    <p:custDataLst>
      <p:tags r:id="rId1"/>
    </p:custDataLst>
    <p:extLst>
      <p:ext uri="{BB962C8B-B14F-4D97-AF65-F5344CB8AC3E}">
        <p14:creationId xmlns:p14="http://schemas.microsoft.com/office/powerpoint/2010/main" val="40142835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SF-DIT-BOOK" val="2Gnu7n2z"/>
  <p:tag name="ARTICULATE_SLIDE_COUNT" val="30"/>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1E9623A2-5D8C-431E-BC1C-448576782476}" vid="{7A0E7643-AA6A-4652-BD11-674ED7922E9B}"/>
    </a:ext>
  </a:extLst>
</a:theme>
</file>

<file path=ppt/theme/theme2.xml><?xml version="1.0" encoding="utf-8"?>
<a:theme xmlns:a="http://schemas.openxmlformats.org/drawingml/2006/main" name="2_Office Theme">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DIT wheaton">
      <a:majorFont>
        <a:latin typeface="Wheaton Capitals"/>
        <a:ea typeface=""/>
        <a:cs typeface=""/>
      </a:majorFont>
      <a:minorFont>
        <a:latin typeface="Whea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USF-dit-book</Template>
  <TotalTime>492</TotalTime>
  <Words>2088</Words>
  <Application>Microsoft Office PowerPoint</Application>
  <PresentationFormat>Widescreen</PresentationFormat>
  <Paragraphs>179</Paragraphs>
  <Slides>30</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30</vt:i4>
      </vt:variant>
    </vt:vector>
  </HeadingPairs>
  <TitlesOfParts>
    <vt:vector size="35" baseType="lpstr">
      <vt:lpstr>Arial</vt:lpstr>
      <vt:lpstr>Calibri</vt:lpstr>
      <vt:lpstr>Garamond</vt:lpstr>
      <vt:lpstr>USF-dit-book</vt:lpstr>
      <vt:lpstr>2_Office Theme</vt:lpstr>
      <vt:lpstr>Computer Networks</vt:lpstr>
      <vt:lpstr>Topics</vt:lpstr>
      <vt:lpstr>Introduction to Computer Networks</vt:lpstr>
      <vt:lpstr>The Internet</vt:lpstr>
      <vt:lpstr>Technology as a Stack</vt:lpstr>
      <vt:lpstr>Technology as a Stack</vt:lpstr>
      <vt:lpstr>TCP/IP Stack</vt:lpstr>
      <vt:lpstr>Physical Layer</vt:lpstr>
      <vt:lpstr>Physical Layer</vt:lpstr>
      <vt:lpstr>Physical Layer</vt:lpstr>
      <vt:lpstr>Physical Layer</vt:lpstr>
      <vt:lpstr>Physical Layer</vt:lpstr>
      <vt:lpstr>Physical Layer</vt:lpstr>
      <vt:lpstr>Data Link Layer</vt:lpstr>
      <vt:lpstr>Data Link Layer</vt:lpstr>
      <vt:lpstr>Data Link Layer</vt:lpstr>
      <vt:lpstr>Data Link Layer</vt:lpstr>
      <vt:lpstr>Network Layer</vt:lpstr>
      <vt:lpstr>Network Layer</vt:lpstr>
      <vt:lpstr>Network Layer</vt:lpstr>
      <vt:lpstr>Transport Layer</vt:lpstr>
      <vt:lpstr>Application Layer</vt:lpstr>
      <vt:lpstr>Network Support Services: DHCP</vt:lpstr>
      <vt:lpstr>Network Support Services: DNS</vt:lpstr>
      <vt:lpstr>Network Support Services: DNS</vt:lpstr>
      <vt:lpstr>Computer Network Security</vt:lpstr>
      <vt:lpstr>Computer Network Security</vt:lpstr>
      <vt:lpstr>Computer Network Security</vt:lpstr>
      <vt:lpstr>Computer Network Security</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15 Computer Networks</dc:title>
  <dc:creator>Clinton Daniel</dc:creator>
  <cp:keywords>DIT</cp:keywords>
  <cp:lastModifiedBy>Gloria Schramm</cp:lastModifiedBy>
  <cp:revision>25</cp:revision>
  <dcterms:created xsi:type="dcterms:W3CDTF">2023-06-06T19:20:07Z</dcterms:created>
  <dcterms:modified xsi:type="dcterms:W3CDTF">2023-07-01T19:00:03Z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C1DED8A6-4A87-437A-9315-83B55968E596</vt:lpwstr>
  </property>
  <property fmtid="{D5CDD505-2E9C-101B-9397-08002B2CF9AE}" pid="3" name="ArticulatePath">
    <vt:lpwstr>DIT_chap15_Computer-Networks</vt:lpwstr>
  </property>
</Properties>
</file>