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6"/>
  </p:notesMasterIdLst>
  <p:sldIdLst>
    <p:sldId id="256" r:id="rId2"/>
    <p:sldId id="258" r:id="rId3"/>
    <p:sldId id="284" r:id="rId4"/>
    <p:sldId id="259" r:id="rId5"/>
    <p:sldId id="260" r:id="rId6"/>
    <p:sldId id="261" r:id="rId7"/>
    <p:sldId id="262" r:id="rId8"/>
    <p:sldId id="280" r:id="rId9"/>
    <p:sldId id="285" r:id="rId10"/>
    <p:sldId id="263" r:id="rId11"/>
    <p:sldId id="264" r:id="rId12"/>
    <p:sldId id="286" r:id="rId13"/>
    <p:sldId id="265" r:id="rId14"/>
    <p:sldId id="266" r:id="rId15"/>
    <p:sldId id="267" r:id="rId16"/>
    <p:sldId id="287" r:id="rId17"/>
    <p:sldId id="268" r:id="rId18"/>
    <p:sldId id="269" r:id="rId19"/>
    <p:sldId id="270" r:id="rId20"/>
    <p:sldId id="271" r:id="rId21"/>
    <p:sldId id="288" r:id="rId22"/>
    <p:sldId id="272" r:id="rId23"/>
    <p:sldId id="273" r:id="rId24"/>
    <p:sldId id="274" r:id="rId25"/>
    <p:sldId id="275" r:id="rId26"/>
    <p:sldId id="276" r:id="rId27"/>
    <p:sldId id="289" r:id="rId28"/>
    <p:sldId id="277" r:id="rId29"/>
    <p:sldId id="278" r:id="rId30"/>
    <p:sldId id="279" r:id="rId31"/>
    <p:sldId id="290" r:id="rId32"/>
    <p:sldId id="281" r:id="rId33"/>
    <p:sldId id="282" r:id="rId34"/>
    <p:sldId id="283" r:id="rId35"/>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1"/>
    <p:restoredTop sz="81588" autoAdjust="0"/>
  </p:normalViewPr>
  <p:slideViewPr>
    <p:cSldViewPr snapToGrid="0" snapToObjects="1">
      <p:cViewPr varScale="1">
        <p:scale>
          <a:sx n="86" d="100"/>
          <a:sy n="86" d="100"/>
        </p:scale>
        <p:origin x="3060" y="120"/>
      </p:cViewPr>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853F6B-9E1C-6A48-BABA-73AFA16F9FD6}" type="datetimeFigureOut">
              <a:rPr lang="en-US" smtClean="0"/>
              <a:t>7/1/2023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33637-3100-C146-812E-7CC3B98E447D}" type="slidenum">
              <a:rPr lang="en-US" smtClean="0"/>
              <a:t>‹#›</a:t>
            </a:fld>
            <a:endParaRPr lang="en-US"/>
          </a:p>
        </p:txBody>
      </p:sp>
    </p:spTree>
    <p:extLst>
      <p:ext uri="{BB962C8B-B14F-4D97-AF65-F5344CB8AC3E}">
        <p14:creationId xmlns:p14="http://schemas.microsoft.com/office/powerpoint/2010/main" val="442865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ffectLst/>
              </a:rPr>
              <a:t>This PowerPoint should be used with the “File Management” chapter of the </a:t>
            </a:r>
            <a:r>
              <a:rPr lang="en-US" i="1" dirty="0">
                <a:solidFill>
                  <a:srgbClr val="000000"/>
                </a:solidFill>
                <a:effectLst/>
              </a:rPr>
              <a:t>Fundamentals of Information Technology</a:t>
            </a:r>
            <a:r>
              <a:rPr lang="en-US" dirty="0">
                <a:solidFill>
                  <a:srgbClr val="000000"/>
                </a:solidFill>
                <a:effectLst/>
              </a:rPr>
              <a:t> textbook. </a:t>
            </a:r>
            <a:endParaRPr lang="en-US" dirty="0"/>
          </a:p>
          <a:p>
            <a:endParaRPr lang="en-US" dirty="0">
              <a:solidFill>
                <a:srgbClr val="000000"/>
              </a:solidFill>
              <a:effectLst/>
            </a:endParaRPr>
          </a:p>
          <a:p>
            <a:r>
              <a:rPr lang="en-US" dirty="0">
                <a:solidFill>
                  <a:srgbClr val="000000"/>
                </a:solidFill>
                <a:effectLst/>
              </a:rPr>
              <a:t>Written for the Florida Public School System DIGITAL INFORMATION TECHNOLOGY (8207310) course.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2C713D-F365-AF46-914D-AA383A6386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088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2C713D-F365-AF46-914D-AA383A638618}" type="slidenum">
              <a:rPr lang="en-US" smtClean="0"/>
              <a:t>2</a:t>
            </a:fld>
            <a:endParaRPr lang="en-US"/>
          </a:p>
        </p:txBody>
      </p:sp>
    </p:spTree>
    <p:extLst>
      <p:ext uri="{BB962C8B-B14F-4D97-AF65-F5344CB8AC3E}">
        <p14:creationId xmlns:p14="http://schemas.microsoft.com/office/powerpoint/2010/main" val="26952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33637-3100-C146-812E-7CC3B98E447D}" type="slidenum">
              <a:rPr lang="en-US" smtClean="0"/>
              <a:t>10</a:t>
            </a:fld>
            <a:endParaRPr lang="en-US"/>
          </a:p>
        </p:txBody>
      </p:sp>
    </p:spTree>
    <p:extLst>
      <p:ext uri="{BB962C8B-B14F-4D97-AF65-F5344CB8AC3E}">
        <p14:creationId xmlns:p14="http://schemas.microsoft.com/office/powerpoint/2010/main" val="11286518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C9C7225-2E39-A60D-599F-16CDEB9A4046}"/>
              </a:ext>
              <a:ext uri="{C183D7F6-B498-43B3-948B-1728B52AA6E4}">
                <adec:decorative xmlns:adec="http://schemas.microsoft.com/office/drawing/2017/decorative" val="1"/>
              </a:ext>
            </a:extLst>
          </p:cNvPr>
          <p:cNvPicPr>
            <a:picLocks noChangeAspect="1"/>
          </p:cNvPicPr>
          <p:nvPr/>
        </p:nvPicPr>
        <p:blipFill rotWithShape="1">
          <a:blip r:embed="rId3"/>
          <a:srcRect t="19674"/>
          <a:stretch/>
        </p:blipFill>
        <p:spPr>
          <a:xfrm flipV="1">
            <a:off x="284086" y="-671307"/>
            <a:ext cx="12772748" cy="4510541"/>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2415FBF5-2B21-8C8B-E348-AF1C09842F8C}"/>
              </a:ext>
            </a:extLst>
          </p:cNvPr>
          <p:cNvPicPr>
            <a:picLocks noChangeAspect="1"/>
          </p:cNvPicPr>
          <p:nvPr/>
        </p:nvPicPr>
        <p:blipFill rotWithShape="1">
          <a:blip r:embed="rId4">
            <a:extLst>
              <a:ext uri="{28A0092B-C50C-407E-A947-70E740481C1C}">
                <a14:useLocalDpi xmlns:a14="http://schemas.microsoft.com/office/drawing/2010/main" val="0"/>
              </a:ext>
            </a:extLst>
          </a:blip>
          <a:srcRect r="31709"/>
          <a:stretch/>
        </p:blipFill>
        <p:spPr>
          <a:xfrm>
            <a:off x="0" y="3310485"/>
            <a:ext cx="12192000" cy="984012"/>
          </a:xfrm>
          <a:prstGeom prst="rect">
            <a:avLst/>
          </a:prstGeom>
        </p:spPr>
      </p:pic>
      <p:sp>
        <p:nvSpPr>
          <p:cNvPr id="12" name="Rectangle 11">
            <a:extLst>
              <a:ext uri="{FF2B5EF4-FFF2-40B4-BE49-F238E27FC236}">
                <a16:creationId xmlns:a16="http://schemas.microsoft.com/office/drawing/2014/main" id="{ABB9082C-C283-AF8D-D938-9903B9D29209}"/>
              </a:ext>
            </a:extLst>
          </p:cNvPr>
          <p:cNvSpPr/>
          <p:nvPr/>
        </p:nvSpPr>
        <p:spPr>
          <a:xfrm>
            <a:off x="-2" y="6524403"/>
            <a:ext cx="12192001" cy="33359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Funded by the Cyber/IT Pathways Program, Cyber Florida and the Florida Department of Education </a:t>
            </a:r>
          </a:p>
        </p:txBody>
      </p:sp>
      <p:sp>
        <p:nvSpPr>
          <p:cNvPr id="8" name="Title 1">
            <a:extLst>
              <a:ext uri="{FF2B5EF4-FFF2-40B4-BE49-F238E27FC236}">
                <a16:creationId xmlns:a16="http://schemas.microsoft.com/office/drawing/2014/main" id="{2E819DC3-AE8D-21C1-2E46-17F8A1730809}"/>
              </a:ext>
            </a:extLst>
          </p:cNvPr>
          <p:cNvSpPr>
            <a:spLocks noGrp="1"/>
          </p:cNvSpPr>
          <p:nvPr>
            <p:ph type="ctrTitle"/>
          </p:nvPr>
        </p:nvSpPr>
        <p:spPr>
          <a:xfrm>
            <a:off x="1524000" y="3471168"/>
            <a:ext cx="9144000" cy="713497"/>
          </a:xfrm>
        </p:spPr>
        <p:txBody>
          <a:bodyPr/>
          <a:lstStyle>
            <a:lvl1pPr>
              <a:defRPr>
                <a:solidFill>
                  <a:schemeClr val="bg1"/>
                </a:solidFill>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E96861BC-578B-1D29-CC10-F34F4FDBA711}"/>
              </a:ext>
            </a:extLst>
          </p:cNvPr>
          <p:cNvSpPr txBox="1"/>
          <p:nvPr userDrawn="1"/>
        </p:nvSpPr>
        <p:spPr>
          <a:xfrm>
            <a:off x="1524000" y="4305667"/>
            <a:ext cx="4012380" cy="369332"/>
          </a:xfrm>
          <a:prstGeom prst="rect">
            <a:avLst/>
          </a:prstGeom>
          <a:noFill/>
        </p:spPr>
        <p:txBody>
          <a:bodyPr wrap="none" rtlCol="0">
            <a:spAutoFit/>
          </a:bodyPr>
          <a:lstStyle/>
          <a:p>
            <a:r>
              <a:rPr lang="en-US" i="1" dirty="0">
                <a:solidFill>
                  <a:schemeClr val="bg1"/>
                </a:solidFill>
              </a:rPr>
              <a:t>Fundamentals of Information Technology</a:t>
            </a:r>
          </a:p>
        </p:txBody>
      </p:sp>
      <p:sp>
        <p:nvSpPr>
          <p:cNvPr id="3" name="Content Placeholder 2">
            <a:extLst>
              <a:ext uri="{FF2B5EF4-FFF2-40B4-BE49-F238E27FC236}">
                <a16:creationId xmlns:a16="http://schemas.microsoft.com/office/drawing/2014/main" id="{A3FA8A50-42AE-C485-4A0A-112318C92A54}"/>
              </a:ext>
            </a:extLst>
          </p:cNvPr>
          <p:cNvSpPr>
            <a:spLocks noGrp="1"/>
          </p:cNvSpPr>
          <p:nvPr>
            <p:ph sz="quarter" idx="10"/>
          </p:nvPr>
        </p:nvSpPr>
        <p:spPr>
          <a:xfrm>
            <a:off x="1524000" y="4675188"/>
            <a:ext cx="2998834" cy="369332"/>
          </a:xfrm>
          <a:noFill/>
        </p:spPr>
        <p:txBody>
          <a:bodyPr wrap="none" rtlCol="0">
            <a:spAutoFit/>
          </a:bodyPr>
          <a:lstStyle>
            <a:lvl1pPr marL="0" indent="0">
              <a:buNone/>
              <a:defRPr lang="en-US" sz="1800" i="0" dirty="0" smtClean="0">
                <a:solidFill>
                  <a:schemeClr val="bg1"/>
                </a:solidFill>
              </a:defRPr>
            </a:lvl1pPr>
            <a:lvl2pPr>
              <a:defRPr lang="en-US" sz="1800" dirty="0" smtClean="0"/>
            </a:lvl2pPr>
            <a:lvl3pPr>
              <a:defRPr lang="en-US" sz="1800" dirty="0" smtClean="0"/>
            </a:lvl3pPr>
            <a:lvl4pPr>
              <a:defRPr lang="en-US" dirty="0" smtClean="0"/>
            </a:lvl4pPr>
            <a:lvl5pPr>
              <a:defRPr lang="en-US" dirty="0"/>
            </a:lvl5pPr>
          </a:lstStyle>
          <a:p>
            <a:pPr marL="0" lvl="0"/>
            <a:r>
              <a:rPr lang="en-US" dirty="0"/>
              <a:t>Click to edit Master text styles</a:t>
            </a:r>
          </a:p>
        </p:txBody>
      </p:sp>
    </p:spTree>
    <p:custDataLst>
      <p:tags r:id="rId1"/>
    </p:custDataLst>
    <p:extLst>
      <p:ext uri="{BB962C8B-B14F-4D97-AF65-F5344CB8AC3E}">
        <p14:creationId xmlns:p14="http://schemas.microsoft.com/office/powerpoint/2010/main" val="31020946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161BE-91A4-7D42-82D2-65FC4C06EA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B9FDB8-C4B3-E740-9A02-52543B00D5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7120958A-635B-8B44-8409-398698E5C3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ustDataLst>
      <p:tags r:id="rId1"/>
    </p:custDataLst>
    <p:extLst>
      <p:ext uri="{BB962C8B-B14F-4D97-AF65-F5344CB8AC3E}">
        <p14:creationId xmlns:p14="http://schemas.microsoft.com/office/powerpoint/2010/main" val="3563181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5E56C-C8EC-A782-B3F3-4AE82C8434E2}"/>
              </a:ext>
            </a:extLst>
          </p:cNvPr>
          <p:cNvSpPr>
            <a:spLocks noGrp="1"/>
          </p:cNvSpPr>
          <p:nvPr>
            <p:ph type="title"/>
          </p:nvPr>
        </p:nvSpPr>
        <p:spPr>
          <a:xfrm>
            <a:off x="1" y="-1624279"/>
            <a:ext cx="10518205" cy="1327545"/>
          </a:xfrm>
          <a:prstGeom prst="rect">
            <a:avLst/>
          </a:prstGeom>
        </p:spPr>
        <p:txBody>
          <a:bodyPr/>
          <a:lstStyle>
            <a:lvl1pPr>
              <a:defRPr sz="2462">
                <a:latin typeface="Arial" panose="020B0604020202020204" pitchFamily="34" charset="0"/>
                <a:cs typeface="Arial" panose="020B0604020202020204" pitchFamily="34" charset="0"/>
              </a:defRPr>
            </a:lvl1pPr>
          </a:lstStyle>
          <a:p>
            <a:r>
              <a:rPr lang="en-US"/>
              <a:t>Click to edit Master title style</a:t>
            </a:r>
            <a:endParaRPr lang="en-US" dirty="0"/>
          </a:p>
        </p:txBody>
      </p:sp>
    </p:spTree>
    <p:custDataLst>
      <p:tags r:id="rId1"/>
    </p:custDataLst>
    <p:extLst>
      <p:ext uri="{BB962C8B-B14F-4D97-AF65-F5344CB8AC3E}">
        <p14:creationId xmlns:p14="http://schemas.microsoft.com/office/powerpoint/2010/main" val="24528952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4BE8-6F66-E143-B009-BD5AC8851D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94F5DF-C216-5445-95E9-5DACC3F226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CC57F6-21B0-6541-8E3C-34C08BBC9214}"/>
              </a:ext>
            </a:extLst>
          </p:cNvPr>
          <p:cNvSpPr>
            <a:spLocks noGrp="1"/>
          </p:cNvSpPr>
          <p:nvPr>
            <p:ph type="dt" sz="half" idx="10"/>
          </p:nvPr>
        </p:nvSpPr>
        <p:spPr/>
        <p:txBody>
          <a:bodyPr/>
          <a:lstStyle/>
          <a:p>
            <a:fld id="{45B48539-6E9E-8A46-9300-BDF76E693F11}" type="datetimeFigureOut">
              <a:rPr lang="en-US" smtClean="0"/>
              <a:t>7/1/2023</a:t>
            </a:fld>
            <a:endParaRPr lang="en-US"/>
          </a:p>
        </p:txBody>
      </p:sp>
      <p:sp>
        <p:nvSpPr>
          <p:cNvPr id="5" name="Footer Placeholder 4">
            <a:extLst>
              <a:ext uri="{FF2B5EF4-FFF2-40B4-BE49-F238E27FC236}">
                <a16:creationId xmlns:a16="http://schemas.microsoft.com/office/drawing/2014/main" id="{48D5D919-B171-7E45-BA66-96B3ABD511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23FD2B-DCAA-E746-8AFA-430CA46B135B}"/>
              </a:ext>
            </a:extLst>
          </p:cNvPr>
          <p:cNvSpPr>
            <a:spLocks noGrp="1"/>
          </p:cNvSpPr>
          <p:nvPr>
            <p:ph type="sldNum" sz="quarter" idx="12"/>
          </p:nvPr>
        </p:nvSpPr>
        <p:spPr/>
        <p:txBody>
          <a:bodyPr/>
          <a:lstStyle/>
          <a:p>
            <a:fld id="{DC1B2B4F-E6C1-4E44-B4AF-4275070F5341}" type="slidenum">
              <a:rPr lang="en-US" smtClean="0"/>
              <a:t>‹#›</a:t>
            </a:fld>
            <a:endParaRPr lang="en-US"/>
          </a:p>
        </p:txBody>
      </p:sp>
    </p:spTree>
    <p:extLst>
      <p:ext uri="{BB962C8B-B14F-4D97-AF65-F5344CB8AC3E}">
        <p14:creationId xmlns:p14="http://schemas.microsoft.com/office/powerpoint/2010/main" val="3082516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3C6E8-F5D5-C043-9E2A-0C97AF98C44C}"/>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B5FC31B-C1A1-EC47-80B5-49386DBC17A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237395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6BB01-B93F-F04C-AB07-5CFD96578E24}"/>
              </a:ext>
            </a:extLst>
          </p:cNvPr>
          <p:cNvSpPr>
            <a:spLocks noGrp="1"/>
          </p:cNvSpPr>
          <p:nvPr>
            <p:ph type="title"/>
          </p:nvPr>
        </p:nvSpPr>
        <p:spPr>
          <a:xfrm>
            <a:off x="831850" y="1709738"/>
            <a:ext cx="10515600" cy="2852737"/>
          </a:xfrm>
        </p:spPr>
        <p:txBody>
          <a:bodyPr anchor="b"/>
          <a:lstStyle>
            <a:lvl1pPr>
              <a:defRPr sz="6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8A35F89-4807-B747-BEC0-7F5CA1EA1B3D}"/>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8" name="Picture 7">
            <a:extLst>
              <a:ext uri="{FF2B5EF4-FFF2-40B4-BE49-F238E27FC236}">
                <a16:creationId xmlns:a16="http://schemas.microsoft.com/office/drawing/2014/main" id="{6CD108FD-A503-3261-985C-62FD9572E931}"/>
              </a:ext>
              <a:ext uri="{C183D7F6-B498-43B3-948B-1728B52AA6E4}">
                <adec:decorative xmlns:adec="http://schemas.microsoft.com/office/drawing/2017/decorative" val="1"/>
              </a:ext>
            </a:extLst>
          </p:cNvPr>
          <p:cNvPicPr>
            <a:picLocks noChangeAspect="1"/>
          </p:cNvPicPr>
          <p:nvPr/>
        </p:nvPicPr>
        <p:blipFill rotWithShape="1">
          <a:blip r:embed="rId3"/>
          <a:srcRect t="-844" r="61997" b="30631"/>
          <a:stretch/>
        </p:blipFill>
        <p:spPr>
          <a:xfrm flipV="1">
            <a:off x="7338029" y="-2"/>
            <a:ext cx="4853971" cy="3942609"/>
          </a:xfrm>
          <a:prstGeom prst="rect">
            <a:avLst/>
          </a:prstGeom>
        </p:spPr>
      </p:pic>
    </p:spTree>
    <p:custDataLst>
      <p:tags r:id="rId1"/>
    </p:custDataLst>
    <p:extLst>
      <p:ext uri="{BB962C8B-B14F-4D97-AF65-F5344CB8AC3E}">
        <p14:creationId xmlns:p14="http://schemas.microsoft.com/office/powerpoint/2010/main" val="1926186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End">
    <p:bg>
      <p:bgPr>
        <a:gradFill>
          <a:gsLst>
            <a:gs pos="0">
              <a:schemeClr val="accent1"/>
            </a:gs>
            <a:gs pos="82000">
              <a:schemeClr val="accent2"/>
            </a:gs>
          </a:gsLst>
          <a:path path="circle">
            <a:fillToRect t="100000" r="100000"/>
          </a:path>
        </a:gradFill>
        <a:effectLst/>
      </p:bgPr>
    </p:bg>
    <p:spTree>
      <p:nvGrpSpPr>
        <p:cNvPr id="1" name=""/>
        <p:cNvGrpSpPr/>
        <p:nvPr/>
      </p:nvGrpSpPr>
      <p:grpSpPr>
        <a:xfrm>
          <a:off x="0" y="0"/>
          <a:ext cx="0" cy="0"/>
          <a:chOff x="0" y="0"/>
          <a:chExt cx="0" cy="0"/>
        </a:xfrm>
      </p:grpSpPr>
      <p:pic>
        <p:nvPicPr>
          <p:cNvPr id="5" name="Picture 4" descr="Shape&#10;&#10;Description automatically generated with medium confidence">
            <a:extLst>
              <a:ext uri="{FF2B5EF4-FFF2-40B4-BE49-F238E27FC236}">
                <a16:creationId xmlns:a16="http://schemas.microsoft.com/office/drawing/2014/main" id="{50B71829-A049-985E-E207-19FDBFA4DC9B}"/>
              </a:ext>
            </a:extLst>
          </p:cNvPr>
          <p:cNvPicPr>
            <a:picLocks noChangeAspect="1"/>
          </p:cNvPicPr>
          <p:nvPr/>
        </p:nvPicPr>
        <p:blipFill rotWithShape="1">
          <a:blip r:embed="rId3">
            <a:extLst>
              <a:ext uri="{28A0092B-C50C-407E-A947-70E740481C1C}">
                <a14:useLocalDpi xmlns:a14="http://schemas.microsoft.com/office/drawing/2010/main" val="0"/>
              </a:ext>
            </a:extLst>
          </a:blip>
          <a:srcRect r="31709"/>
          <a:stretch/>
        </p:blipFill>
        <p:spPr>
          <a:xfrm>
            <a:off x="-2" y="2879612"/>
            <a:ext cx="12192002" cy="1451381"/>
          </a:xfrm>
          <a:prstGeom prst="rect">
            <a:avLst/>
          </a:prstGeom>
        </p:spPr>
      </p:pic>
      <p:sp>
        <p:nvSpPr>
          <p:cNvPr id="6" name="Oval 5">
            <a:extLst>
              <a:ext uri="{FF2B5EF4-FFF2-40B4-BE49-F238E27FC236}">
                <a16:creationId xmlns:a16="http://schemas.microsoft.com/office/drawing/2014/main" id="{0D5CEAAC-55DC-5E05-D227-B4BC5DB7738F}"/>
              </a:ext>
            </a:extLst>
          </p:cNvPr>
          <p:cNvSpPr/>
          <p:nvPr/>
        </p:nvSpPr>
        <p:spPr>
          <a:xfrm>
            <a:off x="9369324" y="2722466"/>
            <a:ext cx="1901848" cy="1901848"/>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en-US"/>
            </a:defPPr>
            <a:lvl1pPr marL="0" algn="l" defTabSz="914370" rtl="0" eaLnBrk="1" latinLnBrk="0" hangingPunct="1">
              <a:defRPr sz="1799" kern="1200">
                <a:solidFill>
                  <a:schemeClr val="tx1"/>
                </a:solidFill>
                <a:latin typeface="+mn-lt"/>
                <a:ea typeface="+mn-ea"/>
                <a:cs typeface="+mn-cs"/>
              </a:defRPr>
            </a:lvl1pPr>
            <a:lvl2pPr marL="457186" algn="l" defTabSz="914370" rtl="0" eaLnBrk="1" latinLnBrk="0" hangingPunct="1">
              <a:defRPr sz="1799" kern="1200">
                <a:solidFill>
                  <a:schemeClr val="tx1"/>
                </a:solidFill>
                <a:latin typeface="+mn-lt"/>
                <a:ea typeface="+mn-ea"/>
                <a:cs typeface="+mn-cs"/>
              </a:defRPr>
            </a:lvl2pPr>
            <a:lvl3pPr marL="914370" algn="l" defTabSz="914370" rtl="0" eaLnBrk="1" latinLnBrk="0" hangingPunct="1">
              <a:defRPr sz="1799" kern="1200">
                <a:solidFill>
                  <a:schemeClr val="tx1"/>
                </a:solidFill>
                <a:latin typeface="+mn-lt"/>
                <a:ea typeface="+mn-ea"/>
                <a:cs typeface="+mn-cs"/>
              </a:defRPr>
            </a:lvl3pPr>
            <a:lvl4pPr marL="1371556" algn="l" defTabSz="914370" rtl="0" eaLnBrk="1" latinLnBrk="0" hangingPunct="1">
              <a:defRPr sz="1799" kern="1200">
                <a:solidFill>
                  <a:schemeClr val="tx1"/>
                </a:solidFill>
                <a:latin typeface="+mn-lt"/>
                <a:ea typeface="+mn-ea"/>
                <a:cs typeface="+mn-cs"/>
              </a:defRPr>
            </a:lvl4pPr>
            <a:lvl5pPr marL="1828739" algn="l" defTabSz="914370" rtl="0" eaLnBrk="1" latinLnBrk="0" hangingPunct="1">
              <a:defRPr sz="1799" kern="1200">
                <a:solidFill>
                  <a:schemeClr val="tx1"/>
                </a:solidFill>
                <a:latin typeface="+mn-lt"/>
                <a:ea typeface="+mn-ea"/>
                <a:cs typeface="+mn-cs"/>
              </a:defRPr>
            </a:lvl5pPr>
            <a:lvl6pPr marL="2285925" algn="l" defTabSz="914370" rtl="0" eaLnBrk="1" latinLnBrk="0" hangingPunct="1">
              <a:defRPr sz="1799" kern="1200">
                <a:solidFill>
                  <a:schemeClr val="tx1"/>
                </a:solidFill>
                <a:latin typeface="+mn-lt"/>
                <a:ea typeface="+mn-ea"/>
                <a:cs typeface="+mn-cs"/>
              </a:defRPr>
            </a:lvl6pPr>
            <a:lvl7pPr marL="2743111" algn="l" defTabSz="914370" rtl="0" eaLnBrk="1" latinLnBrk="0" hangingPunct="1">
              <a:defRPr sz="1799" kern="1200">
                <a:solidFill>
                  <a:schemeClr val="tx1"/>
                </a:solidFill>
                <a:latin typeface="+mn-lt"/>
                <a:ea typeface="+mn-ea"/>
                <a:cs typeface="+mn-cs"/>
              </a:defRPr>
            </a:lvl7pPr>
            <a:lvl8pPr marL="3200295" algn="l" defTabSz="914370" rtl="0" eaLnBrk="1" latinLnBrk="0" hangingPunct="1">
              <a:defRPr sz="1799" kern="1200">
                <a:solidFill>
                  <a:schemeClr val="tx1"/>
                </a:solidFill>
                <a:latin typeface="+mn-lt"/>
                <a:ea typeface="+mn-ea"/>
                <a:cs typeface="+mn-cs"/>
              </a:defRPr>
            </a:lvl8pPr>
            <a:lvl9pPr marL="3657481" algn="l" defTabSz="914370" rtl="0" eaLnBrk="1" latinLnBrk="0" hangingPunct="1">
              <a:defRPr sz="1799" kern="1200">
                <a:solidFill>
                  <a:schemeClr val="tx1"/>
                </a:solidFill>
                <a:latin typeface="+mn-lt"/>
                <a:ea typeface="+mn-ea"/>
                <a:cs typeface="+mn-cs"/>
              </a:defRPr>
            </a:lvl9pPr>
          </a:lstStyle>
          <a:p>
            <a:pPr algn="ctr"/>
            <a:endParaRPr lang="en-US" sz="9846" dirty="0"/>
          </a:p>
        </p:txBody>
      </p:sp>
      <p:sp>
        <p:nvSpPr>
          <p:cNvPr id="9" name="Title 8">
            <a:extLst>
              <a:ext uri="{FF2B5EF4-FFF2-40B4-BE49-F238E27FC236}">
                <a16:creationId xmlns:a16="http://schemas.microsoft.com/office/drawing/2014/main" id="{88465C55-48F0-CA2F-339F-74171175568D}"/>
              </a:ext>
            </a:extLst>
          </p:cNvPr>
          <p:cNvSpPr>
            <a:spLocks noGrp="1"/>
          </p:cNvSpPr>
          <p:nvPr>
            <p:ph type="title" hasCustomPrompt="1"/>
          </p:nvPr>
        </p:nvSpPr>
        <p:spPr>
          <a:xfrm>
            <a:off x="1575046" y="3005430"/>
            <a:ext cx="7311502" cy="1325563"/>
          </a:xfrm>
        </p:spPr>
        <p:txBody>
          <a:bodyPr/>
          <a:lstStyle>
            <a:lvl1pPr algn="r">
              <a:defRPr>
                <a:solidFill>
                  <a:schemeClr val="bg1"/>
                </a:solidFill>
              </a:defRPr>
            </a:lvl1pPr>
          </a:lstStyle>
          <a:p>
            <a:r>
              <a:rPr lang="en-US" dirty="0"/>
              <a:t>The end</a:t>
            </a:r>
          </a:p>
        </p:txBody>
      </p:sp>
      <p:sp>
        <p:nvSpPr>
          <p:cNvPr id="10" name="Oval 9">
            <a:extLst>
              <a:ext uri="{FF2B5EF4-FFF2-40B4-BE49-F238E27FC236}">
                <a16:creationId xmlns:a16="http://schemas.microsoft.com/office/drawing/2014/main" id="{57DABB86-29A6-C545-E5FC-1A30D08EC101}"/>
              </a:ext>
            </a:extLst>
          </p:cNvPr>
          <p:cNvSpPr/>
          <p:nvPr/>
        </p:nvSpPr>
        <p:spPr>
          <a:xfrm rot="890465">
            <a:off x="9398930" y="2795853"/>
            <a:ext cx="1842636" cy="1824929"/>
          </a:xfrm>
          <a:prstGeom prst="ellipse">
            <a:avLst/>
          </a:prstGeom>
          <a:blipFill dpi="0" rotWithShape="1">
            <a:blip r:embed="rId4"/>
            <a:srcRect/>
            <a:tile tx="0" ty="0" sx="15000" sy="15000" flip="none" algn="bl"/>
          </a:blip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en-US"/>
            </a:defPPr>
            <a:lvl1pPr marL="0" algn="l" defTabSz="914370" rtl="0" eaLnBrk="1" latinLnBrk="0" hangingPunct="1">
              <a:defRPr sz="1799" kern="1200">
                <a:solidFill>
                  <a:schemeClr val="tx1"/>
                </a:solidFill>
                <a:latin typeface="+mn-lt"/>
                <a:ea typeface="+mn-ea"/>
                <a:cs typeface="+mn-cs"/>
              </a:defRPr>
            </a:lvl1pPr>
            <a:lvl2pPr marL="457186" algn="l" defTabSz="914370" rtl="0" eaLnBrk="1" latinLnBrk="0" hangingPunct="1">
              <a:defRPr sz="1799" kern="1200">
                <a:solidFill>
                  <a:schemeClr val="tx1"/>
                </a:solidFill>
                <a:latin typeface="+mn-lt"/>
                <a:ea typeface="+mn-ea"/>
                <a:cs typeface="+mn-cs"/>
              </a:defRPr>
            </a:lvl2pPr>
            <a:lvl3pPr marL="914370" algn="l" defTabSz="914370" rtl="0" eaLnBrk="1" latinLnBrk="0" hangingPunct="1">
              <a:defRPr sz="1799" kern="1200">
                <a:solidFill>
                  <a:schemeClr val="tx1"/>
                </a:solidFill>
                <a:latin typeface="+mn-lt"/>
                <a:ea typeface="+mn-ea"/>
                <a:cs typeface="+mn-cs"/>
              </a:defRPr>
            </a:lvl3pPr>
            <a:lvl4pPr marL="1371556" algn="l" defTabSz="914370" rtl="0" eaLnBrk="1" latinLnBrk="0" hangingPunct="1">
              <a:defRPr sz="1799" kern="1200">
                <a:solidFill>
                  <a:schemeClr val="tx1"/>
                </a:solidFill>
                <a:latin typeface="+mn-lt"/>
                <a:ea typeface="+mn-ea"/>
                <a:cs typeface="+mn-cs"/>
              </a:defRPr>
            </a:lvl4pPr>
            <a:lvl5pPr marL="1828739" algn="l" defTabSz="914370" rtl="0" eaLnBrk="1" latinLnBrk="0" hangingPunct="1">
              <a:defRPr sz="1799" kern="1200">
                <a:solidFill>
                  <a:schemeClr val="tx1"/>
                </a:solidFill>
                <a:latin typeface="+mn-lt"/>
                <a:ea typeface="+mn-ea"/>
                <a:cs typeface="+mn-cs"/>
              </a:defRPr>
            </a:lvl5pPr>
            <a:lvl6pPr marL="2285925" algn="l" defTabSz="914370" rtl="0" eaLnBrk="1" latinLnBrk="0" hangingPunct="1">
              <a:defRPr sz="1799" kern="1200">
                <a:solidFill>
                  <a:schemeClr val="tx1"/>
                </a:solidFill>
                <a:latin typeface="+mn-lt"/>
                <a:ea typeface="+mn-ea"/>
                <a:cs typeface="+mn-cs"/>
              </a:defRPr>
            </a:lvl6pPr>
            <a:lvl7pPr marL="2743111" algn="l" defTabSz="914370" rtl="0" eaLnBrk="1" latinLnBrk="0" hangingPunct="1">
              <a:defRPr sz="1799" kern="1200">
                <a:solidFill>
                  <a:schemeClr val="tx1"/>
                </a:solidFill>
                <a:latin typeface="+mn-lt"/>
                <a:ea typeface="+mn-ea"/>
                <a:cs typeface="+mn-cs"/>
              </a:defRPr>
            </a:lvl7pPr>
            <a:lvl8pPr marL="3200295" algn="l" defTabSz="914370" rtl="0" eaLnBrk="1" latinLnBrk="0" hangingPunct="1">
              <a:defRPr sz="1799" kern="1200">
                <a:solidFill>
                  <a:schemeClr val="tx1"/>
                </a:solidFill>
                <a:latin typeface="+mn-lt"/>
                <a:ea typeface="+mn-ea"/>
                <a:cs typeface="+mn-cs"/>
              </a:defRPr>
            </a:lvl8pPr>
            <a:lvl9pPr marL="3657481" algn="l" defTabSz="914370" rtl="0" eaLnBrk="1" latinLnBrk="0" hangingPunct="1">
              <a:defRPr sz="1799" kern="1200">
                <a:solidFill>
                  <a:schemeClr val="tx1"/>
                </a:solidFill>
                <a:latin typeface="+mn-lt"/>
                <a:ea typeface="+mn-ea"/>
                <a:cs typeface="+mn-cs"/>
              </a:defRPr>
            </a:lvl9pPr>
          </a:lstStyle>
          <a:p>
            <a:pPr algn="ctr"/>
            <a:endParaRPr lang="en-US" sz="9846" dirty="0"/>
          </a:p>
        </p:txBody>
      </p:sp>
    </p:spTree>
    <p:custDataLst>
      <p:tags r:id="rId1"/>
    </p:custDataLst>
    <p:extLst>
      <p:ext uri="{BB962C8B-B14F-4D97-AF65-F5344CB8AC3E}">
        <p14:creationId xmlns:p14="http://schemas.microsoft.com/office/powerpoint/2010/main" val="4164492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75209-C78D-454B-B95A-88EE2F4E7E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35295A-8E7A-D74B-86B8-F0D74726C3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6C0549-00AC-2540-B751-0395A5F41A9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696700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ECAA-4A7A-E342-AC1F-E95AE5DBA8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80F4348-A19D-8D41-BEE8-248DB65412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92DE03-AD73-894A-B79D-3C5CE92E4DC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3F3E1F-8C0B-3A45-9D64-12B910BE7B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2379751-C13B-1C42-8FCD-B7D36D7219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504558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A68FB-FF60-FC49-9DB8-780236686351}"/>
              </a:ext>
            </a:extLst>
          </p:cNvPr>
          <p:cNvSpPr>
            <a:spLocks noGrp="1"/>
          </p:cNvSpPr>
          <p:nvPr>
            <p:ph type="title"/>
          </p:nvPr>
        </p:nvSpPr>
        <p:spPr/>
        <p:txBody>
          <a:bodyPr/>
          <a:lstStyle/>
          <a:p>
            <a:r>
              <a:rPr lang="en-US"/>
              <a:t>Click to edit Master title style</a:t>
            </a:r>
          </a:p>
        </p:txBody>
      </p:sp>
    </p:spTree>
    <p:custDataLst>
      <p:tags r:id="rId1"/>
    </p:custDataLst>
    <p:extLst>
      <p:ext uri="{BB962C8B-B14F-4D97-AF65-F5344CB8AC3E}">
        <p14:creationId xmlns:p14="http://schemas.microsoft.com/office/powerpoint/2010/main" val="2273673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344247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93C62-F2AF-B44D-9E97-325AE8FC2B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079718-D982-5841-B635-1585076105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AC426A-ADAE-0347-A0EB-A1B443E31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ustDataLst>
      <p:tags r:id="rId1"/>
    </p:custDataLst>
    <p:extLst>
      <p:ext uri="{BB962C8B-B14F-4D97-AF65-F5344CB8AC3E}">
        <p14:creationId xmlns:p14="http://schemas.microsoft.com/office/powerpoint/2010/main" val="2197270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6893A0-265D-514B-A985-086DF5EF59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A46AE49-407D-0446-B75A-595A02EA12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F70C5DB-A39D-0846-A317-293A2832C4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B48539-6E9E-8A46-9300-BDF76E693F11}" type="datetimeFigureOut">
              <a:rPr lang="en-US" smtClean="0"/>
              <a:t>7/1/2023</a:t>
            </a:fld>
            <a:endParaRPr lang="en-US"/>
          </a:p>
        </p:txBody>
      </p:sp>
      <p:sp>
        <p:nvSpPr>
          <p:cNvPr id="5" name="Footer Placeholder 4">
            <a:extLst>
              <a:ext uri="{FF2B5EF4-FFF2-40B4-BE49-F238E27FC236}">
                <a16:creationId xmlns:a16="http://schemas.microsoft.com/office/drawing/2014/main" id="{21C83643-341C-2046-AA86-DD2D9F2234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A0B280-1E44-C34E-BC45-016F748959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1B2B4F-E6C1-4E44-B4AF-4275070F5341}" type="slidenum">
              <a:rPr lang="en-US" smtClean="0"/>
              <a:t>‹#›</a:t>
            </a:fld>
            <a:endParaRPr lang="en-US"/>
          </a:p>
        </p:txBody>
      </p:sp>
    </p:spTree>
    <p:custDataLst>
      <p:tags r:id="rId14"/>
    </p:custDataLst>
    <p:extLst>
      <p:ext uri="{BB962C8B-B14F-4D97-AF65-F5344CB8AC3E}">
        <p14:creationId xmlns:p14="http://schemas.microsoft.com/office/powerpoint/2010/main" val="20636277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BB34-7879-EC4A-8E26-5BF641ED9073}"/>
              </a:ext>
            </a:extLst>
          </p:cNvPr>
          <p:cNvSpPr>
            <a:spLocks noGrp="1"/>
          </p:cNvSpPr>
          <p:nvPr>
            <p:ph type="ctrTitle"/>
          </p:nvPr>
        </p:nvSpPr>
        <p:spPr>
          <a:xfrm>
            <a:off x="1524000" y="3471168"/>
            <a:ext cx="9144000" cy="713497"/>
          </a:xfrm>
        </p:spPr>
        <p:txBody>
          <a:bodyPr>
            <a:normAutofit/>
          </a:bodyPr>
          <a:lstStyle/>
          <a:p>
            <a:r>
              <a:rPr lang="en-US" dirty="0"/>
              <a:t>File Management</a:t>
            </a:r>
          </a:p>
        </p:txBody>
      </p:sp>
      <p:sp>
        <p:nvSpPr>
          <p:cNvPr id="6" name="Content Placeholder 5">
            <a:extLst>
              <a:ext uri="{FF2B5EF4-FFF2-40B4-BE49-F238E27FC236}">
                <a16:creationId xmlns:a16="http://schemas.microsoft.com/office/drawing/2014/main" id="{2112CE25-BB74-926C-244A-092FE884897A}"/>
              </a:ext>
            </a:extLst>
          </p:cNvPr>
          <p:cNvSpPr>
            <a:spLocks noGrp="1"/>
          </p:cNvSpPr>
          <p:nvPr>
            <p:ph sz="quarter" idx="10"/>
          </p:nvPr>
        </p:nvSpPr>
        <p:spPr>
          <a:xfrm>
            <a:off x="1524000" y="4675188"/>
            <a:ext cx="1101264" cy="369332"/>
          </a:xfrm>
        </p:spPr>
        <p:txBody>
          <a:bodyPr/>
          <a:lstStyle/>
          <a:p>
            <a:r>
              <a:rPr lang="en-US" dirty="0"/>
              <a:t>Chapter 6</a:t>
            </a:r>
          </a:p>
        </p:txBody>
      </p:sp>
    </p:spTree>
    <p:custDataLst>
      <p:tags r:id="rId1"/>
    </p:custDataLst>
    <p:extLst>
      <p:ext uri="{BB962C8B-B14F-4D97-AF65-F5344CB8AC3E}">
        <p14:creationId xmlns:p14="http://schemas.microsoft.com/office/powerpoint/2010/main" val="3045561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2ECA4-83F5-9B4E-89F1-81D3071194C8}"/>
              </a:ext>
            </a:extLst>
          </p:cNvPr>
          <p:cNvSpPr>
            <a:spLocks noGrp="1"/>
          </p:cNvSpPr>
          <p:nvPr>
            <p:ph type="title"/>
          </p:nvPr>
        </p:nvSpPr>
        <p:spPr/>
        <p:txBody>
          <a:bodyPr/>
          <a:lstStyle/>
          <a:p>
            <a:r>
              <a:rPr lang="en-US" dirty="0"/>
              <a:t>File and Folder Properties</a:t>
            </a:r>
          </a:p>
        </p:txBody>
      </p:sp>
      <p:sp>
        <p:nvSpPr>
          <p:cNvPr id="3" name="Content Placeholder 2">
            <a:extLst>
              <a:ext uri="{FF2B5EF4-FFF2-40B4-BE49-F238E27FC236}">
                <a16:creationId xmlns:a16="http://schemas.microsoft.com/office/drawing/2014/main" id="{C9E2F95B-E3B1-8C42-B2B6-67AEF8F288C8}"/>
              </a:ext>
            </a:extLst>
          </p:cNvPr>
          <p:cNvSpPr>
            <a:spLocks noGrp="1"/>
          </p:cNvSpPr>
          <p:nvPr>
            <p:ph sz="half" idx="1"/>
          </p:nvPr>
        </p:nvSpPr>
        <p:spPr/>
        <p:txBody>
          <a:bodyPr>
            <a:noAutofit/>
          </a:bodyPr>
          <a:lstStyle/>
          <a:p>
            <a:pPr marL="0" indent="0">
              <a:spcAft>
                <a:spcPts val="0"/>
              </a:spcAft>
              <a:buNone/>
            </a:pPr>
            <a:r>
              <a:rPr lang="en-US" dirty="0"/>
              <a:t>All files and folders are identified by human readable names. File names should help you easily identify the contents of the file.</a:t>
            </a:r>
          </a:p>
          <a:p>
            <a:pPr marL="0" indent="0">
              <a:spcAft>
                <a:spcPts val="0"/>
              </a:spcAft>
              <a:buNone/>
            </a:pPr>
            <a:r>
              <a:rPr lang="en-US" dirty="0"/>
              <a:t>It is generally best to stick to letters, numbers, and underscores (_) and avoid spaces in file names. </a:t>
            </a:r>
          </a:p>
        </p:txBody>
      </p:sp>
      <p:sp>
        <p:nvSpPr>
          <p:cNvPr id="4" name="Content Placeholder 3">
            <a:extLst>
              <a:ext uri="{FF2B5EF4-FFF2-40B4-BE49-F238E27FC236}">
                <a16:creationId xmlns:a16="http://schemas.microsoft.com/office/drawing/2014/main" id="{CEDE2AA2-4731-9BC9-74F5-D11FE99D0052}"/>
              </a:ext>
            </a:extLst>
          </p:cNvPr>
          <p:cNvSpPr>
            <a:spLocks noGrp="1"/>
          </p:cNvSpPr>
          <p:nvPr>
            <p:ph sz="half" idx="2"/>
          </p:nvPr>
        </p:nvSpPr>
        <p:spPr/>
        <p:txBody>
          <a:bodyPr>
            <a:noAutofit/>
          </a:bodyPr>
          <a:lstStyle/>
          <a:p>
            <a:pPr marL="0" indent="0">
              <a:spcBef>
                <a:spcPts val="500"/>
              </a:spcBef>
              <a:buNone/>
              <a:defRPr/>
            </a:pPr>
            <a:r>
              <a:rPr lang="en-US" dirty="0"/>
              <a:t>The special characters you should avoid in file names include the following: </a:t>
            </a:r>
          </a:p>
          <a:p>
            <a:pPr marL="1371600" lvl="3" indent="0">
              <a:buNone/>
              <a:defRPr/>
            </a:pPr>
            <a:r>
              <a:rPr lang="en-US" sz="2000" dirty="0"/>
              <a:t>\ (backslash)</a:t>
            </a:r>
          </a:p>
          <a:p>
            <a:pPr marL="1371600" lvl="3" indent="0">
              <a:buNone/>
              <a:defRPr/>
            </a:pPr>
            <a:r>
              <a:rPr lang="en-US" sz="2000" dirty="0"/>
              <a:t>| (vertical bar or pipe)</a:t>
            </a:r>
          </a:p>
          <a:p>
            <a:pPr marL="1371600" lvl="3" indent="0">
              <a:buNone/>
              <a:defRPr/>
            </a:pPr>
            <a:r>
              <a:rPr lang="en-US" sz="2000" dirty="0"/>
              <a:t>? (question mark)</a:t>
            </a:r>
          </a:p>
          <a:p>
            <a:pPr marL="1371600" lvl="3" indent="0">
              <a:buNone/>
              <a:defRPr/>
            </a:pPr>
            <a:r>
              <a:rPr lang="en-US" sz="2000" dirty="0"/>
              <a:t>* (asterisk)</a:t>
            </a:r>
          </a:p>
          <a:p>
            <a:pPr marL="1371600" lvl="3" indent="0">
              <a:buNone/>
            </a:pPr>
            <a:r>
              <a:rPr lang="en-US" sz="2000" dirty="0"/>
              <a:t>&lt; (less than)</a:t>
            </a:r>
          </a:p>
          <a:p>
            <a:pPr marL="1371600" lvl="3" indent="0">
              <a:buNone/>
            </a:pPr>
            <a:r>
              <a:rPr lang="en-US" sz="2000" dirty="0"/>
              <a:t>&gt; (greater than)</a:t>
            </a:r>
          </a:p>
          <a:p>
            <a:pPr marL="1371600" lvl="3" indent="0">
              <a:buNone/>
            </a:pPr>
            <a:r>
              <a:rPr lang="en-US" sz="2000" dirty="0"/>
              <a:t>: (colon)</a:t>
            </a:r>
          </a:p>
          <a:p>
            <a:pPr marL="1371600" lvl="3" indent="0">
              <a:buNone/>
            </a:pPr>
            <a:r>
              <a:rPr lang="en-US" sz="2000" dirty="0"/>
              <a:t>“ (double quote)</a:t>
            </a:r>
          </a:p>
          <a:p>
            <a:pPr marL="1371600" lvl="3" indent="0">
              <a:buNone/>
            </a:pPr>
            <a:r>
              <a:rPr lang="en-US" sz="2000" dirty="0"/>
              <a:t>/ (forward slash)</a:t>
            </a:r>
            <a:endParaRPr lang="en-US" dirty="0"/>
          </a:p>
        </p:txBody>
      </p:sp>
    </p:spTree>
    <p:custDataLst>
      <p:tags r:id="rId1"/>
    </p:custDataLst>
    <p:extLst>
      <p:ext uri="{BB962C8B-B14F-4D97-AF65-F5344CB8AC3E}">
        <p14:creationId xmlns:p14="http://schemas.microsoft.com/office/powerpoint/2010/main" val="4217148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117B4-6A75-FA40-8205-72F9A23B56C7}"/>
              </a:ext>
            </a:extLst>
          </p:cNvPr>
          <p:cNvSpPr>
            <a:spLocks noGrp="1"/>
          </p:cNvSpPr>
          <p:nvPr>
            <p:ph type="title"/>
          </p:nvPr>
        </p:nvSpPr>
        <p:spPr/>
        <p:txBody>
          <a:bodyPr/>
          <a:lstStyle/>
          <a:p>
            <a:r>
              <a:rPr lang="en-US" dirty="0"/>
              <a:t>File and Folder Properties</a:t>
            </a:r>
          </a:p>
        </p:txBody>
      </p:sp>
      <p:sp>
        <p:nvSpPr>
          <p:cNvPr id="3" name="Content Placeholder 2">
            <a:extLst>
              <a:ext uri="{FF2B5EF4-FFF2-40B4-BE49-F238E27FC236}">
                <a16:creationId xmlns:a16="http://schemas.microsoft.com/office/drawing/2014/main" id="{3DEA7C10-E625-8F41-8D6F-4F3D9232D054}"/>
              </a:ext>
            </a:extLst>
          </p:cNvPr>
          <p:cNvSpPr>
            <a:spLocks noGrp="1"/>
          </p:cNvSpPr>
          <p:nvPr>
            <p:ph idx="1"/>
          </p:nvPr>
        </p:nvSpPr>
        <p:spPr/>
        <p:txBody>
          <a:bodyPr/>
          <a:lstStyle/>
          <a:p>
            <a:r>
              <a:rPr lang="en-US" dirty="0"/>
              <a:t>A file name has two parts. The </a:t>
            </a:r>
            <a:r>
              <a:rPr lang="en-US" b="1" dirty="0"/>
              <a:t>actual name</a:t>
            </a:r>
            <a:r>
              <a:rPr lang="en-US" dirty="0"/>
              <a:t> and a </a:t>
            </a:r>
            <a:r>
              <a:rPr lang="en-US" b="1" dirty="0"/>
              <a:t>short name</a:t>
            </a:r>
            <a:r>
              <a:rPr lang="en-US" dirty="0"/>
              <a:t> identifying the file type. The short name is also known as the file extension. </a:t>
            </a:r>
          </a:p>
          <a:p>
            <a:pPr marL="457200" lvl="1" indent="0">
              <a:buNone/>
            </a:pPr>
            <a:r>
              <a:rPr lang="en-US" b="1" dirty="0"/>
              <a:t>hello_world.pdf</a:t>
            </a:r>
            <a:br>
              <a:rPr lang="en-US" b="1" dirty="0"/>
            </a:br>
            <a:r>
              <a:rPr lang="en-US" dirty="0" err="1"/>
              <a:t>hello_world</a:t>
            </a:r>
            <a:r>
              <a:rPr lang="en-US" dirty="0"/>
              <a:t> is the actual name while .pdf is the file extension </a:t>
            </a:r>
          </a:p>
          <a:p>
            <a:r>
              <a:rPr lang="en-US" dirty="0"/>
              <a:t>The operating system uses the file extension to determine the application program required to open the file.</a:t>
            </a:r>
          </a:p>
          <a:p>
            <a:pPr marL="457200" lvl="1" indent="0">
              <a:buNone/>
            </a:pPr>
            <a:r>
              <a:rPr lang="en-US" dirty="0"/>
              <a:t>For example: the .pdf file extension is a Portable Document Format File that will open in programs such as Acrobat Reader if it is installed on your laptop. </a:t>
            </a:r>
          </a:p>
        </p:txBody>
      </p:sp>
    </p:spTree>
    <p:custDataLst>
      <p:tags r:id="rId1"/>
    </p:custDataLst>
    <p:extLst>
      <p:ext uri="{BB962C8B-B14F-4D97-AF65-F5344CB8AC3E}">
        <p14:creationId xmlns:p14="http://schemas.microsoft.com/office/powerpoint/2010/main" val="3012317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Locating Files and Searching</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360240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B467E-A036-024E-B280-1889A769BEE3}"/>
              </a:ext>
            </a:extLst>
          </p:cNvPr>
          <p:cNvSpPr>
            <a:spLocks noGrp="1"/>
          </p:cNvSpPr>
          <p:nvPr>
            <p:ph type="title"/>
          </p:nvPr>
        </p:nvSpPr>
        <p:spPr/>
        <p:txBody>
          <a:bodyPr/>
          <a:lstStyle/>
          <a:p>
            <a:r>
              <a:rPr lang="en-US" dirty="0"/>
              <a:t>Locating Files</a:t>
            </a:r>
          </a:p>
        </p:txBody>
      </p:sp>
      <p:sp>
        <p:nvSpPr>
          <p:cNvPr id="3" name="Content Placeholder 2">
            <a:extLst>
              <a:ext uri="{FF2B5EF4-FFF2-40B4-BE49-F238E27FC236}">
                <a16:creationId xmlns:a16="http://schemas.microsoft.com/office/drawing/2014/main" id="{15FAB5B1-F63A-214B-A09D-C1694247DFEA}"/>
              </a:ext>
            </a:extLst>
          </p:cNvPr>
          <p:cNvSpPr>
            <a:spLocks noGrp="1"/>
          </p:cNvSpPr>
          <p:nvPr>
            <p:ph idx="1"/>
          </p:nvPr>
        </p:nvSpPr>
        <p:spPr>
          <a:xfrm>
            <a:off x="838200" y="1825625"/>
            <a:ext cx="5443847" cy="4351338"/>
          </a:xfrm>
        </p:spPr>
        <p:txBody>
          <a:bodyPr>
            <a:noAutofit/>
          </a:bodyPr>
          <a:lstStyle/>
          <a:p>
            <a:pPr>
              <a:spcBef>
                <a:spcPts val="600"/>
              </a:spcBef>
              <a:spcAft>
                <a:spcPts val="0"/>
              </a:spcAft>
            </a:pPr>
            <a:r>
              <a:rPr lang="en-US" dirty="0"/>
              <a:t>File managers also help you locate, move, delete, or open files easily.</a:t>
            </a:r>
          </a:p>
          <a:p>
            <a:pPr>
              <a:spcBef>
                <a:spcPts val="600"/>
              </a:spcBef>
              <a:spcAft>
                <a:spcPts val="0"/>
              </a:spcAft>
            </a:pPr>
            <a:r>
              <a:rPr lang="en-US" dirty="0"/>
              <a:t>Navigation relies on labeling folders (storage areas) correctly and placing files in the correct folders.</a:t>
            </a:r>
          </a:p>
          <a:p>
            <a:pPr>
              <a:spcBef>
                <a:spcPts val="600"/>
              </a:spcBef>
              <a:spcAft>
                <a:spcPts val="0"/>
              </a:spcAft>
            </a:pPr>
            <a:r>
              <a:rPr lang="en-US" dirty="0"/>
              <a:t>The address, or file path, is the location where a file is stored, relative to the top level of storage on the computer. </a:t>
            </a:r>
          </a:p>
          <a:p>
            <a:pPr>
              <a:spcBef>
                <a:spcPts val="600"/>
              </a:spcBef>
              <a:spcAft>
                <a:spcPts val="0"/>
              </a:spcAft>
            </a:pPr>
            <a:r>
              <a:rPr lang="en-US" dirty="0"/>
              <a:t>As you navigate from one folder to another in File Explorer, you can see the current address in the address bar at the top of the file manager.</a:t>
            </a:r>
          </a:p>
        </p:txBody>
      </p:sp>
      <p:pic>
        <p:nvPicPr>
          <p:cNvPr id="5" name="Picture 4" descr="Screenshot of Windows file manager showing search bar">
            <a:extLst>
              <a:ext uri="{FF2B5EF4-FFF2-40B4-BE49-F238E27FC236}">
                <a16:creationId xmlns:a16="http://schemas.microsoft.com/office/drawing/2014/main" id="{637F4CAD-DC1D-B14C-9708-ACB6DDB0517D}"/>
              </a:ext>
            </a:extLst>
          </p:cNvPr>
          <p:cNvPicPr>
            <a:picLocks noChangeAspect="1"/>
          </p:cNvPicPr>
          <p:nvPr/>
        </p:nvPicPr>
        <p:blipFill>
          <a:blip r:embed="rId3"/>
          <a:stretch>
            <a:fillRect/>
          </a:stretch>
        </p:blipFill>
        <p:spPr>
          <a:xfrm>
            <a:off x="6282047" y="1971304"/>
            <a:ext cx="5335917" cy="3871356"/>
          </a:xfrm>
          <a:prstGeom prst="rect">
            <a:avLst/>
          </a:prstGeom>
        </p:spPr>
      </p:pic>
    </p:spTree>
    <p:custDataLst>
      <p:tags r:id="rId1"/>
    </p:custDataLst>
    <p:extLst>
      <p:ext uri="{BB962C8B-B14F-4D97-AF65-F5344CB8AC3E}">
        <p14:creationId xmlns:p14="http://schemas.microsoft.com/office/powerpoint/2010/main" val="2738193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67482-6786-4B45-BC03-47B537FA937D}"/>
              </a:ext>
            </a:extLst>
          </p:cNvPr>
          <p:cNvSpPr>
            <a:spLocks noGrp="1"/>
          </p:cNvSpPr>
          <p:nvPr>
            <p:ph type="title"/>
          </p:nvPr>
        </p:nvSpPr>
        <p:spPr/>
        <p:txBody>
          <a:bodyPr/>
          <a:lstStyle/>
          <a:p>
            <a:r>
              <a:rPr lang="en-US" dirty="0"/>
              <a:t>Search</a:t>
            </a:r>
          </a:p>
        </p:txBody>
      </p:sp>
      <p:sp>
        <p:nvSpPr>
          <p:cNvPr id="3" name="Content Placeholder 2">
            <a:extLst>
              <a:ext uri="{FF2B5EF4-FFF2-40B4-BE49-F238E27FC236}">
                <a16:creationId xmlns:a16="http://schemas.microsoft.com/office/drawing/2014/main" id="{51E0D023-8E2E-F544-8001-5E322244FB5F}"/>
              </a:ext>
            </a:extLst>
          </p:cNvPr>
          <p:cNvSpPr>
            <a:spLocks noGrp="1"/>
          </p:cNvSpPr>
          <p:nvPr>
            <p:ph idx="1"/>
          </p:nvPr>
        </p:nvSpPr>
        <p:spPr/>
        <p:txBody>
          <a:bodyPr/>
          <a:lstStyle/>
          <a:p>
            <a:r>
              <a:rPr lang="en-US" dirty="0"/>
              <a:t>If you cannot find a file by navigation, file managers also support search operations. </a:t>
            </a:r>
          </a:p>
          <a:p>
            <a:r>
              <a:rPr lang="en-US" dirty="0"/>
              <a:t>The powerful search feature will look through all the accessible storage media, both internal and external, to find the file.</a:t>
            </a:r>
          </a:p>
        </p:txBody>
      </p:sp>
      <p:pic>
        <p:nvPicPr>
          <p:cNvPr id="5" name="Picture 4" descr="Screenshot of Windows File Manager serach bar">
            <a:extLst>
              <a:ext uri="{FF2B5EF4-FFF2-40B4-BE49-F238E27FC236}">
                <a16:creationId xmlns:a16="http://schemas.microsoft.com/office/drawing/2014/main" id="{63798960-0BF2-FD4B-955C-5A651C290978}"/>
              </a:ext>
            </a:extLst>
          </p:cNvPr>
          <p:cNvPicPr>
            <a:picLocks noChangeAspect="1"/>
          </p:cNvPicPr>
          <p:nvPr/>
        </p:nvPicPr>
        <p:blipFill>
          <a:blip r:embed="rId3"/>
          <a:stretch>
            <a:fillRect/>
          </a:stretch>
        </p:blipFill>
        <p:spPr>
          <a:xfrm>
            <a:off x="2681373" y="3808287"/>
            <a:ext cx="6829253" cy="2368676"/>
          </a:xfrm>
          <a:prstGeom prst="rect">
            <a:avLst/>
          </a:prstGeom>
        </p:spPr>
      </p:pic>
    </p:spTree>
    <p:custDataLst>
      <p:tags r:id="rId1"/>
    </p:custDataLst>
    <p:extLst>
      <p:ext uri="{BB962C8B-B14F-4D97-AF65-F5344CB8AC3E}">
        <p14:creationId xmlns:p14="http://schemas.microsoft.com/office/powerpoint/2010/main" val="3288398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F2D5-0DEC-BE47-B91A-F27CC35E84B6}"/>
              </a:ext>
            </a:extLst>
          </p:cNvPr>
          <p:cNvSpPr>
            <a:spLocks noGrp="1"/>
          </p:cNvSpPr>
          <p:nvPr>
            <p:ph type="title"/>
          </p:nvPr>
        </p:nvSpPr>
        <p:spPr/>
        <p:txBody>
          <a:bodyPr/>
          <a:lstStyle/>
          <a:p>
            <a:r>
              <a:rPr lang="en-US" dirty="0"/>
              <a:t>Search</a:t>
            </a:r>
          </a:p>
        </p:txBody>
      </p:sp>
      <p:sp>
        <p:nvSpPr>
          <p:cNvPr id="3" name="Content Placeholder 2">
            <a:extLst>
              <a:ext uri="{FF2B5EF4-FFF2-40B4-BE49-F238E27FC236}">
                <a16:creationId xmlns:a16="http://schemas.microsoft.com/office/drawing/2014/main" id="{8A0E8FF1-929A-2740-BBE1-7AF930A788F4}"/>
              </a:ext>
            </a:extLst>
          </p:cNvPr>
          <p:cNvSpPr>
            <a:spLocks noGrp="1"/>
          </p:cNvSpPr>
          <p:nvPr>
            <p:ph idx="1"/>
          </p:nvPr>
        </p:nvSpPr>
        <p:spPr>
          <a:xfrm>
            <a:off x="838200" y="1825625"/>
            <a:ext cx="4850081" cy="4351338"/>
          </a:xfrm>
        </p:spPr>
        <p:txBody>
          <a:bodyPr>
            <a:normAutofit/>
          </a:bodyPr>
          <a:lstStyle/>
          <a:p>
            <a:r>
              <a:rPr lang="en-US" dirty="0"/>
              <a:t>File Explorer has a “Search Ribbon.”</a:t>
            </a:r>
          </a:p>
          <a:p>
            <a:r>
              <a:rPr lang="en-US" dirty="0"/>
              <a:t>Narrow searches are faster because they filter out more options. It is therefore better to specify as much of the file information as possible.</a:t>
            </a:r>
          </a:p>
        </p:txBody>
      </p:sp>
      <p:pic>
        <p:nvPicPr>
          <p:cNvPr id="5" name="Picture 4" descr="Screenshot of Windows Search Tools">
            <a:extLst>
              <a:ext uri="{FF2B5EF4-FFF2-40B4-BE49-F238E27FC236}">
                <a16:creationId xmlns:a16="http://schemas.microsoft.com/office/drawing/2014/main" id="{BBC6D6E8-DE53-434E-A6E0-A6549B05A396}"/>
              </a:ext>
            </a:extLst>
          </p:cNvPr>
          <p:cNvPicPr>
            <a:picLocks noChangeAspect="1"/>
          </p:cNvPicPr>
          <p:nvPr/>
        </p:nvPicPr>
        <p:blipFill>
          <a:blip r:embed="rId3"/>
          <a:stretch>
            <a:fillRect/>
          </a:stretch>
        </p:blipFill>
        <p:spPr>
          <a:xfrm>
            <a:off x="6096000" y="1825625"/>
            <a:ext cx="5557651" cy="3240659"/>
          </a:xfrm>
          <a:prstGeom prst="rect">
            <a:avLst/>
          </a:prstGeom>
        </p:spPr>
      </p:pic>
    </p:spTree>
    <p:custDataLst>
      <p:tags r:id="rId1"/>
    </p:custDataLst>
    <p:extLst>
      <p:ext uri="{BB962C8B-B14F-4D97-AF65-F5344CB8AC3E}">
        <p14:creationId xmlns:p14="http://schemas.microsoft.com/office/powerpoint/2010/main" val="3996406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System Generated Files</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1101932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12A4A-7FCF-7342-83A7-FDAA0724D943}"/>
              </a:ext>
            </a:extLst>
          </p:cNvPr>
          <p:cNvSpPr>
            <a:spLocks noGrp="1"/>
          </p:cNvSpPr>
          <p:nvPr>
            <p:ph type="title"/>
          </p:nvPr>
        </p:nvSpPr>
        <p:spPr/>
        <p:txBody>
          <a:bodyPr/>
          <a:lstStyle/>
          <a:p>
            <a:r>
              <a:rPr lang="en-US" dirty="0"/>
              <a:t>System Generated Files</a:t>
            </a:r>
          </a:p>
        </p:txBody>
      </p:sp>
      <p:sp>
        <p:nvSpPr>
          <p:cNvPr id="3" name="Content Placeholder 2">
            <a:extLst>
              <a:ext uri="{FF2B5EF4-FFF2-40B4-BE49-F238E27FC236}">
                <a16:creationId xmlns:a16="http://schemas.microsoft.com/office/drawing/2014/main" id="{1588AD3A-CD3A-C240-B553-3B5DDB97CF47}"/>
              </a:ext>
            </a:extLst>
          </p:cNvPr>
          <p:cNvSpPr>
            <a:spLocks noGrp="1"/>
          </p:cNvSpPr>
          <p:nvPr>
            <p:ph idx="1"/>
          </p:nvPr>
        </p:nvSpPr>
        <p:spPr/>
        <p:txBody>
          <a:bodyPr>
            <a:noAutofit/>
          </a:bodyPr>
          <a:lstStyle/>
          <a:p>
            <a:pPr marL="0" indent="0">
              <a:buNone/>
            </a:pPr>
            <a:r>
              <a:rPr lang="en-US" dirty="0"/>
              <a:t>Operating systems create default locations to store files.</a:t>
            </a:r>
          </a:p>
          <a:p>
            <a:r>
              <a:rPr lang="en-US" b="1" dirty="0"/>
              <a:t>Users</a:t>
            </a:r>
            <a:r>
              <a:rPr lang="en-US" dirty="0"/>
              <a:t> - This top-level folder contains folders for all users with accounts on the computer. Each of these user-specific folders is called the home folder for the user and is named for the user’s ID. Files associated with a user are placed within the user’s home folder by default.</a:t>
            </a:r>
          </a:p>
          <a:p>
            <a:r>
              <a:rPr lang="en-US" b="1" dirty="0"/>
              <a:t>Desktop</a:t>
            </a:r>
            <a:r>
              <a:rPr lang="en-US" dirty="0"/>
              <a:t> - The default screen you see when you boot your computer. All the files you see on the default screen can be found in the folder called “Desktop.” This is a sub-folder within the user’s home folder.</a:t>
            </a:r>
          </a:p>
          <a:p>
            <a:r>
              <a:rPr lang="en-US" b="1" dirty="0"/>
              <a:t>Downloads</a:t>
            </a:r>
            <a:r>
              <a:rPr lang="en-US" dirty="0"/>
              <a:t> - Any time you download files from the Internet (a browser or email), they get stored in the Downloads folder. This is also a sub-folder within the user’s home folder.</a:t>
            </a:r>
          </a:p>
          <a:p>
            <a:pPr lvl="1"/>
            <a:endParaRPr lang="en-US" dirty="0"/>
          </a:p>
        </p:txBody>
      </p:sp>
    </p:spTree>
    <p:custDataLst>
      <p:tags r:id="rId1"/>
    </p:custDataLst>
    <p:extLst>
      <p:ext uri="{BB962C8B-B14F-4D97-AF65-F5344CB8AC3E}">
        <p14:creationId xmlns:p14="http://schemas.microsoft.com/office/powerpoint/2010/main" val="330284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02365-FE21-D445-96C8-5A25E35AA8CC}"/>
              </a:ext>
            </a:extLst>
          </p:cNvPr>
          <p:cNvSpPr>
            <a:spLocks noGrp="1"/>
          </p:cNvSpPr>
          <p:nvPr>
            <p:ph type="title"/>
          </p:nvPr>
        </p:nvSpPr>
        <p:spPr/>
        <p:txBody>
          <a:bodyPr/>
          <a:lstStyle/>
          <a:p>
            <a:r>
              <a:rPr lang="en-US" dirty="0"/>
              <a:t>System Generated Files</a:t>
            </a:r>
          </a:p>
        </p:txBody>
      </p:sp>
      <p:sp>
        <p:nvSpPr>
          <p:cNvPr id="3" name="Content Placeholder 2">
            <a:extLst>
              <a:ext uri="{FF2B5EF4-FFF2-40B4-BE49-F238E27FC236}">
                <a16:creationId xmlns:a16="http://schemas.microsoft.com/office/drawing/2014/main" id="{292BFBA7-95EE-254F-A5A3-2D805B7DABB5}"/>
              </a:ext>
            </a:extLst>
          </p:cNvPr>
          <p:cNvSpPr>
            <a:spLocks noGrp="1"/>
          </p:cNvSpPr>
          <p:nvPr>
            <p:ph idx="1"/>
          </p:nvPr>
        </p:nvSpPr>
        <p:spPr/>
        <p:txBody>
          <a:bodyPr/>
          <a:lstStyle/>
          <a:p>
            <a:r>
              <a:rPr lang="en-US" b="1" dirty="0"/>
              <a:t>Pictures</a:t>
            </a:r>
            <a:r>
              <a:rPr lang="en-US" dirty="0"/>
              <a:t> - Default location for images you create or photos you upload to your computer. This is also a sub-folder within the user’s home folder.</a:t>
            </a:r>
          </a:p>
          <a:p>
            <a:r>
              <a:rPr lang="en-US" b="1" dirty="0"/>
              <a:t>This PC </a:t>
            </a:r>
            <a:r>
              <a:rPr lang="en-US" dirty="0"/>
              <a:t>- This is the top level of storage in File Explorer. Every folder/disk drive/storage media on your computer is contained in This PC.</a:t>
            </a:r>
          </a:p>
          <a:p>
            <a:r>
              <a:rPr lang="en-US" b="1" dirty="0"/>
              <a:t>C:,D:,E:</a:t>
            </a:r>
            <a:r>
              <a:rPr lang="en-US" dirty="0"/>
              <a:t> - Every storage media recognized by your computer is given a letter name. For example, the internal disk drive that has your OS is C drive (represented by C:). When you plug an external USB drive, it might show up as a D drive (represented by D:)</a:t>
            </a:r>
          </a:p>
        </p:txBody>
      </p:sp>
    </p:spTree>
    <p:custDataLst>
      <p:tags r:id="rId1"/>
    </p:custDataLst>
    <p:extLst>
      <p:ext uri="{BB962C8B-B14F-4D97-AF65-F5344CB8AC3E}">
        <p14:creationId xmlns:p14="http://schemas.microsoft.com/office/powerpoint/2010/main" val="313049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8A49F-F227-1741-A42D-E993A57343A4}"/>
              </a:ext>
            </a:extLst>
          </p:cNvPr>
          <p:cNvSpPr>
            <a:spLocks noGrp="1"/>
          </p:cNvSpPr>
          <p:nvPr>
            <p:ph type="title"/>
          </p:nvPr>
        </p:nvSpPr>
        <p:spPr/>
        <p:txBody>
          <a:bodyPr/>
          <a:lstStyle/>
          <a:p>
            <a:r>
              <a:rPr lang="en-US" dirty="0"/>
              <a:t>System Generated Files</a:t>
            </a:r>
          </a:p>
        </p:txBody>
      </p:sp>
      <p:sp>
        <p:nvSpPr>
          <p:cNvPr id="3" name="Content Placeholder 2">
            <a:extLst>
              <a:ext uri="{FF2B5EF4-FFF2-40B4-BE49-F238E27FC236}">
                <a16:creationId xmlns:a16="http://schemas.microsoft.com/office/drawing/2014/main" id="{3B9567E7-A3AC-EB46-AC5C-DEBCE84DD089}"/>
              </a:ext>
            </a:extLst>
          </p:cNvPr>
          <p:cNvSpPr>
            <a:spLocks noGrp="1"/>
          </p:cNvSpPr>
          <p:nvPr>
            <p:ph idx="1"/>
          </p:nvPr>
        </p:nvSpPr>
        <p:spPr/>
        <p:txBody>
          <a:bodyPr/>
          <a:lstStyle/>
          <a:p>
            <a:r>
              <a:rPr lang="en-US" b="1" dirty="0"/>
              <a:t>Dropbox, Box, Google Drive</a:t>
            </a:r>
            <a:r>
              <a:rPr lang="en-US" dirty="0"/>
              <a:t> - Cloud storage systems like Dropbox create their own folder within the user’s home folder. You can access your cloud files in this folder. If you make any changes to files in this folder, these changes will get synchronized on cloud storage. </a:t>
            </a:r>
          </a:p>
          <a:p>
            <a:r>
              <a:rPr lang="en-US" b="1" dirty="0"/>
              <a:t>Desktop/Recycle Bin</a:t>
            </a:r>
            <a:r>
              <a:rPr lang="en-US" dirty="0"/>
              <a:t> - All the files you delete are temporarily stored in the Recycle Bin on your Desktop. If you accidentally delete any file on your computer, you can always go to your Desktop, open the Recycle Bin folder, and restore the previously deleted file. To clean your computer to have more space, you can permanently delete files in the Recycle Bin.</a:t>
            </a:r>
          </a:p>
        </p:txBody>
      </p:sp>
    </p:spTree>
    <p:custDataLst>
      <p:tags r:id="rId1"/>
    </p:custDataLst>
    <p:extLst>
      <p:ext uri="{BB962C8B-B14F-4D97-AF65-F5344CB8AC3E}">
        <p14:creationId xmlns:p14="http://schemas.microsoft.com/office/powerpoint/2010/main" val="3264073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4C1B-3F6F-104C-969A-FD8CDA946347}"/>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5F983159-9E36-4744-A41C-E1EC1206FC3D}"/>
              </a:ext>
            </a:extLst>
          </p:cNvPr>
          <p:cNvSpPr>
            <a:spLocks noGrp="1"/>
          </p:cNvSpPr>
          <p:nvPr>
            <p:ph idx="1"/>
          </p:nvPr>
        </p:nvSpPr>
        <p:spPr/>
        <p:txBody>
          <a:bodyPr>
            <a:noAutofit/>
          </a:bodyPr>
          <a:lstStyle/>
          <a:p>
            <a:pPr>
              <a:spcBef>
                <a:spcPts val="300"/>
              </a:spcBef>
              <a:spcAft>
                <a:spcPts val="0"/>
              </a:spcAft>
            </a:pPr>
            <a:r>
              <a:rPr lang="en-US" dirty="0"/>
              <a:t>File Management Overview</a:t>
            </a:r>
          </a:p>
          <a:p>
            <a:pPr>
              <a:spcBef>
                <a:spcPts val="300"/>
              </a:spcBef>
              <a:spcAft>
                <a:spcPts val="0"/>
              </a:spcAft>
            </a:pPr>
            <a:r>
              <a:rPr lang="en-US" dirty="0"/>
              <a:t>File and Folder Properties</a:t>
            </a:r>
          </a:p>
          <a:p>
            <a:pPr>
              <a:spcBef>
                <a:spcPts val="300"/>
              </a:spcBef>
              <a:spcAft>
                <a:spcPts val="0"/>
              </a:spcAft>
            </a:pPr>
            <a:r>
              <a:rPr lang="en-US" dirty="0"/>
              <a:t>Locating Files and Searching</a:t>
            </a:r>
          </a:p>
          <a:p>
            <a:pPr>
              <a:spcBef>
                <a:spcPts val="300"/>
              </a:spcBef>
              <a:spcAft>
                <a:spcPts val="0"/>
              </a:spcAft>
            </a:pPr>
            <a:r>
              <a:rPr lang="en-US" dirty="0"/>
              <a:t>System Generated Files</a:t>
            </a:r>
          </a:p>
          <a:p>
            <a:pPr>
              <a:spcBef>
                <a:spcPts val="300"/>
              </a:spcBef>
              <a:spcAft>
                <a:spcPts val="0"/>
              </a:spcAft>
            </a:pPr>
            <a:r>
              <a:rPr lang="en-US" dirty="0"/>
              <a:t>File Operations</a:t>
            </a:r>
          </a:p>
          <a:p>
            <a:pPr>
              <a:spcBef>
                <a:spcPts val="300"/>
              </a:spcBef>
              <a:spcAft>
                <a:spcPts val="0"/>
              </a:spcAft>
            </a:pPr>
            <a:r>
              <a:rPr lang="en-US" dirty="0"/>
              <a:t>File Compression, Decompression, and Backup</a:t>
            </a:r>
          </a:p>
          <a:p>
            <a:pPr>
              <a:spcBef>
                <a:spcPts val="300"/>
              </a:spcBef>
              <a:spcAft>
                <a:spcPts val="0"/>
              </a:spcAft>
            </a:pPr>
            <a:r>
              <a:rPr lang="en-US" dirty="0"/>
              <a:t>Task Manager and Activity Monitor</a:t>
            </a:r>
          </a:p>
        </p:txBody>
      </p:sp>
    </p:spTree>
    <p:custDataLst>
      <p:tags r:id="rId1"/>
    </p:custDataLst>
    <p:extLst>
      <p:ext uri="{BB962C8B-B14F-4D97-AF65-F5344CB8AC3E}">
        <p14:creationId xmlns:p14="http://schemas.microsoft.com/office/powerpoint/2010/main" val="3182764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BE498-E682-134C-B1BD-2458E01A0D74}"/>
              </a:ext>
            </a:extLst>
          </p:cNvPr>
          <p:cNvSpPr>
            <a:spLocks noGrp="1"/>
          </p:cNvSpPr>
          <p:nvPr>
            <p:ph type="title"/>
          </p:nvPr>
        </p:nvSpPr>
        <p:spPr/>
        <p:txBody>
          <a:bodyPr/>
          <a:lstStyle/>
          <a:p>
            <a:r>
              <a:rPr lang="en-US" dirty="0"/>
              <a:t>System Generated Files</a:t>
            </a:r>
          </a:p>
        </p:txBody>
      </p:sp>
      <p:sp>
        <p:nvSpPr>
          <p:cNvPr id="3" name="Content Placeholder 2">
            <a:extLst>
              <a:ext uri="{FF2B5EF4-FFF2-40B4-BE49-F238E27FC236}">
                <a16:creationId xmlns:a16="http://schemas.microsoft.com/office/drawing/2014/main" id="{B90A6C87-8B86-AB42-ADCE-8ED4E1FE4CF8}"/>
              </a:ext>
            </a:extLst>
          </p:cNvPr>
          <p:cNvSpPr>
            <a:spLocks noGrp="1"/>
          </p:cNvSpPr>
          <p:nvPr>
            <p:ph idx="1"/>
          </p:nvPr>
        </p:nvSpPr>
        <p:spPr/>
        <p:txBody>
          <a:bodyPr/>
          <a:lstStyle/>
          <a:p>
            <a:r>
              <a:rPr lang="en-US" b="1" dirty="0"/>
              <a:t>Program Files</a:t>
            </a:r>
            <a:r>
              <a:rPr lang="en-US" dirty="0"/>
              <a:t> - All the programs you install on your computer (Microsoft Office, Word, Excel, Chrome browser, etc.) are stored in the Program Files folder.</a:t>
            </a:r>
          </a:p>
          <a:p>
            <a:r>
              <a:rPr lang="en-US" b="1" dirty="0"/>
              <a:t>Program Data</a:t>
            </a:r>
            <a:r>
              <a:rPr lang="en-US" dirty="0"/>
              <a:t> - If a program needs to store data on your computer, the data will be in C:/Program Data. For example, if you are using a database software, typically the software will be in C:/Program Files/&lt;Database Vendor&gt;/&lt;Software Name&gt;,and the actual data will be in C:/Program Data/&lt;Database Vendor&gt;/&lt;Data&gt;.</a:t>
            </a:r>
          </a:p>
        </p:txBody>
      </p:sp>
    </p:spTree>
    <p:custDataLst>
      <p:tags r:id="rId1"/>
    </p:custDataLst>
    <p:extLst>
      <p:ext uri="{BB962C8B-B14F-4D97-AF65-F5344CB8AC3E}">
        <p14:creationId xmlns:p14="http://schemas.microsoft.com/office/powerpoint/2010/main" val="245433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File Operations</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1382117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8E960-DB40-A94F-B608-381F25BEE68C}"/>
              </a:ext>
            </a:extLst>
          </p:cNvPr>
          <p:cNvSpPr>
            <a:spLocks noGrp="1"/>
          </p:cNvSpPr>
          <p:nvPr>
            <p:ph type="title"/>
          </p:nvPr>
        </p:nvSpPr>
        <p:spPr/>
        <p:txBody>
          <a:bodyPr/>
          <a:lstStyle/>
          <a:p>
            <a:r>
              <a:rPr lang="en-US" dirty="0"/>
              <a:t>Renaming a File</a:t>
            </a:r>
          </a:p>
        </p:txBody>
      </p:sp>
      <p:sp>
        <p:nvSpPr>
          <p:cNvPr id="3" name="Content Placeholder 2">
            <a:extLst>
              <a:ext uri="{FF2B5EF4-FFF2-40B4-BE49-F238E27FC236}">
                <a16:creationId xmlns:a16="http://schemas.microsoft.com/office/drawing/2014/main" id="{8AFBD099-EB38-C54D-87E8-BC3CF314D8E0}"/>
              </a:ext>
            </a:extLst>
          </p:cNvPr>
          <p:cNvSpPr>
            <a:spLocks noGrp="1"/>
          </p:cNvSpPr>
          <p:nvPr>
            <p:ph idx="1"/>
          </p:nvPr>
        </p:nvSpPr>
        <p:spPr>
          <a:xfrm>
            <a:off x="838200" y="1825625"/>
            <a:ext cx="3983182" cy="4351338"/>
          </a:xfrm>
        </p:spPr>
        <p:txBody>
          <a:bodyPr/>
          <a:lstStyle/>
          <a:p>
            <a:pPr marL="0" indent="0">
              <a:buNone/>
            </a:pPr>
            <a:r>
              <a:rPr lang="en-US" dirty="0"/>
              <a:t>Renaming Files and Folders - All file managers (e.g., File Explorer, Finder) make it easy to rename files and folders.</a:t>
            </a:r>
          </a:p>
          <a:p>
            <a:pPr marL="0" indent="0">
              <a:buNone/>
            </a:pPr>
            <a:endParaRPr lang="en-US" dirty="0"/>
          </a:p>
        </p:txBody>
      </p:sp>
      <p:pic>
        <p:nvPicPr>
          <p:cNvPr id="7" name="Picture 6" descr="Screenshot of right-click menu showing Rename">
            <a:extLst>
              <a:ext uri="{FF2B5EF4-FFF2-40B4-BE49-F238E27FC236}">
                <a16:creationId xmlns:a16="http://schemas.microsoft.com/office/drawing/2014/main" id="{CE84F09F-96E8-BA40-BED4-C7C7EFB06324}"/>
              </a:ext>
            </a:extLst>
          </p:cNvPr>
          <p:cNvPicPr>
            <a:picLocks noChangeAspect="1"/>
          </p:cNvPicPr>
          <p:nvPr/>
        </p:nvPicPr>
        <p:blipFill>
          <a:blip r:embed="rId3"/>
          <a:stretch>
            <a:fillRect/>
          </a:stretch>
        </p:blipFill>
        <p:spPr>
          <a:xfrm>
            <a:off x="5320144" y="1433004"/>
            <a:ext cx="5747658" cy="4990964"/>
          </a:xfrm>
          <a:prstGeom prst="rect">
            <a:avLst/>
          </a:prstGeom>
        </p:spPr>
      </p:pic>
    </p:spTree>
    <p:custDataLst>
      <p:tags r:id="rId1"/>
    </p:custDataLst>
    <p:extLst>
      <p:ext uri="{BB962C8B-B14F-4D97-AF65-F5344CB8AC3E}">
        <p14:creationId xmlns:p14="http://schemas.microsoft.com/office/powerpoint/2010/main" val="1132381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663C5-1D0D-804D-AA14-97083A2A0F80}"/>
              </a:ext>
            </a:extLst>
          </p:cNvPr>
          <p:cNvSpPr>
            <a:spLocks noGrp="1"/>
          </p:cNvSpPr>
          <p:nvPr>
            <p:ph type="title"/>
          </p:nvPr>
        </p:nvSpPr>
        <p:spPr/>
        <p:txBody>
          <a:bodyPr/>
          <a:lstStyle/>
          <a:p>
            <a:r>
              <a:rPr lang="en-US" dirty="0"/>
              <a:t>Copying a File</a:t>
            </a:r>
          </a:p>
        </p:txBody>
      </p:sp>
      <p:sp>
        <p:nvSpPr>
          <p:cNvPr id="3" name="Content Placeholder 2">
            <a:extLst>
              <a:ext uri="{FF2B5EF4-FFF2-40B4-BE49-F238E27FC236}">
                <a16:creationId xmlns:a16="http://schemas.microsoft.com/office/drawing/2014/main" id="{8D67AEE4-C4F2-9D4E-ADCD-C14F7C828F09}"/>
              </a:ext>
            </a:extLst>
          </p:cNvPr>
          <p:cNvSpPr>
            <a:spLocks noGrp="1"/>
          </p:cNvSpPr>
          <p:nvPr>
            <p:ph idx="1"/>
          </p:nvPr>
        </p:nvSpPr>
        <p:spPr>
          <a:xfrm>
            <a:off x="838200" y="1825625"/>
            <a:ext cx="5707566" cy="4351338"/>
          </a:xfrm>
        </p:spPr>
        <p:txBody>
          <a:bodyPr>
            <a:noAutofit/>
          </a:bodyPr>
          <a:lstStyle/>
          <a:p>
            <a:r>
              <a:rPr lang="en-US" sz="2200" dirty="0"/>
              <a:t>By copying a file, you create a duplicate. Copying is useful in many situations. For example, you may want to make a copy and start working on it to preserve the original file. You may also like to copy files to a backup storage device.</a:t>
            </a:r>
          </a:p>
          <a:p>
            <a:r>
              <a:rPr lang="en-US" sz="2200" dirty="0"/>
              <a:t>Once you copy a file, it is in the computer’s memory. You can then tell the computer what to do with it. </a:t>
            </a:r>
          </a:p>
          <a:p>
            <a:r>
              <a:rPr lang="en-US" sz="2200" dirty="0"/>
              <a:t>To paste it in any location, navigate to the correct folder in File Explorer, click anywhere in the whitespace of the folder, right click to open the context menu, and select “Paste.”</a:t>
            </a:r>
          </a:p>
        </p:txBody>
      </p:sp>
      <p:pic>
        <p:nvPicPr>
          <p:cNvPr id="5" name="Picture 4" descr="Screenshot of Windows right-click menu showing Copy">
            <a:extLst>
              <a:ext uri="{FF2B5EF4-FFF2-40B4-BE49-F238E27FC236}">
                <a16:creationId xmlns:a16="http://schemas.microsoft.com/office/drawing/2014/main" id="{03CB8CB4-2ECD-6A4D-A194-D77A035BDC08}"/>
              </a:ext>
            </a:extLst>
          </p:cNvPr>
          <p:cNvPicPr>
            <a:picLocks noChangeAspect="1"/>
          </p:cNvPicPr>
          <p:nvPr/>
        </p:nvPicPr>
        <p:blipFill>
          <a:blip r:embed="rId3"/>
          <a:stretch>
            <a:fillRect/>
          </a:stretch>
        </p:blipFill>
        <p:spPr>
          <a:xfrm>
            <a:off x="6651440" y="2499467"/>
            <a:ext cx="5230308" cy="3357789"/>
          </a:xfrm>
          <a:prstGeom prst="rect">
            <a:avLst/>
          </a:prstGeom>
        </p:spPr>
      </p:pic>
      <p:sp>
        <p:nvSpPr>
          <p:cNvPr id="4" name="Content Placeholder 2">
            <a:extLst>
              <a:ext uri="{FF2B5EF4-FFF2-40B4-BE49-F238E27FC236}">
                <a16:creationId xmlns:a16="http://schemas.microsoft.com/office/drawing/2014/main" id="{8AEA6797-20E4-0B50-5F6B-0847B47C2582}"/>
              </a:ext>
            </a:extLst>
          </p:cNvPr>
          <p:cNvSpPr txBox="1">
            <a:spLocks/>
          </p:cNvSpPr>
          <p:nvPr/>
        </p:nvSpPr>
        <p:spPr>
          <a:xfrm>
            <a:off x="838200" y="3135086"/>
            <a:ext cx="5170714" cy="3327741"/>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custDataLst>
      <p:tags r:id="rId1"/>
    </p:custDataLst>
    <p:extLst>
      <p:ext uri="{BB962C8B-B14F-4D97-AF65-F5344CB8AC3E}">
        <p14:creationId xmlns:p14="http://schemas.microsoft.com/office/powerpoint/2010/main" val="1851346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73D68-741B-D844-8C4B-0861BD4AE18C}"/>
              </a:ext>
            </a:extLst>
          </p:cNvPr>
          <p:cNvSpPr>
            <a:spLocks noGrp="1"/>
          </p:cNvSpPr>
          <p:nvPr>
            <p:ph type="title"/>
          </p:nvPr>
        </p:nvSpPr>
        <p:spPr/>
        <p:txBody>
          <a:bodyPr/>
          <a:lstStyle/>
          <a:p>
            <a:r>
              <a:rPr lang="en-US" dirty="0"/>
              <a:t>Moving a File</a:t>
            </a:r>
          </a:p>
        </p:txBody>
      </p:sp>
      <p:sp>
        <p:nvSpPr>
          <p:cNvPr id="3" name="Content Placeholder 2">
            <a:extLst>
              <a:ext uri="{FF2B5EF4-FFF2-40B4-BE49-F238E27FC236}">
                <a16:creationId xmlns:a16="http://schemas.microsoft.com/office/drawing/2014/main" id="{BDCB9B08-0686-DE4B-ADDA-B1FEEFAEA3E1}"/>
              </a:ext>
            </a:extLst>
          </p:cNvPr>
          <p:cNvSpPr>
            <a:spLocks noGrp="1"/>
          </p:cNvSpPr>
          <p:nvPr>
            <p:ph idx="1"/>
          </p:nvPr>
        </p:nvSpPr>
        <p:spPr/>
        <p:txBody>
          <a:bodyPr>
            <a:normAutofit/>
          </a:bodyPr>
          <a:lstStyle/>
          <a:p>
            <a:pPr marL="0" indent="0">
              <a:buNone/>
            </a:pPr>
            <a:r>
              <a:rPr lang="en-US" dirty="0"/>
              <a:t>File managers support multiple mechanisms to move files. “Cut and Paste” can be used to move a file.</a:t>
            </a:r>
          </a:p>
          <a:p>
            <a:pPr lvl="1"/>
            <a:r>
              <a:rPr lang="en-US" dirty="0"/>
              <a:t>Locate the file you want to move, right click on your file to bring up the context menu and choose the “Cut” option. </a:t>
            </a:r>
          </a:p>
          <a:p>
            <a:pPr lvl="1"/>
            <a:r>
              <a:rPr lang="en-US" dirty="0"/>
              <a:t>Once you choose the “Cut” option, the file is in the memory of the computer, and has been marked for deletion from the original location.</a:t>
            </a:r>
          </a:p>
          <a:p>
            <a:pPr lvl="1"/>
            <a:r>
              <a:rPr lang="en-US" dirty="0"/>
              <a:t>Navigate to the new folder and click anywhere in the white space of the folder. Then right click on your mouse to bring the context menu and choose the “Paste” option to transfer the file to the new folder. </a:t>
            </a:r>
          </a:p>
          <a:p>
            <a:pPr lvl="1"/>
            <a:r>
              <a:rPr lang="en-US" dirty="0"/>
              <a:t>The file will also be deleted from the old location.</a:t>
            </a:r>
          </a:p>
        </p:txBody>
      </p:sp>
    </p:spTree>
    <p:custDataLst>
      <p:tags r:id="rId1"/>
    </p:custDataLst>
    <p:extLst>
      <p:ext uri="{BB962C8B-B14F-4D97-AF65-F5344CB8AC3E}">
        <p14:creationId xmlns:p14="http://schemas.microsoft.com/office/powerpoint/2010/main" val="4189213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5DD7E-C2FA-7044-A0C6-B11FDDBEB7D6}"/>
              </a:ext>
            </a:extLst>
          </p:cNvPr>
          <p:cNvSpPr>
            <a:spLocks noGrp="1"/>
          </p:cNvSpPr>
          <p:nvPr>
            <p:ph type="title"/>
          </p:nvPr>
        </p:nvSpPr>
        <p:spPr/>
        <p:txBody>
          <a:bodyPr/>
          <a:lstStyle/>
          <a:p>
            <a:r>
              <a:rPr lang="en-US" dirty="0"/>
              <a:t>Deleting a File</a:t>
            </a:r>
          </a:p>
        </p:txBody>
      </p:sp>
      <p:sp>
        <p:nvSpPr>
          <p:cNvPr id="3" name="Content Placeholder 2">
            <a:extLst>
              <a:ext uri="{FF2B5EF4-FFF2-40B4-BE49-F238E27FC236}">
                <a16:creationId xmlns:a16="http://schemas.microsoft.com/office/drawing/2014/main" id="{247D663F-8568-8944-B708-29C43EB2797F}"/>
              </a:ext>
            </a:extLst>
          </p:cNvPr>
          <p:cNvSpPr>
            <a:spLocks noGrp="1"/>
          </p:cNvSpPr>
          <p:nvPr>
            <p:ph idx="1"/>
          </p:nvPr>
        </p:nvSpPr>
        <p:spPr/>
        <p:txBody>
          <a:bodyPr/>
          <a:lstStyle/>
          <a:p>
            <a:r>
              <a:rPr lang="en-US" dirty="0"/>
              <a:t>It is good practice to delete files regularly to save space, reduce clutter, and make it easier to find what you are looking for.</a:t>
            </a:r>
          </a:p>
          <a:p>
            <a:r>
              <a:rPr lang="en-US" dirty="0"/>
              <a:t>To delete a file, click on the file in the file manager, right click your mouse on the file to bring up the context menu, and choose the “Delete” option.</a:t>
            </a:r>
          </a:p>
        </p:txBody>
      </p:sp>
      <p:pic>
        <p:nvPicPr>
          <p:cNvPr id="5" name="Picture 4" descr="Screenshot of File Manager ribbon showing Delete">
            <a:extLst>
              <a:ext uri="{FF2B5EF4-FFF2-40B4-BE49-F238E27FC236}">
                <a16:creationId xmlns:a16="http://schemas.microsoft.com/office/drawing/2014/main" id="{94335CCC-8D16-2B46-9598-AF1124993A76}"/>
              </a:ext>
            </a:extLst>
          </p:cNvPr>
          <p:cNvPicPr>
            <a:picLocks noChangeAspect="1"/>
          </p:cNvPicPr>
          <p:nvPr/>
        </p:nvPicPr>
        <p:blipFill>
          <a:blip r:embed="rId3"/>
          <a:stretch>
            <a:fillRect/>
          </a:stretch>
        </p:blipFill>
        <p:spPr>
          <a:xfrm>
            <a:off x="2492925" y="4071786"/>
            <a:ext cx="7206150" cy="2240114"/>
          </a:xfrm>
          <a:prstGeom prst="rect">
            <a:avLst/>
          </a:prstGeom>
        </p:spPr>
      </p:pic>
    </p:spTree>
    <p:custDataLst>
      <p:tags r:id="rId1"/>
    </p:custDataLst>
    <p:extLst>
      <p:ext uri="{BB962C8B-B14F-4D97-AF65-F5344CB8AC3E}">
        <p14:creationId xmlns:p14="http://schemas.microsoft.com/office/powerpoint/2010/main" val="1704167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BE936-8179-8544-9AE3-648ECDB64390}"/>
              </a:ext>
            </a:extLst>
          </p:cNvPr>
          <p:cNvSpPr>
            <a:spLocks noGrp="1"/>
          </p:cNvSpPr>
          <p:nvPr>
            <p:ph type="title"/>
          </p:nvPr>
        </p:nvSpPr>
        <p:spPr/>
        <p:txBody>
          <a:bodyPr/>
          <a:lstStyle/>
          <a:p>
            <a:r>
              <a:rPr lang="en-US" dirty="0"/>
              <a:t>Undeleting a File</a:t>
            </a:r>
          </a:p>
        </p:txBody>
      </p:sp>
      <p:sp>
        <p:nvSpPr>
          <p:cNvPr id="3" name="Content Placeholder 2">
            <a:extLst>
              <a:ext uri="{FF2B5EF4-FFF2-40B4-BE49-F238E27FC236}">
                <a16:creationId xmlns:a16="http://schemas.microsoft.com/office/drawing/2014/main" id="{2CA87BB8-8791-5343-B71E-9B6F0CED80A5}"/>
              </a:ext>
            </a:extLst>
          </p:cNvPr>
          <p:cNvSpPr>
            <a:spLocks noGrp="1"/>
          </p:cNvSpPr>
          <p:nvPr>
            <p:ph idx="1"/>
          </p:nvPr>
        </p:nvSpPr>
        <p:spPr/>
        <p:txBody>
          <a:bodyPr>
            <a:normAutofit/>
          </a:bodyPr>
          <a:lstStyle/>
          <a:p>
            <a:r>
              <a:rPr lang="en-US" dirty="0"/>
              <a:t>When you delete a file, it is flagged as deleted, no longer visible to you in the file manager, and gets moved to Recycle Bin in Windows and Trash on Macs.</a:t>
            </a:r>
          </a:p>
          <a:p>
            <a:r>
              <a:rPr lang="en-US" dirty="0"/>
              <a:t>On the ribbon under the “Recycle Bin Tools” menu, you have the option to completely empty the bin or restore all or selected items</a:t>
            </a:r>
          </a:p>
        </p:txBody>
      </p:sp>
      <p:pic>
        <p:nvPicPr>
          <p:cNvPr id="5" name="Picture 4" descr="Screenshot of Windows Recycle Bin">
            <a:extLst>
              <a:ext uri="{FF2B5EF4-FFF2-40B4-BE49-F238E27FC236}">
                <a16:creationId xmlns:a16="http://schemas.microsoft.com/office/drawing/2014/main" id="{AC43B1C6-DDCB-684E-B362-DD0BC5820152}"/>
              </a:ext>
            </a:extLst>
          </p:cNvPr>
          <p:cNvPicPr>
            <a:picLocks noChangeAspect="1"/>
          </p:cNvPicPr>
          <p:nvPr/>
        </p:nvPicPr>
        <p:blipFill>
          <a:blip r:embed="rId3"/>
          <a:stretch>
            <a:fillRect/>
          </a:stretch>
        </p:blipFill>
        <p:spPr>
          <a:xfrm>
            <a:off x="2493188" y="3754900"/>
            <a:ext cx="7205624" cy="2738272"/>
          </a:xfrm>
          <a:prstGeom prst="rect">
            <a:avLst/>
          </a:prstGeom>
        </p:spPr>
      </p:pic>
    </p:spTree>
    <p:custDataLst>
      <p:tags r:id="rId1"/>
    </p:custDataLst>
    <p:extLst>
      <p:ext uri="{BB962C8B-B14F-4D97-AF65-F5344CB8AC3E}">
        <p14:creationId xmlns:p14="http://schemas.microsoft.com/office/powerpoint/2010/main" val="27290793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normAutofit/>
          </a:bodyPr>
          <a:lstStyle/>
          <a:p>
            <a:r>
              <a:rPr lang="en-US" dirty="0"/>
              <a:t>File Compression, Decompression, and </a:t>
            </a:r>
            <a:br>
              <a:rPr lang="en-US" dirty="0"/>
            </a:br>
            <a:r>
              <a:rPr lang="en-US" dirty="0"/>
              <a:t>File Backup</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dirty="0"/>
          </a:p>
        </p:txBody>
      </p:sp>
    </p:spTree>
    <p:custDataLst>
      <p:tags r:id="rId1"/>
    </p:custDataLst>
    <p:extLst>
      <p:ext uri="{BB962C8B-B14F-4D97-AF65-F5344CB8AC3E}">
        <p14:creationId xmlns:p14="http://schemas.microsoft.com/office/powerpoint/2010/main" val="3166041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31525-DEA5-724B-A502-A51F353EE839}"/>
              </a:ext>
            </a:extLst>
          </p:cNvPr>
          <p:cNvSpPr>
            <a:spLocks noGrp="1"/>
          </p:cNvSpPr>
          <p:nvPr>
            <p:ph type="title"/>
          </p:nvPr>
        </p:nvSpPr>
        <p:spPr/>
        <p:txBody>
          <a:bodyPr/>
          <a:lstStyle/>
          <a:p>
            <a:r>
              <a:rPr lang="en-US" dirty="0"/>
              <a:t>File Compression and Decompression</a:t>
            </a:r>
          </a:p>
        </p:txBody>
      </p:sp>
      <p:sp>
        <p:nvSpPr>
          <p:cNvPr id="3" name="Content Placeholder 2">
            <a:extLst>
              <a:ext uri="{FF2B5EF4-FFF2-40B4-BE49-F238E27FC236}">
                <a16:creationId xmlns:a16="http://schemas.microsoft.com/office/drawing/2014/main" id="{9B71BBB2-EA6E-EC4F-BB8D-677FE3338FE1}"/>
              </a:ext>
            </a:extLst>
          </p:cNvPr>
          <p:cNvSpPr>
            <a:spLocks noGrp="1"/>
          </p:cNvSpPr>
          <p:nvPr>
            <p:ph idx="1"/>
          </p:nvPr>
        </p:nvSpPr>
        <p:spPr/>
        <p:txBody>
          <a:bodyPr/>
          <a:lstStyle/>
          <a:p>
            <a:pPr marL="0" indent="0">
              <a:buNone/>
            </a:pPr>
            <a:r>
              <a:rPr lang="en-US" b="1" i="1" dirty="0"/>
              <a:t>File compression</a:t>
            </a:r>
            <a:r>
              <a:rPr lang="en-US" i="1" dirty="0"/>
              <a:t> </a:t>
            </a:r>
            <a:r>
              <a:rPr lang="en-US" dirty="0"/>
              <a:t>is the process of rewriting a file to a smaller size than the original.</a:t>
            </a:r>
          </a:p>
          <a:p>
            <a:pPr lvl="1"/>
            <a:r>
              <a:rPr lang="en-US" dirty="0"/>
              <a:t>File compression is very useful in many situations such as: downloading a music file over the Internet, sending an email that has a huge attachment, or copying a large file to a USB stick</a:t>
            </a:r>
          </a:p>
          <a:p>
            <a:pPr lvl="1"/>
            <a:r>
              <a:rPr lang="en-US" dirty="0"/>
              <a:t>When a compressed file is to be read, </a:t>
            </a:r>
            <a:r>
              <a:rPr lang="en-US" b="1" dirty="0"/>
              <a:t>decompression</a:t>
            </a:r>
            <a:r>
              <a:rPr lang="en-US" dirty="0"/>
              <a:t> utilities can restore the contents of the file.</a:t>
            </a:r>
          </a:p>
        </p:txBody>
      </p:sp>
    </p:spTree>
    <p:custDataLst>
      <p:tags r:id="rId1"/>
    </p:custDataLst>
    <p:extLst>
      <p:ext uri="{BB962C8B-B14F-4D97-AF65-F5344CB8AC3E}">
        <p14:creationId xmlns:p14="http://schemas.microsoft.com/office/powerpoint/2010/main" val="2613696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11523-EB86-3E49-8464-1E265F4F29CE}"/>
              </a:ext>
            </a:extLst>
          </p:cNvPr>
          <p:cNvSpPr>
            <a:spLocks noGrp="1"/>
          </p:cNvSpPr>
          <p:nvPr>
            <p:ph type="title"/>
          </p:nvPr>
        </p:nvSpPr>
        <p:spPr/>
        <p:txBody>
          <a:bodyPr/>
          <a:lstStyle/>
          <a:p>
            <a:r>
              <a:rPr lang="en-US" dirty="0"/>
              <a:t>File Compression and Decompression</a:t>
            </a:r>
          </a:p>
        </p:txBody>
      </p:sp>
      <p:sp>
        <p:nvSpPr>
          <p:cNvPr id="3" name="Content Placeholder 2">
            <a:extLst>
              <a:ext uri="{FF2B5EF4-FFF2-40B4-BE49-F238E27FC236}">
                <a16:creationId xmlns:a16="http://schemas.microsoft.com/office/drawing/2014/main" id="{580FCD11-A834-DC46-B802-98D48132B178}"/>
              </a:ext>
            </a:extLst>
          </p:cNvPr>
          <p:cNvSpPr>
            <a:spLocks noGrp="1"/>
          </p:cNvSpPr>
          <p:nvPr>
            <p:ph idx="1"/>
          </p:nvPr>
        </p:nvSpPr>
        <p:spPr>
          <a:xfrm>
            <a:off x="838200" y="1825625"/>
            <a:ext cx="3781301" cy="4351338"/>
          </a:xfrm>
        </p:spPr>
        <p:txBody>
          <a:bodyPr/>
          <a:lstStyle/>
          <a:p>
            <a:pPr marL="0" indent="0">
              <a:buNone/>
            </a:pPr>
            <a:r>
              <a:rPr lang="en-US" dirty="0"/>
              <a:t>To compress a file or folder in File Explorer, select the file or folder, then right click to bring up the context menu. </a:t>
            </a:r>
          </a:p>
          <a:p>
            <a:pPr marL="0" indent="0">
              <a:buNone/>
            </a:pPr>
            <a:r>
              <a:rPr lang="en-US" dirty="0"/>
              <a:t>Choose “Send to” and then “Compressed (zipped) folder.” </a:t>
            </a:r>
          </a:p>
        </p:txBody>
      </p:sp>
      <p:pic>
        <p:nvPicPr>
          <p:cNvPr id="5" name="Picture 4" descr="Screenshot of compressing a file from the right-click menu">
            <a:extLst>
              <a:ext uri="{FF2B5EF4-FFF2-40B4-BE49-F238E27FC236}">
                <a16:creationId xmlns:a16="http://schemas.microsoft.com/office/drawing/2014/main" id="{5C4AD227-9197-3141-B0C5-336D72A89C3A}"/>
              </a:ext>
            </a:extLst>
          </p:cNvPr>
          <p:cNvPicPr>
            <a:picLocks noChangeAspect="1"/>
          </p:cNvPicPr>
          <p:nvPr/>
        </p:nvPicPr>
        <p:blipFill>
          <a:blip r:embed="rId3"/>
          <a:stretch>
            <a:fillRect/>
          </a:stretch>
        </p:blipFill>
        <p:spPr>
          <a:xfrm>
            <a:off x="4726379" y="1950027"/>
            <a:ext cx="6882499" cy="4102534"/>
          </a:xfrm>
          <a:prstGeom prst="rect">
            <a:avLst/>
          </a:prstGeom>
        </p:spPr>
      </p:pic>
    </p:spTree>
    <p:custDataLst>
      <p:tags r:id="rId1"/>
    </p:custDataLst>
    <p:extLst>
      <p:ext uri="{BB962C8B-B14F-4D97-AF65-F5344CB8AC3E}">
        <p14:creationId xmlns:p14="http://schemas.microsoft.com/office/powerpoint/2010/main" val="3165116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File Management Overview</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227063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E483F-FB0B-DB42-A75D-12E405197B6C}"/>
              </a:ext>
            </a:extLst>
          </p:cNvPr>
          <p:cNvSpPr>
            <a:spLocks noGrp="1"/>
          </p:cNvSpPr>
          <p:nvPr>
            <p:ph type="title"/>
          </p:nvPr>
        </p:nvSpPr>
        <p:spPr/>
        <p:txBody>
          <a:bodyPr/>
          <a:lstStyle/>
          <a:p>
            <a:r>
              <a:rPr lang="en-US" dirty="0"/>
              <a:t>File Backup</a:t>
            </a:r>
          </a:p>
        </p:txBody>
      </p:sp>
      <p:sp>
        <p:nvSpPr>
          <p:cNvPr id="3" name="Content Placeholder 2">
            <a:extLst>
              <a:ext uri="{FF2B5EF4-FFF2-40B4-BE49-F238E27FC236}">
                <a16:creationId xmlns:a16="http://schemas.microsoft.com/office/drawing/2014/main" id="{C2B42AC8-A007-1843-8B76-BD9082C48D7D}"/>
              </a:ext>
            </a:extLst>
          </p:cNvPr>
          <p:cNvSpPr>
            <a:spLocks noGrp="1"/>
          </p:cNvSpPr>
          <p:nvPr>
            <p:ph idx="1"/>
          </p:nvPr>
        </p:nvSpPr>
        <p:spPr/>
        <p:txBody>
          <a:bodyPr/>
          <a:lstStyle/>
          <a:p>
            <a:pPr marL="0" indent="0">
              <a:buNone/>
            </a:pPr>
            <a:r>
              <a:rPr lang="en-US" b="1" i="1" dirty="0"/>
              <a:t>File backup</a:t>
            </a:r>
            <a:r>
              <a:rPr lang="en-US" dirty="0"/>
              <a:t>, or data backup, is the process of creating and storing a copy of data in such a way that the copy may be used to restore the original in case of data loss.</a:t>
            </a:r>
          </a:p>
          <a:p>
            <a:pPr lvl="1"/>
            <a:r>
              <a:rPr lang="en-US" dirty="0"/>
              <a:t>You must always consider the possibility of losing all the critical files on your computer at any time.</a:t>
            </a:r>
          </a:p>
          <a:p>
            <a:pPr lvl="1"/>
            <a:r>
              <a:rPr lang="en-US" dirty="0"/>
              <a:t>Data on computers can become inaccessible for various reasons. </a:t>
            </a:r>
          </a:p>
          <a:p>
            <a:pPr lvl="1"/>
            <a:r>
              <a:rPr lang="en-US" dirty="0"/>
              <a:t>A computer has moving parts including fans, power supplies, disk drives, and accessories like cameras, microphones, speakers, and printers. These devices can fail from mechanical shocks and the heat generated by the processor.</a:t>
            </a:r>
          </a:p>
          <a:p>
            <a:endParaRPr lang="en-US" dirty="0"/>
          </a:p>
        </p:txBody>
      </p:sp>
    </p:spTree>
    <p:custDataLst>
      <p:tags r:id="rId1"/>
    </p:custDataLst>
    <p:extLst>
      <p:ext uri="{BB962C8B-B14F-4D97-AF65-F5344CB8AC3E}">
        <p14:creationId xmlns:p14="http://schemas.microsoft.com/office/powerpoint/2010/main" val="454070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normAutofit/>
          </a:bodyPr>
          <a:lstStyle/>
          <a:p>
            <a:r>
              <a:rPr lang="en-US" dirty="0"/>
              <a:t>Task Manager and Activity Monitor</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dirty="0"/>
          </a:p>
        </p:txBody>
      </p:sp>
    </p:spTree>
    <p:custDataLst>
      <p:tags r:id="rId1"/>
    </p:custDataLst>
    <p:extLst>
      <p:ext uri="{BB962C8B-B14F-4D97-AF65-F5344CB8AC3E}">
        <p14:creationId xmlns:p14="http://schemas.microsoft.com/office/powerpoint/2010/main" val="228242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451EC-8FF4-F842-9E4B-89BF34278469}"/>
              </a:ext>
            </a:extLst>
          </p:cNvPr>
          <p:cNvSpPr>
            <a:spLocks noGrp="1"/>
          </p:cNvSpPr>
          <p:nvPr>
            <p:ph type="title"/>
          </p:nvPr>
        </p:nvSpPr>
        <p:spPr/>
        <p:txBody>
          <a:bodyPr/>
          <a:lstStyle/>
          <a:p>
            <a:r>
              <a:rPr lang="en-US" dirty="0"/>
              <a:t>Task Manager</a:t>
            </a:r>
          </a:p>
        </p:txBody>
      </p:sp>
      <p:sp>
        <p:nvSpPr>
          <p:cNvPr id="3" name="Content Placeholder 2">
            <a:extLst>
              <a:ext uri="{FF2B5EF4-FFF2-40B4-BE49-F238E27FC236}">
                <a16:creationId xmlns:a16="http://schemas.microsoft.com/office/drawing/2014/main" id="{94593EB1-B511-DD46-A549-60B0227CF8CE}"/>
              </a:ext>
            </a:extLst>
          </p:cNvPr>
          <p:cNvSpPr>
            <a:spLocks noGrp="1"/>
          </p:cNvSpPr>
          <p:nvPr>
            <p:ph idx="1"/>
          </p:nvPr>
        </p:nvSpPr>
        <p:spPr>
          <a:xfrm>
            <a:off x="838200" y="1825625"/>
            <a:ext cx="5431971" cy="4351338"/>
          </a:xfrm>
        </p:spPr>
        <p:txBody>
          <a:bodyPr>
            <a:normAutofit/>
          </a:bodyPr>
          <a:lstStyle/>
          <a:p>
            <a:r>
              <a:rPr lang="en-US" dirty="0"/>
              <a:t>Operating systems have utilities that help users manage, monitor, and troubleshoot the applications running on computers. </a:t>
            </a:r>
          </a:p>
          <a:p>
            <a:r>
              <a:rPr lang="en-US" dirty="0"/>
              <a:t>On Windows, the utility is called Task Manager and on Mac, the utility is called Activity Monitor.</a:t>
            </a:r>
          </a:p>
          <a:p>
            <a:r>
              <a:rPr lang="en-US" dirty="0"/>
              <a:t>To open the Task Manager on Windows, you can press the Windows key and type “Task Manager.”</a:t>
            </a:r>
          </a:p>
        </p:txBody>
      </p:sp>
      <p:pic>
        <p:nvPicPr>
          <p:cNvPr id="6" name="Picture 5" descr="Screenshot of Task Manager in Windows">
            <a:extLst>
              <a:ext uri="{FF2B5EF4-FFF2-40B4-BE49-F238E27FC236}">
                <a16:creationId xmlns:a16="http://schemas.microsoft.com/office/drawing/2014/main" id="{E8CB7A68-F1A9-D043-BD86-ED726695C996}"/>
              </a:ext>
            </a:extLst>
          </p:cNvPr>
          <p:cNvPicPr>
            <a:picLocks noChangeAspect="1"/>
          </p:cNvPicPr>
          <p:nvPr/>
        </p:nvPicPr>
        <p:blipFill>
          <a:blip r:embed="rId3"/>
          <a:stretch>
            <a:fillRect/>
          </a:stretch>
        </p:blipFill>
        <p:spPr>
          <a:xfrm>
            <a:off x="6529960" y="1199407"/>
            <a:ext cx="4342919" cy="5143809"/>
          </a:xfrm>
          <a:prstGeom prst="rect">
            <a:avLst/>
          </a:prstGeom>
        </p:spPr>
      </p:pic>
    </p:spTree>
    <p:custDataLst>
      <p:tags r:id="rId1"/>
    </p:custDataLst>
    <p:extLst>
      <p:ext uri="{BB962C8B-B14F-4D97-AF65-F5344CB8AC3E}">
        <p14:creationId xmlns:p14="http://schemas.microsoft.com/office/powerpoint/2010/main" val="42446668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CB174-AE0D-B34D-9536-0529EACB45B6}"/>
              </a:ext>
            </a:extLst>
          </p:cNvPr>
          <p:cNvSpPr>
            <a:spLocks noGrp="1"/>
          </p:cNvSpPr>
          <p:nvPr>
            <p:ph type="title"/>
          </p:nvPr>
        </p:nvSpPr>
        <p:spPr/>
        <p:txBody>
          <a:bodyPr/>
          <a:lstStyle/>
          <a:p>
            <a:r>
              <a:rPr lang="en-US" dirty="0"/>
              <a:t>Activity Monitor</a:t>
            </a:r>
          </a:p>
        </p:txBody>
      </p:sp>
      <p:sp>
        <p:nvSpPr>
          <p:cNvPr id="3" name="Content Placeholder 2">
            <a:extLst>
              <a:ext uri="{FF2B5EF4-FFF2-40B4-BE49-F238E27FC236}">
                <a16:creationId xmlns:a16="http://schemas.microsoft.com/office/drawing/2014/main" id="{F10DA18F-3F60-CE4C-A52B-49B6858DD0C3}"/>
              </a:ext>
            </a:extLst>
          </p:cNvPr>
          <p:cNvSpPr>
            <a:spLocks noGrp="1"/>
          </p:cNvSpPr>
          <p:nvPr>
            <p:ph idx="1"/>
          </p:nvPr>
        </p:nvSpPr>
        <p:spPr>
          <a:xfrm>
            <a:off x="838200" y="1825625"/>
            <a:ext cx="3745675" cy="4351338"/>
          </a:xfrm>
        </p:spPr>
        <p:txBody>
          <a:bodyPr/>
          <a:lstStyle/>
          <a:p>
            <a:pPr marL="0" indent="0">
              <a:buNone/>
            </a:pPr>
            <a:r>
              <a:rPr lang="en-US" dirty="0"/>
              <a:t>Mac’s Activity Monitor performs similar functions as Window’s Task Manager.</a:t>
            </a:r>
          </a:p>
        </p:txBody>
      </p:sp>
      <p:pic>
        <p:nvPicPr>
          <p:cNvPr id="5" name="Picture 4" descr="Screenshot of Activity Monitor on a Mac">
            <a:extLst>
              <a:ext uri="{FF2B5EF4-FFF2-40B4-BE49-F238E27FC236}">
                <a16:creationId xmlns:a16="http://schemas.microsoft.com/office/drawing/2014/main" id="{0668D758-00B9-B648-8C40-2C38C165A678}"/>
              </a:ext>
            </a:extLst>
          </p:cNvPr>
          <p:cNvPicPr>
            <a:picLocks noChangeAspect="1"/>
          </p:cNvPicPr>
          <p:nvPr/>
        </p:nvPicPr>
        <p:blipFill>
          <a:blip r:embed="rId3"/>
          <a:stretch>
            <a:fillRect/>
          </a:stretch>
        </p:blipFill>
        <p:spPr>
          <a:xfrm>
            <a:off x="4810324" y="1825143"/>
            <a:ext cx="6649365" cy="4351820"/>
          </a:xfrm>
          <a:prstGeom prst="rect">
            <a:avLst/>
          </a:prstGeom>
        </p:spPr>
      </p:pic>
    </p:spTree>
    <p:custDataLst>
      <p:tags r:id="rId1"/>
    </p:custDataLst>
    <p:extLst>
      <p:ext uri="{BB962C8B-B14F-4D97-AF65-F5344CB8AC3E}">
        <p14:creationId xmlns:p14="http://schemas.microsoft.com/office/powerpoint/2010/main" val="19004519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99286-DF02-22F5-89B2-8B29400A21A2}"/>
              </a:ext>
            </a:extLst>
          </p:cNvPr>
          <p:cNvSpPr>
            <a:spLocks noGrp="1"/>
          </p:cNvSpPr>
          <p:nvPr>
            <p:ph type="title"/>
          </p:nvPr>
        </p:nvSpPr>
        <p:spPr/>
        <p:txBody>
          <a:bodyPr/>
          <a:lstStyle/>
          <a:p>
            <a:r>
              <a:rPr lang="en-US" dirty="0"/>
              <a:t>The end</a:t>
            </a:r>
          </a:p>
        </p:txBody>
      </p:sp>
    </p:spTree>
    <p:custDataLst>
      <p:tags r:id="rId1"/>
    </p:custDataLst>
    <p:extLst>
      <p:ext uri="{BB962C8B-B14F-4D97-AF65-F5344CB8AC3E}">
        <p14:creationId xmlns:p14="http://schemas.microsoft.com/office/powerpoint/2010/main" val="189890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2C42E-5178-4443-B524-A37559DA24D3}"/>
              </a:ext>
            </a:extLst>
          </p:cNvPr>
          <p:cNvSpPr>
            <a:spLocks noGrp="1"/>
          </p:cNvSpPr>
          <p:nvPr>
            <p:ph type="title"/>
          </p:nvPr>
        </p:nvSpPr>
        <p:spPr/>
        <p:txBody>
          <a:bodyPr/>
          <a:lstStyle/>
          <a:p>
            <a:r>
              <a:rPr lang="en-US" dirty="0"/>
              <a:t>Why Manage Files?</a:t>
            </a:r>
          </a:p>
        </p:txBody>
      </p:sp>
      <p:sp>
        <p:nvSpPr>
          <p:cNvPr id="3" name="Content Placeholder 2">
            <a:extLst>
              <a:ext uri="{FF2B5EF4-FFF2-40B4-BE49-F238E27FC236}">
                <a16:creationId xmlns:a16="http://schemas.microsoft.com/office/drawing/2014/main" id="{A61C2550-5348-4840-9313-C29E16FA30D9}"/>
              </a:ext>
            </a:extLst>
          </p:cNvPr>
          <p:cNvSpPr>
            <a:spLocks noGrp="1"/>
          </p:cNvSpPr>
          <p:nvPr>
            <p:ph idx="1"/>
          </p:nvPr>
        </p:nvSpPr>
        <p:spPr/>
        <p:txBody>
          <a:bodyPr/>
          <a:lstStyle/>
          <a:p>
            <a:pPr marL="0" indent="0">
              <a:buNone/>
            </a:pPr>
            <a:r>
              <a:rPr lang="en-US" b="1" i="1" dirty="0"/>
              <a:t>File management</a:t>
            </a:r>
            <a:r>
              <a:rPr lang="en-US" dirty="0"/>
              <a:t> is about creating an organized structure to store information on your computer for easy retrieval and use.</a:t>
            </a:r>
          </a:p>
          <a:p>
            <a:r>
              <a:rPr lang="en-US" dirty="0"/>
              <a:t>A file management system does for your computer what home organization does for your physical items at home. </a:t>
            </a:r>
          </a:p>
          <a:p>
            <a:r>
              <a:rPr lang="en-US" dirty="0"/>
              <a:t>File management involves creating folders and subfolders for information, categorizing your information appropriately, and saving information as files in the right folders with a consistent file-naming convention. </a:t>
            </a:r>
          </a:p>
          <a:p>
            <a:r>
              <a:rPr lang="en-US" dirty="0"/>
              <a:t>Having a good naming convention for files and folders is very helpful to identify what’s inside.</a:t>
            </a:r>
          </a:p>
        </p:txBody>
      </p:sp>
    </p:spTree>
    <p:custDataLst>
      <p:tags r:id="rId1"/>
    </p:custDataLst>
    <p:extLst>
      <p:ext uri="{BB962C8B-B14F-4D97-AF65-F5344CB8AC3E}">
        <p14:creationId xmlns:p14="http://schemas.microsoft.com/office/powerpoint/2010/main" val="1521083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848DE-D5EE-1E45-971C-0168BA685847}"/>
              </a:ext>
            </a:extLst>
          </p:cNvPr>
          <p:cNvSpPr>
            <a:spLocks noGrp="1"/>
          </p:cNvSpPr>
          <p:nvPr>
            <p:ph type="title"/>
          </p:nvPr>
        </p:nvSpPr>
        <p:spPr/>
        <p:txBody>
          <a:bodyPr/>
          <a:lstStyle/>
          <a:p>
            <a:r>
              <a:rPr lang="en-US" dirty="0"/>
              <a:t>Using File Managing Utilities</a:t>
            </a:r>
          </a:p>
        </p:txBody>
      </p:sp>
      <p:sp>
        <p:nvSpPr>
          <p:cNvPr id="3" name="Content Placeholder 2">
            <a:extLst>
              <a:ext uri="{FF2B5EF4-FFF2-40B4-BE49-F238E27FC236}">
                <a16:creationId xmlns:a16="http://schemas.microsoft.com/office/drawing/2014/main" id="{02762C26-8E96-7447-818C-925B933D1FA2}"/>
              </a:ext>
            </a:extLst>
          </p:cNvPr>
          <p:cNvSpPr>
            <a:spLocks noGrp="1"/>
          </p:cNvSpPr>
          <p:nvPr>
            <p:ph idx="1"/>
          </p:nvPr>
        </p:nvSpPr>
        <p:spPr/>
        <p:txBody>
          <a:bodyPr/>
          <a:lstStyle/>
          <a:p>
            <a:r>
              <a:rPr lang="en-US" dirty="0"/>
              <a:t>Since file management is a core function of an operating system, file management utilities come bundled with the operating system.</a:t>
            </a:r>
          </a:p>
          <a:p>
            <a:r>
              <a:rPr lang="en-US" dirty="0"/>
              <a:t>The most common file operations are to create, store (save), find, open, email, move, and delete files.</a:t>
            </a:r>
          </a:p>
          <a:p>
            <a:r>
              <a:rPr lang="en-US" dirty="0"/>
              <a:t>Microsoft’s file manager is called “File Explorer.” </a:t>
            </a:r>
          </a:p>
          <a:p>
            <a:r>
              <a:rPr lang="en-US" dirty="0"/>
              <a:t>“Finder”—also known as Mac Desktop Experience—is the default file manager on Mac computers.</a:t>
            </a:r>
          </a:p>
        </p:txBody>
      </p:sp>
    </p:spTree>
    <p:custDataLst>
      <p:tags r:id="rId1"/>
    </p:custDataLst>
    <p:extLst>
      <p:ext uri="{BB962C8B-B14F-4D97-AF65-F5344CB8AC3E}">
        <p14:creationId xmlns:p14="http://schemas.microsoft.com/office/powerpoint/2010/main" val="3092265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DD1B5-60AC-0B4B-8722-F68DA75FCC1D}"/>
              </a:ext>
            </a:extLst>
          </p:cNvPr>
          <p:cNvSpPr>
            <a:spLocks noGrp="1"/>
          </p:cNvSpPr>
          <p:nvPr>
            <p:ph type="title"/>
          </p:nvPr>
        </p:nvSpPr>
        <p:spPr/>
        <p:txBody>
          <a:bodyPr/>
          <a:lstStyle/>
          <a:p>
            <a:r>
              <a:rPr lang="en-US" dirty="0"/>
              <a:t>Opening the File Managers</a:t>
            </a:r>
          </a:p>
        </p:txBody>
      </p:sp>
      <p:sp>
        <p:nvSpPr>
          <p:cNvPr id="4" name="Text Placeholder 3">
            <a:extLst>
              <a:ext uri="{FF2B5EF4-FFF2-40B4-BE49-F238E27FC236}">
                <a16:creationId xmlns:a16="http://schemas.microsoft.com/office/drawing/2014/main" id="{7C0811AE-321D-F7F4-1AAA-4007FD0C7C6E}"/>
              </a:ext>
            </a:extLst>
          </p:cNvPr>
          <p:cNvSpPr>
            <a:spLocks noGrp="1"/>
          </p:cNvSpPr>
          <p:nvPr>
            <p:ph type="body" idx="1"/>
          </p:nvPr>
        </p:nvSpPr>
        <p:spPr/>
        <p:txBody>
          <a:bodyPr/>
          <a:lstStyle/>
          <a:p>
            <a:r>
              <a:rPr lang="en-US" dirty="0"/>
              <a:t>Windows</a:t>
            </a:r>
          </a:p>
        </p:txBody>
      </p:sp>
      <p:sp>
        <p:nvSpPr>
          <p:cNvPr id="6" name="Content Placeholder 5">
            <a:extLst>
              <a:ext uri="{FF2B5EF4-FFF2-40B4-BE49-F238E27FC236}">
                <a16:creationId xmlns:a16="http://schemas.microsoft.com/office/drawing/2014/main" id="{CBC308AC-C5A5-F0A2-35A0-97160BD4A0FC}"/>
              </a:ext>
            </a:extLst>
          </p:cNvPr>
          <p:cNvSpPr>
            <a:spLocks noGrp="1"/>
          </p:cNvSpPr>
          <p:nvPr>
            <p:ph sz="half" idx="2"/>
          </p:nvPr>
        </p:nvSpPr>
        <p:spPr/>
        <p:txBody>
          <a:bodyPr/>
          <a:lstStyle/>
          <a:p>
            <a:pPr marL="0" indent="0">
              <a:buNone/>
            </a:pPr>
            <a:r>
              <a:rPr lang="en-US" dirty="0"/>
              <a:t>Launch File Explorer by clicking the Windows icon and typing File Explorer in the search bar. </a:t>
            </a:r>
          </a:p>
          <a:p>
            <a:endParaRPr lang="en-US" dirty="0"/>
          </a:p>
        </p:txBody>
      </p:sp>
      <p:sp>
        <p:nvSpPr>
          <p:cNvPr id="7" name="Text Placeholder 6">
            <a:extLst>
              <a:ext uri="{FF2B5EF4-FFF2-40B4-BE49-F238E27FC236}">
                <a16:creationId xmlns:a16="http://schemas.microsoft.com/office/drawing/2014/main" id="{A303D362-A0FA-2E9B-77E3-CECE0438307F}"/>
              </a:ext>
            </a:extLst>
          </p:cNvPr>
          <p:cNvSpPr>
            <a:spLocks noGrp="1"/>
          </p:cNvSpPr>
          <p:nvPr>
            <p:ph type="body" sz="quarter" idx="3"/>
          </p:nvPr>
        </p:nvSpPr>
        <p:spPr/>
        <p:txBody>
          <a:bodyPr/>
          <a:lstStyle/>
          <a:p>
            <a:r>
              <a:rPr lang="en-US" dirty="0"/>
              <a:t>Mac</a:t>
            </a:r>
          </a:p>
        </p:txBody>
      </p:sp>
      <p:sp>
        <p:nvSpPr>
          <p:cNvPr id="9" name="Content Placeholder 8">
            <a:extLst>
              <a:ext uri="{FF2B5EF4-FFF2-40B4-BE49-F238E27FC236}">
                <a16:creationId xmlns:a16="http://schemas.microsoft.com/office/drawing/2014/main" id="{9CD61767-2EB0-8594-674B-654D5B57A05D}"/>
              </a:ext>
            </a:extLst>
          </p:cNvPr>
          <p:cNvSpPr>
            <a:spLocks noGrp="1"/>
          </p:cNvSpPr>
          <p:nvPr>
            <p:ph sz="quarter" idx="4"/>
          </p:nvPr>
        </p:nvSpPr>
        <p:spPr/>
        <p:txBody>
          <a:bodyPr/>
          <a:lstStyle/>
          <a:p>
            <a:pPr marL="0" indent="0">
              <a:buNone/>
            </a:pPr>
            <a:r>
              <a:rPr lang="en-US" dirty="0"/>
              <a:t>Open the Finder by clicking the Finder icon in the Dock. </a:t>
            </a:r>
          </a:p>
          <a:p>
            <a:endParaRPr lang="en-US" dirty="0"/>
          </a:p>
        </p:txBody>
      </p:sp>
      <p:pic>
        <p:nvPicPr>
          <p:cNvPr id="5" name="Picture 4" descr="Screen shot of Windows File Explore">
            <a:extLst>
              <a:ext uri="{FF2B5EF4-FFF2-40B4-BE49-F238E27FC236}">
                <a16:creationId xmlns:a16="http://schemas.microsoft.com/office/drawing/2014/main" id="{C693C81B-F76C-F94D-B2A1-F8ABD31A83D5}"/>
              </a:ext>
            </a:extLst>
          </p:cNvPr>
          <p:cNvPicPr>
            <a:picLocks noChangeAspect="1"/>
          </p:cNvPicPr>
          <p:nvPr/>
        </p:nvPicPr>
        <p:blipFill>
          <a:blip r:embed="rId3"/>
          <a:stretch>
            <a:fillRect/>
          </a:stretch>
        </p:blipFill>
        <p:spPr>
          <a:xfrm>
            <a:off x="977523" y="3809166"/>
            <a:ext cx="4337715" cy="2683709"/>
          </a:xfrm>
          <a:prstGeom prst="rect">
            <a:avLst/>
          </a:prstGeom>
        </p:spPr>
      </p:pic>
      <p:pic>
        <p:nvPicPr>
          <p:cNvPr id="8" name="Picture 7" descr="Screenshot of Finder on a Mac">
            <a:extLst>
              <a:ext uri="{FF2B5EF4-FFF2-40B4-BE49-F238E27FC236}">
                <a16:creationId xmlns:a16="http://schemas.microsoft.com/office/drawing/2014/main" id="{5054CAC3-247F-304B-9C34-E9E6F44A863F}"/>
              </a:ext>
            </a:extLst>
          </p:cNvPr>
          <p:cNvPicPr>
            <a:picLocks noChangeAspect="1"/>
          </p:cNvPicPr>
          <p:nvPr/>
        </p:nvPicPr>
        <p:blipFill>
          <a:blip r:embed="rId4"/>
          <a:stretch>
            <a:fillRect/>
          </a:stretch>
        </p:blipFill>
        <p:spPr>
          <a:xfrm>
            <a:off x="6426820" y="3809166"/>
            <a:ext cx="4411602" cy="2668644"/>
          </a:xfrm>
          <a:prstGeom prst="rect">
            <a:avLst/>
          </a:prstGeom>
        </p:spPr>
      </p:pic>
    </p:spTree>
    <p:custDataLst>
      <p:tags r:id="rId1"/>
    </p:custDataLst>
    <p:extLst>
      <p:ext uri="{BB962C8B-B14F-4D97-AF65-F5344CB8AC3E}">
        <p14:creationId xmlns:p14="http://schemas.microsoft.com/office/powerpoint/2010/main" val="3777981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FD0BD-7B9C-C64B-A049-922D17533BBF}"/>
              </a:ext>
            </a:extLst>
          </p:cNvPr>
          <p:cNvSpPr>
            <a:spLocks noGrp="1"/>
          </p:cNvSpPr>
          <p:nvPr>
            <p:ph type="title"/>
          </p:nvPr>
        </p:nvSpPr>
        <p:spPr/>
        <p:txBody>
          <a:bodyPr/>
          <a:lstStyle/>
          <a:p>
            <a:r>
              <a:rPr lang="en-US" dirty="0"/>
              <a:t>File Manager Components</a:t>
            </a:r>
          </a:p>
        </p:txBody>
      </p:sp>
      <p:sp>
        <p:nvSpPr>
          <p:cNvPr id="4" name="Content Placeholder 3">
            <a:extLst>
              <a:ext uri="{FF2B5EF4-FFF2-40B4-BE49-F238E27FC236}">
                <a16:creationId xmlns:a16="http://schemas.microsoft.com/office/drawing/2014/main" id="{9CFAEB1B-9387-33E0-3BF8-749BB1101AD5}"/>
              </a:ext>
            </a:extLst>
          </p:cNvPr>
          <p:cNvSpPr>
            <a:spLocks noGrp="1"/>
          </p:cNvSpPr>
          <p:nvPr>
            <p:ph sz="half" idx="1"/>
          </p:nvPr>
        </p:nvSpPr>
        <p:spPr/>
        <p:txBody>
          <a:bodyPr>
            <a:noAutofit/>
          </a:bodyPr>
          <a:lstStyle/>
          <a:p>
            <a:pPr marL="0" indent="0">
              <a:buNone/>
            </a:pPr>
            <a:r>
              <a:rPr lang="en-US" sz="2200" dirty="0"/>
              <a:t>When File Explorer opens, you will see a “Quick Access” section on the left-hand side. </a:t>
            </a:r>
          </a:p>
          <a:p>
            <a:pPr marL="0" indent="0">
              <a:buNone/>
            </a:pPr>
            <a:r>
              <a:rPr lang="en-US" sz="2200" dirty="0"/>
              <a:t>Here you’ll find your frequently used folders, including Desktop, Documents, and Downloads.</a:t>
            </a:r>
          </a:p>
          <a:p>
            <a:pPr marL="0" indent="0">
              <a:buNone/>
            </a:pPr>
            <a:r>
              <a:rPr lang="en-US" sz="2200" dirty="0"/>
              <a:t>If you have installed any cloud storage service (e.g., </a:t>
            </a:r>
            <a:r>
              <a:rPr lang="en-US" sz="2200" dirty="0" err="1"/>
              <a:t>DropBox</a:t>
            </a:r>
            <a:r>
              <a:rPr lang="en-US" sz="2200" dirty="0"/>
              <a:t>), you may also see a link to that folder in your Quick Access menu. </a:t>
            </a:r>
          </a:p>
          <a:p>
            <a:pPr marL="0" indent="0">
              <a:buNone/>
            </a:pPr>
            <a:r>
              <a:rPr lang="en-US" sz="2200" dirty="0"/>
              <a:t>On the right, you will see all your recently accessed folders and files.</a:t>
            </a:r>
          </a:p>
        </p:txBody>
      </p:sp>
      <p:pic>
        <p:nvPicPr>
          <p:cNvPr id="5" name="Picture 4" descr="Image of Quick Access, Frequent Folders, and This PC on Windows">
            <a:extLst>
              <a:ext uri="{FF2B5EF4-FFF2-40B4-BE49-F238E27FC236}">
                <a16:creationId xmlns:a16="http://schemas.microsoft.com/office/drawing/2014/main" id="{6669625F-46BD-0249-B840-1EF9BFE27F72}"/>
              </a:ext>
            </a:extLst>
          </p:cNvPr>
          <p:cNvPicPr>
            <a:picLocks noChangeAspect="1"/>
          </p:cNvPicPr>
          <p:nvPr/>
        </p:nvPicPr>
        <p:blipFill>
          <a:blip r:embed="rId3"/>
          <a:stretch>
            <a:fillRect/>
          </a:stretch>
        </p:blipFill>
        <p:spPr>
          <a:xfrm>
            <a:off x="6454727" y="2024661"/>
            <a:ext cx="4899073" cy="2786376"/>
          </a:xfrm>
          <a:prstGeom prst="rect">
            <a:avLst/>
          </a:prstGeom>
        </p:spPr>
      </p:pic>
    </p:spTree>
    <p:custDataLst>
      <p:tags r:id="rId1"/>
    </p:custDataLst>
    <p:extLst>
      <p:ext uri="{BB962C8B-B14F-4D97-AF65-F5344CB8AC3E}">
        <p14:creationId xmlns:p14="http://schemas.microsoft.com/office/powerpoint/2010/main" val="3187229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3C90D-CF6F-FA4B-A56D-2402ADEE79AE}"/>
              </a:ext>
            </a:extLst>
          </p:cNvPr>
          <p:cNvSpPr>
            <a:spLocks noGrp="1"/>
          </p:cNvSpPr>
          <p:nvPr>
            <p:ph type="title"/>
          </p:nvPr>
        </p:nvSpPr>
        <p:spPr/>
        <p:txBody>
          <a:bodyPr/>
          <a:lstStyle/>
          <a:p>
            <a:r>
              <a:rPr lang="en-US" dirty="0"/>
              <a:t>Cloud-Based File Management</a:t>
            </a:r>
          </a:p>
        </p:txBody>
      </p:sp>
      <p:sp>
        <p:nvSpPr>
          <p:cNvPr id="3" name="Content Placeholder 2">
            <a:extLst>
              <a:ext uri="{FF2B5EF4-FFF2-40B4-BE49-F238E27FC236}">
                <a16:creationId xmlns:a16="http://schemas.microsoft.com/office/drawing/2014/main" id="{66574D96-8914-0C43-BC6D-45020C0886FD}"/>
              </a:ext>
            </a:extLst>
          </p:cNvPr>
          <p:cNvSpPr>
            <a:spLocks noGrp="1"/>
          </p:cNvSpPr>
          <p:nvPr>
            <p:ph idx="1"/>
          </p:nvPr>
        </p:nvSpPr>
        <p:spPr/>
        <p:txBody>
          <a:bodyPr/>
          <a:lstStyle/>
          <a:p>
            <a:pPr marL="0" indent="0">
              <a:buNone/>
            </a:pPr>
            <a:r>
              <a:rPr lang="en-US" b="1" i="1" dirty="0"/>
              <a:t>Cloud-based file management</a:t>
            </a:r>
            <a:r>
              <a:rPr lang="en-US" dirty="0"/>
              <a:t> is the process of storing data with a service provider off-site while still being able to work with the data as if it were stored on the local computer. </a:t>
            </a:r>
          </a:p>
          <a:p>
            <a:pPr lvl="1"/>
            <a:r>
              <a:rPr lang="en-US" dirty="0"/>
              <a:t>Cloud-based file management has many uses, including file safety, security, and convenience </a:t>
            </a:r>
          </a:p>
          <a:p>
            <a:pPr lvl="1"/>
            <a:r>
              <a:rPr lang="en-US" dirty="0"/>
              <a:t>Recent solutions like Dropbox, Box, Google Drive and OneDrive offer cloud-based file management services that are very convenient technically and economically. These services take care of backing up data, so users do not have to worry about device failures.</a:t>
            </a:r>
          </a:p>
        </p:txBody>
      </p:sp>
    </p:spTree>
    <p:custDataLst>
      <p:tags r:id="rId1"/>
    </p:custDataLst>
    <p:extLst>
      <p:ext uri="{BB962C8B-B14F-4D97-AF65-F5344CB8AC3E}">
        <p14:creationId xmlns:p14="http://schemas.microsoft.com/office/powerpoint/2010/main" val="3715710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53531-0429-859C-6D77-DFEBF59DFE96}"/>
              </a:ext>
            </a:extLst>
          </p:cNvPr>
          <p:cNvSpPr>
            <a:spLocks noGrp="1"/>
          </p:cNvSpPr>
          <p:nvPr>
            <p:ph type="title"/>
          </p:nvPr>
        </p:nvSpPr>
        <p:spPr/>
        <p:txBody>
          <a:bodyPr/>
          <a:lstStyle/>
          <a:p>
            <a:r>
              <a:rPr lang="en-US" dirty="0"/>
              <a:t>File and Folder Properties</a:t>
            </a:r>
          </a:p>
        </p:txBody>
      </p:sp>
      <p:sp>
        <p:nvSpPr>
          <p:cNvPr id="3" name="Text Placeholder 2">
            <a:extLst>
              <a:ext uri="{FF2B5EF4-FFF2-40B4-BE49-F238E27FC236}">
                <a16:creationId xmlns:a16="http://schemas.microsoft.com/office/drawing/2014/main" id="{B78D0C5C-8D9F-3521-D0B6-EC73DDBD91BC}"/>
              </a:ext>
            </a:extLst>
          </p:cNvPr>
          <p:cNvSpPr>
            <a:spLocks noGrp="1"/>
          </p:cNvSpPr>
          <p:nvPr>
            <p:ph type="body" idx="1"/>
          </p:nvPr>
        </p:nvSpPr>
        <p:spPr/>
        <p:txBody>
          <a:bodyPr/>
          <a:lstStyle/>
          <a:p>
            <a:endParaRPr lang="en-US"/>
          </a:p>
        </p:txBody>
      </p:sp>
    </p:spTree>
    <p:custDataLst>
      <p:tags r:id="rId1"/>
    </p:custDataLst>
    <p:extLst>
      <p:ext uri="{BB962C8B-B14F-4D97-AF65-F5344CB8AC3E}">
        <p14:creationId xmlns:p14="http://schemas.microsoft.com/office/powerpoint/2010/main" val="29988235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4"/>
  <p:tag name="ARTICULATE_PROJECT_OPEN" val="0"/>
  <p:tag name="ARTICULATE_DESIGN_ID_USF-DIT-BOOK" val="qKz6CbVs"/>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USF-dit-book">
  <a:themeElements>
    <a:clrScheme name="DIT">
      <a:dk1>
        <a:sysClr val="windowText" lastClr="000000"/>
      </a:dk1>
      <a:lt1>
        <a:sysClr val="window" lastClr="FFFFFF"/>
      </a:lt1>
      <a:dk2>
        <a:srgbClr val="62656C"/>
      </a:dk2>
      <a:lt2>
        <a:srgbClr val="E7E6E6"/>
      </a:lt2>
      <a:accent1>
        <a:srgbClr val="009795"/>
      </a:accent1>
      <a:accent2>
        <a:srgbClr val="00C3C9"/>
      </a:accent2>
      <a:accent3>
        <a:srgbClr val="96D333"/>
      </a:accent3>
      <a:accent4>
        <a:srgbClr val="FFBB00"/>
      </a:accent4>
      <a:accent5>
        <a:srgbClr val="FF5C00"/>
      </a:accent5>
      <a:accent6>
        <a:srgbClr val="FFFFFF"/>
      </a:accent6>
      <a:hlink>
        <a:srgbClr val="000000"/>
      </a:hlink>
      <a:folHlink>
        <a:srgbClr val="7F7F7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SF-dit-book" id="{48D2772B-75FE-40A9-B361-BCF5FD9950EE}" vid="{F79AA5FE-88D2-4F37-ADAE-36F22AB5D2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2073</Words>
  <Application>Microsoft Office PowerPoint</Application>
  <PresentationFormat>Widescreen</PresentationFormat>
  <Paragraphs>128</Paragraphs>
  <Slides>34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34</vt:i4>
      </vt:variant>
    </vt:vector>
  </HeadingPairs>
  <TitlesOfParts>
    <vt:vector size="37" baseType="lpstr">
      <vt:lpstr>Arial</vt:lpstr>
      <vt:lpstr>Calibri</vt:lpstr>
      <vt:lpstr>USF-dit-book</vt:lpstr>
      <vt:lpstr>File Management</vt:lpstr>
      <vt:lpstr>Topics</vt:lpstr>
      <vt:lpstr>File Management Overview</vt:lpstr>
      <vt:lpstr>Why Manage Files?</vt:lpstr>
      <vt:lpstr>Using File Managing Utilities</vt:lpstr>
      <vt:lpstr>Opening the File Managers</vt:lpstr>
      <vt:lpstr>File Manager Components</vt:lpstr>
      <vt:lpstr>Cloud-Based File Management</vt:lpstr>
      <vt:lpstr>File and Folder Properties</vt:lpstr>
      <vt:lpstr>File and Folder Properties</vt:lpstr>
      <vt:lpstr>File and Folder Properties</vt:lpstr>
      <vt:lpstr>Locating Files and Searching</vt:lpstr>
      <vt:lpstr>Locating Files</vt:lpstr>
      <vt:lpstr>Search</vt:lpstr>
      <vt:lpstr>Search</vt:lpstr>
      <vt:lpstr>System Generated Files</vt:lpstr>
      <vt:lpstr>System Generated Files</vt:lpstr>
      <vt:lpstr>System Generated Files</vt:lpstr>
      <vt:lpstr>System Generated Files</vt:lpstr>
      <vt:lpstr>System Generated Files</vt:lpstr>
      <vt:lpstr>File Operations</vt:lpstr>
      <vt:lpstr>Renaming a File</vt:lpstr>
      <vt:lpstr>Copying a File</vt:lpstr>
      <vt:lpstr>Moving a File</vt:lpstr>
      <vt:lpstr>Deleting a File</vt:lpstr>
      <vt:lpstr>Undeleting a File</vt:lpstr>
      <vt:lpstr>File Compression, Decompression, and  File Backup</vt:lpstr>
      <vt:lpstr>File Compression and Decompression</vt:lpstr>
      <vt:lpstr>File Compression and Decompression</vt:lpstr>
      <vt:lpstr>File Backup</vt:lpstr>
      <vt:lpstr>Task Manager and Activity Monitor</vt:lpstr>
      <vt:lpstr>Task Manager</vt:lpstr>
      <vt:lpstr>Activity Monitor</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File Management presentation</dc:title>
  <dc:creator>Clinton Daniel</dc:creator>
  <cp:keywords>DIT</cp:keywords>
  <cp:lastModifiedBy>Gloria Schramm</cp:lastModifiedBy>
  <cp:revision>27</cp:revision>
  <dcterms:created xsi:type="dcterms:W3CDTF">2023-05-24T15:04:32Z</dcterms:created>
  <dcterms:modified xsi:type="dcterms:W3CDTF">2023-07-01T18:43:06Z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FAED8969-5DE6-4CAD-8013-ED823F9177B7</vt:lpwstr>
  </property>
  <property fmtid="{D5CDD505-2E9C-101B-9397-08002B2CF9AE}" pid="3" name="ArticulatePath">
    <vt:lpwstr>DIT_chap6_File-Management</vt:lpwstr>
  </property>
</Properties>
</file>