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sldIdLst>
    <p:sldId id="256" r:id="rId2"/>
    <p:sldId id="258" r:id="rId3"/>
    <p:sldId id="259" r:id="rId4"/>
    <p:sldId id="260" r:id="rId5"/>
    <p:sldId id="282" r:id="rId6"/>
    <p:sldId id="261" r:id="rId7"/>
    <p:sldId id="262" r:id="rId8"/>
    <p:sldId id="263" r:id="rId9"/>
    <p:sldId id="264" r:id="rId10"/>
    <p:sldId id="265" r:id="rId11"/>
    <p:sldId id="266" r:id="rId12"/>
    <p:sldId id="267" r:id="rId13"/>
    <p:sldId id="268" r:id="rId14"/>
    <p:sldId id="269" r:id="rId15"/>
    <p:sldId id="270" r:id="rId16"/>
    <p:sldId id="271" r:id="rId17"/>
    <p:sldId id="283" r:id="rId18"/>
    <p:sldId id="272" r:id="rId19"/>
    <p:sldId id="273" r:id="rId20"/>
    <p:sldId id="274" r:id="rId21"/>
    <p:sldId id="275" r:id="rId22"/>
    <p:sldId id="284" r:id="rId23"/>
    <p:sldId id="276" r:id="rId24"/>
    <p:sldId id="277" r:id="rId25"/>
    <p:sldId id="278" r:id="rId26"/>
    <p:sldId id="279" r:id="rId27"/>
    <p:sldId id="280" r:id="rId28"/>
    <p:sldId id="281" r:id="rId29"/>
    <p:sldId id="285" r:id="rId30"/>
  </p:sldIdLst>
  <p:sldSz cx="12192000" cy="6858000"/>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75EB4A-4C4C-4752-BD66-E5A83F617F5A}" v="1" dt="2023-05-29T23:18:36.9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p:restoredTop sz="75422" autoAdjust="0"/>
  </p:normalViewPr>
  <p:slideViewPr>
    <p:cSldViewPr snapToGrid="0" snapToObjects="1">
      <p:cViewPr varScale="1">
        <p:scale>
          <a:sx n="80" d="100"/>
          <a:sy n="80" d="100"/>
        </p:scale>
        <p:origin x="330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D6E212-0F2C-C44B-A36E-BDA5A8C415F8}"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D89946-2B2E-2548-BB87-6A93409458ED}" type="slidenum">
              <a:rPr lang="en-US" smtClean="0"/>
              <a:t>‹#›</a:t>
            </a:fld>
            <a:endParaRPr lang="en-US"/>
          </a:p>
        </p:txBody>
      </p:sp>
    </p:spTree>
    <p:extLst>
      <p:ext uri="{BB962C8B-B14F-4D97-AF65-F5344CB8AC3E}">
        <p14:creationId xmlns:p14="http://schemas.microsoft.com/office/powerpoint/2010/main" val="2157761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“Word Processors”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14998343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C7D5FA53-66F7-886C-3221-75F36FE1C059}"/>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347B8258-6C05-2459-5838-94C9ED1801B1}"/>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259644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505792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23357704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105534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485681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257000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2452839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281015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079563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318475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572385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4130220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2950524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Autofit/>
          </a:bodyPr>
          <a:lstStyle/>
          <a:p>
            <a:r>
              <a:rPr lang="en-US" dirty="0"/>
              <a:t>Word Processors</a:t>
            </a:r>
          </a:p>
        </p:txBody>
      </p:sp>
      <p:sp>
        <p:nvSpPr>
          <p:cNvPr id="4" name="Content Placeholder 3">
            <a:extLst>
              <a:ext uri="{FF2B5EF4-FFF2-40B4-BE49-F238E27FC236}">
                <a16:creationId xmlns:a16="http://schemas.microsoft.com/office/drawing/2014/main" id="{BE62D5C0-4465-90D9-716F-CC42D3D0B940}"/>
              </a:ext>
            </a:extLst>
          </p:cNvPr>
          <p:cNvSpPr>
            <a:spLocks noGrp="1"/>
          </p:cNvSpPr>
          <p:nvPr>
            <p:ph sz="quarter" idx="10"/>
          </p:nvPr>
        </p:nvSpPr>
        <p:spPr>
          <a:xfrm>
            <a:off x="1524000" y="4675188"/>
            <a:ext cx="1101264" cy="369332"/>
          </a:xfrm>
        </p:spPr>
        <p:txBody>
          <a:bodyPr/>
          <a:lstStyle/>
          <a:p>
            <a:r>
              <a:rPr lang="en-US" dirty="0"/>
              <a:t>Chapter 8</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4B02D-3FC5-B44C-AD80-F6325922B18B}"/>
              </a:ext>
            </a:extLst>
          </p:cNvPr>
          <p:cNvSpPr>
            <a:spLocks noGrp="1"/>
          </p:cNvSpPr>
          <p:nvPr>
            <p:ph type="title"/>
          </p:nvPr>
        </p:nvSpPr>
        <p:spPr/>
        <p:txBody>
          <a:bodyPr/>
          <a:lstStyle/>
          <a:p>
            <a:r>
              <a:rPr lang="en-US" dirty="0"/>
              <a:t>Styles</a:t>
            </a:r>
          </a:p>
        </p:txBody>
      </p:sp>
      <p:sp>
        <p:nvSpPr>
          <p:cNvPr id="3" name="Content Placeholder 2">
            <a:extLst>
              <a:ext uri="{FF2B5EF4-FFF2-40B4-BE49-F238E27FC236}">
                <a16:creationId xmlns:a16="http://schemas.microsoft.com/office/drawing/2014/main" id="{325350D6-86AE-C440-BFD2-01C6E64E1F6E}"/>
              </a:ext>
            </a:extLst>
          </p:cNvPr>
          <p:cNvSpPr>
            <a:spLocks noGrp="1"/>
          </p:cNvSpPr>
          <p:nvPr>
            <p:ph idx="1"/>
          </p:nvPr>
        </p:nvSpPr>
        <p:spPr>
          <a:xfrm>
            <a:off x="838200" y="1825625"/>
            <a:ext cx="6298870" cy="4351338"/>
          </a:xfrm>
        </p:spPr>
        <p:txBody>
          <a:bodyPr/>
          <a:lstStyle/>
          <a:p>
            <a:r>
              <a:rPr lang="en-US" dirty="0"/>
              <a:t>The use of styles can really help you if, for instance, you would like one combination for text, another for headings, another for quotes, another to emphasize certain sentences.</a:t>
            </a:r>
          </a:p>
          <a:p>
            <a:r>
              <a:rPr lang="en-US" dirty="0"/>
              <a:t>Styles are combinations of formatting features that can be applied to text to instantly change its appearance. </a:t>
            </a:r>
          </a:p>
        </p:txBody>
      </p:sp>
      <p:pic>
        <p:nvPicPr>
          <p:cNvPr id="5" name="Picture 4" descr="Example of Apply Styles in Word">
            <a:extLst>
              <a:ext uri="{FF2B5EF4-FFF2-40B4-BE49-F238E27FC236}">
                <a16:creationId xmlns:a16="http://schemas.microsoft.com/office/drawing/2014/main" id="{1D0750AC-5BF9-3244-BDF0-9888239A3069}"/>
              </a:ext>
            </a:extLst>
          </p:cNvPr>
          <p:cNvPicPr>
            <a:picLocks noChangeAspect="1"/>
          </p:cNvPicPr>
          <p:nvPr/>
        </p:nvPicPr>
        <p:blipFill>
          <a:blip r:embed="rId3"/>
          <a:stretch>
            <a:fillRect/>
          </a:stretch>
        </p:blipFill>
        <p:spPr>
          <a:xfrm>
            <a:off x="7484442" y="1690687"/>
            <a:ext cx="2663265" cy="4486275"/>
          </a:xfrm>
          <a:prstGeom prst="rect">
            <a:avLst/>
          </a:prstGeom>
        </p:spPr>
      </p:pic>
    </p:spTree>
    <p:custDataLst>
      <p:tags r:id="rId1"/>
    </p:custDataLst>
    <p:extLst>
      <p:ext uri="{BB962C8B-B14F-4D97-AF65-F5344CB8AC3E}">
        <p14:creationId xmlns:p14="http://schemas.microsoft.com/office/powerpoint/2010/main" val="2232818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EA923-D5AC-7544-B9DF-3E3E534A8627}"/>
              </a:ext>
            </a:extLst>
          </p:cNvPr>
          <p:cNvSpPr>
            <a:spLocks noGrp="1"/>
          </p:cNvSpPr>
          <p:nvPr>
            <p:ph type="title"/>
          </p:nvPr>
        </p:nvSpPr>
        <p:spPr/>
        <p:txBody>
          <a:bodyPr/>
          <a:lstStyle/>
          <a:p>
            <a:r>
              <a:rPr lang="en-US" dirty="0"/>
              <a:t>Tables</a:t>
            </a:r>
          </a:p>
        </p:txBody>
      </p:sp>
      <p:sp>
        <p:nvSpPr>
          <p:cNvPr id="3" name="Content Placeholder 2">
            <a:extLst>
              <a:ext uri="{FF2B5EF4-FFF2-40B4-BE49-F238E27FC236}">
                <a16:creationId xmlns:a16="http://schemas.microsoft.com/office/drawing/2014/main" id="{A3BD2242-98A7-EC46-8C18-41205A30D705}"/>
              </a:ext>
            </a:extLst>
          </p:cNvPr>
          <p:cNvSpPr>
            <a:spLocks noGrp="1"/>
          </p:cNvSpPr>
          <p:nvPr>
            <p:ph idx="1"/>
          </p:nvPr>
        </p:nvSpPr>
        <p:spPr/>
        <p:txBody>
          <a:bodyPr/>
          <a:lstStyle/>
          <a:p>
            <a:r>
              <a:rPr lang="en-US" dirty="0"/>
              <a:t>Readers can grasp complex data far more easily if it is presented in a tabular form as opposed to plain text. </a:t>
            </a:r>
          </a:p>
          <a:p>
            <a:r>
              <a:rPr lang="en-US" dirty="0"/>
              <a:t>Tables are also useful to highlight trends and sudden increases or decreases in values.</a:t>
            </a:r>
          </a:p>
        </p:txBody>
      </p:sp>
      <p:pic>
        <p:nvPicPr>
          <p:cNvPr id="5" name="Picture 4" descr="Example of a table in Word">
            <a:extLst>
              <a:ext uri="{FF2B5EF4-FFF2-40B4-BE49-F238E27FC236}">
                <a16:creationId xmlns:a16="http://schemas.microsoft.com/office/drawing/2014/main" id="{B0F8D496-F202-874F-AAB0-094F01AE0600}"/>
              </a:ext>
            </a:extLst>
          </p:cNvPr>
          <p:cNvPicPr>
            <a:picLocks noChangeAspect="1"/>
          </p:cNvPicPr>
          <p:nvPr/>
        </p:nvPicPr>
        <p:blipFill>
          <a:blip r:embed="rId3"/>
          <a:stretch>
            <a:fillRect/>
          </a:stretch>
        </p:blipFill>
        <p:spPr>
          <a:xfrm>
            <a:off x="2760686" y="3596307"/>
            <a:ext cx="6670628" cy="2277985"/>
          </a:xfrm>
          <a:prstGeom prst="rect">
            <a:avLst/>
          </a:prstGeom>
        </p:spPr>
      </p:pic>
    </p:spTree>
    <p:custDataLst>
      <p:tags r:id="rId1"/>
    </p:custDataLst>
    <p:extLst>
      <p:ext uri="{BB962C8B-B14F-4D97-AF65-F5344CB8AC3E}">
        <p14:creationId xmlns:p14="http://schemas.microsoft.com/office/powerpoint/2010/main" val="4148200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E06A5-4CB2-B849-BB75-ACDB11D562C6}"/>
              </a:ext>
            </a:extLst>
          </p:cNvPr>
          <p:cNvSpPr>
            <a:spLocks noGrp="1"/>
          </p:cNvSpPr>
          <p:nvPr>
            <p:ph type="title"/>
          </p:nvPr>
        </p:nvSpPr>
        <p:spPr/>
        <p:txBody>
          <a:bodyPr/>
          <a:lstStyle/>
          <a:p>
            <a:r>
              <a:rPr lang="en-US" dirty="0"/>
              <a:t>Creating Content: Captions</a:t>
            </a:r>
          </a:p>
        </p:txBody>
      </p:sp>
      <p:sp>
        <p:nvSpPr>
          <p:cNvPr id="3" name="Content Placeholder 2">
            <a:extLst>
              <a:ext uri="{FF2B5EF4-FFF2-40B4-BE49-F238E27FC236}">
                <a16:creationId xmlns:a16="http://schemas.microsoft.com/office/drawing/2014/main" id="{54F64ACC-4B32-CB44-8425-22A5FF109E68}"/>
              </a:ext>
            </a:extLst>
          </p:cNvPr>
          <p:cNvSpPr>
            <a:spLocks noGrp="1"/>
          </p:cNvSpPr>
          <p:nvPr>
            <p:ph idx="1"/>
          </p:nvPr>
        </p:nvSpPr>
        <p:spPr>
          <a:xfrm>
            <a:off x="838199" y="1825625"/>
            <a:ext cx="5657603" cy="4351338"/>
          </a:xfrm>
        </p:spPr>
        <p:txBody>
          <a:bodyPr/>
          <a:lstStyle/>
          <a:p>
            <a:r>
              <a:rPr lang="en-US" dirty="0"/>
              <a:t>A convenient feature that further improves the usefulness of tables and other objects inserted into documents is captions. </a:t>
            </a:r>
          </a:p>
          <a:p>
            <a:r>
              <a:rPr lang="en-US" dirty="0"/>
              <a:t>A caption is a title or brief explanation that is added to tables, figures, and other objects. </a:t>
            </a:r>
          </a:p>
        </p:txBody>
      </p:sp>
      <p:pic>
        <p:nvPicPr>
          <p:cNvPr id="7" name="Picture 6" descr="Example of creating a figure caption in Word">
            <a:extLst>
              <a:ext uri="{FF2B5EF4-FFF2-40B4-BE49-F238E27FC236}">
                <a16:creationId xmlns:a16="http://schemas.microsoft.com/office/drawing/2014/main" id="{C8649060-132F-F747-B89E-73D32BF2F501}"/>
              </a:ext>
            </a:extLst>
          </p:cNvPr>
          <p:cNvPicPr>
            <a:picLocks noChangeAspect="1"/>
          </p:cNvPicPr>
          <p:nvPr/>
        </p:nvPicPr>
        <p:blipFill>
          <a:blip r:embed="rId3"/>
          <a:stretch>
            <a:fillRect/>
          </a:stretch>
        </p:blipFill>
        <p:spPr>
          <a:xfrm>
            <a:off x="6640641" y="1825625"/>
            <a:ext cx="4422989" cy="3358195"/>
          </a:xfrm>
          <a:prstGeom prst="rect">
            <a:avLst/>
          </a:prstGeom>
        </p:spPr>
      </p:pic>
    </p:spTree>
    <p:custDataLst>
      <p:tags r:id="rId1"/>
    </p:custDataLst>
    <p:extLst>
      <p:ext uri="{BB962C8B-B14F-4D97-AF65-F5344CB8AC3E}">
        <p14:creationId xmlns:p14="http://schemas.microsoft.com/office/powerpoint/2010/main" val="3257437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F9A9A-57B9-3647-88E9-198E11BE3155}"/>
              </a:ext>
            </a:extLst>
          </p:cNvPr>
          <p:cNvSpPr>
            <a:spLocks noGrp="1"/>
          </p:cNvSpPr>
          <p:nvPr>
            <p:ph type="title"/>
          </p:nvPr>
        </p:nvSpPr>
        <p:spPr/>
        <p:txBody>
          <a:bodyPr/>
          <a:lstStyle/>
          <a:p>
            <a:r>
              <a:rPr lang="en-US" dirty="0"/>
              <a:t>Page Layout</a:t>
            </a:r>
          </a:p>
        </p:txBody>
      </p:sp>
      <p:sp>
        <p:nvSpPr>
          <p:cNvPr id="3" name="Content Placeholder 2">
            <a:extLst>
              <a:ext uri="{FF2B5EF4-FFF2-40B4-BE49-F238E27FC236}">
                <a16:creationId xmlns:a16="http://schemas.microsoft.com/office/drawing/2014/main" id="{1AF2C077-D696-BF4B-B15E-29256D5A48C1}"/>
              </a:ext>
            </a:extLst>
          </p:cNvPr>
          <p:cNvSpPr>
            <a:spLocks noGrp="1"/>
          </p:cNvSpPr>
          <p:nvPr>
            <p:ph idx="1"/>
          </p:nvPr>
        </p:nvSpPr>
        <p:spPr>
          <a:xfrm>
            <a:off x="838200" y="1825625"/>
            <a:ext cx="6514948" cy="4351338"/>
          </a:xfrm>
        </p:spPr>
        <p:txBody>
          <a:bodyPr/>
          <a:lstStyle/>
          <a:p>
            <a:r>
              <a:rPr lang="en-US" dirty="0"/>
              <a:t>The basic page-level property is the page layout. </a:t>
            </a:r>
          </a:p>
          <a:p>
            <a:r>
              <a:rPr lang="en-US" dirty="0"/>
              <a:t>The page layout of digital documents is the arrangement of margins, content, and orientation of the page.</a:t>
            </a:r>
          </a:p>
          <a:p>
            <a:r>
              <a:rPr lang="en-US" dirty="0"/>
              <a:t>Page orientation is how the rectangular dimensions of the page are placed for normal viewing.</a:t>
            </a:r>
          </a:p>
        </p:txBody>
      </p:sp>
      <p:pic>
        <p:nvPicPr>
          <p:cNvPr id="5" name="Picture 4" descr="Example of selecting page orientation in Apple Pages">
            <a:extLst>
              <a:ext uri="{FF2B5EF4-FFF2-40B4-BE49-F238E27FC236}">
                <a16:creationId xmlns:a16="http://schemas.microsoft.com/office/drawing/2014/main" id="{6165200B-EA16-4443-8586-6EB7B888B635}"/>
              </a:ext>
            </a:extLst>
          </p:cNvPr>
          <p:cNvPicPr>
            <a:picLocks noChangeAspect="1"/>
          </p:cNvPicPr>
          <p:nvPr/>
        </p:nvPicPr>
        <p:blipFill>
          <a:blip r:embed="rId3"/>
          <a:stretch>
            <a:fillRect/>
          </a:stretch>
        </p:blipFill>
        <p:spPr>
          <a:xfrm>
            <a:off x="7353149" y="1871845"/>
            <a:ext cx="4154096" cy="3008913"/>
          </a:xfrm>
          <a:prstGeom prst="rect">
            <a:avLst/>
          </a:prstGeom>
        </p:spPr>
      </p:pic>
    </p:spTree>
    <p:custDataLst>
      <p:tags r:id="rId1"/>
    </p:custDataLst>
    <p:extLst>
      <p:ext uri="{BB962C8B-B14F-4D97-AF65-F5344CB8AC3E}">
        <p14:creationId xmlns:p14="http://schemas.microsoft.com/office/powerpoint/2010/main" val="2434879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CE99C-0E04-4748-9D4A-75E4F133DE81}"/>
              </a:ext>
            </a:extLst>
          </p:cNvPr>
          <p:cNvSpPr>
            <a:spLocks noGrp="1"/>
          </p:cNvSpPr>
          <p:nvPr>
            <p:ph type="title"/>
          </p:nvPr>
        </p:nvSpPr>
        <p:spPr/>
        <p:txBody>
          <a:bodyPr/>
          <a:lstStyle/>
          <a:p>
            <a:r>
              <a:rPr lang="en-US" dirty="0"/>
              <a:t>Headers and Footers</a:t>
            </a:r>
          </a:p>
        </p:txBody>
      </p:sp>
      <p:sp>
        <p:nvSpPr>
          <p:cNvPr id="3" name="Content Placeholder 2">
            <a:extLst>
              <a:ext uri="{FF2B5EF4-FFF2-40B4-BE49-F238E27FC236}">
                <a16:creationId xmlns:a16="http://schemas.microsoft.com/office/drawing/2014/main" id="{FB417C49-5AEE-C141-8FFC-ED9626E23049}"/>
              </a:ext>
            </a:extLst>
          </p:cNvPr>
          <p:cNvSpPr>
            <a:spLocks noGrp="1"/>
          </p:cNvSpPr>
          <p:nvPr>
            <p:ph idx="1"/>
          </p:nvPr>
        </p:nvSpPr>
        <p:spPr>
          <a:xfrm>
            <a:off x="838200" y="1825625"/>
            <a:ext cx="6785758" cy="4351338"/>
          </a:xfrm>
        </p:spPr>
        <p:txBody>
          <a:bodyPr/>
          <a:lstStyle/>
          <a:p>
            <a:r>
              <a:rPr lang="en-US" dirty="0"/>
              <a:t>Headers and footers are informational text that is separated from the main content and appears at the top or bottom margins of a page. </a:t>
            </a:r>
          </a:p>
          <a:p>
            <a:r>
              <a:rPr lang="en-US" dirty="0"/>
              <a:t>It is common to have headers and footers in long documents, like textbooks, novels, company quarterly reports, and product documentation.</a:t>
            </a:r>
          </a:p>
        </p:txBody>
      </p:sp>
      <p:pic>
        <p:nvPicPr>
          <p:cNvPr id="5" name="Picture 4" descr="Example of selecting a header in Apple Pages">
            <a:extLst>
              <a:ext uri="{FF2B5EF4-FFF2-40B4-BE49-F238E27FC236}">
                <a16:creationId xmlns:a16="http://schemas.microsoft.com/office/drawing/2014/main" id="{E33591D4-9CB2-DF44-87EC-5100FA8A0CEA}"/>
              </a:ext>
            </a:extLst>
          </p:cNvPr>
          <p:cNvPicPr>
            <a:picLocks noChangeAspect="1"/>
          </p:cNvPicPr>
          <p:nvPr/>
        </p:nvPicPr>
        <p:blipFill>
          <a:blip r:embed="rId3"/>
          <a:stretch>
            <a:fillRect/>
          </a:stretch>
        </p:blipFill>
        <p:spPr>
          <a:xfrm>
            <a:off x="7993025" y="1825625"/>
            <a:ext cx="2758133" cy="4542808"/>
          </a:xfrm>
          <a:prstGeom prst="rect">
            <a:avLst/>
          </a:prstGeom>
        </p:spPr>
      </p:pic>
    </p:spTree>
    <p:custDataLst>
      <p:tags r:id="rId1"/>
    </p:custDataLst>
    <p:extLst>
      <p:ext uri="{BB962C8B-B14F-4D97-AF65-F5344CB8AC3E}">
        <p14:creationId xmlns:p14="http://schemas.microsoft.com/office/powerpoint/2010/main" val="3527500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41CDD-2838-EC47-976F-479CAB675051}"/>
              </a:ext>
            </a:extLst>
          </p:cNvPr>
          <p:cNvSpPr>
            <a:spLocks noGrp="1"/>
          </p:cNvSpPr>
          <p:nvPr>
            <p:ph type="title"/>
          </p:nvPr>
        </p:nvSpPr>
        <p:spPr/>
        <p:txBody>
          <a:bodyPr/>
          <a:lstStyle/>
          <a:p>
            <a:r>
              <a:rPr lang="en-US" dirty="0"/>
              <a:t>Image Editing</a:t>
            </a:r>
          </a:p>
        </p:txBody>
      </p:sp>
      <p:sp>
        <p:nvSpPr>
          <p:cNvPr id="3" name="Content Placeholder 2">
            <a:extLst>
              <a:ext uri="{FF2B5EF4-FFF2-40B4-BE49-F238E27FC236}">
                <a16:creationId xmlns:a16="http://schemas.microsoft.com/office/drawing/2014/main" id="{9FDCE9F4-91D8-9148-9F25-465566157E29}"/>
              </a:ext>
            </a:extLst>
          </p:cNvPr>
          <p:cNvSpPr>
            <a:spLocks noGrp="1"/>
          </p:cNvSpPr>
          <p:nvPr>
            <p:ph idx="1"/>
          </p:nvPr>
        </p:nvSpPr>
        <p:spPr>
          <a:xfrm>
            <a:off x="838200" y="1825625"/>
            <a:ext cx="5907935" cy="4351338"/>
          </a:xfrm>
        </p:spPr>
        <p:txBody>
          <a:bodyPr>
            <a:noAutofit/>
          </a:bodyPr>
          <a:lstStyle/>
          <a:p>
            <a:pPr>
              <a:spcBef>
                <a:spcPts val="600"/>
              </a:spcBef>
              <a:spcAft>
                <a:spcPts val="0"/>
              </a:spcAft>
            </a:pPr>
            <a:r>
              <a:rPr lang="en-US" dirty="0"/>
              <a:t>Images make your document more readable and convey information far more intuitively than words.</a:t>
            </a:r>
          </a:p>
          <a:p>
            <a:pPr>
              <a:spcBef>
                <a:spcPts val="600"/>
              </a:spcBef>
              <a:spcAft>
                <a:spcPts val="0"/>
              </a:spcAft>
            </a:pPr>
            <a:r>
              <a:rPr lang="en-US" dirty="0"/>
              <a:t>Word processing applications allow users to insert images from multiple sources.</a:t>
            </a:r>
          </a:p>
          <a:p>
            <a:pPr>
              <a:spcBef>
                <a:spcPts val="600"/>
              </a:spcBef>
              <a:spcAft>
                <a:spcPts val="0"/>
              </a:spcAft>
            </a:pPr>
            <a:r>
              <a:rPr lang="en-US" dirty="0"/>
              <a:t>If you right click the image, you will get a context menu that lets you format the image to adjust its border, colors, and transparency. You can crop the image to a size you like and adjust other properties like brightness, contrast, and aspect ratio (the ratio of its width to height).</a:t>
            </a:r>
          </a:p>
        </p:txBody>
      </p:sp>
      <p:pic>
        <p:nvPicPr>
          <p:cNvPr id="5" name="Picture 4" descr="Example of photo editing menu">
            <a:extLst>
              <a:ext uri="{FF2B5EF4-FFF2-40B4-BE49-F238E27FC236}">
                <a16:creationId xmlns:a16="http://schemas.microsoft.com/office/drawing/2014/main" id="{C616E5E3-6C7C-F14D-90A6-183B56F629A8}"/>
              </a:ext>
            </a:extLst>
          </p:cNvPr>
          <p:cNvPicPr>
            <a:picLocks noChangeAspect="1"/>
          </p:cNvPicPr>
          <p:nvPr/>
        </p:nvPicPr>
        <p:blipFill>
          <a:blip r:embed="rId3"/>
          <a:stretch>
            <a:fillRect/>
          </a:stretch>
        </p:blipFill>
        <p:spPr>
          <a:xfrm>
            <a:off x="6746135" y="2619709"/>
            <a:ext cx="4948560" cy="2136413"/>
          </a:xfrm>
          <a:prstGeom prst="rect">
            <a:avLst/>
          </a:prstGeom>
        </p:spPr>
      </p:pic>
    </p:spTree>
    <p:custDataLst>
      <p:tags r:id="rId1"/>
    </p:custDataLst>
    <p:extLst>
      <p:ext uri="{BB962C8B-B14F-4D97-AF65-F5344CB8AC3E}">
        <p14:creationId xmlns:p14="http://schemas.microsoft.com/office/powerpoint/2010/main" val="828690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ACCF3-A25D-8446-8216-89D6F90A13DC}"/>
              </a:ext>
            </a:extLst>
          </p:cNvPr>
          <p:cNvSpPr>
            <a:spLocks noGrp="1"/>
          </p:cNvSpPr>
          <p:nvPr>
            <p:ph type="title"/>
          </p:nvPr>
        </p:nvSpPr>
        <p:spPr/>
        <p:txBody>
          <a:bodyPr/>
          <a:lstStyle/>
          <a:p>
            <a:r>
              <a:rPr lang="en-US" dirty="0"/>
              <a:t>Shapes</a:t>
            </a:r>
          </a:p>
        </p:txBody>
      </p:sp>
      <p:sp>
        <p:nvSpPr>
          <p:cNvPr id="3" name="Content Placeholder 2">
            <a:extLst>
              <a:ext uri="{FF2B5EF4-FFF2-40B4-BE49-F238E27FC236}">
                <a16:creationId xmlns:a16="http://schemas.microsoft.com/office/drawing/2014/main" id="{C3C4D29B-C248-F946-B5DD-2AE8E0292423}"/>
              </a:ext>
            </a:extLst>
          </p:cNvPr>
          <p:cNvSpPr>
            <a:spLocks noGrp="1"/>
          </p:cNvSpPr>
          <p:nvPr>
            <p:ph idx="1"/>
          </p:nvPr>
        </p:nvSpPr>
        <p:spPr/>
        <p:txBody>
          <a:bodyPr/>
          <a:lstStyle/>
          <a:p>
            <a:pPr marL="0" indent="0">
              <a:buNone/>
            </a:pPr>
            <a:r>
              <a:rPr lang="en-US" dirty="0"/>
              <a:t>You can add shapes to your document to improve clarity. </a:t>
            </a:r>
          </a:p>
        </p:txBody>
      </p:sp>
      <p:pic>
        <p:nvPicPr>
          <p:cNvPr id="5" name="Picture 4" descr="Example of shapes in Apple Pages">
            <a:extLst>
              <a:ext uri="{FF2B5EF4-FFF2-40B4-BE49-F238E27FC236}">
                <a16:creationId xmlns:a16="http://schemas.microsoft.com/office/drawing/2014/main" id="{B4330BD0-8511-1640-81AA-D2405050591F}"/>
              </a:ext>
            </a:extLst>
          </p:cNvPr>
          <p:cNvPicPr>
            <a:picLocks noChangeAspect="1"/>
          </p:cNvPicPr>
          <p:nvPr/>
        </p:nvPicPr>
        <p:blipFill>
          <a:blip r:embed="rId3"/>
          <a:stretch>
            <a:fillRect/>
          </a:stretch>
        </p:blipFill>
        <p:spPr>
          <a:xfrm>
            <a:off x="2601510" y="2609396"/>
            <a:ext cx="6988979" cy="3239989"/>
          </a:xfrm>
          <a:prstGeom prst="rect">
            <a:avLst/>
          </a:prstGeom>
        </p:spPr>
      </p:pic>
    </p:spTree>
    <p:custDataLst>
      <p:tags r:id="rId1"/>
    </p:custDataLst>
    <p:extLst>
      <p:ext uri="{BB962C8B-B14F-4D97-AF65-F5344CB8AC3E}">
        <p14:creationId xmlns:p14="http://schemas.microsoft.com/office/powerpoint/2010/main" val="2608829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53531-0429-859C-6D77-DFEBF59DFE96}"/>
              </a:ext>
            </a:extLst>
          </p:cNvPr>
          <p:cNvSpPr>
            <a:spLocks noGrp="1"/>
          </p:cNvSpPr>
          <p:nvPr>
            <p:ph type="title"/>
          </p:nvPr>
        </p:nvSpPr>
        <p:spPr/>
        <p:txBody>
          <a:bodyPr/>
          <a:lstStyle/>
          <a:p>
            <a:r>
              <a:rPr lang="en-US" dirty="0"/>
              <a:t>Revision and Proofreading</a:t>
            </a:r>
          </a:p>
        </p:txBody>
      </p:sp>
      <p:sp>
        <p:nvSpPr>
          <p:cNvPr id="3" name="Text Placeholder 2">
            <a:extLst>
              <a:ext uri="{FF2B5EF4-FFF2-40B4-BE49-F238E27FC236}">
                <a16:creationId xmlns:a16="http://schemas.microsoft.com/office/drawing/2014/main" id="{B78D0C5C-8D9F-3521-D0B6-EC73DDBD91B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057799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29608-F1E3-6740-82D7-73D4D9552AE3}"/>
              </a:ext>
            </a:extLst>
          </p:cNvPr>
          <p:cNvSpPr>
            <a:spLocks noGrp="1"/>
          </p:cNvSpPr>
          <p:nvPr>
            <p:ph type="title"/>
          </p:nvPr>
        </p:nvSpPr>
        <p:spPr/>
        <p:txBody>
          <a:bodyPr/>
          <a:lstStyle/>
          <a:p>
            <a:r>
              <a:rPr lang="en-US" dirty="0"/>
              <a:t>Track Changes</a:t>
            </a:r>
          </a:p>
        </p:txBody>
      </p:sp>
      <p:sp>
        <p:nvSpPr>
          <p:cNvPr id="3" name="Content Placeholder 2">
            <a:extLst>
              <a:ext uri="{FF2B5EF4-FFF2-40B4-BE49-F238E27FC236}">
                <a16:creationId xmlns:a16="http://schemas.microsoft.com/office/drawing/2014/main" id="{B6F2DD5C-565B-6944-9CFB-B7B79DDA199A}"/>
              </a:ext>
            </a:extLst>
          </p:cNvPr>
          <p:cNvSpPr>
            <a:spLocks noGrp="1"/>
          </p:cNvSpPr>
          <p:nvPr>
            <p:ph idx="1"/>
          </p:nvPr>
        </p:nvSpPr>
        <p:spPr/>
        <p:txBody>
          <a:bodyPr>
            <a:normAutofit/>
          </a:bodyPr>
          <a:lstStyle/>
          <a:p>
            <a:pPr marL="0" indent="0">
              <a:buNone/>
            </a:pPr>
            <a:r>
              <a:rPr lang="en-US" b="1" i="1" dirty="0"/>
              <a:t>Track changes</a:t>
            </a:r>
            <a:r>
              <a:rPr lang="en-US" dirty="0"/>
              <a:t> is the ability of word processors to keep track of any changes to a document. </a:t>
            </a:r>
          </a:p>
          <a:p>
            <a:pPr lvl="1"/>
            <a:r>
              <a:rPr lang="en-US" dirty="0"/>
              <a:t>Tracking changes allows you to share your updates with reviewers and view their comments and updates.</a:t>
            </a:r>
          </a:p>
          <a:p>
            <a:pPr lvl="1"/>
            <a:r>
              <a:rPr lang="en-US" dirty="0"/>
              <a:t>Whether you are writing high school essays, emailing a colleague, or working on your thesis, your work will improve tremendously by revision.</a:t>
            </a:r>
          </a:p>
          <a:p>
            <a:pPr lvl="1"/>
            <a:r>
              <a:rPr lang="en-US" dirty="0"/>
              <a:t>Word processing software provide several powerful tools to help with the revision and proofreading process.</a:t>
            </a:r>
          </a:p>
          <a:p>
            <a:pPr lvl="1"/>
            <a:r>
              <a:rPr lang="en-US" dirty="0"/>
              <a:t>Using track changes will greatly simplify your ability to work with friends on collaborative projects.</a:t>
            </a:r>
          </a:p>
        </p:txBody>
      </p:sp>
    </p:spTree>
    <p:custDataLst>
      <p:tags r:id="rId1"/>
    </p:custDataLst>
    <p:extLst>
      <p:ext uri="{BB962C8B-B14F-4D97-AF65-F5344CB8AC3E}">
        <p14:creationId xmlns:p14="http://schemas.microsoft.com/office/powerpoint/2010/main" val="1175545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70539-94C1-DD42-8B22-07C073D38DC9}"/>
              </a:ext>
            </a:extLst>
          </p:cNvPr>
          <p:cNvSpPr>
            <a:spLocks noGrp="1"/>
          </p:cNvSpPr>
          <p:nvPr>
            <p:ph type="title"/>
          </p:nvPr>
        </p:nvSpPr>
        <p:spPr/>
        <p:txBody>
          <a:bodyPr/>
          <a:lstStyle/>
          <a:p>
            <a:r>
              <a:rPr lang="en-US" dirty="0"/>
              <a:t>Comments</a:t>
            </a:r>
          </a:p>
        </p:txBody>
      </p:sp>
      <p:sp>
        <p:nvSpPr>
          <p:cNvPr id="3" name="Content Placeholder 2">
            <a:extLst>
              <a:ext uri="{FF2B5EF4-FFF2-40B4-BE49-F238E27FC236}">
                <a16:creationId xmlns:a16="http://schemas.microsoft.com/office/drawing/2014/main" id="{00A8A6B3-2094-D64A-901A-46D345C2061A}"/>
              </a:ext>
            </a:extLst>
          </p:cNvPr>
          <p:cNvSpPr>
            <a:spLocks noGrp="1"/>
          </p:cNvSpPr>
          <p:nvPr>
            <p:ph idx="1"/>
          </p:nvPr>
        </p:nvSpPr>
        <p:spPr/>
        <p:txBody>
          <a:bodyPr/>
          <a:lstStyle/>
          <a:p>
            <a:pPr marL="0" indent="0">
              <a:buNone/>
            </a:pPr>
            <a:r>
              <a:rPr lang="en-US" dirty="0"/>
              <a:t>A </a:t>
            </a:r>
            <a:r>
              <a:rPr lang="en-US" b="1" i="1" dirty="0"/>
              <a:t>comment</a:t>
            </a:r>
            <a:r>
              <a:rPr lang="en-US" dirty="0"/>
              <a:t> is a remark or observation</a:t>
            </a:r>
          </a:p>
          <a:p>
            <a:pPr lvl="1"/>
            <a:r>
              <a:rPr lang="en-US" dirty="0"/>
              <a:t>Adding comments to a document is like scribbling notes on the side of a physical book.</a:t>
            </a:r>
          </a:p>
          <a:p>
            <a:pPr lvl="1"/>
            <a:r>
              <a:rPr lang="en-US" dirty="0"/>
              <a:t>Word processors support comments to allow reviewers to comment on a document in a non-intrusive way.</a:t>
            </a:r>
          </a:p>
          <a:p>
            <a:pPr lvl="1"/>
            <a:r>
              <a:rPr lang="en-US" dirty="0"/>
              <a:t>While comments in physical books are typically reminders you make to yourself about something you noticed on the page, comments in word processors are typically used by reviewers to exchange observations with each other to improve the document.</a:t>
            </a:r>
          </a:p>
        </p:txBody>
      </p:sp>
    </p:spTree>
    <p:custDataLst>
      <p:tags r:id="rId1"/>
    </p:custDataLst>
    <p:extLst>
      <p:ext uri="{BB962C8B-B14F-4D97-AF65-F5344CB8AC3E}">
        <p14:creationId xmlns:p14="http://schemas.microsoft.com/office/powerpoint/2010/main" val="776943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lstStyle/>
          <a:p>
            <a:r>
              <a:rPr lang="en-US" dirty="0"/>
              <a:t>Essential File Operations</a:t>
            </a:r>
          </a:p>
          <a:p>
            <a:r>
              <a:rPr lang="en-US" dirty="0"/>
              <a:t>Creating Content</a:t>
            </a:r>
          </a:p>
          <a:p>
            <a:r>
              <a:rPr lang="en-US" dirty="0"/>
              <a:t>Revision and Proofreading</a:t>
            </a:r>
          </a:p>
          <a:p>
            <a:r>
              <a:rPr lang="en-US" dirty="0"/>
              <a:t>References</a:t>
            </a:r>
          </a:p>
          <a:p>
            <a:r>
              <a:rPr lang="en-US" dirty="0"/>
              <a:t>Mail Merge</a:t>
            </a:r>
          </a:p>
        </p:txBody>
      </p:sp>
    </p:spTree>
    <p:custDataLst>
      <p:tags r:id="rId1"/>
    </p:custDataLst>
    <p:extLst>
      <p:ext uri="{BB962C8B-B14F-4D97-AF65-F5344CB8AC3E}">
        <p14:creationId xmlns:p14="http://schemas.microsoft.com/office/powerpoint/2010/main" val="862764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4536D-9445-4C4A-B135-3C717E400056}"/>
              </a:ext>
            </a:extLst>
          </p:cNvPr>
          <p:cNvSpPr>
            <a:spLocks noGrp="1"/>
          </p:cNvSpPr>
          <p:nvPr>
            <p:ph type="title"/>
          </p:nvPr>
        </p:nvSpPr>
        <p:spPr/>
        <p:txBody>
          <a:bodyPr/>
          <a:lstStyle/>
          <a:p>
            <a:r>
              <a:rPr lang="en-US" dirty="0"/>
              <a:t>Find and Replace</a:t>
            </a:r>
          </a:p>
        </p:txBody>
      </p:sp>
      <p:sp>
        <p:nvSpPr>
          <p:cNvPr id="3" name="Content Placeholder 2">
            <a:extLst>
              <a:ext uri="{FF2B5EF4-FFF2-40B4-BE49-F238E27FC236}">
                <a16:creationId xmlns:a16="http://schemas.microsoft.com/office/drawing/2014/main" id="{3C89997C-9AA3-5147-9CA6-F65988CB82EB}"/>
              </a:ext>
            </a:extLst>
          </p:cNvPr>
          <p:cNvSpPr>
            <a:spLocks noGrp="1"/>
          </p:cNvSpPr>
          <p:nvPr>
            <p:ph idx="1"/>
          </p:nvPr>
        </p:nvSpPr>
        <p:spPr/>
        <p:txBody>
          <a:bodyPr/>
          <a:lstStyle/>
          <a:p>
            <a:pPr marL="0" indent="0">
              <a:buNone/>
            </a:pPr>
            <a:r>
              <a:rPr lang="en-US" b="1" dirty="0"/>
              <a:t>Find and replace</a:t>
            </a:r>
            <a:r>
              <a:rPr lang="en-US" dirty="0"/>
              <a:t> is a pair of powerful features that lets you find and highlight all occurrences of a particular word or phrase. </a:t>
            </a:r>
          </a:p>
          <a:p>
            <a:pPr lvl="1"/>
            <a:r>
              <a:rPr lang="en-US" dirty="0"/>
              <a:t>You can replace words or phrases one at a time or all occurrences at once.</a:t>
            </a:r>
          </a:p>
          <a:p>
            <a:pPr lvl="1"/>
            <a:r>
              <a:rPr lang="en-US" dirty="0"/>
              <a:t>This feature is useful when trying to avoid overusing the same word many times.</a:t>
            </a:r>
          </a:p>
          <a:p>
            <a:pPr lvl="1"/>
            <a:r>
              <a:rPr lang="en-US" dirty="0"/>
              <a:t>For example, if you discover that you have misspelled a name, you can fix the spelling throughout your document with the click of a button. “Advanced Find &amp; Replace” also allows you to find all forms of a word.</a:t>
            </a:r>
          </a:p>
        </p:txBody>
      </p:sp>
    </p:spTree>
    <p:custDataLst>
      <p:tags r:id="rId1"/>
    </p:custDataLst>
    <p:extLst>
      <p:ext uri="{BB962C8B-B14F-4D97-AF65-F5344CB8AC3E}">
        <p14:creationId xmlns:p14="http://schemas.microsoft.com/office/powerpoint/2010/main" val="478666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E3A41-5B88-2741-B4C3-B3B9F3E4682B}"/>
              </a:ext>
            </a:extLst>
          </p:cNvPr>
          <p:cNvSpPr>
            <a:spLocks noGrp="1"/>
          </p:cNvSpPr>
          <p:nvPr>
            <p:ph type="title"/>
          </p:nvPr>
        </p:nvSpPr>
        <p:spPr>
          <a:xfrm>
            <a:off x="838200" y="365125"/>
            <a:ext cx="11025249" cy="1325563"/>
          </a:xfrm>
        </p:spPr>
        <p:txBody>
          <a:bodyPr/>
          <a:lstStyle/>
          <a:p>
            <a:r>
              <a:rPr lang="en-US" dirty="0"/>
              <a:t>Spelling and Grammar</a:t>
            </a:r>
          </a:p>
        </p:txBody>
      </p:sp>
      <p:sp>
        <p:nvSpPr>
          <p:cNvPr id="3" name="Content Placeholder 2">
            <a:extLst>
              <a:ext uri="{FF2B5EF4-FFF2-40B4-BE49-F238E27FC236}">
                <a16:creationId xmlns:a16="http://schemas.microsoft.com/office/drawing/2014/main" id="{09ED4E46-85A0-5641-A854-E7D8D405306B}"/>
              </a:ext>
            </a:extLst>
          </p:cNvPr>
          <p:cNvSpPr>
            <a:spLocks noGrp="1"/>
          </p:cNvSpPr>
          <p:nvPr>
            <p:ph idx="1"/>
          </p:nvPr>
        </p:nvSpPr>
        <p:spPr/>
        <p:txBody>
          <a:bodyPr/>
          <a:lstStyle/>
          <a:p>
            <a:pPr marL="0" indent="0">
              <a:buNone/>
            </a:pPr>
            <a:r>
              <a:rPr lang="en-US" b="1" dirty="0"/>
              <a:t>Spelling and grammar </a:t>
            </a:r>
            <a:r>
              <a:rPr lang="en-US" dirty="0"/>
              <a:t>tools use AI techniques to catch spelling and grammar errors and suggest potential fixes. </a:t>
            </a:r>
          </a:p>
          <a:p>
            <a:pPr lvl="1"/>
            <a:r>
              <a:rPr lang="en-US" dirty="0"/>
              <a:t>Both Google Docs and Microsoft Word provide comprehensive spelling and grammar checkers, thesaurus, and word-count monitors.</a:t>
            </a:r>
          </a:p>
          <a:p>
            <a:pPr lvl="1"/>
            <a:r>
              <a:rPr lang="en-US" dirty="0"/>
              <a:t>A thesaurus is a useful tool when revising an essay or any creative work.</a:t>
            </a:r>
          </a:p>
        </p:txBody>
      </p:sp>
    </p:spTree>
    <p:custDataLst>
      <p:tags r:id="rId1"/>
    </p:custDataLst>
    <p:extLst>
      <p:ext uri="{BB962C8B-B14F-4D97-AF65-F5344CB8AC3E}">
        <p14:creationId xmlns:p14="http://schemas.microsoft.com/office/powerpoint/2010/main" val="554058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53531-0429-859C-6D77-DFEBF59DFE96}"/>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B78D0C5C-8D9F-3521-D0B6-EC73DDBD91B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596715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A6C64-FAD8-E146-B72C-C5FC74194CE3}"/>
              </a:ext>
            </a:extLst>
          </p:cNvPr>
          <p:cNvSpPr>
            <a:spLocks noGrp="1"/>
          </p:cNvSpPr>
          <p:nvPr>
            <p:ph type="title"/>
          </p:nvPr>
        </p:nvSpPr>
        <p:spPr/>
        <p:txBody>
          <a:bodyPr/>
          <a:lstStyle/>
          <a:p>
            <a:r>
              <a:rPr lang="en-US" dirty="0"/>
              <a:t>Citations and Bibliography</a:t>
            </a:r>
          </a:p>
        </p:txBody>
      </p:sp>
      <p:sp>
        <p:nvSpPr>
          <p:cNvPr id="3" name="Content Placeholder 2">
            <a:extLst>
              <a:ext uri="{FF2B5EF4-FFF2-40B4-BE49-F238E27FC236}">
                <a16:creationId xmlns:a16="http://schemas.microsoft.com/office/drawing/2014/main" id="{A6E06D61-1FA5-4B46-BF07-5297BBBB6526}"/>
              </a:ext>
            </a:extLst>
          </p:cNvPr>
          <p:cNvSpPr>
            <a:spLocks noGrp="1"/>
          </p:cNvSpPr>
          <p:nvPr>
            <p:ph idx="1"/>
          </p:nvPr>
        </p:nvSpPr>
        <p:spPr/>
        <p:txBody>
          <a:bodyPr>
            <a:normAutofit/>
          </a:bodyPr>
          <a:lstStyle/>
          <a:p>
            <a:r>
              <a:rPr lang="en-US" dirty="0"/>
              <a:t>References to prior work can further enhance the credibility of the information presented. </a:t>
            </a:r>
          </a:p>
          <a:p>
            <a:r>
              <a:rPr lang="en-US" dirty="0"/>
              <a:t>References also help readers locate related information to learn more about the topic if needed.</a:t>
            </a:r>
          </a:p>
          <a:p>
            <a:r>
              <a:rPr lang="en-US" dirty="0"/>
              <a:t>A citation is a reference to the source of information.</a:t>
            </a:r>
          </a:p>
          <a:p>
            <a:r>
              <a:rPr lang="en-US" dirty="0"/>
              <a:t>A bibliography is a list of information sources (books and articles) used in the document.</a:t>
            </a:r>
          </a:p>
          <a:p>
            <a:r>
              <a:rPr lang="en-US" dirty="0"/>
              <a:t>Both Google Docs and Microsoft Word provide ways to add citations in an industry standard format and to refer to them throughout your document.</a:t>
            </a:r>
          </a:p>
        </p:txBody>
      </p:sp>
    </p:spTree>
    <p:custDataLst>
      <p:tags r:id="rId1"/>
    </p:custDataLst>
    <p:extLst>
      <p:ext uri="{BB962C8B-B14F-4D97-AF65-F5344CB8AC3E}">
        <p14:creationId xmlns:p14="http://schemas.microsoft.com/office/powerpoint/2010/main" val="3351815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D7C42-657D-1A4E-8B5F-B0010815850A}"/>
              </a:ext>
            </a:extLst>
          </p:cNvPr>
          <p:cNvSpPr>
            <a:spLocks noGrp="1"/>
          </p:cNvSpPr>
          <p:nvPr>
            <p:ph type="title"/>
          </p:nvPr>
        </p:nvSpPr>
        <p:spPr/>
        <p:txBody>
          <a:bodyPr/>
          <a:lstStyle/>
          <a:p>
            <a:r>
              <a:rPr lang="en-US" dirty="0"/>
              <a:t>Hyperlinks</a:t>
            </a:r>
          </a:p>
        </p:txBody>
      </p:sp>
      <p:sp>
        <p:nvSpPr>
          <p:cNvPr id="3" name="Content Placeholder 2">
            <a:extLst>
              <a:ext uri="{FF2B5EF4-FFF2-40B4-BE49-F238E27FC236}">
                <a16:creationId xmlns:a16="http://schemas.microsoft.com/office/drawing/2014/main" id="{5B963D0E-F7F3-1041-B891-FECB20081EE2}"/>
              </a:ext>
            </a:extLst>
          </p:cNvPr>
          <p:cNvSpPr>
            <a:spLocks noGrp="1"/>
          </p:cNvSpPr>
          <p:nvPr>
            <p:ph idx="1"/>
          </p:nvPr>
        </p:nvSpPr>
        <p:spPr/>
        <p:txBody>
          <a:bodyPr/>
          <a:lstStyle/>
          <a:p>
            <a:pPr marL="0" indent="0">
              <a:buNone/>
            </a:pPr>
            <a:r>
              <a:rPr lang="en-US" b="1" dirty="0"/>
              <a:t>Hyperlinks</a:t>
            </a:r>
            <a:r>
              <a:rPr lang="en-US" dirty="0"/>
              <a:t> are shortcuts in a document to other parts of the Internet.</a:t>
            </a:r>
          </a:p>
          <a:p>
            <a:pPr lvl="1"/>
            <a:r>
              <a:rPr lang="en-US" dirty="0"/>
              <a:t>If you embed hyperlinks in your documents, any reader clicking on that link will go to the target location.</a:t>
            </a:r>
          </a:p>
          <a:p>
            <a:pPr lvl="1"/>
            <a:r>
              <a:rPr lang="en-US" dirty="0"/>
              <a:t>Hyperlinks are not limited to external websites. They can also be set to go to different sections of the same document. </a:t>
            </a:r>
          </a:p>
          <a:p>
            <a:pPr lvl="1"/>
            <a:r>
              <a:rPr lang="en-US" dirty="0"/>
              <a:t>Links from one part of the document to another can simplify navigating the document.</a:t>
            </a:r>
          </a:p>
        </p:txBody>
      </p:sp>
    </p:spTree>
    <p:custDataLst>
      <p:tags r:id="rId1"/>
    </p:custDataLst>
    <p:extLst>
      <p:ext uri="{BB962C8B-B14F-4D97-AF65-F5344CB8AC3E}">
        <p14:creationId xmlns:p14="http://schemas.microsoft.com/office/powerpoint/2010/main" val="1724475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D87D-91FF-524A-B16F-E4CDA1F0BEB1}"/>
              </a:ext>
            </a:extLst>
          </p:cNvPr>
          <p:cNvSpPr>
            <a:spLocks noGrp="1"/>
          </p:cNvSpPr>
          <p:nvPr>
            <p:ph type="title"/>
          </p:nvPr>
        </p:nvSpPr>
        <p:spPr/>
        <p:txBody>
          <a:bodyPr/>
          <a:lstStyle/>
          <a:p>
            <a:r>
              <a:rPr lang="en-US" dirty="0"/>
              <a:t>Bookmarks</a:t>
            </a:r>
          </a:p>
        </p:txBody>
      </p:sp>
      <p:sp>
        <p:nvSpPr>
          <p:cNvPr id="3" name="Content Placeholder 2">
            <a:extLst>
              <a:ext uri="{FF2B5EF4-FFF2-40B4-BE49-F238E27FC236}">
                <a16:creationId xmlns:a16="http://schemas.microsoft.com/office/drawing/2014/main" id="{EF360BAE-CB31-2C45-B08E-396A3BC683D0}"/>
              </a:ext>
            </a:extLst>
          </p:cNvPr>
          <p:cNvSpPr>
            <a:spLocks noGrp="1"/>
          </p:cNvSpPr>
          <p:nvPr>
            <p:ph idx="1"/>
          </p:nvPr>
        </p:nvSpPr>
        <p:spPr>
          <a:xfrm>
            <a:off x="838199" y="1825625"/>
            <a:ext cx="10918372" cy="4351338"/>
          </a:xfrm>
        </p:spPr>
        <p:txBody>
          <a:bodyPr>
            <a:normAutofit/>
          </a:bodyPr>
          <a:lstStyle/>
          <a:p>
            <a:pPr marL="0" indent="0">
              <a:buNone/>
            </a:pPr>
            <a:r>
              <a:rPr lang="en-US" b="1" i="1" dirty="0"/>
              <a:t>Bookmarks</a:t>
            </a:r>
            <a:r>
              <a:rPr lang="en-US" dirty="0"/>
              <a:t> are locations in your document that you want to identify for future reference</a:t>
            </a:r>
          </a:p>
          <a:p>
            <a:pPr lvl="1"/>
            <a:r>
              <a:rPr lang="en-US" dirty="0"/>
              <a:t>Bookmarks in digital documents serve the same purpose as physical bookmarks</a:t>
            </a:r>
          </a:p>
          <a:p>
            <a:pPr lvl="1"/>
            <a:r>
              <a:rPr lang="en-US" dirty="0"/>
              <a:t>They are an alternate mechanism to headings to refer to locations elsewhere in the document</a:t>
            </a:r>
          </a:p>
        </p:txBody>
      </p:sp>
      <p:pic>
        <p:nvPicPr>
          <p:cNvPr id="5" name="Picture 4" descr="Example of adding a bookmark">
            <a:extLst>
              <a:ext uri="{FF2B5EF4-FFF2-40B4-BE49-F238E27FC236}">
                <a16:creationId xmlns:a16="http://schemas.microsoft.com/office/drawing/2014/main" id="{E41540E3-EC2A-BB43-9D6F-C9F7D10B0CC3}"/>
              </a:ext>
            </a:extLst>
          </p:cNvPr>
          <p:cNvPicPr>
            <a:picLocks noChangeAspect="1"/>
          </p:cNvPicPr>
          <p:nvPr/>
        </p:nvPicPr>
        <p:blipFill>
          <a:blip r:embed="rId3"/>
          <a:stretch>
            <a:fillRect/>
          </a:stretch>
        </p:blipFill>
        <p:spPr>
          <a:xfrm>
            <a:off x="2686818" y="4118369"/>
            <a:ext cx="6818363" cy="2374506"/>
          </a:xfrm>
          <a:prstGeom prst="rect">
            <a:avLst/>
          </a:prstGeom>
        </p:spPr>
      </p:pic>
    </p:spTree>
    <p:custDataLst>
      <p:tags r:id="rId1"/>
    </p:custDataLst>
    <p:extLst>
      <p:ext uri="{BB962C8B-B14F-4D97-AF65-F5344CB8AC3E}">
        <p14:creationId xmlns:p14="http://schemas.microsoft.com/office/powerpoint/2010/main" val="2985991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16B38-2017-D146-8D79-D5D1B0A7E205}"/>
              </a:ext>
            </a:extLst>
          </p:cNvPr>
          <p:cNvSpPr>
            <a:spLocks noGrp="1"/>
          </p:cNvSpPr>
          <p:nvPr>
            <p:ph type="title"/>
          </p:nvPr>
        </p:nvSpPr>
        <p:spPr/>
        <p:txBody>
          <a:bodyPr/>
          <a:lstStyle/>
          <a:p>
            <a:r>
              <a:rPr lang="en-US" dirty="0"/>
              <a:t>Footnotes</a:t>
            </a:r>
          </a:p>
        </p:txBody>
      </p:sp>
      <p:sp>
        <p:nvSpPr>
          <p:cNvPr id="3" name="Content Placeholder 2">
            <a:extLst>
              <a:ext uri="{FF2B5EF4-FFF2-40B4-BE49-F238E27FC236}">
                <a16:creationId xmlns:a16="http://schemas.microsoft.com/office/drawing/2014/main" id="{2986AA2B-6F1B-EC4D-8E69-2081BE5B78B0}"/>
              </a:ext>
            </a:extLst>
          </p:cNvPr>
          <p:cNvSpPr>
            <a:spLocks noGrp="1"/>
          </p:cNvSpPr>
          <p:nvPr>
            <p:ph idx="1"/>
          </p:nvPr>
        </p:nvSpPr>
        <p:spPr/>
        <p:txBody>
          <a:bodyPr>
            <a:normAutofit/>
          </a:bodyPr>
          <a:lstStyle/>
          <a:p>
            <a:pPr marL="0" indent="0">
              <a:buNone/>
            </a:pPr>
            <a:r>
              <a:rPr lang="en-US" dirty="0"/>
              <a:t>A </a:t>
            </a:r>
            <a:r>
              <a:rPr lang="en-US" b="1" i="1" dirty="0"/>
              <a:t>footnote</a:t>
            </a:r>
            <a:r>
              <a:rPr lang="en-US" dirty="0"/>
              <a:t> is additional information found at the bottom of the page.</a:t>
            </a:r>
          </a:p>
          <a:p>
            <a:pPr lvl="1"/>
            <a:r>
              <a:rPr lang="en-US" dirty="0"/>
              <a:t>Footnotes give you an easy way to share more information about a term or phrase use in the document without distracting readers from the flow of the document.</a:t>
            </a:r>
          </a:p>
          <a:p>
            <a:pPr lvl="1"/>
            <a:r>
              <a:rPr lang="en-US" dirty="0"/>
              <a:t>If you insert a footnote using any popular word processing software, you will typically see a superscript next to the term that informs the reader to check the end of the page for more information.</a:t>
            </a:r>
          </a:p>
        </p:txBody>
      </p:sp>
      <p:pic>
        <p:nvPicPr>
          <p:cNvPr id="5" name="Picture 4" descr="Example of a footnote">
            <a:extLst>
              <a:ext uri="{FF2B5EF4-FFF2-40B4-BE49-F238E27FC236}">
                <a16:creationId xmlns:a16="http://schemas.microsoft.com/office/drawing/2014/main" id="{348C4A22-879A-8849-BEE7-18D202458A71}"/>
              </a:ext>
            </a:extLst>
          </p:cNvPr>
          <p:cNvPicPr>
            <a:picLocks noChangeAspect="1"/>
          </p:cNvPicPr>
          <p:nvPr/>
        </p:nvPicPr>
        <p:blipFill>
          <a:blip r:embed="rId3"/>
          <a:stretch>
            <a:fillRect/>
          </a:stretch>
        </p:blipFill>
        <p:spPr>
          <a:xfrm>
            <a:off x="1155578" y="5184365"/>
            <a:ext cx="9612685" cy="761004"/>
          </a:xfrm>
          <a:prstGeom prst="rect">
            <a:avLst/>
          </a:prstGeom>
        </p:spPr>
      </p:pic>
    </p:spTree>
    <p:custDataLst>
      <p:tags r:id="rId1"/>
    </p:custDataLst>
    <p:extLst>
      <p:ext uri="{BB962C8B-B14F-4D97-AF65-F5344CB8AC3E}">
        <p14:creationId xmlns:p14="http://schemas.microsoft.com/office/powerpoint/2010/main" val="30117385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EA6C9-5E92-9C40-B547-CD0ABE8D686F}"/>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97BDFFFB-7915-E34C-B829-36887FC7A511}"/>
              </a:ext>
            </a:extLst>
          </p:cNvPr>
          <p:cNvSpPr>
            <a:spLocks noGrp="1"/>
          </p:cNvSpPr>
          <p:nvPr>
            <p:ph idx="1"/>
          </p:nvPr>
        </p:nvSpPr>
        <p:spPr>
          <a:xfrm>
            <a:off x="838200" y="1825625"/>
            <a:ext cx="6393873" cy="4351338"/>
          </a:xfrm>
        </p:spPr>
        <p:txBody>
          <a:bodyPr>
            <a:noAutofit/>
          </a:bodyPr>
          <a:lstStyle/>
          <a:p>
            <a:pPr marL="0" indent="0">
              <a:buNone/>
            </a:pPr>
            <a:r>
              <a:rPr lang="en-US" dirty="0"/>
              <a:t>A </a:t>
            </a:r>
            <a:r>
              <a:rPr lang="en-US" b="1" i="1" dirty="0"/>
              <a:t>table of contents</a:t>
            </a:r>
            <a:r>
              <a:rPr lang="en-US" dirty="0"/>
              <a:t> is usually found at the front of a document and lists all the chapters and subsections and the page numbers where they are found.</a:t>
            </a:r>
          </a:p>
          <a:p>
            <a:r>
              <a:rPr lang="en-US" dirty="0"/>
              <a:t>The table of contents not only lets the readers easily find the page number of a chapter so they can quickly go to it, but it also gives them a high-level overview of the book.</a:t>
            </a:r>
          </a:p>
          <a:p>
            <a:r>
              <a:rPr lang="en-US" dirty="0"/>
              <a:t>Once you mark all your chapter titles as headings, you can go to the beginning of your manuscript and insert a table of contents. </a:t>
            </a:r>
          </a:p>
          <a:p>
            <a:endParaRPr lang="en-US" dirty="0"/>
          </a:p>
        </p:txBody>
      </p:sp>
      <p:pic>
        <p:nvPicPr>
          <p:cNvPr id="5" name="Picture 4" descr="Example of table of contents">
            <a:extLst>
              <a:ext uri="{FF2B5EF4-FFF2-40B4-BE49-F238E27FC236}">
                <a16:creationId xmlns:a16="http://schemas.microsoft.com/office/drawing/2014/main" id="{B083AF1C-9965-A544-93F0-6257FF394C8A}"/>
              </a:ext>
            </a:extLst>
          </p:cNvPr>
          <p:cNvPicPr>
            <a:picLocks noChangeAspect="1"/>
          </p:cNvPicPr>
          <p:nvPr/>
        </p:nvPicPr>
        <p:blipFill>
          <a:blip r:embed="rId3"/>
          <a:stretch>
            <a:fillRect/>
          </a:stretch>
        </p:blipFill>
        <p:spPr>
          <a:xfrm>
            <a:off x="7544500" y="2208810"/>
            <a:ext cx="4179489" cy="3369752"/>
          </a:xfrm>
          <a:prstGeom prst="rect">
            <a:avLst/>
          </a:prstGeom>
        </p:spPr>
      </p:pic>
    </p:spTree>
    <p:custDataLst>
      <p:tags r:id="rId1"/>
    </p:custDataLst>
    <p:extLst>
      <p:ext uri="{BB962C8B-B14F-4D97-AF65-F5344CB8AC3E}">
        <p14:creationId xmlns:p14="http://schemas.microsoft.com/office/powerpoint/2010/main" val="2190239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85095-990E-B344-8D73-22D48B691D57}"/>
              </a:ext>
            </a:extLst>
          </p:cNvPr>
          <p:cNvSpPr>
            <a:spLocks noGrp="1"/>
          </p:cNvSpPr>
          <p:nvPr>
            <p:ph type="title"/>
          </p:nvPr>
        </p:nvSpPr>
        <p:spPr/>
        <p:txBody>
          <a:bodyPr/>
          <a:lstStyle/>
          <a:p>
            <a:r>
              <a:rPr lang="en-US" dirty="0"/>
              <a:t>Mail Merge</a:t>
            </a:r>
          </a:p>
        </p:txBody>
      </p:sp>
      <p:sp>
        <p:nvSpPr>
          <p:cNvPr id="3" name="Content Placeholder 2">
            <a:extLst>
              <a:ext uri="{FF2B5EF4-FFF2-40B4-BE49-F238E27FC236}">
                <a16:creationId xmlns:a16="http://schemas.microsoft.com/office/drawing/2014/main" id="{4812E491-2F9E-734C-B940-81C6FB91A21C}"/>
              </a:ext>
            </a:extLst>
          </p:cNvPr>
          <p:cNvSpPr>
            <a:spLocks noGrp="1"/>
          </p:cNvSpPr>
          <p:nvPr>
            <p:ph idx="1"/>
          </p:nvPr>
        </p:nvSpPr>
        <p:spPr/>
        <p:txBody>
          <a:bodyPr>
            <a:normAutofit/>
          </a:bodyPr>
          <a:lstStyle/>
          <a:p>
            <a:pPr marL="0" indent="0">
              <a:buNone/>
            </a:pPr>
            <a:r>
              <a:rPr lang="en-US" b="1" i="1" dirty="0"/>
              <a:t>Mail merge </a:t>
            </a:r>
            <a:r>
              <a:rPr lang="en-US" dirty="0"/>
              <a:t>is the ability of word processors to create identical documents personalized for each recipient, and to automatically email them to each recipient if needed.</a:t>
            </a:r>
          </a:p>
          <a:p>
            <a:pPr lvl="1"/>
            <a:r>
              <a:rPr lang="en-US" dirty="0"/>
              <a:t>For example, a teacher may want to send the same letter to each student or their parents.</a:t>
            </a:r>
          </a:p>
          <a:p>
            <a:pPr lvl="1"/>
            <a:r>
              <a:rPr lang="en-US" dirty="0"/>
              <a:t>If the teacher did the job manually, they would spend many hours writing letters and you would also need to be very careful to not make mistakes.</a:t>
            </a:r>
          </a:p>
          <a:p>
            <a:pPr lvl="1"/>
            <a:r>
              <a:rPr lang="en-US" dirty="0"/>
              <a:t>The “Mail Merge” feature combines the formatting abilities of word processors with the organizing abilities of spreadsheets to give you a one-click method to create thousands of personalized letters or emails.</a:t>
            </a:r>
          </a:p>
        </p:txBody>
      </p:sp>
    </p:spTree>
    <p:custDataLst>
      <p:tags r:id="rId1"/>
    </p:custDataLst>
    <p:extLst>
      <p:ext uri="{BB962C8B-B14F-4D97-AF65-F5344CB8AC3E}">
        <p14:creationId xmlns:p14="http://schemas.microsoft.com/office/powerpoint/2010/main" val="1108940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05812-4A0A-F746-9B76-FAF6D462B52F}"/>
              </a:ext>
            </a:extLst>
          </p:cNvPr>
          <p:cNvSpPr>
            <a:spLocks noGrp="1"/>
          </p:cNvSpPr>
          <p:nvPr>
            <p:ph type="title"/>
          </p:nvPr>
        </p:nvSpPr>
        <p:spPr/>
        <p:txBody>
          <a:bodyPr/>
          <a:lstStyle/>
          <a:p>
            <a:r>
              <a:rPr lang="en-US" dirty="0"/>
              <a:t>What is Word Processing?</a:t>
            </a:r>
          </a:p>
        </p:txBody>
      </p:sp>
      <p:sp>
        <p:nvSpPr>
          <p:cNvPr id="3" name="Content Placeholder 2">
            <a:extLst>
              <a:ext uri="{FF2B5EF4-FFF2-40B4-BE49-F238E27FC236}">
                <a16:creationId xmlns:a16="http://schemas.microsoft.com/office/drawing/2014/main" id="{58EABA7E-2DE9-1C48-A7FA-7CD48E96A081}"/>
              </a:ext>
            </a:extLst>
          </p:cNvPr>
          <p:cNvSpPr>
            <a:spLocks noGrp="1"/>
          </p:cNvSpPr>
          <p:nvPr>
            <p:ph idx="1"/>
          </p:nvPr>
        </p:nvSpPr>
        <p:spPr/>
        <p:txBody>
          <a:bodyPr>
            <a:normAutofit/>
          </a:bodyPr>
          <a:lstStyle/>
          <a:p>
            <a:r>
              <a:rPr lang="en-US" dirty="0"/>
              <a:t>A word processing application is the software program that lets you create new digital documents and open and update existing digital documents. </a:t>
            </a:r>
          </a:p>
          <a:p>
            <a:r>
              <a:rPr lang="en-US" dirty="0"/>
              <a:t>Google Docs and Microsoft Word (part of Office 365) are the most popular word processors.</a:t>
            </a:r>
          </a:p>
          <a:p>
            <a:r>
              <a:rPr lang="en-US" dirty="0"/>
              <a:t>Most Word processing applications offer preformatted templates for common documents such as invitations, resumes, certificates, and brochures.</a:t>
            </a:r>
          </a:p>
          <a:p>
            <a:r>
              <a:rPr lang="en-US" dirty="0"/>
              <a:t>To use Word, you can either launch the word processing software first and then open a document. Or you could double click on an existing document with a .doc or .</a:t>
            </a:r>
            <a:r>
              <a:rPr lang="en-US" dirty="0" err="1"/>
              <a:t>docx</a:t>
            </a:r>
            <a:r>
              <a:rPr lang="en-US" dirty="0"/>
              <a:t> extension.</a:t>
            </a:r>
          </a:p>
        </p:txBody>
      </p:sp>
    </p:spTree>
    <p:custDataLst>
      <p:tags r:id="rId1"/>
    </p:custDataLst>
    <p:extLst>
      <p:ext uri="{BB962C8B-B14F-4D97-AF65-F5344CB8AC3E}">
        <p14:creationId xmlns:p14="http://schemas.microsoft.com/office/powerpoint/2010/main" val="1807431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C96EF-1497-AC42-BB8C-B9A44466286F}"/>
              </a:ext>
            </a:extLst>
          </p:cNvPr>
          <p:cNvSpPr>
            <a:spLocks noGrp="1"/>
          </p:cNvSpPr>
          <p:nvPr>
            <p:ph type="title"/>
          </p:nvPr>
        </p:nvSpPr>
        <p:spPr/>
        <p:txBody>
          <a:bodyPr/>
          <a:lstStyle/>
          <a:p>
            <a:r>
              <a:rPr lang="en-US" dirty="0"/>
              <a:t>Essential File Operations</a:t>
            </a:r>
          </a:p>
        </p:txBody>
      </p:sp>
      <p:sp>
        <p:nvSpPr>
          <p:cNvPr id="3" name="Content Placeholder 2">
            <a:extLst>
              <a:ext uri="{FF2B5EF4-FFF2-40B4-BE49-F238E27FC236}">
                <a16:creationId xmlns:a16="http://schemas.microsoft.com/office/drawing/2014/main" id="{6BBA93F8-BBB6-834E-A4A5-F5D45BA3755F}"/>
              </a:ext>
            </a:extLst>
          </p:cNvPr>
          <p:cNvSpPr>
            <a:spLocks noGrp="1"/>
          </p:cNvSpPr>
          <p:nvPr>
            <p:ph idx="1"/>
          </p:nvPr>
        </p:nvSpPr>
        <p:spPr/>
        <p:txBody>
          <a:bodyPr>
            <a:normAutofit lnSpcReduction="10000"/>
          </a:bodyPr>
          <a:lstStyle/>
          <a:p>
            <a:r>
              <a:rPr lang="en-US" b="1" dirty="0"/>
              <a:t>Save</a:t>
            </a:r>
            <a:r>
              <a:rPr lang="en-US" dirty="0"/>
              <a:t> - When you begin working on a digital document, it is useful to first save the file in a suitable location with a useful name. Once you do that, both Microsoft Word and Google Docs have the capability to integrate with their cloud services (OneDrive and Google Docs) and automatically save (Auto Save) documents as you work on them.</a:t>
            </a:r>
          </a:p>
          <a:p>
            <a:r>
              <a:rPr lang="en-US" b="1" dirty="0"/>
              <a:t>Print</a:t>
            </a:r>
            <a:r>
              <a:rPr lang="en-US" dirty="0"/>
              <a:t> – Word processing software offers integrated print functionality. When you choose to print the document, you will get the print options based on the printer connected to your computer.</a:t>
            </a:r>
          </a:p>
          <a:p>
            <a:r>
              <a:rPr lang="en-US" b="1" dirty="0"/>
              <a:t>Export</a:t>
            </a:r>
            <a:r>
              <a:rPr lang="en-US" dirty="0"/>
              <a:t> - Productivity software, including word processing software, also give you the ability to export your files to other useful formats. Portable Document Format (PDF) is a popular and free document format. </a:t>
            </a:r>
          </a:p>
        </p:txBody>
      </p:sp>
    </p:spTree>
    <p:custDataLst>
      <p:tags r:id="rId1"/>
    </p:custDataLst>
    <p:extLst>
      <p:ext uri="{BB962C8B-B14F-4D97-AF65-F5344CB8AC3E}">
        <p14:creationId xmlns:p14="http://schemas.microsoft.com/office/powerpoint/2010/main" val="236589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53531-0429-859C-6D77-DFEBF59DFE96}"/>
              </a:ext>
            </a:extLst>
          </p:cNvPr>
          <p:cNvSpPr>
            <a:spLocks noGrp="1"/>
          </p:cNvSpPr>
          <p:nvPr>
            <p:ph type="title"/>
          </p:nvPr>
        </p:nvSpPr>
        <p:spPr/>
        <p:txBody>
          <a:bodyPr/>
          <a:lstStyle/>
          <a:p>
            <a:r>
              <a:rPr lang="en-US" dirty="0"/>
              <a:t>Creating Content</a:t>
            </a:r>
          </a:p>
        </p:txBody>
      </p:sp>
      <p:sp>
        <p:nvSpPr>
          <p:cNvPr id="3" name="Text Placeholder 2">
            <a:extLst>
              <a:ext uri="{FF2B5EF4-FFF2-40B4-BE49-F238E27FC236}">
                <a16:creationId xmlns:a16="http://schemas.microsoft.com/office/drawing/2014/main" id="{B78D0C5C-8D9F-3521-D0B6-EC73DDBD91B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22706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589A4-05FC-994E-BCAB-50122422DB73}"/>
              </a:ext>
            </a:extLst>
          </p:cNvPr>
          <p:cNvSpPr>
            <a:spLocks noGrp="1"/>
          </p:cNvSpPr>
          <p:nvPr>
            <p:ph type="title"/>
          </p:nvPr>
        </p:nvSpPr>
        <p:spPr/>
        <p:txBody>
          <a:bodyPr/>
          <a:lstStyle/>
          <a:p>
            <a:r>
              <a:rPr lang="en-US" dirty="0"/>
              <a:t>Fonts</a:t>
            </a:r>
          </a:p>
        </p:txBody>
      </p:sp>
      <p:sp>
        <p:nvSpPr>
          <p:cNvPr id="3" name="Content Placeholder 2">
            <a:extLst>
              <a:ext uri="{FF2B5EF4-FFF2-40B4-BE49-F238E27FC236}">
                <a16:creationId xmlns:a16="http://schemas.microsoft.com/office/drawing/2014/main" id="{7CFE820B-B29A-7B49-93FD-F22AD19FB885}"/>
              </a:ext>
            </a:extLst>
          </p:cNvPr>
          <p:cNvSpPr>
            <a:spLocks noGrp="1"/>
          </p:cNvSpPr>
          <p:nvPr>
            <p:ph idx="1"/>
          </p:nvPr>
        </p:nvSpPr>
        <p:spPr/>
        <p:txBody>
          <a:bodyPr/>
          <a:lstStyle/>
          <a:p>
            <a:pPr marL="0" indent="0">
              <a:buNone/>
            </a:pPr>
            <a:r>
              <a:rPr lang="en-US" b="1" i="1" dirty="0"/>
              <a:t>Fonts</a:t>
            </a:r>
            <a:r>
              <a:rPr lang="en-US" dirty="0"/>
              <a:t> refer to text characters of a particular shape, style, and size.</a:t>
            </a:r>
          </a:p>
          <a:p>
            <a:pPr lvl="1"/>
            <a:r>
              <a:rPr lang="en-US" dirty="0"/>
              <a:t>Word processors offer numerous capabilities to create content that is easy to read.</a:t>
            </a:r>
          </a:p>
          <a:p>
            <a:pPr lvl="1"/>
            <a:r>
              <a:rPr lang="en-US" dirty="0"/>
              <a:t>Serifs are the small decorative tapers added to the beginning and ending of letters.</a:t>
            </a:r>
          </a:p>
          <a:p>
            <a:pPr lvl="1"/>
            <a:r>
              <a:rPr lang="en-US" dirty="0"/>
              <a:t>Since serifs take effort to create if written by hand, serif fonts appear formal and are perceived to indicate maturity and authority.</a:t>
            </a:r>
          </a:p>
          <a:p>
            <a:pPr lvl="1"/>
            <a:r>
              <a:rPr lang="en-US" dirty="0"/>
              <a:t>Serif fonts are popular for print publications of magazines and novels.</a:t>
            </a:r>
          </a:p>
        </p:txBody>
      </p:sp>
    </p:spTree>
    <p:custDataLst>
      <p:tags r:id="rId1"/>
    </p:custDataLst>
    <p:extLst>
      <p:ext uri="{BB962C8B-B14F-4D97-AF65-F5344CB8AC3E}">
        <p14:creationId xmlns:p14="http://schemas.microsoft.com/office/powerpoint/2010/main" val="2019757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81807-AF5B-F243-9EC2-0DCEC4160A77}"/>
              </a:ext>
            </a:extLst>
          </p:cNvPr>
          <p:cNvSpPr>
            <a:spLocks noGrp="1"/>
          </p:cNvSpPr>
          <p:nvPr>
            <p:ph type="title"/>
          </p:nvPr>
        </p:nvSpPr>
        <p:spPr/>
        <p:txBody>
          <a:bodyPr/>
          <a:lstStyle/>
          <a:p>
            <a:r>
              <a:rPr lang="en-US" dirty="0"/>
              <a:t>Fonts and Spacing</a:t>
            </a:r>
          </a:p>
        </p:txBody>
      </p:sp>
      <p:sp>
        <p:nvSpPr>
          <p:cNvPr id="3" name="Content Placeholder 2">
            <a:extLst>
              <a:ext uri="{FF2B5EF4-FFF2-40B4-BE49-F238E27FC236}">
                <a16:creationId xmlns:a16="http://schemas.microsoft.com/office/drawing/2014/main" id="{26508A30-EBAE-0A45-B579-AA34C63FE5A6}"/>
              </a:ext>
            </a:extLst>
          </p:cNvPr>
          <p:cNvSpPr>
            <a:spLocks noGrp="1"/>
          </p:cNvSpPr>
          <p:nvPr>
            <p:ph idx="1"/>
          </p:nvPr>
        </p:nvSpPr>
        <p:spPr/>
        <p:txBody>
          <a:bodyPr/>
          <a:lstStyle/>
          <a:p>
            <a:r>
              <a:rPr lang="en-US" dirty="0"/>
              <a:t>Sans-serif fonts are fonts that don’t have the serif embellishments.</a:t>
            </a:r>
          </a:p>
          <a:p>
            <a:r>
              <a:rPr lang="en-US" dirty="0"/>
              <a:t>Sans-serif fonts are considered more modern and are often used in digital publications.</a:t>
            </a:r>
          </a:p>
          <a:p>
            <a:r>
              <a:rPr lang="en-US" dirty="0"/>
              <a:t>Script or cursive fonts mimic handwritten text. </a:t>
            </a:r>
          </a:p>
          <a:p>
            <a:r>
              <a:rPr lang="en-US" dirty="0"/>
              <a:t>You will typically see script fonts in invitations, such as a wedding invitation or other documents intended to appear highly personalized.</a:t>
            </a:r>
          </a:p>
          <a:p>
            <a:r>
              <a:rPr lang="en-US" dirty="0"/>
              <a:t>Spacing is the distance between lines and paragraphs of text.</a:t>
            </a:r>
          </a:p>
          <a:p>
            <a:r>
              <a:rPr lang="en-US" dirty="0"/>
              <a:t>Appropriate spacing makes it easier for the reader to consume the information.</a:t>
            </a:r>
          </a:p>
          <a:p>
            <a:endParaRPr lang="en-US" dirty="0"/>
          </a:p>
          <a:p>
            <a:endParaRPr lang="en-US" dirty="0"/>
          </a:p>
        </p:txBody>
      </p:sp>
    </p:spTree>
    <p:custDataLst>
      <p:tags r:id="rId1"/>
    </p:custDataLst>
    <p:extLst>
      <p:ext uri="{BB962C8B-B14F-4D97-AF65-F5344CB8AC3E}">
        <p14:creationId xmlns:p14="http://schemas.microsoft.com/office/powerpoint/2010/main" val="2554755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02383-A8A4-E74B-A3CB-E0F4396BD167}"/>
              </a:ext>
            </a:extLst>
          </p:cNvPr>
          <p:cNvSpPr>
            <a:spLocks noGrp="1"/>
          </p:cNvSpPr>
          <p:nvPr>
            <p:ph type="title"/>
          </p:nvPr>
        </p:nvSpPr>
        <p:spPr/>
        <p:txBody>
          <a:bodyPr/>
          <a:lstStyle/>
          <a:p>
            <a:r>
              <a:rPr lang="en-US" dirty="0"/>
              <a:t>Indentation and Alignment</a:t>
            </a:r>
          </a:p>
        </p:txBody>
      </p:sp>
      <p:sp>
        <p:nvSpPr>
          <p:cNvPr id="3" name="Content Placeholder 2">
            <a:extLst>
              <a:ext uri="{FF2B5EF4-FFF2-40B4-BE49-F238E27FC236}">
                <a16:creationId xmlns:a16="http://schemas.microsoft.com/office/drawing/2014/main" id="{B515A608-DF0D-384A-BBC7-321619E7CEDB}"/>
              </a:ext>
            </a:extLst>
          </p:cNvPr>
          <p:cNvSpPr>
            <a:spLocks noGrp="1"/>
          </p:cNvSpPr>
          <p:nvPr>
            <p:ph idx="1"/>
          </p:nvPr>
        </p:nvSpPr>
        <p:spPr/>
        <p:txBody>
          <a:bodyPr/>
          <a:lstStyle/>
          <a:p>
            <a:pPr marL="0" indent="0">
              <a:buNone/>
            </a:pPr>
            <a:r>
              <a:rPr lang="en-US" b="1" dirty="0"/>
              <a:t>Indentation and alignment </a:t>
            </a:r>
            <a:r>
              <a:rPr lang="en-US" dirty="0"/>
              <a:t>are useful options to consider to improve readability, draw attention to content and generally create a professional document.</a:t>
            </a:r>
          </a:p>
          <a:p>
            <a:pPr lvl="1"/>
            <a:r>
              <a:rPr lang="en-US" dirty="0"/>
              <a:t>Indentation is the space between the margin and the beginning of text.</a:t>
            </a:r>
          </a:p>
          <a:p>
            <a:pPr lvl="1"/>
            <a:r>
              <a:rPr lang="en-US" dirty="0"/>
              <a:t>Alignment is the orientation of the edges of paragraphs.</a:t>
            </a:r>
          </a:p>
          <a:p>
            <a:endParaRPr lang="en-US" dirty="0"/>
          </a:p>
        </p:txBody>
      </p:sp>
    </p:spTree>
    <p:custDataLst>
      <p:tags r:id="rId1"/>
    </p:custDataLst>
    <p:extLst>
      <p:ext uri="{BB962C8B-B14F-4D97-AF65-F5344CB8AC3E}">
        <p14:creationId xmlns:p14="http://schemas.microsoft.com/office/powerpoint/2010/main" val="1458982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A596E-1068-1848-894E-72312674F26D}"/>
              </a:ext>
            </a:extLst>
          </p:cNvPr>
          <p:cNvSpPr>
            <a:spLocks noGrp="1"/>
          </p:cNvSpPr>
          <p:nvPr>
            <p:ph type="title"/>
          </p:nvPr>
        </p:nvSpPr>
        <p:spPr/>
        <p:txBody>
          <a:bodyPr/>
          <a:lstStyle/>
          <a:p>
            <a:r>
              <a:rPr lang="en-US" dirty="0"/>
              <a:t>Lists</a:t>
            </a:r>
          </a:p>
        </p:txBody>
      </p:sp>
      <p:sp>
        <p:nvSpPr>
          <p:cNvPr id="3" name="Content Placeholder 2">
            <a:extLst>
              <a:ext uri="{FF2B5EF4-FFF2-40B4-BE49-F238E27FC236}">
                <a16:creationId xmlns:a16="http://schemas.microsoft.com/office/drawing/2014/main" id="{43D34F4F-11D5-9842-9C78-864F9A8368D8}"/>
              </a:ext>
            </a:extLst>
          </p:cNvPr>
          <p:cNvSpPr>
            <a:spLocks noGrp="1"/>
          </p:cNvSpPr>
          <p:nvPr>
            <p:ph idx="1"/>
          </p:nvPr>
        </p:nvSpPr>
        <p:spPr>
          <a:xfrm>
            <a:off x="838200" y="1825625"/>
            <a:ext cx="6631379" cy="4351338"/>
          </a:xfrm>
        </p:spPr>
        <p:txBody>
          <a:bodyPr>
            <a:normAutofit/>
          </a:bodyPr>
          <a:lstStyle/>
          <a:p>
            <a:r>
              <a:rPr lang="en-US" dirty="0"/>
              <a:t>Word processing software helps you quickly create bulleted or numbered lists with automatic renumbering in case you change your mind and want to remove or reorder items.</a:t>
            </a:r>
          </a:p>
          <a:p>
            <a:r>
              <a:rPr lang="en-US" dirty="0"/>
              <a:t>Bulleted list items are not numbered and should be used if the items are not in any specific order.</a:t>
            </a:r>
          </a:p>
          <a:p>
            <a:r>
              <a:rPr lang="en-US" dirty="0"/>
              <a:t>On the other hand, numbered lists work well if you want to jot down instructions that are in a sequence.</a:t>
            </a:r>
          </a:p>
        </p:txBody>
      </p:sp>
      <p:pic>
        <p:nvPicPr>
          <p:cNvPr id="5" name="Picture 4" descr="Example of a nested list">
            <a:extLst>
              <a:ext uri="{FF2B5EF4-FFF2-40B4-BE49-F238E27FC236}">
                <a16:creationId xmlns:a16="http://schemas.microsoft.com/office/drawing/2014/main" id="{C72AC713-6E0F-3845-AC2A-CCE2F5A71539}"/>
              </a:ext>
            </a:extLst>
          </p:cNvPr>
          <p:cNvPicPr>
            <a:picLocks noChangeAspect="1"/>
          </p:cNvPicPr>
          <p:nvPr/>
        </p:nvPicPr>
        <p:blipFill>
          <a:blip r:embed="rId3"/>
          <a:stretch>
            <a:fillRect/>
          </a:stretch>
        </p:blipFill>
        <p:spPr>
          <a:xfrm>
            <a:off x="7662317" y="1815206"/>
            <a:ext cx="3094285" cy="4351338"/>
          </a:xfrm>
          <a:prstGeom prst="rect">
            <a:avLst/>
          </a:prstGeom>
        </p:spPr>
      </p:pic>
    </p:spTree>
    <p:custDataLst>
      <p:tags r:id="rId1"/>
    </p:custDataLst>
    <p:extLst>
      <p:ext uri="{BB962C8B-B14F-4D97-AF65-F5344CB8AC3E}">
        <p14:creationId xmlns:p14="http://schemas.microsoft.com/office/powerpoint/2010/main" val="11696818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9"/>
  <p:tag name="ARTICULATE_PROJECT_OPEN" val="0"/>
  <p:tag name="ARTICULATE_DESIGN_ID_USF-DIT-BOOK" val="tXOuok9h"/>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1750</Words>
  <Application>Microsoft Office PowerPoint</Application>
  <PresentationFormat>Widescreen</PresentationFormat>
  <Paragraphs>117</Paragraphs>
  <Slides>29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USF-dit-book</vt:lpstr>
      <vt:lpstr>Word Processors</vt:lpstr>
      <vt:lpstr>Topics</vt:lpstr>
      <vt:lpstr>What is Word Processing?</vt:lpstr>
      <vt:lpstr>Essential File Operations</vt:lpstr>
      <vt:lpstr>Creating Content</vt:lpstr>
      <vt:lpstr>Fonts</vt:lpstr>
      <vt:lpstr>Fonts and Spacing</vt:lpstr>
      <vt:lpstr>Indentation and Alignment</vt:lpstr>
      <vt:lpstr>Lists</vt:lpstr>
      <vt:lpstr>Styles</vt:lpstr>
      <vt:lpstr>Tables</vt:lpstr>
      <vt:lpstr>Creating Content: Captions</vt:lpstr>
      <vt:lpstr>Page Layout</vt:lpstr>
      <vt:lpstr>Headers and Footers</vt:lpstr>
      <vt:lpstr>Image Editing</vt:lpstr>
      <vt:lpstr>Shapes</vt:lpstr>
      <vt:lpstr>Revision and Proofreading</vt:lpstr>
      <vt:lpstr>Track Changes</vt:lpstr>
      <vt:lpstr>Comments</vt:lpstr>
      <vt:lpstr>Find and Replace</vt:lpstr>
      <vt:lpstr>Spelling and Grammar</vt:lpstr>
      <vt:lpstr>References</vt:lpstr>
      <vt:lpstr>Citations and Bibliography</vt:lpstr>
      <vt:lpstr>Hyperlinks</vt:lpstr>
      <vt:lpstr>Bookmarks</vt:lpstr>
      <vt:lpstr>Footnotes</vt:lpstr>
      <vt:lpstr>Table of Contents</vt:lpstr>
      <vt:lpstr>Mail Merge</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8 Word Processors presentation</dc:title>
  <dc:creator>Clinton Daniel</dc:creator>
  <cp:keywords>DIT</cp:keywords>
  <cp:lastModifiedBy>Gloria Schramm</cp:lastModifiedBy>
  <cp:revision>29</cp:revision>
  <dcterms:created xsi:type="dcterms:W3CDTF">2023-05-24T19:25:31Z</dcterms:created>
  <dcterms:modified xsi:type="dcterms:W3CDTF">2023-07-01T18:45:47Z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224BB472-7DE9-4906-BEBE-20FA1639B1AE</vt:lpwstr>
  </property>
  <property fmtid="{D5CDD505-2E9C-101B-9397-08002B2CF9AE}" pid="3" name="ArticulatePath">
    <vt:lpwstr>DIT_chap8_Word-Processors</vt:lpwstr>
  </property>
</Properties>
</file>