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5.xml" ContentType="application/vnd.openxmlformats-officedocument.presentationml.notesSlide+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256" r:id="rId2"/>
    <p:sldId id="258" r:id="rId3"/>
    <p:sldId id="259" r:id="rId4"/>
    <p:sldId id="260" r:id="rId5"/>
    <p:sldId id="281"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2" r:id="rId21"/>
    <p:sldId id="275" r:id="rId22"/>
    <p:sldId id="276" r:id="rId23"/>
    <p:sldId id="277" r:id="rId24"/>
    <p:sldId id="278" r:id="rId25"/>
    <p:sldId id="279" r:id="rId26"/>
  </p:sldIdLst>
  <p:sldSz cx="12192000" cy="6858000"/>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50"/>
    <p:restoredTop sz="89494"/>
  </p:normalViewPr>
  <p:slideViewPr>
    <p:cSldViewPr snapToGrid="0" snapToObjects="1">
      <p:cViewPr varScale="1">
        <p:scale>
          <a:sx n="95" d="100"/>
          <a:sy n="95" d="100"/>
        </p:scale>
        <p:origin x="3024" y="96"/>
      </p:cViewPr>
      <p:guideLst/>
    </p:cSldViewPr>
  </p:slideViewPr>
  <p:notesTextViewPr>
    <p:cViewPr>
      <p:scale>
        <a:sx n="1" d="1"/>
        <a:sy n="1" d="1"/>
      </p:scale>
      <p:origin x="0" y="0"/>
    </p:cViewPr>
  </p:notesTextViewPr>
  <p:notesViewPr>
    <p:cSldViewPr snapToGrid="0" snapToObjects="1">
      <p:cViewPr varScale="1">
        <p:scale>
          <a:sx n="170" d="100"/>
          <a:sy n="170" d="100"/>
        </p:scale>
        <p:origin x="6584"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37E268-B800-0848-B4D7-158B4FD4493D}"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45F547-8BF4-F14F-8332-96A2AB84A50C}" type="slidenum">
              <a:rPr lang="en-US" smtClean="0"/>
              <a:t>‹#›</a:t>
            </a:fld>
            <a:endParaRPr lang="en-US"/>
          </a:p>
        </p:txBody>
      </p:sp>
    </p:spTree>
    <p:extLst>
      <p:ext uri="{BB962C8B-B14F-4D97-AF65-F5344CB8AC3E}">
        <p14:creationId xmlns:p14="http://schemas.microsoft.com/office/powerpoint/2010/main" val="2183548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“Introduction to Spreadsheets”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3893366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figure on this slide shows Planned and Actual expenses, and the column titles are Planned, Actual, and Diff. The items for which the cost is tracked, such as Food, Gifts, and Health/medical, are the row titles. Column titles are used in conjunction with row titles to provide a complete picture of the data in a spreadsheet. Titles can be especially useful when working with complex data sets to help readers make sense of the information.</a:t>
            </a:r>
            <a:endParaRPr lang="en-US" dirty="0"/>
          </a:p>
        </p:txBody>
      </p:sp>
      <p:sp>
        <p:nvSpPr>
          <p:cNvPr id="4" name="Slide Number Placeholder 3"/>
          <p:cNvSpPr>
            <a:spLocks noGrp="1"/>
          </p:cNvSpPr>
          <p:nvPr>
            <p:ph type="sldNum" sz="quarter" idx="5"/>
          </p:nvPr>
        </p:nvSpPr>
        <p:spPr/>
        <p:txBody>
          <a:bodyPr/>
          <a:lstStyle/>
          <a:p>
            <a:fld id="{FE45F547-8BF4-F14F-8332-96A2AB84A50C}" type="slidenum">
              <a:rPr lang="en-US" smtClean="0"/>
              <a:t>9</a:t>
            </a:fld>
            <a:endParaRPr lang="en-US"/>
          </a:p>
        </p:txBody>
      </p:sp>
    </p:spTree>
    <p:extLst>
      <p:ext uri="{BB962C8B-B14F-4D97-AF65-F5344CB8AC3E}">
        <p14:creationId xmlns:p14="http://schemas.microsoft.com/office/powerpoint/2010/main" val="1025217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0137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E45F547-8BF4-F14F-8332-96A2AB84A50C}" type="slidenum">
              <a:rPr lang="en-US" smtClean="0"/>
              <a:t>21</a:t>
            </a:fld>
            <a:endParaRPr lang="en-US"/>
          </a:p>
        </p:txBody>
      </p:sp>
    </p:spTree>
    <p:extLst>
      <p:ext uri="{BB962C8B-B14F-4D97-AF65-F5344CB8AC3E}">
        <p14:creationId xmlns:p14="http://schemas.microsoft.com/office/powerpoint/2010/main" val="24090693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FBC478ED-8652-8624-DDB6-0DD39AB9684F}"/>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AE6841F6-5CFE-450E-65BA-7EF3FDD7F217}"/>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12195327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333646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37612410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1549648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3403298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66154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3384576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00242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19434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79317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24039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456067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3413962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Autofit/>
          </a:bodyPr>
          <a:lstStyle/>
          <a:p>
            <a:r>
              <a:rPr lang="en-US" dirty="0"/>
              <a:t>Introduction to Spreadsheets</a:t>
            </a:r>
          </a:p>
        </p:txBody>
      </p:sp>
      <p:sp>
        <p:nvSpPr>
          <p:cNvPr id="4" name="Content Placeholder 3">
            <a:extLst>
              <a:ext uri="{FF2B5EF4-FFF2-40B4-BE49-F238E27FC236}">
                <a16:creationId xmlns:a16="http://schemas.microsoft.com/office/drawing/2014/main" id="{76F3E964-82CA-26A2-289F-1FEB258FA939}"/>
              </a:ext>
            </a:extLst>
          </p:cNvPr>
          <p:cNvSpPr>
            <a:spLocks noGrp="1"/>
          </p:cNvSpPr>
          <p:nvPr>
            <p:ph sz="quarter" idx="10"/>
          </p:nvPr>
        </p:nvSpPr>
        <p:spPr>
          <a:xfrm>
            <a:off x="1524000" y="4675188"/>
            <a:ext cx="1101264" cy="369332"/>
          </a:xfrm>
        </p:spPr>
        <p:txBody>
          <a:bodyPr/>
          <a:lstStyle/>
          <a:p>
            <a:r>
              <a:rPr lang="en-US" dirty="0"/>
              <a:t>Chapter 9</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D557B-13F5-DE41-AF0F-FCBA9D274EC3}"/>
              </a:ext>
            </a:extLst>
          </p:cNvPr>
          <p:cNvSpPr>
            <a:spLocks noGrp="1"/>
          </p:cNvSpPr>
          <p:nvPr>
            <p:ph type="title"/>
          </p:nvPr>
        </p:nvSpPr>
        <p:spPr/>
        <p:txBody>
          <a:bodyPr/>
          <a:lstStyle/>
          <a:p>
            <a:r>
              <a:rPr lang="en-US" dirty="0"/>
              <a:t>Formatting Cells and Worksheets</a:t>
            </a:r>
          </a:p>
        </p:txBody>
      </p:sp>
      <p:sp>
        <p:nvSpPr>
          <p:cNvPr id="3" name="Content Placeholder 2">
            <a:extLst>
              <a:ext uri="{FF2B5EF4-FFF2-40B4-BE49-F238E27FC236}">
                <a16:creationId xmlns:a16="http://schemas.microsoft.com/office/drawing/2014/main" id="{8563E52E-B6A8-C741-AAA1-136C553416DB}"/>
              </a:ext>
            </a:extLst>
          </p:cNvPr>
          <p:cNvSpPr>
            <a:spLocks noGrp="1"/>
          </p:cNvSpPr>
          <p:nvPr>
            <p:ph idx="1"/>
          </p:nvPr>
        </p:nvSpPr>
        <p:spPr>
          <a:xfrm>
            <a:off x="838200" y="1825625"/>
            <a:ext cx="4749800" cy="4351338"/>
          </a:xfrm>
        </p:spPr>
        <p:txBody>
          <a:bodyPr/>
          <a:lstStyle/>
          <a:p>
            <a:r>
              <a:rPr lang="en-US" dirty="0"/>
              <a:t>To make data easy to comprehend, spreadsheet software provides extensive formatting options.</a:t>
            </a:r>
          </a:p>
          <a:p>
            <a:r>
              <a:rPr lang="en-US" dirty="0"/>
              <a:t>When data in a spreadsheet application is formatted it becomes easy to identify key features.</a:t>
            </a:r>
          </a:p>
        </p:txBody>
      </p:sp>
      <p:pic>
        <p:nvPicPr>
          <p:cNvPr id="5" name="Picture 4" descr="Example of formatting cells in a spreadsheet">
            <a:extLst>
              <a:ext uri="{FF2B5EF4-FFF2-40B4-BE49-F238E27FC236}">
                <a16:creationId xmlns:a16="http://schemas.microsoft.com/office/drawing/2014/main" id="{B75C61CC-0B2C-A34F-9A6E-A933949DD74E}"/>
              </a:ext>
            </a:extLst>
          </p:cNvPr>
          <p:cNvPicPr>
            <a:picLocks noChangeAspect="1"/>
          </p:cNvPicPr>
          <p:nvPr/>
        </p:nvPicPr>
        <p:blipFill>
          <a:blip r:embed="rId3"/>
          <a:stretch>
            <a:fillRect/>
          </a:stretch>
        </p:blipFill>
        <p:spPr>
          <a:xfrm>
            <a:off x="5673969" y="1825625"/>
            <a:ext cx="5623205" cy="3707234"/>
          </a:xfrm>
          <a:prstGeom prst="rect">
            <a:avLst/>
          </a:prstGeom>
        </p:spPr>
      </p:pic>
    </p:spTree>
    <p:custDataLst>
      <p:tags r:id="rId1"/>
    </p:custDataLst>
    <p:extLst>
      <p:ext uri="{BB962C8B-B14F-4D97-AF65-F5344CB8AC3E}">
        <p14:creationId xmlns:p14="http://schemas.microsoft.com/office/powerpoint/2010/main" val="1176556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8CFE-2D9E-BE4B-9025-9B8A8A48BD8A}"/>
              </a:ext>
            </a:extLst>
          </p:cNvPr>
          <p:cNvSpPr>
            <a:spLocks noGrp="1"/>
          </p:cNvSpPr>
          <p:nvPr>
            <p:ph type="title"/>
          </p:nvPr>
        </p:nvSpPr>
        <p:spPr/>
        <p:txBody>
          <a:bodyPr/>
          <a:lstStyle/>
          <a:p>
            <a:r>
              <a:rPr lang="en-US" dirty="0"/>
              <a:t>Styles</a:t>
            </a:r>
          </a:p>
        </p:txBody>
      </p:sp>
      <p:sp>
        <p:nvSpPr>
          <p:cNvPr id="3" name="Content Placeholder 2">
            <a:extLst>
              <a:ext uri="{FF2B5EF4-FFF2-40B4-BE49-F238E27FC236}">
                <a16:creationId xmlns:a16="http://schemas.microsoft.com/office/drawing/2014/main" id="{678F3FF7-7829-D540-B8AA-97D3C198F7D7}"/>
              </a:ext>
            </a:extLst>
          </p:cNvPr>
          <p:cNvSpPr>
            <a:spLocks noGrp="1"/>
          </p:cNvSpPr>
          <p:nvPr>
            <p:ph idx="1"/>
          </p:nvPr>
        </p:nvSpPr>
        <p:spPr/>
        <p:txBody>
          <a:bodyPr/>
          <a:lstStyle/>
          <a:p>
            <a:r>
              <a:rPr lang="en-US" dirty="0"/>
              <a:t>Just as in word processing software, styles in spreadsheets are a collection of predefined formats that give your document a consistent look and feel.</a:t>
            </a:r>
          </a:p>
          <a:p>
            <a:r>
              <a:rPr lang="en-US" dirty="0"/>
              <a:t>If you want all your numbers to have a currency symbol, two decimal places of accuracy, and appear in red if negative, you could apply the formatting features one at a time, which might turn out to be cumbersome and error prone. </a:t>
            </a:r>
          </a:p>
          <a:p>
            <a:r>
              <a:rPr lang="en-US" dirty="0"/>
              <a:t>Alternately, if you are using Excel, you could pick an existing “Cell/Table” style from the “Styles” group under the “Home” tab and apply the selected style to cells and tables.</a:t>
            </a:r>
          </a:p>
        </p:txBody>
      </p:sp>
    </p:spTree>
    <p:custDataLst>
      <p:tags r:id="rId1"/>
    </p:custDataLst>
    <p:extLst>
      <p:ext uri="{BB962C8B-B14F-4D97-AF65-F5344CB8AC3E}">
        <p14:creationId xmlns:p14="http://schemas.microsoft.com/office/powerpoint/2010/main" val="889116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D55B6-A9DE-2D43-A5CB-19AD91EFFC9A}"/>
              </a:ext>
            </a:extLst>
          </p:cNvPr>
          <p:cNvSpPr>
            <a:spLocks noGrp="1"/>
          </p:cNvSpPr>
          <p:nvPr>
            <p:ph type="title"/>
          </p:nvPr>
        </p:nvSpPr>
        <p:spPr/>
        <p:txBody>
          <a:bodyPr/>
          <a:lstStyle/>
          <a:p>
            <a:r>
              <a:rPr lang="en-US" dirty="0"/>
              <a:t>Merging and Splitting Cells</a:t>
            </a:r>
          </a:p>
        </p:txBody>
      </p:sp>
      <p:sp>
        <p:nvSpPr>
          <p:cNvPr id="3" name="Content Placeholder 2">
            <a:extLst>
              <a:ext uri="{FF2B5EF4-FFF2-40B4-BE49-F238E27FC236}">
                <a16:creationId xmlns:a16="http://schemas.microsoft.com/office/drawing/2014/main" id="{C9CEE617-12BD-F240-A36C-C41A7994A1F6}"/>
              </a:ext>
            </a:extLst>
          </p:cNvPr>
          <p:cNvSpPr>
            <a:spLocks noGrp="1"/>
          </p:cNvSpPr>
          <p:nvPr>
            <p:ph idx="1"/>
          </p:nvPr>
        </p:nvSpPr>
        <p:spPr>
          <a:xfrm>
            <a:off x="838200" y="1825625"/>
            <a:ext cx="6135356" cy="4351338"/>
          </a:xfrm>
        </p:spPr>
        <p:txBody>
          <a:bodyPr/>
          <a:lstStyle/>
          <a:p>
            <a:r>
              <a:rPr lang="en-US" dirty="0"/>
              <a:t>Merging cells allows you to combine multiple adjacent cells into one cell.</a:t>
            </a:r>
          </a:p>
          <a:p>
            <a:r>
              <a:rPr lang="en-US" dirty="0"/>
              <a:t>Merging cells is a useful technique in spreadsheets to create a heading for a group of cells.</a:t>
            </a:r>
          </a:p>
          <a:p>
            <a:r>
              <a:rPr lang="en-US" dirty="0"/>
              <a:t>This technique is particularly useful when creating a header row for a table in a spreadsheet.</a:t>
            </a:r>
          </a:p>
        </p:txBody>
      </p:sp>
      <p:pic>
        <p:nvPicPr>
          <p:cNvPr id="5" name="Picture 4" descr="Example of a table with merged header">
            <a:extLst>
              <a:ext uri="{FF2B5EF4-FFF2-40B4-BE49-F238E27FC236}">
                <a16:creationId xmlns:a16="http://schemas.microsoft.com/office/drawing/2014/main" id="{FBAB975D-DA10-4A42-B7F7-71D95A8C57E2}"/>
              </a:ext>
            </a:extLst>
          </p:cNvPr>
          <p:cNvPicPr>
            <a:picLocks noChangeAspect="1"/>
          </p:cNvPicPr>
          <p:nvPr/>
        </p:nvPicPr>
        <p:blipFill>
          <a:blip r:embed="rId3"/>
          <a:stretch>
            <a:fillRect/>
          </a:stretch>
        </p:blipFill>
        <p:spPr>
          <a:xfrm>
            <a:off x="7085865" y="2318407"/>
            <a:ext cx="4089473" cy="2221186"/>
          </a:xfrm>
          <a:prstGeom prst="rect">
            <a:avLst/>
          </a:prstGeom>
        </p:spPr>
      </p:pic>
    </p:spTree>
    <p:custDataLst>
      <p:tags r:id="rId1"/>
    </p:custDataLst>
    <p:extLst>
      <p:ext uri="{BB962C8B-B14F-4D97-AF65-F5344CB8AC3E}">
        <p14:creationId xmlns:p14="http://schemas.microsoft.com/office/powerpoint/2010/main" val="3808731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7AF8A-036B-A245-8074-C6AAF2E7C325}"/>
              </a:ext>
            </a:extLst>
          </p:cNvPr>
          <p:cNvSpPr>
            <a:spLocks noGrp="1"/>
          </p:cNvSpPr>
          <p:nvPr>
            <p:ph type="title"/>
          </p:nvPr>
        </p:nvSpPr>
        <p:spPr/>
        <p:txBody>
          <a:bodyPr/>
          <a:lstStyle/>
          <a:p>
            <a:r>
              <a:rPr lang="en-US" dirty="0"/>
              <a:t>Hide and Unhide Columns and Rows</a:t>
            </a:r>
          </a:p>
        </p:txBody>
      </p:sp>
      <p:sp>
        <p:nvSpPr>
          <p:cNvPr id="3" name="Content Placeholder 2">
            <a:extLst>
              <a:ext uri="{FF2B5EF4-FFF2-40B4-BE49-F238E27FC236}">
                <a16:creationId xmlns:a16="http://schemas.microsoft.com/office/drawing/2014/main" id="{B920BCFF-D40B-8042-AD11-B0E830FA85B9}"/>
              </a:ext>
            </a:extLst>
          </p:cNvPr>
          <p:cNvSpPr>
            <a:spLocks noGrp="1"/>
          </p:cNvSpPr>
          <p:nvPr>
            <p:ph idx="1"/>
          </p:nvPr>
        </p:nvSpPr>
        <p:spPr>
          <a:xfrm>
            <a:off x="838200" y="1825625"/>
            <a:ext cx="5783664" cy="4351338"/>
          </a:xfrm>
        </p:spPr>
        <p:txBody>
          <a:bodyPr>
            <a:noAutofit/>
          </a:bodyPr>
          <a:lstStyle/>
          <a:p>
            <a:r>
              <a:rPr lang="en-US" dirty="0"/>
              <a:t>Spreadsheets can easily expand to fill multiple columns and several rows. </a:t>
            </a:r>
          </a:p>
          <a:p>
            <a:r>
              <a:rPr lang="en-US" dirty="0"/>
              <a:t>But your monitor typically only allows a few rows and columns to be visible at a time.</a:t>
            </a:r>
          </a:p>
          <a:p>
            <a:r>
              <a:rPr lang="en-US" dirty="0"/>
              <a:t>Spreadsheets have an interesting capability to hide rows and columns to allow you to focus on the columns and rows of interest.</a:t>
            </a:r>
          </a:p>
          <a:p>
            <a:r>
              <a:rPr lang="en-US" dirty="0"/>
              <a:t>When columns or rows are hidden, you will see a break in the sequence of column headers or row numbers.</a:t>
            </a:r>
          </a:p>
        </p:txBody>
      </p:sp>
      <p:pic>
        <p:nvPicPr>
          <p:cNvPr id="5" name="Picture 4" descr="Example of right-click menu to hide column">
            <a:extLst>
              <a:ext uri="{FF2B5EF4-FFF2-40B4-BE49-F238E27FC236}">
                <a16:creationId xmlns:a16="http://schemas.microsoft.com/office/drawing/2014/main" id="{93160815-9EF5-7C48-8EE9-E16A90D2B72A}"/>
              </a:ext>
            </a:extLst>
          </p:cNvPr>
          <p:cNvPicPr>
            <a:picLocks noChangeAspect="1"/>
          </p:cNvPicPr>
          <p:nvPr/>
        </p:nvPicPr>
        <p:blipFill>
          <a:blip r:embed="rId3"/>
          <a:stretch>
            <a:fillRect/>
          </a:stretch>
        </p:blipFill>
        <p:spPr>
          <a:xfrm>
            <a:off x="6769771" y="1905177"/>
            <a:ext cx="4369540" cy="3588232"/>
          </a:xfrm>
          <a:prstGeom prst="rect">
            <a:avLst/>
          </a:prstGeom>
        </p:spPr>
      </p:pic>
    </p:spTree>
    <p:custDataLst>
      <p:tags r:id="rId1"/>
    </p:custDataLst>
    <p:extLst>
      <p:ext uri="{BB962C8B-B14F-4D97-AF65-F5344CB8AC3E}">
        <p14:creationId xmlns:p14="http://schemas.microsoft.com/office/powerpoint/2010/main" val="266652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74EF4-9E03-3248-AF6E-55A1B2DD57D8}"/>
              </a:ext>
            </a:extLst>
          </p:cNvPr>
          <p:cNvSpPr>
            <a:spLocks noGrp="1"/>
          </p:cNvSpPr>
          <p:nvPr>
            <p:ph type="title"/>
          </p:nvPr>
        </p:nvSpPr>
        <p:spPr/>
        <p:txBody>
          <a:bodyPr/>
          <a:lstStyle/>
          <a:p>
            <a:r>
              <a:rPr lang="en-US" dirty="0"/>
              <a:t>Page Layout Options</a:t>
            </a:r>
          </a:p>
        </p:txBody>
      </p:sp>
      <p:sp>
        <p:nvSpPr>
          <p:cNvPr id="3" name="Content Placeholder 2">
            <a:extLst>
              <a:ext uri="{FF2B5EF4-FFF2-40B4-BE49-F238E27FC236}">
                <a16:creationId xmlns:a16="http://schemas.microsoft.com/office/drawing/2014/main" id="{50495EFB-EA63-9146-A42F-C1EAA38F8664}"/>
              </a:ext>
            </a:extLst>
          </p:cNvPr>
          <p:cNvSpPr>
            <a:spLocks noGrp="1"/>
          </p:cNvSpPr>
          <p:nvPr>
            <p:ph idx="1"/>
          </p:nvPr>
        </p:nvSpPr>
        <p:spPr>
          <a:xfrm>
            <a:off x="838200" y="1825625"/>
            <a:ext cx="5935133" cy="4351338"/>
          </a:xfrm>
        </p:spPr>
        <p:txBody>
          <a:bodyPr/>
          <a:lstStyle/>
          <a:p>
            <a:r>
              <a:rPr lang="en-US" dirty="0"/>
              <a:t>Spreadsheets allow you to format and preview the spreadsheet for printing. </a:t>
            </a:r>
          </a:p>
          <a:p>
            <a:r>
              <a:rPr lang="en-US" dirty="0"/>
              <a:t>The page layout determines how a spreadsheet will look when printed. </a:t>
            </a:r>
          </a:p>
          <a:p>
            <a:r>
              <a:rPr lang="en-US" dirty="0"/>
              <a:t>As a spreadsheet is a collection of cells organized into large numbers of rows and columns, printing it can be a challenge unless you set it up well.</a:t>
            </a:r>
          </a:p>
        </p:txBody>
      </p:sp>
      <p:pic>
        <p:nvPicPr>
          <p:cNvPr id="5" name="Picture 4" descr="Example of page layout options">
            <a:extLst>
              <a:ext uri="{FF2B5EF4-FFF2-40B4-BE49-F238E27FC236}">
                <a16:creationId xmlns:a16="http://schemas.microsoft.com/office/drawing/2014/main" id="{F965F8DB-AA7C-0B4C-8E3C-3D5BA57CBAE0}"/>
              </a:ext>
            </a:extLst>
          </p:cNvPr>
          <p:cNvPicPr>
            <a:picLocks noChangeAspect="1"/>
          </p:cNvPicPr>
          <p:nvPr/>
        </p:nvPicPr>
        <p:blipFill>
          <a:blip r:embed="rId3"/>
          <a:stretch>
            <a:fillRect/>
          </a:stretch>
        </p:blipFill>
        <p:spPr>
          <a:xfrm>
            <a:off x="7024154" y="1825625"/>
            <a:ext cx="4058713" cy="4185548"/>
          </a:xfrm>
          <a:prstGeom prst="rect">
            <a:avLst/>
          </a:prstGeom>
        </p:spPr>
      </p:pic>
    </p:spTree>
    <p:custDataLst>
      <p:tags r:id="rId1"/>
    </p:custDataLst>
    <p:extLst>
      <p:ext uri="{BB962C8B-B14F-4D97-AF65-F5344CB8AC3E}">
        <p14:creationId xmlns:p14="http://schemas.microsoft.com/office/powerpoint/2010/main" val="2032823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57092-5843-CA45-9ECD-592F82E2C79F}"/>
              </a:ext>
            </a:extLst>
          </p:cNvPr>
          <p:cNvSpPr>
            <a:spLocks noGrp="1"/>
          </p:cNvSpPr>
          <p:nvPr>
            <p:ph type="title"/>
          </p:nvPr>
        </p:nvSpPr>
        <p:spPr/>
        <p:txBody>
          <a:bodyPr/>
          <a:lstStyle/>
          <a:p>
            <a:r>
              <a:rPr lang="en-US" dirty="0"/>
              <a:t>Formulas and Functions</a:t>
            </a:r>
          </a:p>
        </p:txBody>
      </p:sp>
      <p:sp>
        <p:nvSpPr>
          <p:cNvPr id="3" name="Content Placeholder 2">
            <a:extLst>
              <a:ext uri="{FF2B5EF4-FFF2-40B4-BE49-F238E27FC236}">
                <a16:creationId xmlns:a16="http://schemas.microsoft.com/office/drawing/2014/main" id="{FCD25B1D-2F49-8A46-B823-991BB2E6748C}"/>
              </a:ext>
            </a:extLst>
          </p:cNvPr>
          <p:cNvSpPr>
            <a:spLocks noGrp="1"/>
          </p:cNvSpPr>
          <p:nvPr>
            <p:ph idx="1"/>
          </p:nvPr>
        </p:nvSpPr>
        <p:spPr>
          <a:xfrm>
            <a:off x="838200" y="1825625"/>
            <a:ext cx="5602793" cy="4351338"/>
          </a:xfrm>
        </p:spPr>
        <p:txBody>
          <a:bodyPr>
            <a:normAutofit/>
          </a:bodyPr>
          <a:lstStyle/>
          <a:p>
            <a:r>
              <a:rPr lang="en-US" dirty="0"/>
              <a:t>You can supercharge your spreadsheet by employing formulas and functions to calculate values using the data in cells.</a:t>
            </a:r>
          </a:p>
          <a:p>
            <a:r>
              <a:rPr lang="en-US" dirty="0"/>
              <a:t>When you write a formula in a cell, you begin with the equals (=) sign and specify the cells to use for the calculation and what operations to perform on the data.</a:t>
            </a:r>
          </a:p>
          <a:p>
            <a:r>
              <a:rPr lang="en-US" dirty="0"/>
              <a:t>If you have a table with your daily expenses, you can use a formula to calculate the sum of all your expenses.</a:t>
            </a:r>
          </a:p>
        </p:txBody>
      </p:sp>
      <p:pic>
        <p:nvPicPr>
          <p:cNvPr id="5" name="Picture 4" descr="Example of a formula in a cell">
            <a:extLst>
              <a:ext uri="{FF2B5EF4-FFF2-40B4-BE49-F238E27FC236}">
                <a16:creationId xmlns:a16="http://schemas.microsoft.com/office/drawing/2014/main" id="{52BBF89F-EB5E-FC4D-91C6-291BA37EDD1B}"/>
              </a:ext>
            </a:extLst>
          </p:cNvPr>
          <p:cNvPicPr>
            <a:picLocks noChangeAspect="1"/>
          </p:cNvPicPr>
          <p:nvPr/>
        </p:nvPicPr>
        <p:blipFill>
          <a:blip r:embed="rId3"/>
          <a:stretch>
            <a:fillRect/>
          </a:stretch>
        </p:blipFill>
        <p:spPr>
          <a:xfrm>
            <a:off x="7094593" y="2960241"/>
            <a:ext cx="3998219" cy="1924793"/>
          </a:xfrm>
          <a:prstGeom prst="rect">
            <a:avLst/>
          </a:prstGeom>
        </p:spPr>
      </p:pic>
    </p:spTree>
    <p:custDataLst>
      <p:tags r:id="rId1"/>
    </p:custDataLst>
    <p:extLst>
      <p:ext uri="{BB962C8B-B14F-4D97-AF65-F5344CB8AC3E}">
        <p14:creationId xmlns:p14="http://schemas.microsoft.com/office/powerpoint/2010/main" val="3476444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6F4CD-6560-7544-8937-9375485CEB4C}"/>
              </a:ext>
            </a:extLst>
          </p:cNvPr>
          <p:cNvSpPr>
            <a:spLocks noGrp="1"/>
          </p:cNvSpPr>
          <p:nvPr>
            <p:ph type="title"/>
          </p:nvPr>
        </p:nvSpPr>
        <p:spPr/>
        <p:txBody>
          <a:bodyPr/>
          <a:lstStyle/>
          <a:p>
            <a:r>
              <a:rPr lang="en-US" dirty="0"/>
              <a:t>Formulas and Functions</a:t>
            </a:r>
          </a:p>
        </p:txBody>
      </p:sp>
      <p:sp>
        <p:nvSpPr>
          <p:cNvPr id="3" name="Content Placeholder 2">
            <a:extLst>
              <a:ext uri="{FF2B5EF4-FFF2-40B4-BE49-F238E27FC236}">
                <a16:creationId xmlns:a16="http://schemas.microsoft.com/office/drawing/2014/main" id="{69E85572-D6F1-1447-BBAC-3C0E012B47F4}"/>
              </a:ext>
            </a:extLst>
          </p:cNvPr>
          <p:cNvSpPr>
            <a:spLocks noGrp="1"/>
          </p:cNvSpPr>
          <p:nvPr>
            <p:ph idx="1"/>
          </p:nvPr>
        </p:nvSpPr>
        <p:spPr>
          <a:xfrm>
            <a:off x="838200" y="1825625"/>
            <a:ext cx="6567311" cy="4351338"/>
          </a:xfrm>
        </p:spPr>
        <p:txBody>
          <a:bodyPr/>
          <a:lstStyle/>
          <a:p>
            <a:pPr marL="0" indent="0">
              <a:buNone/>
            </a:pPr>
            <a:r>
              <a:rPr lang="en-US" dirty="0"/>
              <a:t>Spreadsheets also have powerful functions ranging from simple functions like Sum, Average, Count, Max, and Min to complex engineering, statistical, math and financial functions.</a:t>
            </a:r>
          </a:p>
        </p:txBody>
      </p:sp>
      <p:pic>
        <p:nvPicPr>
          <p:cNvPr id="5" name="Picture 4" descr="Example of functions menu">
            <a:extLst>
              <a:ext uri="{FF2B5EF4-FFF2-40B4-BE49-F238E27FC236}">
                <a16:creationId xmlns:a16="http://schemas.microsoft.com/office/drawing/2014/main" id="{EB49ABF3-BE42-DF4E-BBDE-499C3B5D5FDF}"/>
              </a:ext>
            </a:extLst>
          </p:cNvPr>
          <p:cNvPicPr>
            <a:picLocks noChangeAspect="1"/>
          </p:cNvPicPr>
          <p:nvPr/>
        </p:nvPicPr>
        <p:blipFill>
          <a:blip r:embed="rId3"/>
          <a:stretch>
            <a:fillRect/>
          </a:stretch>
        </p:blipFill>
        <p:spPr>
          <a:xfrm>
            <a:off x="7744178" y="1514463"/>
            <a:ext cx="3177852" cy="4893539"/>
          </a:xfrm>
          <a:prstGeom prst="rect">
            <a:avLst/>
          </a:prstGeom>
        </p:spPr>
      </p:pic>
    </p:spTree>
    <p:custDataLst>
      <p:tags r:id="rId1"/>
    </p:custDataLst>
    <p:extLst>
      <p:ext uri="{BB962C8B-B14F-4D97-AF65-F5344CB8AC3E}">
        <p14:creationId xmlns:p14="http://schemas.microsoft.com/office/powerpoint/2010/main" val="1431180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DEBE4-AEED-A44C-9872-DC55B42894FE}"/>
              </a:ext>
            </a:extLst>
          </p:cNvPr>
          <p:cNvSpPr>
            <a:spLocks noGrp="1"/>
          </p:cNvSpPr>
          <p:nvPr>
            <p:ph type="title"/>
          </p:nvPr>
        </p:nvSpPr>
        <p:spPr/>
        <p:txBody>
          <a:bodyPr/>
          <a:lstStyle/>
          <a:p>
            <a:r>
              <a:rPr lang="en-US" dirty="0"/>
              <a:t>Charts and Images</a:t>
            </a:r>
          </a:p>
        </p:txBody>
      </p:sp>
      <p:sp>
        <p:nvSpPr>
          <p:cNvPr id="3" name="Content Placeholder 2">
            <a:extLst>
              <a:ext uri="{FF2B5EF4-FFF2-40B4-BE49-F238E27FC236}">
                <a16:creationId xmlns:a16="http://schemas.microsoft.com/office/drawing/2014/main" id="{7969CF70-473E-4549-BE1F-F55969A25C3F}"/>
              </a:ext>
            </a:extLst>
          </p:cNvPr>
          <p:cNvSpPr>
            <a:spLocks noGrp="1"/>
          </p:cNvSpPr>
          <p:nvPr>
            <p:ph idx="1"/>
          </p:nvPr>
        </p:nvSpPr>
        <p:spPr>
          <a:xfrm>
            <a:off x="838200" y="1825625"/>
            <a:ext cx="5257800" cy="4351338"/>
          </a:xfrm>
        </p:spPr>
        <p:txBody>
          <a:bodyPr/>
          <a:lstStyle/>
          <a:p>
            <a:r>
              <a:rPr lang="en-US" dirty="0"/>
              <a:t>Charts offer a graphical representation of data and can be helpful in analyzing data in a more meaningful and visually appealing way.</a:t>
            </a:r>
          </a:p>
          <a:p>
            <a:r>
              <a:rPr lang="en-US" dirty="0"/>
              <a:t>To create a chart, select the data that you want to include, a range of cells or a table, then use the charting tools in the spreadsheet software.</a:t>
            </a:r>
          </a:p>
        </p:txBody>
      </p:sp>
      <p:pic>
        <p:nvPicPr>
          <p:cNvPr id="5" name="Picture 4" descr="Example of Insert menu">
            <a:extLst>
              <a:ext uri="{FF2B5EF4-FFF2-40B4-BE49-F238E27FC236}">
                <a16:creationId xmlns:a16="http://schemas.microsoft.com/office/drawing/2014/main" id="{B8CC4C67-9EF3-C242-9386-3E47F48D02A9}"/>
              </a:ext>
            </a:extLst>
          </p:cNvPr>
          <p:cNvPicPr>
            <a:picLocks noChangeAspect="1"/>
          </p:cNvPicPr>
          <p:nvPr/>
        </p:nvPicPr>
        <p:blipFill>
          <a:blip r:embed="rId3"/>
          <a:stretch>
            <a:fillRect/>
          </a:stretch>
        </p:blipFill>
        <p:spPr>
          <a:xfrm>
            <a:off x="6694688" y="1908673"/>
            <a:ext cx="4659112" cy="2654913"/>
          </a:xfrm>
          <a:prstGeom prst="rect">
            <a:avLst/>
          </a:prstGeom>
        </p:spPr>
      </p:pic>
    </p:spTree>
    <p:custDataLst>
      <p:tags r:id="rId1"/>
    </p:custDataLst>
    <p:extLst>
      <p:ext uri="{BB962C8B-B14F-4D97-AF65-F5344CB8AC3E}">
        <p14:creationId xmlns:p14="http://schemas.microsoft.com/office/powerpoint/2010/main" val="2935683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370C6-EBF0-9546-A66D-DA3A4CDD9DA1}"/>
              </a:ext>
            </a:extLst>
          </p:cNvPr>
          <p:cNvSpPr>
            <a:spLocks noGrp="1"/>
          </p:cNvSpPr>
          <p:nvPr>
            <p:ph type="title"/>
          </p:nvPr>
        </p:nvSpPr>
        <p:spPr/>
        <p:txBody>
          <a:bodyPr/>
          <a:lstStyle/>
          <a:p>
            <a:r>
              <a:rPr lang="en-US" dirty="0"/>
              <a:t>Charts and Images</a:t>
            </a:r>
          </a:p>
        </p:txBody>
      </p:sp>
      <p:sp>
        <p:nvSpPr>
          <p:cNvPr id="3" name="Content Placeholder 2">
            <a:extLst>
              <a:ext uri="{FF2B5EF4-FFF2-40B4-BE49-F238E27FC236}">
                <a16:creationId xmlns:a16="http://schemas.microsoft.com/office/drawing/2014/main" id="{A0FA32D7-10F4-7443-92E9-2D466CE7EA5C}"/>
              </a:ext>
            </a:extLst>
          </p:cNvPr>
          <p:cNvSpPr>
            <a:spLocks noGrp="1"/>
          </p:cNvSpPr>
          <p:nvPr>
            <p:ph idx="1"/>
          </p:nvPr>
        </p:nvSpPr>
        <p:spPr>
          <a:xfrm>
            <a:off x="838199" y="1825625"/>
            <a:ext cx="5799667" cy="4351338"/>
          </a:xfrm>
        </p:spPr>
        <p:txBody>
          <a:bodyPr>
            <a:normAutofit fontScale="92500" lnSpcReduction="10000"/>
          </a:bodyPr>
          <a:lstStyle/>
          <a:p>
            <a:r>
              <a:rPr lang="en-US" dirty="0"/>
              <a:t>It is important to identify the chart type that will be most useful for a given task.</a:t>
            </a:r>
          </a:p>
          <a:p>
            <a:r>
              <a:rPr lang="en-US" dirty="0"/>
              <a:t>A bar chart allows for expense data to be easily compared.</a:t>
            </a:r>
          </a:p>
          <a:p>
            <a:r>
              <a:rPr lang="en-US" dirty="0"/>
              <a:t>A line chart is a good choice for showing trends over time.</a:t>
            </a:r>
          </a:p>
          <a:p>
            <a:r>
              <a:rPr lang="en-US" dirty="0"/>
              <a:t>A scatter plot is good at showing the relationship between two variables. So, if you wanted to compare your expenses against an average student’s expenses, you may consider a scatter plot.</a:t>
            </a:r>
          </a:p>
        </p:txBody>
      </p:sp>
      <p:pic>
        <p:nvPicPr>
          <p:cNvPr id="5" name="Picture 4" descr="Example of a bar chart">
            <a:extLst>
              <a:ext uri="{FF2B5EF4-FFF2-40B4-BE49-F238E27FC236}">
                <a16:creationId xmlns:a16="http://schemas.microsoft.com/office/drawing/2014/main" id="{F495B6A3-B12F-9947-90E9-DDF5C78A070E}"/>
              </a:ext>
            </a:extLst>
          </p:cNvPr>
          <p:cNvPicPr>
            <a:picLocks noChangeAspect="1"/>
          </p:cNvPicPr>
          <p:nvPr/>
        </p:nvPicPr>
        <p:blipFill>
          <a:blip r:embed="rId3"/>
          <a:stretch>
            <a:fillRect/>
          </a:stretch>
        </p:blipFill>
        <p:spPr>
          <a:xfrm>
            <a:off x="7033973" y="1509690"/>
            <a:ext cx="4208519" cy="2376060"/>
          </a:xfrm>
          <a:prstGeom prst="rect">
            <a:avLst/>
          </a:prstGeom>
        </p:spPr>
      </p:pic>
      <p:pic>
        <p:nvPicPr>
          <p:cNvPr id="7" name="Picture 6" descr="Example of scatter plot">
            <a:extLst>
              <a:ext uri="{FF2B5EF4-FFF2-40B4-BE49-F238E27FC236}">
                <a16:creationId xmlns:a16="http://schemas.microsoft.com/office/drawing/2014/main" id="{25828EBC-3B37-DB43-B3BC-EF080A6F4437}"/>
              </a:ext>
            </a:extLst>
          </p:cNvPr>
          <p:cNvPicPr>
            <a:picLocks noChangeAspect="1"/>
          </p:cNvPicPr>
          <p:nvPr/>
        </p:nvPicPr>
        <p:blipFill>
          <a:blip r:embed="rId4"/>
          <a:stretch>
            <a:fillRect/>
          </a:stretch>
        </p:blipFill>
        <p:spPr>
          <a:xfrm>
            <a:off x="7068812" y="4001294"/>
            <a:ext cx="4173680" cy="2376061"/>
          </a:xfrm>
          <a:prstGeom prst="rect">
            <a:avLst/>
          </a:prstGeom>
        </p:spPr>
      </p:pic>
    </p:spTree>
    <p:custDataLst>
      <p:tags r:id="rId1"/>
    </p:custDataLst>
    <p:extLst>
      <p:ext uri="{BB962C8B-B14F-4D97-AF65-F5344CB8AC3E}">
        <p14:creationId xmlns:p14="http://schemas.microsoft.com/office/powerpoint/2010/main" val="178073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057B9-0362-1449-8D99-1096F8A095F7}"/>
              </a:ext>
            </a:extLst>
          </p:cNvPr>
          <p:cNvSpPr>
            <a:spLocks noGrp="1"/>
          </p:cNvSpPr>
          <p:nvPr>
            <p:ph type="title"/>
          </p:nvPr>
        </p:nvSpPr>
        <p:spPr/>
        <p:txBody>
          <a:bodyPr/>
          <a:lstStyle/>
          <a:p>
            <a:r>
              <a:rPr lang="en-US" dirty="0"/>
              <a:t>Images</a:t>
            </a:r>
          </a:p>
        </p:txBody>
      </p:sp>
      <p:sp>
        <p:nvSpPr>
          <p:cNvPr id="3" name="Content Placeholder 2">
            <a:extLst>
              <a:ext uri="{FF2B5EF4-FFF2-40B4-BE49-F238E27FC236}">
                <a16:creationId xmlns:a16="http://schemas.microsoft.com/office/drawing/2014/main" id="{B4E19DD9-DF03-5E41-89A1-4ABBE19F4430}"/>
              </a:ext>
            </a:extLst>
          </p:cNvPr>
          <p:cNvSpPr>
            <a:spLocks noGrp="1"/>
          </p:cNvSpPr>
          <p:nvPr>
            <p:ph idx="1"/>
          </p:nvPr>
        </p:nvSpPr>
        <p:spPr/>
        <p:txBody>
          <a:bodyPr/>
          <a:lstStyle/>
          <a:p>
            <a:r>
              <a:rPr lang="en-US" dirty="0"/>
              <a:t>While charts are graphs created based on the data in your spreadsheet, images are pictures you can directly insert into your spreadsheet.</a:t>
            </a:r>
          </a:p>
          <a:p>
            <a:r>
              <a:rPr lang="en-US" dirty="0"/>
              <a:t>If you choose to insert the image in a cell, then it is constrained by the dimensions of the cell. </a:t>
            </a:r>
          </a:p>
          <a:p>
            <a:r>
              <a:rPr lang="en-US" dirty="0"/>
              <a:t>If you choose to insert it over cells, then the picture floats on top of cells and can be sized independently of the underlying cells.</a:t>
            </a:r>
          </a:p>
        </p:txBody>
      </p:sp>
    </p:spTree>
    <p:custDataLst>
      <p:tags r:id="rId1"/>
    </p:custDataLst>
    <p:extLst>
      <p:ext uri="{BB962C8B-B14F-4D97-AF65-F5344CB8AC3E}">
        <p14:creationId xmlns:p14="http://schemas.microsoft.com/office/powerpoint/2010/main" val="3942511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What is a Spreadsheet?</a:t>
            </a:r>
          </a:p>
          <a:p>
            <a:r>
              <a:rPr lang="en-US" dirty="0"/>
              <a:t>Managing Spreadsheets</a:t>
            </a:r>
          </a:p>
          <a:p>
            <a:r>
              <a:rPr lang="en-US" dirty="0"/>
              <a:t>Analyzing and Organizing Data</a:t>
            </a:r>
          </a:p>
          <a:p>
            <a:endParaRPr lang="en-US" dirty="0"/>
          </a:p>
        </p:txBody>
      </p:sp>
    </p:spTree>
    <p:custDataLst>
      <p:tags r:id="rId1"/>
    </p:custDataLst>
    <p:extLst>
      <p:ext uri="{BB962C8B-B14F-4D97-AF65-F5344CB8AC3E}">
        <p14:creationId xmlns:p14="http://schemas.microsoft.com/office/powerpoint/2010/main" val="3843800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Analyzing and Organizing Data</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73621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4AFE8-092C-9747-AB1E-DAABF1CB1E90}"/>
              </a:ext>
            </a:extLst>
          </p:cNvPr>
          <p:cNvSpPr>
            <a:spLocks noGrp="1"/>
          </p:cNvSpPr>
          <p:nvPr>
            <p:ph type="title"/>
          </p:nvPr>
        </p:nvSpPr>
        <p:spPr/>
        <p:txBody>
          <a:bodyPr/>
          <a:lstStyle/>
          <a:p>
            <a:r>
              <a:rPr lang="en-US" dirty="0"/>
              <a:t>Filters</a:t>
            </a:r>
          </a:p>
        </p:txBody>
      </p:sp>
      <p:sp>
        <p:nvSpPr>
          <p:cNvPr id="3" name="Content Placeholder 2">
            <a:extLst>
              <a:ext uri="{FF2B5EF4-FFF2-40B4-BE49-F238E27FC236}">
                <a16:creationId xmlns:a16="http://schemas.microsoft.com/office/drawing/2014/main" id="{4D275126-FBA0-2547-9EA0-C1E57BA8A63A}"/>
              </a:ext>
            </a:extLst>
          </p:cNvPr>
          <p:cNvSpPr>
            <a:spLocks noGrp="1"/>
          </p:cNvSpPr>
          <p:nvPr>
            <p:ph idx="1"/>
          </p:nvPr>
        </p:nvSpPr>
        <p:spPr>
          <a:xfrm>
            <a:off x="838200" y="1825625"/>
            <a:ext cx="5528733" cy="4351338"/>
          </a:xfrm>
        </p:spPr>
        <p:txBody>
          <a:bodyPr>
            <a:normAutofit/>
          </a:bodyPr>
          <a:lstStyle/>
          <a:p>
            <a:r>
              <a:rPr lang="en-US" dirty="0"/>
              <a:t>If you have a humongous spreadsheet, you may find it useful to look at a narrower set of data to focus your attention on one or two aspects of the data. </a:t>
            </a:r>
          </a:p>
          <a:p>
            <a:r>
              <a:rPr lang="en-US" dirty="0"/>
              <a:t>By applying a filter, you can choose which rows are visible and which ones are hidden.</a:t>
            </a:r>
          </a:p>
        </p:txBody>
      </p:sp>
      <p:pic>
        <p:nvPicPr>
          <p:cNvPr id="5" name="Picture 4" descr="Example of Filters menu">
            <a:extLst>
              <a:ext uri="{FF2B5EF4-FFF2-40B4-BE49-F238E27FC236}">
                <a16:creationId xmlns:a16="http://schemas.microsoft.com/office/drawing/2014/main" id="{A7C44E5F-248C-964F-8E9D-BD609CB32450}"/>
              </a:ext>
            </a:extLst>
          </p:cNvPr>
          <p:cNvPicPr>
            <a:picLocks noChangeAspect="1"/>
          </p:cNvPicPr>
          <p:nvPr/>
        </p:nvPicPr>
        <p:blipFill>
          <a:blip r:embed="rId4"/>
          <a:stretch>
            <a:fillRect/>
          </a:stretch>
        </p:blipFill>
        <p:spPr>
          <a:xfrm>
            <a:off x="6567648" y="1702681"/>
            <a:ext cx="4786152" cy="4597225"/>
          </a:xfrm>
          <a:prstGeom prst="rect">
            <a:avLst/>
          </a:prstGeom>
        </p:spPr>
      </p:pic>
    </p:spTree>
    <p:custDataLst>
      <p:tags r:id="rId1"/>
    </p:custDataLst>
    <p:extLst>
      <p:ext uri="{BB962C8B-B14F-4D97-AF65-F5344CB8AC3E}">
        <p14:creationId xmlns:p14="http://schemas.microsoft.com/office/powerpoint/2010/main" val="2469739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5C734-FBFA-5445-807C-5CDA5FF4CB3E}"/>
              </a:ext>
            </a:extLst>
          </p:cNvPr>
          <p:cNvSpPr>
            <a:spLocks noGrp="1"/>
          </p:cNvSpPr>
          <p:nvPr>
            <p:ph type="title"/>
          </p:nvPr>
        </p:nvSpPr>
        <p:spPr/>
        <p:txBody>
          <a:bodyPr/>
          <a:lstStyle/>
          <a:p>
            <a:r>
              <a:rPr lang="en-US" dirty="0"/>
              <a:t>Sorting Data</a:t>
            </a:r>
          </a:p>
        </p:txBody>
      </p:sp>
      <p:sp>
        <p:nvSpPr>
          <p:cNvPr id="3" name="Content Placeholder 2">
            <a:extLst>
              <a:ext uri="{FF2B5EF4-FFF2-40B4-BE49-F238E27FC236}">
                <a16:creationId xmlns:a16="http://schemas.microsoft.com/office/drawing/2014/main" id="{683A3774-2CA8-AA42-9825-242B1D151C9C}"/>
              </a:ext>
            </a:extLst>
          </p:cNvPr>
          <p:cNvSpPr>
            <a:spLocks noGrp="1"/>
          </p:cNvSpPr>
          <p:nvPr>
            <p:ph idx="1"/>
          </p:nvPr>
        </p:nvSpPr>
        <p:spPr/>
        <p:txBody>
          <a:bodyPr/>
          <a:lstStyle/>
          <a:p>
            <a:r>
              <a:rPr lang="en-US" dirty="0"/>
              <a:t>Sorting organizes data in an ascending or descending order and facilitates searching for data.</a:t>
            </a:r>
          </a:p>
          <a:p>
            <a:r>
              <a:rPr lang="en-US" dirty="0"/>
              <a:t>Sorting doesn’t alter the underlying data. What you change is how rows get ordered compared to the other rows in the data set.</a:t>
            </a:r>
          </a:p>
          <a:p>
            <a:r>
              <a:rPr lang="en-US" dirty="0"/>
              <a:t>In Google Sheets simply select the cells that comprise your data set and choose “Data” → “Sort Range” option.</a:t>
            </a:r>
          </a:p>
          <a:p>
            <a:r>
              <a:rPr lang="en-US" dirty="0"/>
              <a:t>In Excel, go to the “Data” tab and click “Sort” to open the “Sort” window and sort by as many columns as you like.</a:t>
            </a:r>
          </a:p>
        </p:txBody>
      </p:sp>
    </p:spTree>
    <p:custDataLst>
      <p:tags r:id="rId1"/>
    </p:custDataLst>
    <p:extLst>
      <p:ext uri="{BB962C8B-B14F-4D97-AF65-F5344CB8AC3E}">
        <p14:creationId xmlns:p14="http://schemas.microsoft.com/office/powerpoint/2010/main" val="4263775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D2DED-3E58-7946-A074-AC7D9F2FBEC5}"/>
              </a:ext>
            </a:extLst>
          </p:cNvPr>
          <p:cNvSpPr>
            <a:spLocks noGrp="1"/>
          </p:cNvSpPr>
          <p:nvPr>
            <p:ph type="title"/>
          </p:nvPr>
        </p:nvSpPr>
        <p:spPr/>
        <p:txBody>
          <a:bodyPr/>
          <a:lstStyle/>
          <a:p>
            <a:r>
              <a:rPr lang="en-US" dirty="0"/>
              <a:t>Conditional Formatting</a:t>
            </a:r>
          </a:p>
        </p:txBody>
      </p:sp>
      <p:sp>
        <p:nvSpPr>
          <p:cNvPr id="3" name="Content Placeholder 2">
            <a:extLst>
              <a:ext uri="{FF2B5EF4-FFF2-40B4-BE49-F238E27FC236}">
                <a16:creationId xmlns:a16="http://schemas.microsoft.com/office/drawing/2014/main" id="{7B80E5D0-E90C-7548-807E-C9691EE593F2}"/>
              </a:ext>
            </a:extLst>
          </p:cNvPr>
          <p:cNvSpPr>
            <a:spLocks noGrp="1"/>
          </p:cNvSpPr>
          <p:nvPr>
            <p:ph idx="1"/>
          </p:nvPr>
        </p:nvSpPr>
        <p:spPr>
          <a:xfrm>
            <a:off x="838200" y="1825625"/>
            <a:ext cx="5049972" cy="4351338"/>
          </a:xfrm>
        </p:spPr>
        <p:txBody>
          <a:bodyPr>
            <a:normAutofit/>
          </a:bodyPr>
          <a:lstStyle/>
          <a:p>
            <a:r>
              <a:rPr lang="en-US" dirty="0"/>
              <a:t>Conditional formatting allows you to apply formatting, such as cell shading and text color, to cells based on conditions.</a:t>
            </a:r>
          </a:p>
          <a:p>
            <a:r>
              <a:rPr lang="en-US" dirty="0"/>
              <a:t>This can be useful in highlighting important information or for making data easier to read and understand. </a:t>
            </a:r>
          </a:p>
          <a:p>
            <a:r>
              <a:rPr lang="en-US" dirty="0"/>
              <a:t>You can use a formula or a set of rules to determine which cells should be formatted.</a:t>
            </a:r>
          </a:p>
        </p:txBody>
      </p:sp>
      <p:pic>
        <p:nvPicPr>
          <p:cNvPr id="5" name="Picture 4" descr="Example of Conditional formatting menu">
            <a:extLst>
              <a:ext uri="{FF2B5EF4-FFF2-40B4-BE49-F238E27FC236}">
                <a16:creationId xmlns:a16="http://schemas.microsoft.com/office/drawing/2014/main" id="{AE39265E-ADC8-E145-8D34-FC0F0E91974E}"/>
              </a:ext>
            </a:extLst>
          </p:cNvPr>
          <p:cNvPicPr>
            <a:picLocks noChangeAspect="1"/>
          </p:cNvPicPr>
          <p:nvPr/>
        </p:nvPicPr>
        <p:blipFill>
          <a:blip r:embed="rId3"/>
          <a:stretch>
            <a:fillRect/>
          </a:stretch>
        </p:blipFill>
        <p:spPr>
          <a:xfrm>
            <a:off x="6303829" y="1825625"/>
            <a:ext cx="5226603" cy="3626069"/>
          </a:xfrm>
          <a:prstGeom prst="rect">
            <a:avLst/>
          </a:prstGeom>
        </p:spPr>
      </p:pic>
    </p:spTree>
    <p:custDataLst>
      <p:tags r:id="rId1"/>
    </p:custDataLst>
    <p:extLst>
      <p:ext uri="{BB962C8B-B14F-4D97-AF65-F5344CB8AC3E}">
        <p14:creationId xmlns:p14="http://schemas.microsoft.com/office/powerpoint/2010/main" val="2760622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D95CB-0A9B-5544-B902-186861AD78E3}"/>
              </a:ext>
            </a:extLst>
          </p:cNvPr>
          <p:cNvSpPr>
            <a:spLocks noGrp="1"/>
          </p:cNvSpPr>
          <p:nvPr>
            <p:ph type="title"/>
          </p:nvPr>
        </p:nvSpPr>
        <p:spPr/>
        <p:txBody>
          <a:bodyPr/>
          <a:lstStyle/>
          <a:p>
            <a:r>
              <a:rPr lang="en-US" dirty="0"/>
              <a:t>Pivot Tables</a:t>
            </a:r>
          </a:p>
        </p:txBody>
      </p:sp>
      <p:sp>
        <p:nvSpPr>
          <p:cNvPr id="3" name="Content Placeholder 2">
            <a:extLst>
              <a:ext uri="{FF2B5EF4-FFF2-40B4-BE49-F238E27FC236}">
                <a16:creationId xmlns:a16="http://schemas.microsoft.com/office/drawing/2014/main" id="{782F9A01-B7DC-1842-B3ED-336EC55BF37F}"/>
              </a:ext>
            </a:extLst>
          </p:cNvPr>
          <p:cNvSpPr>
            <a:spLocks noGrp="1"/>
          </p:cNvSpPr>
          <p:nvPr>
            <p:ph idx="1"/>
          </p:nvPr>
        </p:nvSpPr>
        <p:spPr/>
        <p:txBody>
          <a:bodyPr/>
          <a:lstStyle/>
          <a:p>
            <a:r>
              <a:rPr lang="en-US" dirty="0"/>
              <a:t>A pivot table is a useful tool to quickly summarize and analyze large amounts of data to see patterns and trends.</a:t>
            </a:r>
          </a:p>
          <a:p>
            <a:r>
              <a:rPr lang="en-US" dirty="0"/>
              <a:t>Using pivot tables, you can simply select all your data, transpose it to a pivot table, select columns to categorize on, filters to apply, and choose the summarizations you want.</a:t>
            </a:r>
          </a:p>
          <a:p>
            <a:r>
              <a:rPr lang="en-US" dirty="0"/>
              <a:t>The software will do the calculations and give you a pivot table summary report. If you don’t like the outcome or if you want to change your filtering, grouping, or summarization parameters, you can do so and immediately seethe outcome.</a:t>
            </a:r>
          </a:p>
        </p:txBody>
      </p:sp>
    </p:spTree>
    <p:custDataLst>
      <p:tags r:id="rId1"/>
    </p:custDataLst>
    <p:extLst>
      <p:ext uri="{BB962C8B-B14F-4D97-AF65-F5344CB8AC3E}">
        <p14:creationId xmlns:p14="http://schemas.microsoft.com/office/powerpoint/2010/main" val="821436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8A467-6E53-444B-84A4-F97FBC9A0FEA}"/>
              </a:ext>
            </a:extLst>
          </p:cNvPr>
          <p:cNvSpPr>
            <a:spLocks noGrp="1"/>
          </p:cNvSpPr>
          <p:nvPr>
            <p:ph type="title"/>
          </p:nvPr>
        </p:nvSpPr>
        <p:spPr/>
        <p:txBody>
          <a:bodyPr/>
          <a:lstStyle/>
          <a:p>
            <a:r>
              <a:rPr lang="en-US" dirty="0"/>
              <a:t>What is a Spreadsheet?</a:t>
            </a:r>
          </a:p>
        </p:txBody>
      </p:sp>
      <p:sp>
        <p:nvSpPr>
          <p:cNvPr id="3" name="Content Placeholder 2">
            <a:extLst>
              <a:ext uri="{FF2B5EF4-FFF2-40B4-BE49-F238E27FC236}">
                <a16:creationId xmlns:a16="http://schemas.microsoft.com/office/drawing/2014/main" id="{30D9BEAC-0D36-1040-AB75-201D71EF9111}"/>
              </a:ext>
            </a:extLst>
          </p:cNvPr>
          <p:cNvSpPr>
            <a:spLocks noGrp="1"/>
          </p:cNvSpPr>
          <p:nvPr>
            <p:ph idx="1"/>
          </p:nvPr>
        </p:nvSpPr>
        <p:spPr/>
        <p:txBody>
          <a:bodyPr/>
          <a:lstStyle/>
          <a:p>
            <a:pPr marL="0" indent="0">
              <a:buNone/>
            </a:pPr>
            <a:r>
              <a:rPr lang="en-US" dirty="0"/>
              <a:t>A </a:t>
            </a:r>
            <a:r>
              <a:rPr lang="en-US" b="1" i="1" dirty="0"/>
              <a:t>spreadsheet</a:t>
            </a:r>
            <a:r>
              <a:rPr lang="en-US" dirty="0"/>
              <a:t> is a computer program that represents information in rows and columns, and makes it easy to perform calculations with the data</a:t>
            </a:r>
          </a:p>
          <a:p>
            <a:pPr lvl="1"/>
            <a:r>
              <a:rPr lang="en-US" dirty="0"/>
              <a:t>In a typical spreadsheet, each column represents a different category of data and each row represents a record.</a:t>
            </a:r>
          </a:p>
          <a:p>
            <a:pPr lvl="1"/>
            <a:r>
              <a:rPr lang="en-US" dirty="0"/>
              <a:t>Spreadsheets are further divided into cells, organized in rows and columns. </a:t>
            </a:r>
          </a:p>
          <a:p>
            <a:pPr lvl="1"/>
            <a:r>
              <a:rPr lang="en-US" dirty="0"/>
              <a:t>Rows are numbered and columns are named by alphabets, so any unique cell is defined by its row number and column letter.</a:t>
            </a:r>
          </a:p>
          <a:p>
            <a:endParaRPr lang="en-US" dirty="0"/>
          </a:p>
        </p:txBody>
      </p:sp>
    </p:spTree>
    <p:custDataLst>
      <p:tags r:id="rId1"/>
    </p:custDataLst>
    <p:extLst>
      <p:ext uri="{BB962C8B-B14F-4D97-AF65-F5344CB8AC3E}">
        <p14:creationId xmlns:p14="http://schemas.microsoft.com/office/powerpoint/2010/main" val="138713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5A26D-4DD0-CB40-A6E5-9608D37233F5}"/>
              </a:ext>
            </a:extLst>
          </p:cNvPr>
          <p:cNvSpPr>
            <a:spLocks noGrp="1"/>
          </p:cNvSpPr>
          <p:nvPr>
            <p:ph type="title"/>
          </p:nvPr>
        </p:nvSpPr>
        <p:spPr/>
        <p:txBody>
          <a:bodyPr/>
          <a:lstStyle/>
          <a:p>
            <a:r>
              <a:rPr lang="en-US" dirty="0"/>
              <a:t>What is a Spreadsheet?</a:t>
            </a:r>
          </a:p>
        </p:txBody>
      </p:sp>
      <p:sp>
        <p:nvSpPr>
          <p:cNvPr id="3" name="Content Placeholder 2">
            <a:extLst>
              <a:ext uri="{FF2B5EF4-FFF2-40B4-BE49-F238E27FC236}">
                <a16:creationId xmlns:a16="http://schemas.microsoft.com/office/drawing/2014/main" id="{3B5E7428-3DFB-E648-AE52-616107DFFAE6}"/>
              </a:ext>
            </a:extLst>
          </p:cNvPr>
          <p:cNvSpPr>
            <a:spLocks noGrp="1"/>
          </p:cNvSpPr>
          <p:nvPr>
            <p:ph idx="1"/>
          </p:nvPr>
        </p:nvSpPr>
        <p:spPr>
          <a:xfrm>
            <a:off x="838200" y="1825625"/>
            <a:ext cx="10326511" cy="4351338"/>
          </a:xfrm>
        </p:spPr>
        <p:txBody>
          <a:bodyPr/>
          <a:lstStyle/>
          <a:p>
            <a:pPr marL="0" indent="0">
              <a:buNone/>
            </a:pPr>
            <a:r>
              <a:rPr lang="en-US" dirty="0"/>
              <a:t>Spreadsheets allow users to organize data efficiently making it a crucial aspect of business.</a:t>
            </a:r>
          </a:p>
        </p:txBody>
      </p:sp>
      <p:pic>
        <p:nvPicPr>
          <p:cNvPr id="5" name="Picture 4" descr="Example of a spreadsheet">
            <a:extLst>
              <a:ext uri="{FF2B5EF4-FFF2-40B4-BE49-F238E27FC236}">
                <a16:creationId xmlns:a16="http://schemas.microsoft.com/office/drawing/2014/main" id="{6F464DC5-FA9B-AC41-B700-4794FC9205BA}"/>
              </a:ext>
            </a:extLst>
          </p:cNvPr>
          <p:cNvPicPr>
            <a:picLocks noChangeAspect="1"/>
          </p:cNvPicPr>
          <p:nvPr/>
        </p:nvPicPr>
        <p:blipFill>
          <a:blip r:embed="rId3"/>
          <a:stretch>
            <a:fillRect/>
          </a:stretch>
        </p:blipFill>
        <p:spPr>
          <a:xfrm>
            <a:off x="1234159" y="2838868"/>
            <a:ext cx="9723681" cy="3430808"/>
          </a:xfrm>
          <a:prstGeom prst="rect">
            <a:avLst/>
          </a:prstGeom>
        </p:spPr>
      </p:pic>
    </p:spTree>
    <p:custDataLst>
      <p:tags r:id="rId1"/>
    </p:custDataLst>
    <p:extLst>
      <p:ext uri="{BB962C8B-B14F-4D97-AF65-F5344CB8AC3E}">
        <p14:creationId xmlns:p14="http://schemas.microsoft.com/office/powerpoint/2010/main" val="14567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59A15B-764C-50DC-5179-7CEF48F9E95B}"/>
              </a:ext>
            </a:extLst>
          </p:cNvPr>
          <p:cNvSpPr>
            <a:spLocks noGrp="1"/>
          </p:cNvSpPr>
          <p:nvPr>
            <p:ph type="title"/>
          </p:nvPr>
        </p:nvSpPr>
        <p:spPr/>
        <p:txBody>
          <a:bodyPr/>
          <a:lstStyle/>
          <a:p>
            <a:r>
              <a:rPr lang="en-US" dirty="0"/>
              <a:t>Managing Spreadsheets</a:t>
            </a:r>
          </a:p>
        </p:txBody>
      </p:sp>
      <p:sp>
        <p:nvSpPr>
          <p:cNvPr id="5" name="Text Placeholder 4">
            <a:extLst>
              <a:ext uri="{FF2B5EF4-FFF2-40B4-BE49-F238E27FC236}">
                <a16:creationId xmlns:a16="http://schemas.microsoft.com/office/drawing/2014/main" id="{3D3C6513-F1A8-7D87-D8E8-47F5933C9FA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2504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F62E7-1677-EC48-BA2F-B2288D5A0F01}"/>
              </a:ext>
            </a:extLst>
          </p:cNvPr>
          <p:cNvSpPr>
            <a:spLocks noGrp="1"/>
          </p:cNvSpPr>
          <p:nvPr>
            <p:ph type="title"/>
          </p:nvPr>
        </p:nvSpPr>
        <p:spPr/>
        <p:txBody>
          <a:bodyPr/>
          <a:lstStyle/>
          <a:p>
            <a:r>
              <a:rPr lang="en-US" dirty="0"/>
              <a:t>Managing Spreadsheets</a:t>
            </a:r>
          </a:p>
        </p:txBody>
      </p:sp>
      <p:sp>
        <p:nvSpPr>
          <p:cNvPr id="3" name="Content Placeholder 2">
            <a:extLst>
              <a:ext uri="{FF2B5EF4-FFF2-40B4-BE49-F238E27FC236}">
                <a16:creationId xmlns:a16="http://schemas.microsoft.com/office/drawing/2014/main" id="{28517CF0-3ABF-8249-BA10-9DFFA5EC34D4}"/>
              </a:ext>
            </a:extLst>
          </p:cNvPr>
          <p:cNvSpPr>
            <a:spLocks noGrp="1"/>
          </p:cNvSpPr>
          <p:nvPr>
            <p:ph idx="1"/>
          </p:nvPr>
        </p:nvSpPr>
        <p:spPr/>
        <p:txBody>
          <a:bodyPr/>
          <a:lstStyle/>
          <a:p>
            <a:r>
              <a:rPr lang="en-US" dirty="0"/>
              <a:t>You can save any open worksheet the same way you save any electronic document, by clicking on the “File” menu and then selecting “Save.” </a:t>
            </a:r>
          </a:p>
          <a:p>
            <a:r>
              <a:rPr lang="en-US" dirty="0"/>
              <a:t>If you would like to change the name of the spreadsheet while saving, give the saved spreadsheet the preferred name and choose where you want to save it.</a:t>
            </a:r>
          </a:p>
          <a:p>
            <a:r>
              <a:rPr lang="en-US" dirty="0"/>
              <a:t>Spreadsheets typically provide templates for common tasks like managing a monthly budget, a team roster, or weekly time sheets. These templates have a predefined look and feel and appropriate formulas.</a:t>
            </a:r>
          </a:p>
        </p:txBody>
      </p:sp>
    </p:spTree>
    <p:custDataLst>
      <p:tags r:id="rId1"/>
    </p:custDataLst>
    <p:extLst>
      <p:ext uri="{BB962C8B-B14F-4D97-AF65-F5344CB8AC3E}">
        <p14:creationId xmlns:p14="http://schemas.microsoft.com/office/powerpoint/2010/main" val="2264110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67AE4-50F0-D543-9B43-2C35C162DC46}"/>
              </a:ext>
            </a:extLst>
          </p:cNvPr>
          <p:cNvSpPr>
            <a:spLocks noGrp="1"/>
          </p:cNvSpPr>
          <p:nvPr>
            <p:ph type="title"/>
          </p:nvPr>
        </p:nvSpPr>
        <p:spPr/>
        <p:txBody>
          <a:bodyPr/>
          <a:lstStyle/>
          <a:p>
            <a:r>
              <a:rPr lang="en-US" dirty="0"/>
              <a:t>Menu Options</a:t>
            </a:r>
          </a:p>
        </p:txBody>
      </p:sp>
      <p:sp>
        <p:nvSpPr>
          <p:cNvPr id="3" name="Content Placeholder 2">
            <a:extLst>
              <a:ext uri="{FF2B5EF4-FFF2-40B4-BE49-F238E27FC236}">
                <a16:creationId xmlns:a16="http://schemas.microsoft.com/office/drawing/2014/main" id="{91414BC7-6218-0246-BD63-1E7D478EA7F9}"/>
              </a:ext>
            </a:extLst>
          </p:cNvPr>
          <p:cNvSpPr>
            <a:spLocks noGrp="1"/>
          </p:cNvSpPr>
          <p:nvPr>
            <p:ph idx="1"/>
          </p:nvPr>
        </p:nvSpPr>
        <p:spPr>
          <a:xfrm>
            <a:off x="838200" y="1825625"/>
            <a:ext cx="5438752" cy="4351338"/>
          </a:xfrm>
        </p:spPr>
        <p:txBody>
          <a:bodyPr/>
          <a:lstStyle/>
          <a:p>
            <a:r>
              <a:rPr lang="en-US" dirty="0"/>
              <a:t>Both Excel and Google Sheets provide many menu options to simplify complex operations to organize and manage data and generate output.</a:t>
            </a:r>
          </a:p>
          <a:p>
            <a:r>
              <a:rPr lang="en-US" dirty="0"/>
              <a:t>For example, the “File” menu in Google Sheets is used to perform file management operations, like creating new files or opening existing files.</a:t>
            </a:r>
          </a:p>
        </p:txBody>
      </p:sp>
      <p:pic>
        <p:nvPicPr>
          <p:cNvPr id="7" name="Picture 6" descr="Screenshot of File menu in Excel and Google Sheets">
            <a:extLst>
              <a:ext uri="{FF2B5EF4-FFF2-40B4-BE49-F238E27FC236}">
                <a16:creationId xmlns:a16="http://schemas.microsoft.com/office/drawing/2014/main" id="{3D0C19C1-F831-294C-B36F-3511CB541E40}"/>
              </a:ext>
            </a:extLst>
          </p:cNvPr>
          <p:cNvPicPr>
            <a:picLocks noChangeAspect="1"/>
          </p:cNvPicPr>
          <p:nvPr/>
        </p:nvPicPr>
        <p:blipFill>
          <a:blip r:embed="rId3"/>
          <a:stretch>
            <a:fillRect/>
          </a:stretch>
        </p:blipFill>
        <p:spPr>
          <a:xfrm>
            <a:off x="6560639" y="1825625"/>
            <a:ext cx="4328852" cy="4196142"/>
          </a:xfrm>
          <a:prstGeom prst="rect">
            <a:avLst/>
          </a:prstGeom>
        </p:spPr>
      </p:pic>
    </p:spTree>
    <p:custDataLst>
      <p:tags r:id="rId1"/>
    </p:custDataLst>
    <p:extLst>
      <p:ext uri="{BB962C8B-B14F-4D97-AF65-F5344CB8AC3E}">
        <p14:creationId xmlns:p14="http://schemas.microsoft.com/office/powerpoint/2010/main" val="3305435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A6253-83AA-074A-A09D-4AB69827D981}"/>
              </a:ext>
            </a:extLst>
          </p:cNvPr>
          <p:cNvSpPr>
            <a:spLocks noGrp="1"/>
          </p:cNvSpPr>
          <p:nvPr>
            <p:ph type="title"/>
          </p:nvPr>
        </p:nvSpPr>
        <p:spPr/>
        <p:txBody>
          <a:bodyPr/>
          <a:lstStyle/>
          <a:p>
            <a:r>
              <a:rPr lang="en-US" dirty="0"/>
              <a:t>Entering Cell Data</a:t>
            </a:r>
          </a:p>
        </p:txBody>
      </p:sp>
      <p:sp>
        <p:nvSpPr>
          <p:cNvPr id="3" name="Content Placeholder 2">
            <a:extLst>
              <a:ext uri="{FF2B5EF4-FFF2-40B4-BE49-F238E27FC236}">
                <a16:creationId xmlns:a16="http://schemas.microsoft.com/office/drawing/2014/main" id="{6EDEAE6F-FF04-3D4E-A41C-2BB107D1DD1A}"/>
              </a:ext>
            </a:extLst>
          </p:cNvPr>
          <p:cNvSpPr>
            <a:spLocks noGrp="1"/>
          </p:cNvSpPr>
          <p:nvPr>
            <p:ph idx="1"/>
          </p:nvPr>
        </p:nvSpPr>
        <p:spPr>
          <a:xfrm>
            <a:off x="838200" y="1825625"/>
            <a:ext cx="6510867" cy="4351338"/>
          </a:xfrm>
        </p:spPr>
        <p:txBody>
          <a:bodyPr/>
          <a:lstStyle/>
          <a:p>
            <a:r>
              <a:rPr lang="en-US" dirty="0"/>
              <a:t>Spreadsheets are structured and divided into cells. Once you click on a cell, the text you type will stay within the boundaries of that cell.</a:t>
            </a:r>
          </a:p>
          <a:p>
            <a:r>
              <a:rPr lang="en-US" dirty="0"/>
              <a:t>Autofill is the ability of spreadsheets to extend a data series (e.g. numbers, dates, or text) to neighboring cells.</a:t>
            </a:r>
          </a:p>
          <a:p>
            <a:r>
              <a:rPr lang="en-US" dirty="0"/>
              <a:t>You can autofill series across rows and columns at the same time.</a:t>
            </a:r>
          </a:p>
          <a:p>
            <a:endParaRPr lang="en-US" dirty="0"/>
          </a:p>
        </p:txBody>
      </p:sp>
      <p:pic>
        <p:nvPicPr>
          <p:cNvPr id="5" name="Picture 4" descr="Example of a spreadsheet cell">
            <a:extLst>
              <a:ext uri="{FF2B5EF4-FFF2-40B4-BE49-F238E27FC236}">
                <a16:creationId xmlns:a16="http://schemas.microsoft.com/office/drawing/2014/main" id="{9B252821-E36E-0C4E-9892-52E43F710323}"/>
              </a:ext>
            </a:extLst>
          </p:cNvPr>
          <p:cNvPicPr>
            <a:picLocks noChangeAspect="1"/>
          </p:cNvPicPr>
          <p:nvPr/>
        </p:nvPicPr>
        <p:blipFill>
          <a:blip r:embed="rId3"/>
          <a:stretch>
            <a:fillRect/>
          </a:stretch>
        </p:blipFill>
        <p:spPr>
          <a:xfrm>
            <a:off x="7349067" y="1896117"/>
            <a:ext cx="3791432" cy="2890360"/>
          </a:xfrm>
          <a:prstGeom prst="rect">
            <a:avLst/>
          </a:prstGeom>
        </p:spPr>
      </p:pic>
    </p:spTree>
    <p:custDataLst>
      <p:tags r:id="rId1"/>
    </p:custDataLst>
    <p:extLst>
      <p:ext uri="{BB962C8B-B14F-4D97-AF65-F5344CB8AC3E}">
        <p14:creationId xmlns:p14="http://schemas.microsoft.com/office/powerpoint/2010/main" val="2041319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369E3-0863-8842-884C-D3CF8D891DCB}"/>
              </a:ext>
            </a:extLst>
          </p:cNvPr>
          <p:cNvSpPr>
            <a:spLocks noGrp="1"/>
          </p:cNvSpPr>
          <p:nvPr>
            <p:ph type="title"/>
          </p:nvPr>
        </p:nvSpPr>
        <p:spPr/>
        <p:txBody>
          <a:bodyPr/>
          <a:lstStyle/>
          <a:p>
            <a:r>
              <a:rPr lang="en-US" dirty="0"/>
              <a:t>Row and Column Titles</a:t>
            </a:r>
          </a:p>
        </p:txBody>
      </p:sp>
      <p:sp>
        <p:nvSpPr>
          <p:cNvPr id="3" name="Content Placeholder 2">
            <a:extLst>
              <a:ext uri="{FF2B5EF4-FFF2-40B4-BE49-F238E27FC236}">
                <a16:creationId xmlns:a16="http://schemas.microsoft.com/office/drawing/2014/main" id="{0B19B426-0907-4A43-9A09-346BD81FA872}"/>
              </a:ext>
            </a:extLst>
          </p:cNvPr>
          <p:cNvSpPr>
            <a:spLocks noGrp="1"/>
          </p:cNvSpPr>
          <p:nvPr>
            <p:ph idx="1"/>
          </p:nvPr>
        </p:nvSpPr>
        <p:spPr>
          <a:xfrm>
            <a:off x="838200" y="1825625"/>
            <a:ext cx="6386689" cy="4351338"/>
          </a:xfrm>
        </p:spPr>
        <p:txBody>
          <a:bodyPr>
            <a:normAutofit lnSpcReduction="10000"/>
          </a:bodyPr>
          <a:lstStyle/>
          <a:p>
            <a:r>
              <a:rPr lang="en-US" dirty="0"/>
              <a:t>Row and column titles, also known as labels, are the names/headers that appear at the beginning of each column/row in a spreadsheet.</a:t>
            </a:r>
          </a:p>
          <a:p>
            <a:r>
              <a:rPr lang="en-US" dirty="0"/>
              <a:t>Not only do labels make spreadsheets easy to understand, they are also used to identify and describe the rows and columns of data in charts, tables, and other outputs.</a:t>
            </a:r>
          </a:p>
          <a:p>
            <a:r>
              <a:rPr lang="en-US" dirty="0"/>
              <a:t>When creating labels users should be concise and clear to ensure values are properly represented and the spreadsheet is easy to understand.</a:t>
            </a:r>
          </a:p>
          <a:p>
            <a:endParaRPr lang="en-US" dirty="0"/>
          </a:p>
        </p:txBody>
      </p:sp>
      <p:pic>
        <p:nvPicPr>
          <p:cNvPr id="5" name="Picture 4" descr="Example of spreadsheet rows and titles">
            <a:extLst>
              <a:ext uri="{FF2B5EF4-FFF2-40B4-BE49-F238E27FC236}">
                <a16:creationId xmlns:a16="http://schemas.microsoft.com/office/drawing/2014/main" id="{86DBE0C5-AE69-9E48-811E-1958D0151824}"/>
              </a:ext>
            </a:extLst>
          </p:cNvPr>
          <p:cNvPicPr>
            <a:picLocks noChangeAspect="1"/>
          </p:cNvPicPr>
          <p:nvPr/>
        </p:nvPicPr>
        <p:blipFill>
          <a:blip r:embed="rId4"/>
          <a:stretch>
            <a:fillRect/>
          </a:stretch>
        </p:blipFill>
        <p:spPr>
          <a:xfrm>
            <a:off x="7224890" y="2941748"/>
            <a:ext cx="4391378" cy="1913562"/>
          </a:xfrm>
          <a:prstGeom prst="rect">
            <a:avLst/>
          </a:prstGeom>
        </p:spPr>
      </p:pic>
    </p:spTree>
    <p:custDataLst>
      <p:tags r:id="rId1"/>
    </p:custDataLst>
    <p:extLst>
      <p:ext uri="{BB962C8B-B14F-4D97-AF65-F5344CB8AC3E}">
        <p14:creationId xmlns:p14="http://schemas.microsoft.com/office/powerpoint/2010/main" val="32072077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5"/>
  <p:tag name="ARTICULATE_PROJECT_OPEN" val="0"/>
  <p:tag name="ARTICULATE_DESIGN_ID_USF-DIT-BOOK" val="C6l2CiEx"/>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1550</Words>
  <Application>Microsoft Office PowerPoint</Application>
  <PresentationFormat>Widescreen</PresentationFormat>
  <Paragraphs>95</Paragraphs>
  <Slides>25</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USF-dit-book</vt:lpstr>
      <vt:lpstr>Introduction to Spreadsheets</vt:lpstr>
      <vt:lpstr>Topics</vt:lpstr>
      <vt:lpstr>What is a Spreadsheet?</vt:lpstr>
      <vt:lpstr>What is a Spreadsheet?</vt:lpstr>
      <vt:lpstr>Managing Spreadsheets</vt:lpstr>
      <vt:lpstr>Managing Spreadsheets</vt:lpstr>
      <vt:lpstr>Menu Options</vt:lpstr>
      <vt:lpstr>Entering Cell Data</vt:lpstr>
      <vt:lpstr>Row and Column Titles</vt:lpstr>
      <vt:lpstr>Formatting Cells and Worksheets</vt:lpstr>
      <vt:lpstr>Styles</vt:lpstr>
      <vt:lpstr>Merging and Splitting Cells</vt:lpstr>
      <vt:lpstr>Hide and Unhide Columns and Rows</vt:lpstr>
      <vt:lpstr>Page Layout Options</vt:lpstr>
      <vt:lpstr>Formulas and Functions</vt:lpstr>
      <vt:lpstr>Formulas and Functions</vt:lpstr>
      <vt:lpstr>Charts and Images</vt:lpstr>
      <vt:lpstr>Charts and Images</vt:lpstr>
      <vt:lpstr>Images</vt:lpstr>
      <vt:lpstr>Analyzing and Organizing Data</vt:lpstr>
      <vt:lpstr>Filters</vt:lpstr>
      <vt:lpstr>Sorting Data</vt:lpstr>
      <vt:lpstr>Conditional Formatting</vt:lpstr>
      <vt:lpstr>Pivot Tables</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9 Introduction to Spreadsheets presentation</dc:title>
  <dc:creator>Clinton Daniel</dc:creator>
  <cp:keywords>DIT</cp:keywords>
  <cp:lastModifiedBy>Gloria Schramm</cp:lastModifiedBy>
  <cp:revision>21</cp:revision>
  <dcterms:created xsi:type="dcterms:W3CDTF">2023-05-24T23:22:00Z</dcterms:created>
  <dcterms:modified xsi:type="dcterms:W3CDTF">2023-07-01T18:47:20Z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250A7F1F-572C-4823-97D2-EC958B687082</vt:lpwstr>
  </property>
  <property fmtid="{D5CDD505-2E9C-101B-9397-08002B2CF9AE}" pid="3" name="ArticulatePath">
    <vt:lpwstr>DIT_chap9_Introduction-to-Spreadsheets</vt:lpwstr>
  </property>
</Properties>
</file>