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2.xml" ContentType="application/vnd.openxmlformats-officedocument.theme+xml"/>
  <Override PartName="/ppt/tags/tag8.xml" ContentType="application/vnd.openxmlformats-officedocument.presentationml.tags+xml"/>
  <Override PartName="/ppt/notesSlides/notesSlide1.xml" ContentType="application/vnd.openxmlformats-officedocument.presentationml.notesSlide+xml"/>
  <Override PartName="/ppt/tags/tag9.xml" ContentType="application/vnd.openxmlformats-officedocument.presentationml.tags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tags/tag10.xml" ContentType="application/vnd.openxmlformats-officedocument.presentationml.tags+xml"/>
  <Override PartName="/ppt/notesSlides/notesSlide3.xml" ContentType="application/vnd.openxmlformats-officedocument.presentationml.notesSlide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tags/tag12.xml" ContentType="application/vnd.openxmlformats-officedocument.presentationml.tags+xml"/>
  <Override PartName="/ppt/notesSlides/notesSlide5.xml" ContentType="application/vnd.openxmlformats-officedocument.presentationml.notesSlide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  <Override PartName="/ppt/tags/tag14.xml" ContentType="application/vnd.openxmlformats-officedocument.presentationml.tags+xml"/>
  <Override PartName="/ppt/notesSlides/notesSlide7.xml" ContentType="application/vnd.openxmlformats-officedocument.presentationml.notesSlide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tags/tag1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60" r:id="rId3"/>
    <p:sldId id="273" r:id="rId4"/>
    <p:sldId id="270" r:id="rId5"/>
    <p:sldId id="279" r:id="rId6"/>
    <p:sldId id="280" r:id="rId7"/>
    <p:sldId id="281" r:id="rId8"/>
    <p:sldId id="282" r:id="rId9"/>
    <p:sldId id="278" r:id="rId10"/>
  </p:sldIdLst>
  <p:sldSz cx="12192000" cy="6858000"/>
  <p:notesSz cx="6858000" cy="9144000"/>
  <p:custDataLst>
    <p:tags r:id="rId1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7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82324" autoAdjust="0"/>
  </p:normalViewPr>
  <p:slideViewPr>
    <p:cSldViewPr snapToGrid="0">
      <p:cViewPr varScale="1">
        <p:scale>
          <a:sx n="47" d="100"/>
          <a:sy n="47" d="100"/>
        </p:scale>
        <p:origin x="59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276967-00CA-499F-BC70-A5536741DEF1}" type="datetimeFigureOut">
              <a:rPr lang="en-US" smtClean="0"/>
              <a:t>7/2/2023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DE4FBF-DCD3-437F-893E-8D9F3FB6F6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502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DE4FBF-DCD3-437F-893E-8D9F3FB6F60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0287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/>
              <a:t>Ask students</a:t>
            </a:r>
            <a:r>
              <a:rPr lang="en-US" sz="1800" baseline="0" dirty="0"/>
              <a:t> what situations they think a database could be useful in.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DE4FBF-DCD3-437F-893E-8D9F3FB6F60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2365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DE4FBF-DCD3-437F-893E-8D9F3FB6F60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7078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DE4FBF-DCD3-437F-893E-8D9F3FB6F60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0295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DE4FBF-DCD3-437F-893E-8D9F3FB6F60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4390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DE4FBF-DCD3-437F-893E-8D9F3FB6F60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8814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DE4FBF-DCD3-437F-893E-8D9F3FB6F60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4608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DE4FBF-DCD3-437F-893E-8D9F3FB6F60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4948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BC04A6-3BE0-32CC-FCA9-A51A475D1E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35658" y="1122363"/>
            <a:ext cx="7232342" cy="2387600"/>
          </a:xfrm>
        </p:spPr>
        <p:txBody>
          <a:bodyPr lIns="0" anchor="b">
            <a:noAutofit/>
          </a:bodyPr>
          <a:lstStyle>
            <a:lvl1pPr algn="l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297B7B-92F3-F7D7-080E-58D8B88729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35658" y="3602038"/>
            <a:ext cx="7232342" cy="1655762"/>
          </a:xfrm>
        </p:spPr>
        <p:txBody>
          <a:bodyPr lIns="0">
            <a:noAutofit/>
          </a:bodyPr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43529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6D938D-213E-E3DC-D4A4-75C1971BC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C21A9C-8633-FCBF-0EDB-8005BC808F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E625EA-1403-5036-0DE3-ED44C4C89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19A6E-DDB8-4B52-BAE9-8A3E23B8CDAE}" type="datetimeFigureOut">
              <a:rPr lang="en-US" smtClean="0"/>
              <a:t>7/2/2023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DFF8CD-786A-C407-B5ED-7FDDD8B2E8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CEE254-1F0E-AFC6-0F5F-6BD615F48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EEF8-2EA0-4663-AA8E-C4CFF3119EC5}" type="slidenum">
              <a:rPr lang="en-US" smtClean="0"/>
              <a:t>‹#›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37982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98CC77E-2D46-5690-59A6-56274A92A5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9F5393-1961-B18C-6E46-5DF882DAF4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FA7489-AB18-0F79-A731-17214E7E1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19A6E-DDB8-4B52-BAE9-8A3E23B8CDAE}" type="datetimeFigureOut">
              <a:rPr lang="en-US" smtClean="0"/>
              <a:t>7/2/2023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37B08B-70DE-B652-4CDA-2E9539A68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D47EFA-85FD-B3A1-A6CF-8145B1B5A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EEF8-2EA0-4663-AA8E-C4CFF3119E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4942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medium confidence">
            <a:extLst>
              <a:ext uri="{FF2B5EF4-FFF2-40B4-BE49-F238E27FC236}">
                <a16:creationId xmlns:a16="http://schemas.microsoft.com/office/drawing/2014/main" id="{50B71829-A049-985E-E207-19FDBFA4DC9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709"/>
          <a:stretch/>
        </p:blipFill>
        <p:spPr>
          <a:xfrm>
            <a:off x="-2" y="2879612"/>
            <a:ext cx="12192002" cy="1451381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0D5CEAAC-55DC-5E05-D227-B4BC5DB7738F}"/>
              </a:ext>
            </a:extLst>
          </p:cNvPr>
          <p:cNvSpPr/>
          <p:nvPr/>
        </p:nvSpPr>
        <p:spPr>
          <a:xfrm>
            <a:off x="9369324" y="2722466"/>
            <a:ext cx="1901848" cy="1901848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>
            <a:defPPr>
              <a:defRPr lang="en-US"/>
            </a:defPPr>
            <a:lvl1pPr marL="0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6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0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56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39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25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11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95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81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9846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88465C55-48F0-CA2F-339F-7417117556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75046" y="3005430"/>
            <a:ext cx="7311502" cy="1325563"/>
          </a:xfrm>
        </p:spPr>
        <p:txBody>
          <a:bodyPr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The end</a:t>
            </a:r>
          </a:p>
        </p:txBody>
      </p:sp>
      <p:pic>
        <p:nvPicPr>
          <p:cNvPr id="2" name="Picture 1" descr="Icon&#10;&#10;Description automatically generated">
            <a:extLst>
              <a:ext uri="{FF2B5EF4-FFF2-40B4-BE49-F238E27FC236}">
                <a16:creationId xmlns:a16="http://schemas.microsoft.com/office/drawing/2014/main" id="{E4DB6147-1E77-7540-70A3-612EA865CCE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740614" y="2964518"/>
            <a:ext cx="1159267" cy="135349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29923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04B966-5BC3-D150-EF54-BCFDA9675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005648-4F89-D062-9C51-D9B1EDB9D4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0741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D7541D-F856-E04C-E0AD-D58BD13A9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4021DC-BF31-F28B-3014-E529AA0297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A677CF-66CE-F5D8-5917-5D45727C2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19A6E-DDB8-4B52-BAE9-8A3E23B8CDAE}" type="datetimeFigureOut">
              <a:rPr lang="en-US" smtClean="0"/>
              <a:t>7/2/2023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73E539-C195-8D41-7E93-B377E2E0D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CE68F7-7EC1-E0AD-5964-A0501F95D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EEF8-2EA0-4663-AA8E-C4CFF3119E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179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585BF2-D313-7E25-65C7-E6AE51995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C80385-C03F-9938-FCAA-DC9D5C613F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9684AB-BDE9-D661-98E1-B2F0A79748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8FF79A-9893-F1A7-14D1-29CC8F775E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19A6E-DDB8-4B52-BAE9-8A3E23B8CDAE}" type="datetimeFigureOut">
              <a:rPr lang="en-US" smtClean="0"/>
              <a:t>7/2/2023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C56386-DB49-37FC-D414-DA571C91A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8007C1-6F8E-CD1D-54C4-8CBEF1B42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EEF8-2EA0-4663-AA8E-C4CFF3119E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966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C583DF-4AC8-B871-2E70-E717173A61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EBDE73-9197-F7DC-9424-3027BC3D1D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32977F-F97C-1EC0-2CEB-DCA2784A6E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2E9514E-1906-163B-600C-DF6A13EB67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39007A-1ACC-E1D8-13E4-2CCF44032C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808A8AF-273C-D50C-B3CC-D54683DCE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19A6E-DDB8-4B52-BAE9-8A3E23B8CDAE}" type="datetimeFigureOut">
              <a:rPr lang="en-US" smtClean="0"/>
              <a:t>7/2/2023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E2D3F9D-EBE4-5D7B-186D-2F17D97DC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82BEF9-4F13-BD59-2FB9-9E66F7811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EEF8-2EA0-4663-AA8E-C4CFF3119E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885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CFA20-ABB9-01BE-F62F-D1DAFBAF9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05BA0F-8B6F-BD14-C9CB-A6BF30BA3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19A6E-DDB8-4B52-BAE9-8A3E23B8CDAE}" type="datetimeFigureOut">
              <a:rPr lang="en-US" smtClean="0"/>
              <a:t>7/2/2023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B597C0-D9C7-807A-05A3-1FBDFB1AD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762EF1-88F9-B32F-8536-71D7E557F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EEF8-2EA0-4663-AA8E-C4CFF3119EC5}" type="slidenum">
              <a:rPr lang="en-US" smtClean="0"/>
              <a:t>‹#›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06574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B781C05-AEFA-ED14-E7A4-8EB62EA4D4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19A6E-DDB8-4B52-BAE9-8A3E23B8CDAE}" type="datetimeFigureOut">
              <a:rPr lang="en-US" smtClean="0"/>
              <a:t>7/2/2023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8FB16E-43A8-5FCC-8F30-5F82AF33B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9BFAF5-4017-E1F6-01C0-1766010C0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EEF8-2EA0-4663-AA8E-C4CFF3119E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112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1AF3F8-60A3-FAFA-4959-76E2FC1810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1F7278-3B7A-C4E7-094D-29FC65D5C8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BC4A61-B404-B0FE-1024-836C73A03F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7E8715-645C-3EE7-8A07-5304010CB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19A6E-DDB8-4B52-BAE9-8A3E23B8CDAE}" type="datetimeFigureOut">
              <a:rPr lang="en-US" smtClean="0"/>
              <a:t>7/2/2023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8C84CF-79FD-C22E-14FA-4A9527940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21C7E1-7738-7BA2-CA23-C8E7B9816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EEF8-2EA0-4663-AA8E-C4CFF3119E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692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75E422-EF35-E1F1-B6E1-DBE0BF074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5A9F2C-5D83-5CE5-25D9-C10E96A5D0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DBAB39-57E0-76D1-D02F-0D9093B732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E1C69-08BC-A584-4B67-627F18CB0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19A6E-DDB8-4B52-BAE9-8A3E23B8CDAE}" type="datetimeFigureOut">
              <a:rPr lang="en-US" smtClean="0"/>
              <a:t>7/2/2023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71B0DC-743B-F636-85CF-131C61EDE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C7007E-9F8F-1351-C8A1-DDB945E92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EEF8-2EA0-4663-AA8E-C4CFF3119E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622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2E5B741-AE9E-F570-D55F-937746BA4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1D9A3B-9322-042B-4BBF-4D7CAC0F13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AF3D8A-5963-7EBE-3A4A-AA58894F2D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19A6E-DDB8-4B52-BAE9-8A3E23B8CDAE}" type="datetimeFigureOut">
              <a:rPr lang="en-US" smtClean="0"/>
              <a:t>7/2/2023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1D0FC4-62F5-B900-F8D3-ECEAE73775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1A8FA5-C3F4-FE5A-666C-6B76A9FBBE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CEEF8-2EA0-4663-AA8E-C4CFF3119EC5}" type="slidenum">
              <a:rPr lang="en-US" smtClean="0"/>
              <a:t>‹#›</a:t>
            </a:fld>
            <a:endParaRPr lang="en-US"/>
          </a:p>
        </p:txBody>
      </p:sp>
    </p:spTree>
    <p:custDataLst>
      <p:tags r:id="rId14"/>
    </p:custDataLst>
    <p:extLst>
      <p:ext uri="{BB962C8B-B14F-4D97-AF65-F5344CB8AC3E}">
        <p14:creationId xmlns:p14="http://schemas.microsoft.com/office/powerpoint/2010/main" val="247667792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3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6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0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AB0694B7-866C-E287-71CC-31DBEE85E1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0" y="2626967"/>
            <a:ext cx="1159267" cy="1353497"/>
          </a:xfrm>
          <a:prstGeom prst="rect">
            <a:avLst/>
          </a:prstGeom>
        </p:spPr>
      </p:pic>
      <p:sp>
        <p:nvSpPr>
          <p:cNvPr id="8" name="Title 5">
            <a:extLst>
              <a:ext uri="{FF2B5EF4-FFF2-40B4-BE49-F238E27FC236}">
                <a16:creationId xmlns:a16="http://schemas.microsoft.com/office/drawing/2014/main" id="{9275A91F-7C50-08EE-11E8-9D4910E4FC1B}"/>
              </a:ext>
            </a:extLst>
          </p:cNvPr>
          <p:cNvSpPr txBox="1">
            <a:spLocks/>
          </p:cNvSpPr>
          <p:nvPr/>
        </p:nvSpPr>
        <p:spPr>
          <a:xfrm>
            <a:off x="3352800" y="2109915"/>
            <a:ext cx="7315200" cy="2387600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/>
              <a:t>Module 14 </a:t>
            </a:r>
            <a:br>
              <a:rPr lang="en-US" sz="4000" dirty="0"/>
            </a:br>
            <a:r>
              <a:rPr lang="en-US" sz="4000" dirty="0"/>
              <a:t>Database Basics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55778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047F4E-3743-975C-88CA-C6B6F44D69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 database?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2652B8B-461C-803B-4059-9A3BDF0C5A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023553" cy="4351338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dirty="0"/>
              <a:t>A </a:t>
            </a:r>
            <a:r>
              <a:rPr lang="en-US" b="1" dirty="0"/>
              <a:t>database</a:t>
            </a:r>
            <a:r>
              <a:rPr lang="en-US" dirty="0"/>
              <a:t> is an organized collection of related data.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1200"/>
              </a:spcAft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E2B7BD9-E316-BB49-9DB0-357D38D6B5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6752" y="1691640"/>
            <a:ext cx="5182049" cy="36884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67522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68D71E-8063-C34A-8753-729C0832DB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Databases and Tables</a:t>
            </a:r>
            <a:endParaRPr lang="en-US" dirty="0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031C2BC-0CF6-CE8E-DB51-F23BE5707BC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Tables</a:t>
            </a:r>
            <a:r>
              <a:rPr lang="en-US" dirty="0"/>
              <a:t> store information about one specific kind of item within a database.</a:t>
            </a:r>
            <a:r>
              <a:rPr lang="en-US" altLang="en-US" dirty="0"/>
              <a:t> </a:t>
            </a:r>
          </a:p>
          <a:p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3C5E67E-EE0F-BBDB-4875-B9F48E4F10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19800" y="1690688"/>
            <a:ext cx="5599430" cy="3954145"/>
          </a:xfrm>
          <a:prstGeom prst="rect">
            <a:avLst/>
          </a:prstGeom>
        </p:spPr>
      </p:pic>
    </p:spTree>
    <p:custDataLst>
      <p:tags r:id="rId2"/>
    </p:custDataLst>
    <p:extLst>
      <p:ext uri="{BB962C8B-B14F-4D97-AF65-F5344CB8AC3E}">
        <p14:creationId xmlns:p14="http://schemas.microsoft.com/office/powerpoint/2010/main" val="40051481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047F4E-3743-975C-88CA-C6B6F44D69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 table?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E6DFE9A-6E06-03EE-3326-DC24D880DE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826845" cy="4351338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dirty="0"/>
              <a:t>Each table stores information about </a:t>
            </a:r>
            <a:r>
              <a:rPr lang="en-US" b="1" dirty="0"/>
              <a:t>one</a:t>
            </a:r>
            <a:r>
              <a:rPr lang="en-US" dirty="0"/>
              <a:t> kind of item.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1200"/>
              </a:spcAft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10CC72A-6ADE-63C3-98F8-3E4B4E7577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5045" y="1944211"/>
            <a:ext cx="7193280" cy="411416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44761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047F4E-3743-975C-88CA-C6B6F44D69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 record?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E6DFE9A-6E06-03EE-3326-DC24D880DE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826845" cy="4351338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dirty="0"/>
              <a:t>Each row of a table is called a </a:t>
            </a:r>
            <a:r>
              <a:rPr lang="en-US" b="1" dirty="0"/>
              <a:t>record</a:t>
            </a:r>
            <a:r>
              <a:rPr lang="en-US" dirty="0"/>
              <a:t>, which stores all information </a:t>
            </a:r>
            <a:br>
              <a:rPr lang="en-US" dirty="0"/>
            </a:br>
            <a:r>
              <a:rPr lang="en-US" dirty="0"/>
              <a:t>for one item.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1200"/>
              </a:spcAft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52188FB-38BF-10AE-CDB9-131E64D749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9240" y="1947672"/>
            <a:ext cx="6193790" cy="376364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974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047F4E-3743-975C-88CA-C6B6F44D69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 field?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E6DFE9A-6E06-03EE-3326-DC24D880DE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826845" cy="4351338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dirty="0"/>
              <a:t>Each column of a table is called a </a:t>
            </a:r>
            <a:r>
              <a:rPr lang="en-US" b="1" dirty="0"/>
              <a:t>field</a:t>
            </a:r>
            <a:r>
              <a:rPr lang="en-US" dirty="0"/>
              <a:t>, which specifies what kind of data is kept for each item.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1200"/>
              </a:spcAft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C20880-64F4-E85B-953E-0EBDF3859D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3248" y="1947672"/>
            <a:ext cx="6136640" cy="374205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82790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047F4E-3743-975C-88CA-C6B6F44D69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 form?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E6DFE9A-6E06-03EE-3326-DC24D880DE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826845" cy="4351338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dirty="0"/>
              <a:t>A </a:t>
            </a:r>
            <a:r>
              <a:rPr lang="en-US" b="1" dirty="0"/>
              <a:t>form</a:t>
            </a:r>
            <a:r>
              <a:rPr lang="en-US" dirty="0"/>
              <a:t> is a way to view data that allows easy entry and browsing.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1200"/>
              </a:spcAft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A25BC54-F975-748F-6DFA-B435BC00E7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3248" y="1947672"/>
            <a:ext cx="5655310" cy="365252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051287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047F4E-3743-975C-88CA-C6B6F44D69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 data integrity?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E6DFE9A-6E06-03EE-3326-DC24D880DE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826845" cy="4351338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b="1" dirty="0"/>
              <a:t>Data integrity</a:t>
            </a:r>
            <a:r>
              <a:rPr lang="en-US" dirty="0"/>
              <a:t> means m</a:t>
            </a:r>
            <a:r>
              <a:rPr lang="en-US" sz="2800" dirty="0"/>
              <a:t>aintaining and assuring accuracy and consistency of data.</a:t>
            </a:r>
            <a:endParaRPr lang="en-US" dirty="0"/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1200"/>
              </a:spcAft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A72B69F-2FCF-0585-DCCC-7CE8FCA3AE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9240" y="1947672"/>
            <a:ext cx="6084570" cy="41021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755541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33D77E4-70A2-355B-DA75-A6BB1E3D13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end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8920758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DESIGN_ID_USF-DIT" val="Fj1P5W2P"/>
  <p:tag name="ARTICULATE_DESIGN_ID_USF-DIT-BOOK" val="NzILykhR"/>
  <p:tag name="ARTICULATE_SLIDE_THUMBNAIL_REFRESH" val="1"/>
  <p:tag name="ARTICULATE_SLIDE_COUNT" val="9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USF-dit">
  <a:themeElements>
    <a:clrScheme name="DIT">
      <a:dk1>
        <a:sysClr val="windowText" lastClr="000000"/>
      </a:dk1>
      <a:lt1>
        <a:sysClr val="window" lastClr="FFFFFF"/>
      </a:lt1>
      <a:dk2>
        <a:srgbClr val="62656C"/>
      </a:dk2>
      <a:lt2>
        <a:srgbClr val="E7E6E6"/>
      </a:lt2>
      <a:accent1>
        <a:srgbClr val="009795"/>
      </a:accent1>
      <a:accent2>
        <a:srgbClr val="00C3C9"/>
      </a:accent2>
      <a:accent3>
        <a:srgbClr val="96D333"/>
      </a:accent3>
      <a:accent4>
        <a:srgbClr val="FFBB00"/>
      </a:accent4>
      <a:accent5>
        <a:srgbClr val="FF5C00"/>
      </a:accent5>
      <a:accent6>
        <a:srgbClr val="FFFFFF"/>
      </a:accent6>
      <a:hlink>
        <a:srgbClr val="000000"/>
      </a:hlink>
      <a:folHlink>
        <a:srgbClr val="7F7F7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DIT">
    <a:dk1>
      <a:sysClr val="windowText" lastClr="000000"/>
    </a:dk1>
    <a:lt1>
      <a:sysClr val="window" lastClr="FFFFFF"/>
    </a:lt1>
    <a:dk2>
      <a:srgbClr val="62656C"/>
    </a:dk2>
    <a:lt2>
      <a:srgbClr val="E7E6E6"/>
    </a:lt2>
    <a:accent1>
      <a:srgbClr val="009795"/>
    </a:accent1>
    <a:accent2>
      <a:srgbClr val="00C3C9"/>
    </a:accent2>
    <a:accent3>
      <a:srgbClr val="96D333"/>
    </a:accent3>
    <a:accent4>
      <a:srgbClr val="FFBB00"/>
    </a:accent4>
    <a:accent5>
      <a:srgbClr val="FF5C00"/>
    </a:accent5>
    <a:accent6>
      <a:srgbClr val="FFFFFF"/>
    </a:accent6>
    <a:hlink>
      <a:srgbClr val="000000"/>
    </a:hlink>
    <a:folHlink>
      <a:srgbClr val="7F7F7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2322</TotalTime>
  <Words>163</Words>
  <Application>Microsoft Office PowerPoint</Application>
  <PresentationFormat>Widescreen</PresentationFormat>
  <Paragraphs>25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USF-dit</vt:lpstr>
      <vt:lpstr>PowerPoint Presentation</vt:lpstr>
      <vt:lpstr>What is a database?</vt:lpstr>
      <vt:lpstr>Databases and Tables</vt:lpstr>
      <vt:lpstr>What is a table?</vt:lpstr>
      <vt:lpstr>What is a record?</vt:lpstr>
      <vt:lpstr>What is a field?</vt:lpstr>
      <vt:lpstr>What is a form?</vt:lpstr>
      <vt:lpstr>What is a data integrity?</vt:lpstr>
      <vt:lpstr>The end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14 Database Basics</dc:title>
  <dc:creator>Gloria Schramm</dc:creator>
  <cp:keywords>DIT</cp:keywords>
  <cp:lastModifiedBy>Gloria Schramm</cp:lastModifiedBy>
  <cp:revision>32</cp:revision>
  <dcterms:created xsi:type="dcterms:W3CDTF">2023-03-18T18:04:48Z</dcterms:created>
  <dcterms:modified xsi:type="dcterms:W3CDTF">2023-07-02T15:01:44Z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EAC15212-5569-4B78-B8E3-85BEE551F124</vt:lpwstr>
  </property>
  <property fmtid="{D5CDD505-2E9C-101B-9397-08002B2CF9AE}" pid="3" name="ArticulatePath">
    <vt:lpwstr>Presentation1</vt:lpwstr>
  </property>
</Properties>
</file>