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654" r:id="rId2"/>
  </p:sldMasterIdLst>
  <p:notesMasterIdLst>
    <p:notesMasterId r:id="rId47"/>
  </p:notesMasterIdLst>
  <p:sldIdLst>
    <p:sldId id="256" r:id="rId3"/>
    <p:sldId id="257" r:id="rId4"/>
    <p:sldId id="322" r:id="rId5"/>
    <p:sldId id="323" r:id="rId6"/>
    <p:sldId id="324" r:id="rId7"/>
    <p:sldId id="325" r:id="rId8"/>
    <p:sldId id="327" r:id="rId9"/>
    <p:sldId id="330" r:id="rId10"/>
    <p:sldId id="328" r:id="rId11"/>
    <p:sldId id="331" r:id="rId12"/>
    <p:sldId id="332" r:id="rId13"/>
    <p:sldId id="299" r:id="rId14"/>
    <p:sldId id="302" r:id="rId15"/>
    <p:sldId id="303" r:id="rId16"/>
    <p:sldId id="304" r:id="rId17"/>
    <p:sldId id="305" r:id="rId18"/>
    <p:sldId id="309" r:id="rId19"/>
    <p:sldId id="315" r:id="rId20"/>
    <p:sldId id="306" r:id="rId21"/>
    <p:sldId id="307" r:id="rId22"/>
    <p:sldId id="314" r:id="rId23"/>
    <p:sldId id="361" r:id="rId24"/>
    <p:sldId id="313" r:id="rId25"/>
    <p:sldId id="358" r:id="rId26"/>
    <p:sldId id="359" r:id="rId27"/>
    <p:sldId id="344" r:id="rId28"/>
    <p:sldId id="345" r:id="rId29"/>
    <p:sldId id="346" r:id="rId30"/>
    <p:sldId id="347" r:id="rId31"/>
    <p:sldId id="348" r:id="rId32"/>
    <p:sldId id="349" r:id="rId33"/>
    <p:sldId id="363" r:id="rId34"/>
    <p:sldId id="350" r:id="rId35"/>
    <p:sldId id="354" r:id="rId36"/>
    <p:sldId id="351" r:id="rId37"/>
    <p:sldId id="356" r:id="rId38"/>
    <p:sldId id="357" r:id="rId39"/>
    <p:sldId id="321" r:id="rId40"/>
    <p:sldId id="343" r:id="rId41"/>
    <p:sldId id="342" r:id="rId42"/>
    <p:sldId id="279" r:id="rId43"/>
    <p:sldId id="362" r:id="rId44"/>
    <p:sldId id="320" r:id="rId45"/>
    <p:sldId id="27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071F4C-4DB0-E556-0454-8CD2624C8D5B}" name="Kristine Williams" initials="KW" userId="S::kristinewilliams@usf.edu::bfeb4a04-472c-49c0-b8fe-04daed4cb7c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ristine Williams" initials="KW" lastIdx="5" clrIdx="0">
    <p:extLst>
      <p:ext uri="{19B8F6BF-5375-455C-9EA6-DF929625EA0E}">
        <p15:presenceInfo xmlns:p15="http://schemas.microsoft.com/office/powerpoint/2012/main" userId="Kristine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E9B8"/>
    <a:srgbClr val="005E88"/>
    <a:srgbClr val="F8DE93"/>
    <a:srgbClr val="0088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029629-C0C6-4365-8A8B-B65867C47F3A}" v="6" dt="2022-02-04T21:16:11.4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00" autoAdjust="0"/>
    <p:restoredTop sz="65060" autoAdjust="0"/>
  </p:normalViewPr>
  <p:slideViewPr>
    <p:cSldViewPr snapToGrid="0">
      <p:cViewPr>
        <p:scale>
          <a:sx n="75" d="100"/>
          <a:sy n="75" d="100"/>
        </p:scale>
        <p:origin x="114" y="-216"/>
      </p:cViewPr>
      <p:guideLst/>
    </p:cSldViewPr>
  </p:slideViewPr>
  <p:notesTextViewPr>
    <p:cViewPr>
      <p:scale>
        <a:sx n="1" d="1"/>
        <a:sy n="1" d="1"/>
      </p:scale>
      <p:origin x="0" y="-1080"/>
    </p:cViewPr>
  </p:notesTextViewPr>
  <p:sorterViewPr>
    <p:cViewPr>
      <p:scale>
        <a:sx n="100" d="100"/>
        <a:sy n="100" d="100"/>
      </p:scale>
      <p:origin x="0" y="-10488"/>
    </p:cViewPr>
  </p:sorterViewPr>
  <p:notesViewPr>
    <p:cSldViewPr snapToGrid="0">
      <p:cViewPr varScale="1">
        <p:scale>
          <a:sx n="54" d="100"/>
          <a:sy n="54" d="100"/>
        </p:scale>
        <p:origin x="249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a Boyd" userId="jKs+IvEil7c7+6ixvyD3VFuSRimadIrQN0GG0nItTvQ=" providerId="None" clId="Web-{6B029629-C0C6-4365-8A8B-B65867C47F3A}"/>
    <pc:docChg chg="">
      <pc:chgData name="Tia Boyd" userId="jKs+IvEil7c7+6ixvyD3VFuSRimadIrQN0GG0nItTvQ=" providerId="None" clId="Web-{6B029629-C0C6-4365-8A8B-B65867C47F3A}" dt="2022-02-04T21:16:11.489" v="5"/>
      <pc:docMkLst>
        <pc:docMk/>
      </pc:docMkLst>
      <pc:sldChg chg="delCm">
        <pc:chgData name="Tia Boyd" userId="jKs+IvEil7c7+6ixvyD3VFuSRimadIrQN0GG0nItTvQ=" providerId="None" clId="Web-{6B029629-C0C6-4365-8A8B-B65867C47F3A}" dt="2022-02-04T21:16:05.832" v="2"/>
        <pc:sldMkLst>
          <pc:docMk/>
          <pc:sldMk cId="3501162279" sldId="313"/>
        </pc:sldMkLst>
      </pc:sldChg>
      <pc:sldChg chg="delCm">
        <pc:chgData name="Tia Boyd" userId="jKs+IvEil7c7+6ixvyD3VFuSRimadIrQN0GG0nItTvQ=" providerId="None" clId="Web-{6B029629-C0C6-4365-8A8B-B65867C47F3A}" dt="2022-02-04T21:15:59.019" v="0"/>
        <pc:sldMkLst>
          <pc:docMk/>
          <pc:sldMk cId="2866728798" sldId="328"/>
        </pc:sldMkLst>
      </pc:sldChg>
      <pc:sldChg chg="delCm">
        <pc:chgData name="Tia Boyd" userId="jKs+IvEil7c7+6ixvyD3VFuSRimadIrQN0GG0nItTvQ=" providerId="None" clId="Web-{6B029629-C0C6-4365-8A8B-B65867C47F3A}" dt="2022-02-04T21:16:07.989" v="3"/>
        <pc:sldMkLst>
          <pc:docMk/>
          <pc:sldMk cId="3024056490" sldId="358"/>
        </pc:sldMkLst>
      </pc:sldChg>
      <pc:sldChg chg="delCm">
        <pc:chgData name="Tia Boyd" userId="jKs+IvEil7c7+6ixvyD3VFuSRimadIrQN0GG0nItTvQ=" providerId="None" clId="Web-{6B029629-C0C6-4365-8A8B-B65867C47F3A}" dt="2022-02-04T21:16:11.489" v="5"/>
        <pc:sldMkLst>
          <pc:docMk/>
          <pc:sldMk cId="2555104724" sldId="359"/>
        </pc:sldMkLst>
      </pc:sldChg>
      <pc:sldChg chg="delCm">
        <pc:chgData name="Tia Boyd" userId="jKs+IvEil7c7+6ixvyD3VFuSRimadIrQN0GG0nItTvQ=" providerId="None" clId="Web-{6B029629-C0C6-4365-8A8B-B65867C47F3A}" dt="2022-02-04T21:16:03.613" v="1"/>
        <pc:sldMkLst>
          <pc:docMk/>
          <pc:sldMk cId="2015108049" sldId="361"/>
        </pc:sldMkLst>
      </pc:sldChg>
    </pc:docChg>
  </pc:docChgLst>
</pc:chgInfo>
</file>

<file path=ppt/diagrams/_rels/data16.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3.png"/><Relationship Id="rId12" Type="http://schemas.openxmlformats.org/officeDocument/2006/relationships/image" Target="../media/image32.svg"/><Relationship Id="rId2" Type="http://schemas.openxmlformats.org/officeDocument/2006/relationships/image" Target="../media/image22.svg"/><Relationship Id="rId16" Type="http://schemas.openxmlformats.org/officeDocument/2006/relationships/image" Target="../media/image36.svg"/><Relationship Id="rId1" Type="http://schemas.openxmlformats.org/officeDocument/2006/relationships/image" Target="../media/image20.png"/><Relationship Id="rId6" Type="http://schemas.openxmlformats.org/officeDocument/2006/relationships/image" Target="../media/image26.svg"/><Relationship Id="rId11" Type="http://schemas.openxmlformats.org/officeDocument/2006/relationships/image" Target="../media/image25.png"/><Relationship Id="rId5" Type="http://schemas.openxmlformats.org/officeDocument/2006/relationships/image" Target="../media/image22.png"/><Relationship Id="rId15" Type="http://schemas.openxmlformats.org/officeDocument/2006/relationships/image" Target="../media/image27.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4.png"/><Relationship Id="rId14" Type="http://schemas.openxmlformats.org/officeDocument/2006/relationships/image" Target="../media/image34.svg"/></Relationships>
</file>

<file path=ppt/diagrams/_rels/data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image" Target="../media/image4.jpeg"/></Relationships>
</file>

<file path=ppt/diagrams/_rels/drawing16.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3.png"/><Relationship Id="rId12" Type="http://schemas.openxmlformats.org/officeDocument/2006/relationships/image" Target="../media/image32.svg"/><Relationship Id="rId2" Type="http://schemas.openxmlformats.org/officeDocument/2006/relationships/image" Target="../media/image22.svg"/><Relationship Id="rId16" Type="http://schemas.openxmlformats.org/officeDocument/2006/relationships/image" Target="../media/image36.svg"/><Relationship Id="rId1" Type="http://schemas.openxmlformats.org/officeDocument/2006/relationships/image" Target="../media/image20.png"/><Relationship Id="rId6" Type="http://schemas.openxmlformats.org/officeDocument/2006/relationships/image" Target="../media/image26.svg"/><Relationship Id="rId11" Type="http://schemas.openxmlformats.org/officeDocument/2006/relationships/image" Target="../media/image25.png"/><Relationship Id="rId5" Type="http://schemas.openxmlformats.org/officeDocument/2006/relationships/image" Target="../media/image22.png"/><Relationship Id="rId15" Type="http://schemas.openxmlformats.org/officeDocument/2006/relationships/image" Target="../media/image27.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4.png"/><Relationship Id="rId14" Type="http://schemas.openxmlformats.org/officeDocument/2006/relationships/image" Target="../media/image34.svg"/></Relationships>
</file>

<file path=ppt/diagrams/_rels/drawing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ACA009-BA55-4881-8BC4-547128235F6F}"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en-US"/>
        </a:p>
      </dgm:t>
    </dgm:pt>
    <dgm:pt modelId="{9661056F-7E38-4310-8E7B-A35EFCAD1F43}">
      <dgm:prSet/>
      <dgm:spPr/>
      <dgm:t>
        <a:bodyPr/>
        <a:lstStyle/>
        <a:p>
          <a:pPr rtl="0"/>
          <a:r>
            <a:rPr lang="en-US"/>
            <a:t>Define equity, equality, and justice as they relate to transportation</a:t>
          </a:r>
        </a:p>
      </dgm:t>
    </dgm:pt>
    <dgm:pt modelId="{4D2D32C5-2F90-4F26-955F-A516DA337F2E}" type="parTrans" cxnId="{481130E4-EB08-4B77-80C0-988E9F7E73CE}">
      <dgm:prSet/>
      <dgm:spPr/>
      <dgm:t>
        <a:bodyPr/>
        <a:lstStyle/>
        <a:p>
          <a:endParaRPr lang="en-US"/>
        </a:p>
      </dgm:t>
    </dgm:pt>
    <dgm:pt modelId="{45C1AB9C-B9AF-4AC6-8FFA-EA3C801D1553}" type="sibTrans" cxnId="{481130E4-EB08-4B77-80C0-988E9F7E73CE}">
      <dgm:prSet/>
      <dgm:spPr/>
      <dgm:t>
        <a:bodyPr/>
        <a:lstStyle/>
        <a:p>
          <a:endParaRPr lang="en-US"/>
        </a:p>
      </dgm:t>
    </dgm:pt>
    <dgm:pt modelId="{51C2D266-9138-4366-923C-2C09A7A08ACF}">
      <dgm:prSet/>
      <dgm:spPr/>
      <dgm:t>
        <a:bodyPr/>
        <a:lstStyle/>
        <a:p>
          <a:pPr rtl="0"/>
          <a:r>
            <a:rPr lang="en-US"/>
            <a:t>Describe theoretical approaches to transportation equity and the implications of incorporating equity considerations into transportation processes</a:t>
          </a:r>
        </a:p>
      </dgm:t>
    </dgm:pt>
    <dgm:pt modelId="{71A41545-9BD4-49A6-8F3F-812AC6899D2D}" type="parTrans" cxnId="{3C660C3D-9020-4175-9458-404F42BC9304}">
      <dgm:prSet/>
      <dgm:spPr/>
      <dgm:t>
        <a:bodyPr/>
        <a:lstStyle/>
        <a:p>
          <a:endParaRPr lang="en-US"/>
        </a:p>
      </dgm:t>
    </dgm:pt>
    <dgm:pt modelId="{EBD5A2F3-5809-4DDE-90C0-82137D7E13A3}" type="sibTrans" cxnId="{3C660C3D-9020-4175-9458-404F42BC9304}">
      <dgm:prSet/>
      <dgm:spPr/>
      <dgm:t>
        <a:bodyPr/>
        <a:lstStyle/>
        <a:p>
          <a:endParaRPr lang="en-US"/>
        </a:p>
      </dgm:t>
    </dgm:pt>
    <dgm:pt modelId="{FFE2B081-78A0-46FD-9D0F-0A08713B77C4}">
      <dgm:prSet/>
      <dgm:spPr/>
      <dgm:t>
        <a:bodyPr/>
        <a:lstStyle/>
        <a:p>
          <a:pPr rtl="0"/>
          <a:r>
            <a:rPr lang="en-US" dirty="0"/>
            <a:t>Explain how historic events in transportation influence contemporary transportation policies and laws</a:t>
          </a:r>
        </a:p>
      </dgm:t>
    </dgm:pt>
    <dgm:pt modelId="{A3AB9E68-912D-46C3-A757-C67E8DEDB819}" type="parTrans" cxnId="{674EAE79-1077-45F4-9E3B-0F8E52499F6E}">
      <dgm:prSet/>
      <dgm:spPr/>
      <dgm:t>
        <a:bodyPr/>
        <a:lstStyle/>
        <a:p>
          <a:endParaRPr lang="en-US"/>
        </a:p>
      </dgm:t>
    </dgm:pt>
    <dgm:pt modelId="{4F27F975-7C18-432F-B185-E1EB1E38F937}" type="sibTrans" cxnId="{674EAE79-1077-45F4-9E3B-0F8E52499F6E}">
      <dgm:prSet/>
      <dgm:spPr/>
      <dgm:t>
        <a:bodyPr/>
        <a:lstStyle/>
        <a:p>
          <a:endParaRPr lang="en-US"/>
        </a:p>
      </dgm:t>
    </dgm:pt>
    <dgm:pt modelId="{DA0F0CC2-9988-4536-9176-81A8CB622A13}">
      <dgm:prSet/>
      <dgm:spPr/>
      <dgm:t>
        <a:bodyPr/>
        <a:lstStyle/>
        <a:p>
          <a:pPr rtl="0"/>
          <a:r>
            <a:rPr lang="en-US"/>
            <a:t>Evaluate the processes used to implement equity policies and laws in contemporary transportation practice</a:t>
          </a:r>
        </a:p>
      </dgm:t>
    </dgm:pt>
    <dgm:pt modelId="{8BB17E72-4285-40D0-AFC6-9B7349A229E3}" type="parTrans" cxnId="{583EBB56-4DC5-4EEB-9E99-5CB7800A668B}">
      <dgm:prSet/>
      <dgm:spPr/>
      <dgm:t>
        <a:bodyPr/>
        <a:lstStyle/>
        <a:p>
          <a:endParaRPr lang="en-US"/>
        </a:p>
      </dgm:t>
    </dgm:pt>
    <dgm:pt modelId="{267C741A-85AD-495F-B356-148146990D9A}" type="sibTrans" cxnId="{583EBB56-4DC5-4EEB-9E99-5CB7800A668B}">
      <dgm:prSet/>
      <dgm:spPr/>
      <dgm:t>
        <a:bodyPr/>
        <a:lstStyle/>
        <a:p>
          <a:endParaRPr lang="en-US"/>
        </a:p>
      </dgm:t>
    </dgm:pt>
    <dgm:pt modelId="{0F7ED90E-BB3A-4F73-B316-B11492D24F81}" type="pres">
      <dgm:prSet presAssocID="{D4ACA009-BA55-4881-8BC4-547128235F6F}" presName="linear" presStyleCnt="0">
        <dgm:presLayoutVars>
          <dgm:animLvl val="lvl"/>
          <dgm:resizeHandles val="exact"/>
        </dgm:presLayoutVars>
      </dgm:prSet>
      <dgm:spPr/>
      <dgm:t>
        <a:bodyPr/>
        <a:lstStyle/>
        <a:p>
          <a:endParaRPr lang="en-US"/>
        </a:p>
      </dgm:t>
    </dgm:pt>
    <dgm:pt modelId="{925349CA-F737-4D79-9FFE-0DF11AC10CB3}" type="pres">
      <dgm:prSet presAssocID="{9661056F-7E38-4310-8E7B-A35EFCAD1F43}" presName="parentText" presStyleLbl="node1" presStyleIdx="0" presStyleCnt="4">
        <dgm:presLayoutVars>
          <dgm:chMax val="0"/>
          <dgm:bulletEnabled val="1"/>
        </dgm:presLayoutVars>
      </dgm:prSet>
      <dgm:spPr/>
      <dgm:t>
        <a:bodyPr/>
        <a:lstStyle/>
        <a:p>
          <a:endParaRPr lang="en-US"/>
        </a:p>
      </dgm:t>
    </dgm:pt>
    <dgm:pt modelId="{1FEB95E1-32D2-476A-AC24-B242DA43D168}" type="pres">
      <dgm:prSet presAssocID="{45C1AB9C-B9AF-4AC6-8FFA-EA3C801D1553}" presName="spacer" presStyleCnt="0"/>
      <dgm:spPr/>
    </dgm:pt>
    <dgm:pt modelId="{4212D994-BA87-4502-A6BF-D7394ECC5D8D}" type="pres">
      <dgm:prSet presAssocID="{51C2D266-9138-4366-923C-2C09A7A08ACF}" presName="parentText" presStyleLbl="node1" presStyleIdx="1" presStyleCnt="4">
        <dgm:presLayoutVars>
          <dgm:chMax val="0"/>
          <dgm:bulletEnabled val="1"/>
        </dgm:presLayoutVars>
      </dgm:prSet>
      <dgm:spPr/>
      <dgm:t>
        <a:bodyPr/>
        <a:lstStyle/>
        <a:p>
          <a:endParaRPr lang="en-US"/>
        </a:p>
      </dgm:t>
    </dgm:pt>
    <dgm:pt modelId="{1901F729-7F2B-484B-8B6F-D49674D4A73C}" type="pres">
      <dgm:prSet presAssocID="{EBD5A2F3-5809-4DDE-90C0-82137D7E13A3}" presName="spacer" presStyleCnt="0"/>
      <dgm:spPr/>
    </dgm:pt>
    <dgm:pt modelId="{F948CF71-2483-440F-AF39-545236FC5311}" type="pres">
      <dgm:prSet presAssocID="{FFE2B081-78A0-46FD-9D0F-0A08713B77C4}" presName="parentText" presStyleLbl="node1" presStyleIdx="2" presStyleCnt="4">
        <dgm:presLayoutVars>
          <dgm:chMax val="0"/>
          <dgm:bulletEnabled val="1"/>
        </dgm:presLayoutVars>
      </dgm:prSet>
      <dgm:spPr/>
      <dgm:t>
        <a:bodyPr/>
        <a:lstStyle/>
        <a:p>
          <a:endParaRPr lang="en-US"/>
        </a:p>
      </dgm:t>
    </dgm:pt>
    <dgm:pt modelId="{8FF118CA-C05B-40D4-921A-4D4ABF8A142B}" type="pres">
      <dgm:prSet presAssocID="{4F27F975-7C18-432F-B185-E1EB1E38F937}" presName="spacer" presStyleCnt="0"/>
      <dgm:spPr/>
    </dgm:pt>
    <dgm:pt modelId="{01620819-466D-4317-B3F2-B72F651C8F91}" type="pres">
      <dgm:prSet presAssocID="{DA0F0CC2-9988-4536-9176-81A8CB622A13}" presName="parentText" presStyleLbl="node1" presStyleIdx="3" presStyleCnt="4">
        <dgm:presLayoutVars>
          <dgm:chMax val="0"/>
          <dgm:bulletEnabled val="1"/>
        </dgm:presLayoutVars>
      </dgm:prSet>
      <dgm:spPr/>
      <dgm:t>
        <a:bodyPr/>
        <a:lstStyle/>
        <a:p>
          <a:endParaRPr lang="en-US"/>
        </a:p>
      </dgm:t>
    </dgm:pt>
  </dgm:ptLst>
  <dgm:cxnLst>
    <dgm:cxn modelId="{9ECC8BB2-0335-4040-9266-14935015E3B6}" type="presOf" srcId="{DA0F0CC2-9988-4536-9176-81A8CB622A13}" destId="{01620819-466D-4317-B3F2-B72F651C8F91}" srcOrd="0" destOrd="0" presId="urn:microsoft.com/office/officeart/2005/8/layout/vList2"/>
    <dgm:cxn modelId="{3C660C3D-9020-4175-9458-404F42BC9304}" srcId="{D4ACA009-BA55-4881-8BC4-547128235F6F}" destId="{51C2D266-9138-4366-923C-2C09A7A08ACF}" srcOrd="1" destOrd="0" parTransId="{71A41545-9BD4-49A6-8F3F-812AC6899D2D}" sibTransId="{EBD5A2F3-5809-4DDE-90C0-82137D7E13A3}"/>
    <dgm:cxn modelId="{674EAE79-1077-45F4-9E3B-0F8E52499F6E}" srcId="{D4ACA009-BA55-4881-8BC4-547128235F6F}" destId="{FFE2B081-78A0-46FD-9D0F-0A08713B77C4}" srcOrd="2" destOrd="0" parTransId="{A3AB9E68-912D-46C3-A757-C67E8DEDB819}" sibTransId="{4F27F975-7C18-432F-B185-E1EB1E38F937}"/>
    <dgm:cxn modelId="{437AD828-FB26-4C84-9180-4163DF51E71F}" type="presOf" srcId="{D4ACA009-BA55-4881-8BC4-547128235F6F}" destId="{0F7ED90E-BB3A-4F73-B316-B11492D24F81}" srcOrd="0" destOrd="0" presId="urn:microsoft.com/office/officeart/2005/8/layout/vList2"/>
    <dgm:cxn modelId="{721D0A16-09E3-4DD3-BFA5-6826BA830D30}" type="presOf" srcId="{51C2D266-9138-4366-923C-2C09A7A08ACF}" destId="{4212D994-BA87-4502-A6BF-D7394ECC5D8D}" srcOrd="0" destOrd="0" presId="urn:microsoft.com/office/officeart/2005/8/layout/vList2"/>
    <dgm:cxn modelId="{66CFA069-D31B-4B97-8EEC-0054ECE08ED6}" type="presOf" srcId="{FFE2B081-78A0-46FD-9D0F-0A08713B77C4}" destId="{F948CF71-2483-440F-AF39-545236FC5311}" srcOrd="0" destOrd="0" presId="urn:microsoft.com/office/officeart/2005/8/layout/vList2"/>
    <dgm:cxn modelId="{583EBB56-4DC5-4EEB-9E99-5CB7800A668B}" srcId="{D4ACA009-BA55-4881-8BC4-547128235F6F}" destId="{DA0F0CC2-9988-4536-9176-81A8CB622A13}" srcOrd="3" destOrd="0" parTransId="{8BB17E72-4285-40D0-AFC6-9B7349A229E3}" sibTransId="{267C741A-85AD-495F-B356-148146990D9A}"/>
    <dgm:cxn modelId="{481130E4-EB08-4B77-80C0-988E9F7E73CE}" srcId="{D4ACA009-BA55-4881-8BC4-547128235F6F}" destId="{9661056F-7E38-4310-8E7B-A35EFCAD1F43}" srcOrd="0" destOrd="0" parTransId="{4D2D32C5-2F90-4F26-955F-A516DA337F2E}" sibTransId="{45C1AB9C-B9AF-4AC6-8FFA-EA3C801D1553}"/>
    <dgm:cxn modelId="{F5B4CF48-BEAF-4E04-8E23-1C9E3766F164}" type="presOf" srcId="{9661056F-7E38-4310-8E7B-A35EFCAD1F43}" destId="{925349CA-F737-4D79-9FFE-0DF11AC10CB3}" srcOrd="0" destOrd="0" presId="urn:microsoft.com/office/officeart/2005/8/layout/vList2"/>
    <dgm:cxn modelId="{EC9804D1-0B1A-46BF-8599-A565D521E702}" type="presParOf" srcId="{0F7ED90E-BB3A-4F73-B316-B11492D24F81}" destId="{925349CA-F737-4D79-9FFE-0DF11AC10CB3}" srcOrd="0" destOrd="0" presId="urn:microsoft.com/office/officeart/2005/8/layout/vList2"/>
    <dgm:cxn modelId="{3052DB7D-166E-4D4E-86C1-AAD1B8CFD960}" type="presParOf" srcId="{0F7ED90E-BB3A-4F73-B316-B11492D24F81}" destId="{1FEB95E1-32D2-476A-AC24-B242DA43D168}" srcOrd="1" destOrd="0" presId="urn:microsoft.com/office/officeart/2005/8/layout/vList2"/>
    <dgm:cxn modelId="{B008146D-D5E7-4BC3-AFCE-6FAC699622A0}" type="presParOf" srcId="{0F7ED90E-BB3A-4F73-B316-B11492D24F81}" destId="{4212D994-BA87-4502-A6BF-D7394ECC5D8D}" srcOrd="2" destOrd="0" presId="urn:microsoft.com/office/officeart/2005/8/layout/vList2"/>
    <dgm:cxn modelId="{1C2D5250-3D9D-4D5E-A6AF-568FD7BCC5C7}" type="presParOf" srcId="{0F7ED90E-BB3A-4F73-B316-B11492D24F81}" destId="{1901F729-7F2B-484B-8B6F-D49674D4A73C}" srcOrd="3" destOrd="0" presId="urn:microsoft.com/office/officeart/2005/8/layout/vList2"/>
    <dgm:cxn modelId="{F920D434-60C5-4E7C-A19A-C84F2EF6EF53}" type="presParOf" srcId="{0F7ED90E-BB3A-4F73-B316-B11492D24F81}" destId="{F948CF71-2483-440F-AF39-545236FC5311}" srcOrd="4" destOrd="0" presId="urn:microsoft.com/office/officeart/2005/8/layout/vList2"/>
    <dgm:cxn modelId="{974A26E0-33BE-4452-9A3A-553B2B6470D9}" type="presParOf" srcId="{0F7ED90E-BB3A-4F73-B316-B11492D24F81}" destId="{8FF118CA-C05B-40D4-921A-4D4ABF8A142B}" srcOrd="5" destOrd="0" presId="urn:microsoft.com/office/officeart/2005/8/layout/vList2"/>
    <dgm:cxn modelId="{32D0EAF2-DE86-4CC7-A9B8-7A9692EF96EE}" type="presParOf" srcId="{0F7ED90E-BB3A-4F73-B316-B11492D24F81}" destId="{01620819-466D-4317-B3F2-B72F651C8F9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ACD79C0-BB14-40BF-AAEA-6E50826ED599}" type="doc">
      <dgm:prSet loTypeId="urn:microsoft.com/office/officeart/2005/8/layout/chevronAccent+Icon" loCatId="process" qsTypeId="urn:microsoft.com/office/officeart/2005/8/quickstyle/simple1" qsCatId="simple" csTypeId="urn:microsoft.com/office/officeart/2005/8/colors/accent1_1" csCatId="accent1" phldr="1"/>
      <dgm:spPr/>
      <dgm:t>
        <a:bodyPr/>
        <a:lstStyle/>
        <a:p>
          <a:endParaRPr lang="en-US"/>
        </a:p>
      </dgm:t>
    </dgm:pt>
    <dgm:pt modelId="{DB61C35F-0F28-40EF-9704-B431389AF68E}">
      <dgm:prSet/>
      <dgm:spPr/>
      <dgm:t>
        <a:bodyPr/>
        <a:lstStyle/>
        <a:p>
          <a:pPr rtl="0"/>
          <a:r>
            <a:rPr lang="en-US" u="none" dirty="0"/>
            <a:t>Fairness</a:t>
          </a:r>
        </a:p>
      </dgm:t>
    </dgm:pt>
    <dgm:pt modelId="{CE2A3D6C-3EE2-4C25-BC55-19ABDE1E82AD}" type="parTrans" cxnId="{31B2FC8F-1381-475E-9180-348F49F00A0F}">
      <dgm:prSet/>
      <dgm:spPr/>
      <dgm:t>
        <a:bodyPr/>
        <a:lstStyle/>
        <a:p>
          <a:endParaRPr lang="en-US"/>
        </a:p>
      </dgm:t>
    </dgm:pt>
    <dgm:pt modelId="{0ECB9588-A1C4-498E-92FD-32B6D0179F55}" type="sibTrans" cxnId="{31B2FC8F-1381-475E-9180-348F49F00A0F}">
      <dgm:prSet/>
      <dgm:spPr/>
      <dgm:t>
        <a:bodyPr/>
        <a:lstStyle/>
        <a:p>
          <a:endParaRPr lang="en-US"/>
        </a:p>
      </dgm:t>
    </dgm:pt>
    <dgm:pt modelId="{89C359AC-8987-4E0F-B4FF-072A965C722D}">
      <dgm:prSet/>
      <dgm:spPr/>
      <dgm:t>
        <a:bodyPr/>
        <a:lstStyle/>
        <a:p>
          <a:pPr rtl="0"/>
          <a:r>
            <a:rPr lang="en-US" dirty="0"/>
            <a:t>The opportunity to attain goals without facing impossible obstacles </a:t>
          </a:r>
          <a:endParaRPr lang="en-US" u="none" dirty="0"/>
        </a:p>
      </dgm:t>
    </dgm:pt>
    <dgm:pt modelId="{454340B2-825E-4D12-8F5E-B26D9D2B85FF}" type="parTrans" cxnId="{DA6CB084-E05F-4645-A38E-764503FBCEF9}">
      <dgm:prSet/>
      <dgm:spPr/>
      <dgm:t>
        <a:bodyPr/>
        <a:lstStyle/>
        <a:p>
          <a:endParaRPr lang="en-US"/>
        </a:p>
      </dgm:t>
    </dgm:pt>
    <dgm:pt modelId="{AA947153-E4C5-4590-A259-53D3595F6567}" type="sibTrans" cxnId="{DA6CB084-E05F-4645-A38E-764503FBCEF9}">
      <dgm:prSet/>
      <dgm:spPr/>
      <dgm:t>
        <a:bodyPr/>
        <a:lstStyle/>
        <a:p>
          <a:endParaRPr lang="en-US"/>
        </a:p>
      </dgm:t>
    </dgm:pt>
    <dgm:pt modelId="{8C4C416D-3FF3-4253-A1C7-1009B6AB5C7D}" type="pres">
      <dgm:prSet presAssocID="{1ACD79C0-BB14-40BF-AAEA-6E50826ED599}" presName="Name0" presStyleCnt="0">
        <dgm:presLayoutVars>
          <dgm:dir/>
          <dgm:resizeHandles val="exact"/>
        </dgm:presLayoutVars>
      </dgm:prSet>
      <dgm:spPr/>
      <dgm:t>
        <a:bodyPr/>
        <a:lstStyle/>
        <a:p>
          <a:endParaRPr lang="en-US"/>
        </a:p>
      </dgm:t>
    </dgm:pt>
    <dgm:pt modelId="{EBD0492C-78E9-4023-8DE8-13EA87F2790D}" type="pres">
      <dgm:prSet presAssocID="{DB61C35F-0F28-40EF-9704-B431389AF68E}" presName="composite" presStyleCnt="0"/>
      <dgm:spPr/>
    </dgm:pt>
    <dgm:pt modelId="{C7752393-A235-4F88-9839-E7DBD585D6D1}" type="pres">
      <dgm:prSet presAssocID="{DB61C35F-0F28-40EF-9704-B431389AF68E}" presName="bgChev" presStyleLbl="node1" presStyleIdx="0" presStyleCnt="1"/>
      <dgm:spPr/>
    </dgm:pt>
    <dgm:pt modelId="{E25B4461-0D8A-41CD-B1E6-DE6CA7606E69}" type="pres">
      <dgm:prSet presAssocID="{DB61C35F-0F28-40EF-9704-B431389AF68E}" presName="txNode" presStyleLbl="fgAcc1" presStyleIdx="0" presStyleCnt="1">
        <dgm:presLayoutVars>
          <dgm:bulletEnabled val="1"/>
        </dgm:presLayoutVars>
      </dgm:prSet>
      <dgm:spPr/>
      <dgm:t>
        <a:bodyPr/>
        <a:lstStyle/>
        <a:p>
          <a:endParaRPr lang="en-US"/>
        </a:p>
      </dgm:t>
    </dgm:pt>
  </dgm:ptLst>
  <dgm:cxnLst>
    <dgm:cxn modelId="{DC51CE06-FD06-44FD-AF81-951E090309EB}" type="presOf" srcId="{89C359AC-8987-4E0F-B4FF-072A965C722D}" destId="{E25B4461-0D8A-41CD-B1E6-DE6CA7606E69}" srcOrd="0" destOrd="1" presId="urn:microsoft.com/office/officeart/2005/8/layout/chevronAccent+Icon"/>
    <dgm:cxn modelId="{31B2FC8F-1381-475E-9180-348F49F00A0F}" srcId="{1ACD79C0-BB14-40BF-AAEA-6E50826ED599}" destId="{DB61C35F-0F28-40EF-9704-B431389AF68E}" srcOrd="0" destOrd="0" parTransId="{CE2A3D6C-3EE2-4C25-BC55-19ABDE1E82AD}" sibTransId="{0ECB9588-A1C4-498E-92FD-32B6D0179F55}"/>
    <dgm:cxn modelId="{2FB5AAC9-25FC-4E62-B1E3-F457F92E3051}" type="presOf" srcId="{1ACD79C0-BB14-40BF-AAEA-6E50826ED599}" destId="{8C4C416D-3FF3-4253-A1C7-1009B6AB5C7D}" srcOrd="0" destOrd="0" presId="urn:microsoft.com/office/officeart/2005/8/layout/chevronAccent+Icon"/>
    <dgm:cxn modelId="{9A158E2C-1A69-46A1-8576-57402FE68D33}" type="presOf" srcId="{DB61C35F-0F28-40EF-9704-B431389AF68E}" destId="{E25B4461-0D8A-41CD-B1E6-DE6CA7606E69}" srcOrd="0" destOrd="0" presId="urn:microsoft.com/office/officeart/2005/8/layout/chevronAccent+Icon"/>
    <dgm:cxn modelId="{DA6CB084-E05F-4645-A38E-764503FBCEF9}" srcId="{DB61C35F-0F28-40EF-9704-B431389AF68E}" destId="{89C359AC-8987-4E0F-B4FF-072A965C722D}" srcOrd="0" destOrd="0" parTransId="{454340B2-825E-4D12-8F5E-B26D9D2B85FF}" sibTransId="{AA947153-E4C5-4590-A259-53D3595F6567}"/>
    <dgm:cxn modelId="{FB346A00-A42A-46C0-9320-58968AE10898}" type="presParOf" srcId="{8C4C416D-3FF3-4253-A1C7-1009B6AB5C7D}" destId="{EBD0492C-78E9-4023-8DE8-13EA87F2790D}" srcOrd="0" destOrd="0" presId="urn:microsoft.com/office/officeart/2005/8/layout/chevronAccent+Icon"/>
    <dgm:cxn modelId="{DA9D97CE-72F9-4879-B3CA-4D2DA31AF2F4}" type="presParOf" srcId="{EBD0492C-78E9-4023-8DE8-13EA87F2790D}" destId="{C7752393-A235-4F88-9839-E7DBD585D6D1}" srcOrd="0" destOrd="0" presId="urn:microsoft.com/office/officeart/2005/8/layout/chevronAccent+Icon"/>
    <dgm:cxn modelId="{4DA1E8D3-BE9A-4FCF-873D-9ECBC6E9382A}" type="presParOf" srcId="{EBD0492C-78E9-4023-8DE8-13EA87F2790D}" destId="{E25B4461-0D8A-41CD-B1E6-DE6CA7606E69}"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ACD79C0-BB14-40BF-AAEA-6E50826ED599}" type="doc">
      <dgm:prSet loTypeId="urn:microsoft.com/office/officeart/2005/8/layout/chevronAccent+Icon" loCatId="process" qsTypeId="urn:microsoft.com/office/officeart/2005/8/quickstyle/simple1" qsCatId="simple" csTypeId="urn:microsoft.com/office/officeart/2005/8/colors/accent1_1" csCatId="accent1" phldr="1"/>
      <dgm:spPr/>
      <dgm:t>
        <a:bodyPr/>
        <a:lstStyle/>
        <a:p>
          <a:endParaRPr lang="en-US"/>
        </a:p>
      </dgm:t>
    </dgm:pt>
    <dgm:pt modelId="{DB61C35F-0F28-40EF-9704-B431389AF68E}">
      <dgm:prSet/>
      <dgm:spPr/>
      <dgm:t>
        <a:bodyPr/>
        <a:lstStyle/>
        <a:p>
          <a:pPr rtl="0"/>
          <a:r>
            <a:rPr lang="en-US" u="none" dirty="0"/>
            <a:t>Fairness</a:t>
          </a:r>
        </a:p>
      </dgm:t>
    </dgm:pt>
    <dgm:pt modelId="{CE2A3D6C-3EE2-4C25-BC55-19ABDE1E82AD}" type="parTrans" cxnId="{31B2FC8F-1381-475E-9180-348F49F00A0F}">
      <dgm:prSet/>
      <dgm:spPr/>
      <dgm:t>
        <a:bodyPr/>
        <a:lstStyle/>
        <a:p>
          <a:endParaRPr lang="en-US"/>
        </a:p>
      </dgm:t>
    </dgm:pt>
    <dgm:pt modelId="{0ECB9588-A1C4-498E-92FD-32B6D0179F55}" type="sibTrans" cxnId="{31B2FC8F-1381-475E-9180-348F49F00A0F}">
      <dgm:prSet/>
      <dgm:spPr/>
      <dgm:t>
        <a:bodyPr/>
        <a:lstStyle/>
        <a:p>
          <a:endParaRPr lang="en-US"/>
        </a:p>
      </dgm:t>
    </dgm:pt>
    <dgm:pt modelId="{89C359AC-8987-4E0F-B4FF-072A965C722D}">
      <dgm:prSet/>
      <dgm:spPr/>
      <dgm:t>
        <a:bodyPr/>
        <a:lstStyle/>
        <a:p>
          <a:pPr rtl="0"/>
          <a:r>
            <a:rPr lang="en-US" dirty="0"/>
            <a:t>Equal distribution between social groups</a:t>
          </a:r>
          <a:endParaRPr lang="en-US" u="none" dirty="0"/>
        </a:p>
      </dgm:t>
    </dgm:pt>
    <dgm:pt modelId="{454340B2-825E-4D12-8F5E-B26D9D2B85FF}" type="parTrans" cxnId="{DA6CB084-E05F-4645-A38E-764503FBCEF9}">
      <dgm:prSet/>
      <dgm:spPr/>
      <dgm:t>
        <a:bodyPr/>
        <a:lstStyle/>
        <a:p>
          <a:endParaRPr lang="en-US"/>
        </a:p>
      </dgm:t>
    </dgm:pt>
    <dgm:pt modelId="{AA947153-E4C5-4590-A259-53D3595F6567}" type="sibTrans" cxnId="{DA6CB084-E05F-4645-A38E-764503FBCEF9}">
      <dgm:prSet/>
      <dgm:spPr/>
      <dgm:t>
        <a:bodyPr/>
        <a:lstStyle/>
        <a:p>
          <a:endParaRPr lang="en-US"/>
        </a:p>
      </dgm:t>
    </dgm:pt>
    <dgm:pt modelId="{8C4C416D-3FF3-4253-A1C7-1009B6AB5C7D}" type="pres">
      <dgm:prSet presAssocID="{1ACD79C0-BB14-40BF-AAEA-6E50826ED599}" presName="Name0" presStyleCnt="0">
        <dgm:presLayoutVars>
          <dgm:dir/>
          <dgm:resizeHandles val="exact"/>
        </dgm:presLayoutVars>
      </dgm:prSet>
      <dgm:spPr/>
      <dgm:t>
        <a:bodyPr/>
        <a:lstStyle/>
        <a:p>
          <a:endParaRPr lang="en-US"/>
        </a:p>
      </dgm:t>
    </dgm:pt>
    <dgm:pt modelId="{EBD0492C-78E9-4023-8DE8-13EA87F2790D}" type="pres">
      <dgm:prSet presAssocID="{DB61C35F-0F28-40EF-9704-B431389AF68E}" presName="composite" presStyleCnt="0"/>
      <dgm:spPr/>
    </dgm:pt>
    <dgm:pt modelId="{C7752393-A235-4F88-9839-E7DBD585D6D1}" type="pres">
      <dgm:prSet presAssocID="{DB61C35F-0F28-40EF-9704-B431389AF68E}" presName="bgChev" presStyleLbl="node1" presStyleIdx="0" presStyleCnt="1"/>
      <dgm:spPr/>
    </dgm:pt>
    <dgm:pt modelId="{E25B4461-0D8A-41CD-B1E6-DE6CA7606E69}" type="pres">
      <dgm:prSet presAssocID="{DB61C35F-0F28-40EF-9704-B431389AF68E}" presName="txNode" presStyleLbl="fgAcc1" presStyleIdx="0" presStyleCnt="1">
        <dgm:presLayoutVars>
          <dgm:bulletEnabled val="1"/>
        </dgm:presLayoutVars>
      </dgm:prSet>
      <dgm:spPr/>
      <dgm:t>
        <a:bodyPr/>
        <a:lstStyle/>
        <a:p>
          <a:endParaRPr lang="en-US"/>
        </a:p>
      </dgm:t>
    </dgm:pt>
  </dgm:ptLst>
  <dgm:cxnLst>
    <dgm:cxn modelId="{DC51CE06-FD06-44FD-AF81-951E090309EB}" type="presOf" srcId="{89C359AC-8987-4E0F-B4FF-072A965C722D}" destId="{E25B4461-0D8A-41CD-B1E6-DE6CA7606E69}" srcOrd="0" destOrd="1" presId="urn:microsoft.com/office/officeart/2005/8/layout/chevronAccent+Icon"/>
    <dgm:cxn modelId="{31B2FC8F-1381-475E-9180-348F49F00A0F}" srcId="{1ACD79C0-BB14-40BF-AAEA-6E50826ED599}" destId="{DB61C35F-0F28-40EF-9704-B431389AF68E}" srcOrd="0" destOrd="0" parTransId="{CE2A3D6C-3EE2-4C25-BC55-19ABDE1E82AD}" sibTransId="{0ECB9588-A1C4-498E-92FD-32B6D0179F55}"/>
    <dgm:cxn modelId="{2FB5AAC9-25FC-4E62-B1E3-F457F92E3051}" type="presOf" srcId="{1ACD79C0-BB14-40BF-AAEA-6E50826ED599}" destId="{8C4C416D-3FF3-4253-A1C7-1009B6AB5C7D}" srcOrd="0" destOrd="0" presId="urn:microsoft.com/office/officeart/2005/8/layout/chevronAccent+Icon"/>
    <dgm:cxn modelId="{9A158E2C-1A69-46A1-8576-57402FE68D33}" type="presOf" srcId="{DB61C35F-0F28-40EF-9704-B431389AF68E}" destId="{E25B4461-0D8A-41CD-B1E6-DE6CA7606E69}" srcOrd="0" destOrd="0" presId="urn:microsoft.com/office/officeart/2005/8/layout/chevronAccent+Icon"/>
    <dgm:cxn modelId="{DA6CB084-E05F-4645-A38E-764503FBCEF9}" srcId="{DB61C35F-0F28-40EF-9704-B431389AF68E}" destId="{89C359AC-8987-4E0F-B4FF-072A965C722D}" srcOrd="0" destOrd="0" parTransId="{454340B2-825E-4D12-8F5E-B26D9D2B85FF}" sibTransId="{AA947153-E4C5-4590-A259-53D3595F6567}"/>
    <dgm:cxn modelId="{FB346A00-A42A-46C0-9320-58968AE10898}" type="presParOf" srcId="{8C4C416D-3FF3-4253-A1C7-1009B6AB5C7D}" destId="{EBD0492C-78E9-4023-8DE8-13EA87F2790D}" srcOrd="0" destOrd="0" presId="urn:microsoft.com/office/officeart/2005/8/layout/chevronAccent+Icon"/>
    <dgm:cxn modelId="{DA9D97CE-72F9-4879-B3CA-4D2DA31AF2F4}" type="presParOf" srcId="{EBD0492C-78E9-4023-8DE8-13EA87F2790D}" destId="{C7752393-A235-4F88-9839-E7DBD585D6D1}" srcOrd="0" destOrd="0" presId="urn:microsoft.com/office/officeart/2005/8/layout/chevronAccent+Icon"/>
    <dgm:cxn modelId="{4DA1E8D3-BE9A-4FCF-873D-9ECBC6E9382A}" type="presParOf" srcId="{EBD0492C-78E9-4023-8DE8-13EA87F2790D}" destId="{E25B4461-0D8A-41CD-B1E6-DE6CA7606E69}"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ACD79C0-BB14-40BF-AAEA-6E50826ED599}" type="doc">
      <dgm:prSet loTypeId="urn:microsoft.com/office/officeart/2005/8/layout/chevronAccent+Icon" loCatId="process" qsTypeId="urn:microsoft.com/office/officeart/2005/8/quickstyle/simple1" qsCatId="simple" csTypeId="urn:microsoft.com/office/officeart/2005/8/colors/accent1_1" csCatId="accent1" phldr="1"/>
      <dgm:spPr/>
      <dgm:t>
        <a:bodyPr/>
        <a:lstStyle/>
        <a:p>
          <a:endParaRPr lang="en-US"/>
        </a:p>
      </dgm:t>
    </dgm:pt>
    <dgm:pt modelId="{DB61C35F-0F28-40EF-9704-B431389AF68E}">
      <dgm:prSet/>
      <dgm:spPr/>
      <dgm:t>
        <a:bodyPr/>
        <a:lstStyle/>
        <a:p>
          <a:pPr rtl="0"/>
          <a:r>
            <a:rPr lang="en-US" u="none" dirty="0"/>
            <a:t>Fairness</a:t>
          </a:r>
        </a:p>
      </dgm:t>
    </dgm:pt>
    <dgm:pt modelId="{CE2A3D6C-3EE2-4C25-BC55-19ABDE1E82AD}" type="parTrans" cxnId="{31B2FC8F-1381-475E-9180-348F49F00A0F}">
      <dgm:prSet/>
      <dgm:spPr/>
      <dgm:t>
        <a:bodyPr/>
        <a:lstStyle/>
        <a:p>
          <a:endParaRPr lang="en-US"/>
        </a:p>
      </dgm:t>
    </dgm:pt>
    <dgm:pt modelId="{0ECB9588-A1C4-498E-92FD-32B6D0179F55}" type="sibTrans" cxnId="{31B2FC8F-1381-475E-9180-348F49F00A0F}">
      <dgm:prSet/>
      <dgm:spPr/>
      <dgm:t>
        <a:bodyPr/>
        <a:lstStyle/>
        <a:p>
          <a:endParaRPr lang="en-US"/>
        </a:p>
      </dgm:t>
    </dgm:pt>
    <dgm:pt modelId="{89C359AC-8987-4E0F-B4FF-072A965C722D}">
      <dgm:prSet/>
      <dgm:spPr/>
      <dgm:t>
        <a:bodyPr/>
        <a:lstStyle/>
        <a:p>
          <a:pPr rtl="0"/>
          <a:r>
            <a:rPr lang="en-US" dirty="0"/>
            <a:t>Equal distribution</a:t>
          </a:r>
          <a:endParaRPr lang="en-US" u="none" dirty="0"/>
        </a:p>
      </dgm:t>
    </dgm:pt>
    <dgm:pt modelId="{454340B2-825E-4D12-8F5E-B26D9D2B85FF}" type="parTrans" cxnId="{DA6CB084-E05F-4645-A38E-764503FBCEF9}">
      <dgm:prSet/>
      <dgm:spPr/>
      <dgm:t>
        <a:bodyPr/>
        <a:lstStyle/>
        <a:p>
          <a:endParaRPr lang="en-US"/>
        </a:p>
      </dgm:t>
    </dgm:pt>
    <dgm:pt modelId="{AA947153-E4C5-4590-A259-53D3595F6567}" type="sibTrans" cxnId="{DA6CB084-E05F-4645-A38E-764503FBCEF9}">
      <dgm:prSet/>
      <dgm:spPr/>
      <dgm:t>
        <a:bodyPr/>
        <a:lstStyle/>
        <a:p>
          <a:endParaRPr lang="en-US"/>
        </a:p>
      </dgm:t>
    </dgm:pt>
    <dgm:pt modelId="{5453F141-DA40-415C-99A6-998E5636FAB6}">
      <dgm:prSet/>
      <dgm:spPr/>
      <dgm:t>
        <a:bodyPr/>
        <a:lstStyle/>
        <a:p>
          <a:pPr rtl="0"/>
          <a:r>
            <a:rPr lang="en-US" u="none" dirty="0"/>
            <a:t>Maximize distribution to least advantaged populations (</a:t>
          </a:r>
          <a:r>
            <a:rPr lang="en-US" u="none" dirty="0" err="1"/>
            <a:t>maximin</a:t>
          </a:r>
          <a:r>
            <a:rPr lang="en-US" u="none" dirty="0"/>
            <a:t> criterion)</a:t>
          </a:r>
        </a:p>
      </dgm:t>
    </dgm:pt>
    <dgm:pt modelId="{F4D95186-8657-434C-8043-1DCEFB0F0273}" type="parTrans" cxnId="{40C748DF-6DAD-4576-9EB2-618624E3AF5B}">
      <dgm:prSet/>
      <dgm:spPr/>
    </dgm:pt>
    <dgm:pt modelId="{D7070B27-7DD3-4B5A-AE3B-2D5F6CECDAB4}" type="sibTrans" cxnId="{40C748DF-6DAD-4576-9EB2-618624E3AF5B}">
      <dgm:prSet/>
      <dgm:spPr/>
    </dgm:pt>
    <dgm:pt modelId="{8C4C416D-3FF3-4253-A1C7-1009B6AB5C7D}" type="pres">
      <dgm:prSet presAssocID="{1ACD79C0-BB14-40BF-AAEA-6E50826ED599}" presName="Name0" presStyleCnt="0">
        <dgm:presLayoutVars>
          <dgm:dir/>
          <dgm:resizeHandles val="exact"/>
        </dgm:presLayoutVars>
      </dgm:prSet>
      <dgm:spPr/>
      <dgm:t>
        <a:bodyPr/>
        <a:lstStyle/>
        <a:p>
          <a:endParaRPr lang="en-US"/>
        </a:p>
      </dgm:t>
    </dgm:pt>
    <dgm:pt modelId="{EBD0492C-78E9-4023-8DE8-13EA87F2790D}" type="pres">
      <dgm:prSet presAssocID="{DB61C35F-0F28-40EF-9704-B431389AF68E}" presName="composite" presStyleCnt="0"/>
      <dgm:spPr/>
    </dgm:pt>
    <dgm:pt modelId="{C7752393-A235-4F88-9839-E7DBD585D6D1}" type="pres">
      <dgm:prSet presAssocID="{DB61C35F-0F28-40EF-9704-B431389AF68E}" presName="bgChev" presStyleLbl="node1" presStyleIdx="0" presStyleCnt="1"/>
      <dgm:spPr/>
    </dgm:pt>
    <dgm:pt modelId="{E25B4461-0D8A-41CD-B1E6-DE6CA7606E69}" type="pres">
      <dgm:prSet presAssocID="{DB61C35F-0F28-40EF-9704-B431389AF68E}" presName="txNode" presStyleLbl="fgAcc1" presStyleIdx="0" presStyleCnt="1">
        <dgm:presLayoutVars>
          <dgm:bulletEnabled val="1"/>
        </dgm:presLayoutVars>
      </dgm:prSet>
      <dgm:spPr/>
      <dgm:t>
        <a:bodyPr/>
        <a:lstStyle/>
        <a:p>
          <a:endParaRPr lang="en-US"/>
        </a:p>
      </dgm:t>
    </dgm:pt>
  </dgm:ptLst>
  <dgm:cxnLst>
    <dgm:cxn modelId="{40C748DF-6DAD-4576-9EB2-618624E3AF5B}" srcId="{DB61C35F-0F28-40EF-9704-B431389AF68E}" destId="{5453F141-DA40-415C-99A6-998E5636FAB6}" srcOrd="1" destOrd="0" parTransId="{F4D95186-8657-434C-8043-1DCEFB0F0273}" sibTransId="{D7070B27-7DD3-4B5A-AE3B-2D5F6CECDAB4}"/>
    <dgm:cxn modelId="{DC51CE06-FD06-44FD-AF81-951E090309EB}" type="presOf" srcId="{89C359AC-8987-4E0F-B4FF-072A965C722D}" destId="{E25B4461-0D8A-41CD-B1E6-DE6CA7606E69}" srcOrd="0" destOrd="1" presId="urn:microsoft.com/office/officeart/2005/8/layout/chevronAccent+Icon"/>
    <dgm:cxn modelId="{31B2FC8F-1381-475E-9180-348F49F00A0F}" srcId="{1ACD79C0-BB14-40BF-AAEA-6E50826ED599}" destId="{DB61C35F-0F28-40EF-9704-B431389AF68E}" srcOrd="0" destOrd="0" parTransId="{CE2A3D6C-3EE2-4C25-BC55-19ABDE1E82AD}" sibTransId="{0ECB9588-A1C4-498E-92FD-32B6D0179F55}"/>
    <dgm:cxn modelId="{2FB5AAC9-25FC-4E62-B1E3-F457F92E3051}" type="presOf" srcId="{1ACD79C0-BB14-40BF-AAEA-6E50826ED599}" destId="{8C4C416D-3FF3-4253-A1C7-1009B6AB5C7D}" srcOrd="0" destOrd="0" presId="urn:microsoft.com/office/officeart/2005/8/layout/chevronAccent+Icon"/>
    <dgm:cxn modelId="{786CEA05-ACC4-4F47-97AB-878355B82903}" type="presOf" srcId="{5453F141-DA40-415C-99A6-998E5636FAB6}" destId="{E25B4461-0D8A-41CD-B1E6-DE6CA7606E69}" srcOrd="0" destOrd="2" presId="urn:microsoft.com/office/officeart/2005/8/layout/chevronAccent+Icon"/>
    <dgm:cxn modelId="{9A158E2C-1A69-46A1-8576-57402FE68D33}" type="presOf" srcId="{DB61C35F-0F28-40EF-9704-B431389AF68E}" destId="{E25B4461-0D8A-41CD-B1E6-DE6CA7606E69}" srcOrd="0" destOrd="0" presId="urn:microsoft.com/office/officeart/2005/8/layout/chevronAccent+Icon"/>
    <dgm:cxn modelId="{DA6CB084-E05F-4645-A38E-764503FBCEF9}" srcId="{DB61C35F-0F28-40EF-9704-B431389AF68E}" destId="{89C359AC-8987-4E0F-B4FF-072A965C722D}" srcOrd="0" destOrd="0" parTransId="{454340B2-825E-4D12-8F5E-B26D9D2B85FF}" sibTransId="{AA947153-E4C5-4590-A259-53D3595F6567}"/>
    <dgm:cxn modelId="{FB346A00-A42A-46C0-9320-58968AE10898}" type="presParOf" srcId="{8C4C416D-3FF3-4253-A1C7-1009B6AB5C7D}" destId="{EBD0492C-78E9-4023-8DE8-13EA87F2790D}" srcOrd="0" destOrd="0" presId="urn:microsoft.com/office/officeart/2005/8/layout/chevronAccent+Icon"/>
    <dgm:cxn modelId="{DA9D97CE-72F9-4879-B3CA-4D2DA31AF2F4}" type="presParOf" srcId="{EBD0492C-78E9-4023-8DE8-13EA87F2790D}" destId="{C7752393-A235-4F88-9839-E7DBD585D6D1}" srcOrd="0" destOrd="0" presId="urn:microsoft.com/office/officeart/2005/8/layout/chevronAccent+Icon"/>
    <dgm:cxn modelId="{4DA1E8D3-BE9A-4FCF-873D-9ECBC6E9382A}" type="presParOf" srcId="{EBD0492C-78E9-4023-8DE8-13EA87F2790D}" destId="{E25B4461-0D8A-41CD-B1E6-DE6CA7606E69}"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ACD79C0-BB14-40BF-AAEA-6E50826ED599}" type="doc">
      <dgm:prSet loTypeId="urn:microsoft.com/office/officeart/2005/8/layout/chevronAccent+Icon" loCatId="process" qsTypeId="urn:microsoft.com/office/officeart/2005/8/quickstyle/simple1" qsCatId="simple" csTypeId="urn:microsoft.com/office/officeart/2005/8/colors/accent1_1" csCatId="accent1" phldr="1"/>
      <dgm:spPr/>
      <dgm:t>
        <a:bodyPr/>
        <a:lstStyle/>
        <a:p>
          <a:endParaRPr lang="en-US"/>
        </a:p>
      </dgm:t>
    </dgm:pt>
    <dgm:pt modelId="{DB61C35F-0F28-40EF-9704-B431389AF68E}">
      <dgm:prSet/>
      <dgm:spPr/>
      <dgm:t>
        <a:bodyPr/>
        <a:lstStyle/>
        <a:p>
          <a:pPr rtl="0"/>
          <a:r>
            <a:rPr lang="en-US" u="none" dirty="0"/>
            <a:t>Fairness</a:t>
          </a:r>
        </a:p>
      </dgm:t>
    </dgm:pt>
    <dgm:pt modelId="{CE2A3D6C-3EE2-4C25-BC55-19ABDE1E82AD}" type="parTrans" cxnId="{31B2FC8F-1381-475E-9180-348F49F00A0F}">
      <dgm:prSet/>
      <dgm:spPr/>
      <dgm:t>
        <a:bodyPr/>
        <a:lstStyle/>
        <a:p>
          <a:endParaRPr lang="en-US"/>
        </a:p>
      </dgm:t>
    </dgm:pt>
    <dgm:pt modelId="{0ECB9588-A1C4-498E-92FD-32B6D0179F55}" type="sibTrans" cxnId="{31B2FC8F-1381-475E-9180-348F49F00A0F}">
      <dgm:prSet/>
      <dgm:spPr/>
      <dgm:t>
        <a:bodyPr/>
        <a:lstStyle/>
        <a:p>
          <a:endParaRPr lang="en-US"/>
        </a:p>
      </dgm:t>
    </dgm:pt>
    <dgm:pt modelId="{89C359AC-8987-4E0F-B4FF-072A965C722D}">
      <dgm:prSet/>
      <dgm:spPr/>
      <dgm:t>
        <a:bodyPr/>
        <a:lstStyle/>
        <a:p>
          <a:pPr rtl="0"/>
          <a:r>
            <a:rPr lang="en-US" dirty="0"/>
            <a:t>Equal distribution</a:t>
          </a:r>
          <a:endParaRPr lang="en-US" u="none" dirty="0"/>
        </a:p>
      </dgm:t>
    </dgm:pt>
    <dgm:pt modelId="{454340B2-825E-4D12-8F5E-B26D9D2B85FF}" type="parTrans" cxnId="{DA6CB084-E05F-4645-A38E-764503FBCEF9}">
      <dgm:prSet/>
      <dgm:spPr/>
      <dgm:t>
        <a:bodyPr/>
        <a:lstStyle/>
        <a:p>
          <a:endParaRPr lang="en-US"/>
        </a:p>
      </dgm:t>
    </dgm:pt>
    <dgm:pt modelId="{AA947153-E4C5-4590-A259-53D3595F6567}" type="sibTrans" cxnId="{DA6CB084-E05F-4645-A38E-764503FBCEF9}">
      <dgm:prSet/>
      <dgm:spPr/>
      <dgm:t>
        <a:bodyPr/>
        <a:lstStyle/>
        <a:p>
          <a:endParaRPr lang="en-US"/>
        </a:p>
      </dgm:t>
    </dgm:pt>
    <dgm:pt modelId="{5FC6D2D5-AE5D-4FFE-B247-37C4C9D39A85}">
      <dgm:prSet/>
      <dgm:spPr/>
      <dgm:t>
        <a:bodyPr/>
        <a:lstStyle/>
        <a:p>
          <a:pPr rtl="0"/>
          <a:r>
            <a:rPr lang="en-US" u="none" dirty="0"/>
            <a:t>All should get above a minimum basic level of dignity and respect</a:t>
          </a:r>
        </a:p>
      </dgm:t>
    </dgm:pt>
    <dgm:pt modelId="{0EF7542B-A335-4225-9E94-941F7EF16504}" type="parTrans" cxnId="{FC439285-E55C-462A-8609-3215985C215D}">
      <dgm:prSet/>
      <dgm:spPr/>
      <dgm:t>
        <a:bodyPr/>
        <a:lstStyle/>
        <a:p>
          <a:endParaRPr lang="en-US"/>
        </a:p>
      </dgm:t>
    </dgm:pt>
    <dgm:pt modelId="{5BCF677A-BACC-445B-9B5B-CC18E39FAF73}" type="sibTrans" cxnId="{FC439285-E55C-462A-8609-3215985C215D}">
      <dgm:prSet/>
      <dgm:spPr/>
      <dgm:t>
        <a:bodyPr/>
        <a:lstStyle/>
        <a:p>
          <a:endParaRPr lang="en-US"/>
        </a:p>
      </dgm:t>
    </dgm:pt>
    <dgm:pt modelId="{8C4C416D-3FF3-4253-A1C7-1009B6AB5C7D}" type="pres">
      <dgm:prSet presAssocID="{1ACD79C0-BB14-40BF-AAEA-6E50826ED599}" presName="Name0" presStyleCnt="0">
        <dgm:presLayoutVars>
          <dgm:dir/>
          <dgm:resizeHandles val="exact"/>
        </dgm:presLayoutVars>
      </dgm:prSet>
      <dgm:spPr/>
      <dgm:t>
        <a:bodyPr/>
        <a:lstStyle/>
        <a:p>
          <a:endParaRPr lang="en-US"/>
        </a:p>
      </dgm:t>
    </dgm:pt>
    <dgm:pt modelId="{EBD0492C-78E9-4023-8DE8-13EA87F2790D}" type="pres">
      <dgm:prSet presAssocID="{DB61C35F-0F28-40EF-9704-B431389AF68E}" presName="composite" presStyleCnt="0"/>
      <dgm:spPr/>
    </dgm:pt>
    <dgm:pt modelId="{C7752393-A235-4F88-9839-E7DBD585D6D1}" type="pres">
      <dgm:prSet presAssocID="{DB61C35F-0F28-40EF-9704-B431389AF68E}" presName="bgChev" presStyleLbl="node1" presStyleIdx="0" presStyleCnt="1"/>
      <dgm:spPr/>
    </dgm:pt>
    <dgm:pt modelId="{E25B4461-0D8A-41CD-B1E6-DE6CA7606E69}" type="pres">
      <dgm:prSet presAssocID="{DB61C35F-0F28-40EF-9704-B431389AF68E}" presName="txNode" presStyleLbl="fgAcc1" presStyleIdx="0" presStyleCnt="1">
        <dgm:presLayoutVars>
          <dgm:bulletEnabled val="1"/>
        </dgm:presLayoutVars>
      </dgm:prSet>
      <dgm:spPr/>
      <dgm:t>
        <a:bodyPr/>
        <a:lstStyle/>
        <a:p>
          <a:endParaRPr lang="en-US"/>
        </a:p>
      </dgm:t>
    </dgm:pt>
  </dgm:ptLst>
  <dgm:cxnLst>
    <dgm:cxn modelId="{DC51CE06-FD06-44FD-AF81-951E090309EB}" type="presOf" srcId="{89C359AC-8987-4E0F-B4FF-072A965C722D}" destId="{E25B4461-0D8A-41CD-B1E6-DE6CA7606E69}" srcOrd="0" destOrd="1" presId="urn:microsoft.com/office/officeart/2005/8/layout/chevronAccent+Icon"/>
    <dgm:cxn modelId="{31B2FC8F-1381-475E-9180-348F49F00A0F}" srcId="{1ACD79C0-BB14-40BF-AAEA-6E50826ED599}" destId="{DB61C35F-0F28-40EF-9704-B431389AF68E}" srcOrd="0" destOrd="0" parTransId="{CE2A3D6C-3EE2-4C25-BC55-19ABDE1E82AD}" sibTransId="{0ECB9588-A1C4-498E-92FD-32B6D0179F55}"/>
    <dgm:cxn modelId="{2FB5AAC9-25FC-4E62-B1E3-F457F92E3051}" type="presOf" srcId="{1ACD79C0-BB14-40BF-AAEA-6E50826ED599}" destId="{8C4C416D-3FF3-4253-A1C7-1009B6AB5C7D}" srcOrd="0" destOrd="0" presId="urn:microsoft.com/office/officeart/2005/8/layout/chevronAccent+Icon"/>
    <dgm:cxn modelId="{9A158E2C-1A69-46A1-8576-57402FE68D33}" type="presOf" srcId="{DB61C35F-0F28-40EF-9704-B431389AF68E}" destId="{E25B4461-0D8A-41CD-B1E6-DE6CA7606E69}" srcOrd="0" destOrd="0" presId="urn:microsoft.com/office/officeart/2005/8/layout/chevronAccent+Icon"/>
    <dgm:cxn modelId="{74E77F3A-943E-42EF-A15A-3023DACBC5F0}" type="presOf" srcId="{5FC6D2D5-AE5D-4FFE-B247-37C4C9D39A85}" destId="{E25B4461-0D8A-41CD-B1E6-DE6CA7606E69}" srcOrd="0" destOrd="2" presId="urn:microsoft.com/office/officeart/2005/8/layout/chevronAccent+Icon"/>
    <dgm:cxn modelId="{DA6CB084-E05F-4645-A38E-764503FBCEF9}" srcId="{DB61C35F-0F28-40EF-9704-B431389AF68E}" destId="{89C359AC-8987-4E0F-B4FF-072A965C722D}" srcOrd="0" destOrd="0" parTransId="{454340B2-825E-4D12-8F5E-B26D9D2B85FF}" sibTransId="{AA947153-E4C5-4590-A259-53D3595F6567}"/>
    <dgm:cxn modelId="{FC439285-E55C-462A-8609-3215985C215D}" srcId="{DB61C35F-0F28-40EF-9704-B431389AF68E}" destId="{5FC6D2D5-AE5D-4FFE-B247-37C4C9D39A85}" srcOrd="1" destOrd="0" parTransId="{0EF7542B-A335-4225-9E94-941F7EF16504}" sibTransId="{5BCF677A-BACC-445B-9B5B-CC18E39FAF73}"/>
    <dgm:cxn modelId="{FB346A00-A42A-46C0-9320-58968AE10898}" type="presParOf" srcId="{8C4C416D-3FF3-4253-A1C7-1009B6AB5C7D}" destId="{EBD0492C-78E9-4023-8DE8-13EA87F2790D}" srcOrd="0" destOrd="0" presId="urn:microsoft.com/office/officeart/2005/8/layout/chevronAccent+Icon"/>
    <dgm:cxn modelId="{DA9D97CE-72F9-4879-B3CA-4D2DA31AF2F4}" type="presParOf" srcId="{EBD0492C-78E9-4023-8DE8-13EA87F2790D}" destId="{C7752393-A235-4F88-9839-E7DBD585D6D1}" srcOrd="0" destOrd="0" presId="urn:microsoft.com/office/officeart/2005/8/layout/chevronAccent+Icon"/>
    <dgm:cxn modelId="{4DA1E8D3-BE9A-4FCF-873D-9ECBC6E9382A}" type="presParOf" srcId="{EBD0492C-78E9-4023-8DE8-13EA87F2790D}" destId="{E25B4461-0D8A-41CD-B1E6-DE6CA7606E69}"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E7BED73-8B5F-4BF8-9C39-17BCE0EF639B}" type="doc">
      <dgm:prSet loTypeId="urn:microsoft.com/office/officeart/2005/8/layout/hProcess9" loCatId="process" qsTypeId="urn:microsoft.com/office/officeart/2005/8/quickstyle/simple1" qsCatId="simple" csTypeId="urn:microsoft.com/office/officeart/2005/8/colors/accent6_1" csCatId="accent6"/>
      <dgm:spPr/>
      <dgm:t>
        <a:bodyPr/>
        <a:lstStyle/>
        <a:p>
          <a:endParaRPr lang="en-US"/>
        </a:p>
      </dgm:t>
    </dgm:pt>
    <dgm:pt modelId="{BA3B8369-7892-43EC-8F74-FD6544EB9FBD}">
      <dgm:prSet/>
      <dgm:spPr/>
      <dgm:t>
        <a:bodyPr/>
        <a:lstStyle/>
        <a:p>
          <a:pPr rtl="0"/>
          <a:r>
            <a:rPr lang="en-US"/>
            <a:t>Advocacy Planning</a:t>
          </a:r>
        </a:p>
      </dgm:t>
    </dgm:pt>
    <dgm:pt modelId="{1978D654-41BD-4AE0-91D0-DDAA9C2F4C79}" type="parTrans" cxnId="{E5B79697-53AA-4617-994E-4344CBA2D2F0}">
      <dgm:prSet/>
      <dgm:spPr/>
      <dgm:t>
        <a:bodyPr/>
        <a:lstStyle/>
        <a:p>
          <a:endParaRPr lang="en-US"/>
        </a:p>
      </dgm:t>
    </dgm:pt>
    <dgm:pt modelId="{1421A05F-5BCD-418A-89F4-A761DDC6B909}" type="sibTrans" cxnId="{E5B79697-53AA-4617-994E-4344CBA2D2F0}">
      <dgm:prSet/>
      <dgm:spPr/>
      <dgm:t>
        <a:bodyPr/>
        <a:lstStyle/>
        <a:p>
          <a:endParaRPr lang="en-US"/>
        </a:p>
      </dgm:t>
    </dgm:pt>
    <dgm:pt modelId="{F1D1B364-FEB1-4CA5-95FF-B5B40ABF85CD}">
      <dgm:prSet/>
      <dgm:spPr/>
      <dgm:t>
        <a:bodyPr/>
        <a:lstStyle/>
        <a:p>
          <a:pPr rtl="0"/>
          <a:r>
            <a:rPr lang="en-US" dirty="0"/>
            <a:t>The Just City</a:t>
          </a:r>
        </a:p>
      </dgm:t>
    </dgm:pt>
    <dgm:pt modelId="{6D3749B3-1B78-4B32-94C5-065493D14A26}" type="parTrans" cxnId="{CDD867CD-3D85-4470-89DF-81E90589CB8E}">
      <dgm:prSet/>
      <dgm:spPr/>
      <dgm:t>
        <a:bodyPr/>
        <a:lstStyle/>
        <a:p>
          <a:endParaRPr lang="en-US"/>
        </a:p>
      </dgm:t>
    </dgm:pt>
    <dgm:pt modelId="{A68BA2FF-75EF-45ED-9562-3165ADF71DF5}" type="sibTrans" cxnId="{CDD867CD-3D85-4470-89DF-81E90589CB8E}">
      <dgm:prSet/>
      <dgm:spPr/>
      <dgm:t>
        <a:bodyPr/>
        <a:lstStyle/>
        <a:p>
          <a:endParaRPr lang="en-US"/>
        </a:p>
      </dgm:t>
    </dgm:pt>
    <dgm:pt modelId="{A5CE3C54-425D-448F-8B91-376E51E25D89}" type="pres">
      <dgm:prSet presAssocID="{9E7BED73-8B5F-4BF8-9C39-17BCE0EF639B}" presName="CompostProcess" presStyleCnt="0">
        <dgm:presLayoutVars>
          <dgm:dir/>
          <dgm:resizeHandles val="exact"/>
        </dgm:presLayoutVars>
      </dgm:prSet>
      <dgm:spPr/>
      <dgm:t>
        <a:bodyPr/>
        <a:lstStyle/>
        <a:p>
          <a:endParaRPr lang="en-US"/>
        </a:p>
      </dgm:t>
    </dgm:pt>
    <dgm:pt modelId="{A3173454-ACCB-4A38-BCCA-A2AE95150BAF}" type="pres">
      <dgm:prSet presAssocID="{9E7BED73-8B5F-4BF8-9C39-17BCE0EF639B}" presName="arrow" presStyleLbl="bgShp" presStyleIdx="0" presStyleCnt="1"/>
      <dgm:spPr/>
    </dgm:pt>
    <dgm:pt modelId="{99215621-E1AE-4724-90DE-52467684AA84}" type="pres">
      <dgm:prSet presAssocID="{9E7BED73-8B5F-4BF8-9C39-17BCE0EF639B}" presName="linearProcess" presStyleCnt="0"/>
      <dgm:spPr/>
    </dgm:pt>
    <dgm:pt modelId="{2C21D29E-F8C4-43FF-86F8-13D8477EE944}" type="pres">
      <dgm:prSet presAssocID="{BA3B8369-7892-43EC-8F74-FD6544EB9FBD}" presName="textNode" presStyleLbl="node1" presStyleIdx="0" presStyleCnt="2">
        <dgm:presLayoutVars>
          <dgm:bulletEnabled val="1"/>
        </dgm:presLayoutVars>
      </dgm:prSet>
      <dgm:spPr/>
      <dgm:t>
        <a:bodyPr/>
        <a:lstStyle/>
        <a:p>
          <a:endParaRPr lang="en-US"/>
        </a:p>
      </dgm:t>
    </dgm:pt>
    <dgm:pt modelId="{E84CEF0D-6164-496C-A95D-DFB7582F4A6F}" type="pres">
      <dgm:prSet presAssocID="{1421A05F-5BCD-418A-89F4-A761DDC6B909}" presName="sibTrans" presStyleCnt="0"/>
      <dgm:spPr/>
    </dgm:pt>
    <dgm:pt modelId="{6CA8A84C-8B2A-432B-AEB7-8D36D3E3528B}" type="pres">
      <dgm:prSet presAssocID="{F1D1B364-FEB1-4CA5-95FF-B5B40ABF85CD}" presName="textNode" presStyleLbl="node1" presStyleIdx="1" presStyleCnt="2">
        <dgm:presLayoutVars>
          <dgm:bulletEnabled val="1"/>
        </dgm:presLayoutVars>
      </dgm:prSet>
      <dgm:spPr/>
      <dgm:t>
        <a:bodyPr/>
        <a:lstStyle/>
        <a:p>
          <a:endParaRPr lang="en-US"/>
        </a:p>
      </dgm:t>
    </dgm:pt>
  </dgm:ptLst>
  <dgm:cxnLst>
    <dgm:cxn modelId="{CDD867CD-3D85-4470-89DF-81E90589CB8E}" srcId="{9E7BED73-8B5F-4BF8-9C39-17BCE0EF639B}" destId="{F1D1B364-FEB1-4CA5-95FF-B5B40ABF85CD}" srcOrd="1" destOrd="0" parTransId="{6D3749B3-1B78-4B32-94C5-065493D14A26}" sibTransId="{A68BA2FF-75EF-45ED-9562-3165ADF71DF5}"/>
    <dgm:cxn modelId="{E5B79697-53AA-4617-994E-4344CBA2D2F0}" srcId="{9E7BED73-8B5F-4BF8-9C39-17BCE0EF639B}" destId="{BA3B8369-7892-43EC-8F74-FD6544EB9FBD}" srcOrd="0" destOrd="0" parTransId="{1978D654-41BD-4AE0-91D0-DDAA9C2F4C79}" sibTransId="{1421A05F-5BCD-418A-89F4-A761DDC6B909}"/>
    <dgm:cxn modelId="{E3483785-4844-4B6B-8898-44BD3DF42B5B}" type="presOf" srcId="{F1D1B364-FEB1-4CA5-95FF-B5B40ABF85CD}" destId="{6CA8A84C-8B2A-432B-AEB7-8D36D3E3528B}" srcOrd="0" destOrd="0" presId="urn:microsoft.com/office/officeart/2005/8/layout/hProcess9"/>
    <dgm:cxn modelId="{E1757333-6B8C-462F-9A4D-3B8092C82784}" type="presOf" srcId="{9E7BED73-8B5F-4BF8-9C39-17BCE0EF639B}" destId="{A5CE3C54-425D-448F-8B91-376E51E25D89}" srcOrd="0" destOrd="0" presId="urn:microsoft.com/office/officeart/2005/8/layout/hProcess9"/>
    <dgm:cxn modelId="{750D1240-B076-4B24-8C60-93005ED977A8}" type="presOf" srcId="{BA3B8369-7892-43EC-8F74-FD6544EB9FBD}" destId="{2C21D29E-F8C4-43FF-86F8-13D8477EE944}" srcOrd="0" destOrd="0" presId="urn:microsoft.com/office/officeart/2005/8/layout/hProcess9"/>
    <dgm:cxn modelId="{8ACC7CD6-76ED-4FF5-9457-DE30FFA89D07}" type="presParOf" srcId="{A5CE3C54-425D-448F-8B91-376E51E25D89}" destId="{A3173454-ACCB-4A38-BCCA-A2AE95150BAF}" srcOrd="0" destOrd="0" presId="urn:microsoft.com/office/officeart/2005/8/layout/hProcess9"/>
    <dgm:cxn modelId="{FA7E225A-B987-4280-9DAB-438EA6EF5AE0}" type="presParOf" srcId="{A5CE3C54-425D-448F-8B91-376E51E25D89}" destId="{99215621-E1AE-4724-90DE-52467684AA84}" srcOrd="1" destOrd="0" presId="urn:microsoft.com/office/officeart/2005/8/layout/hProcess9"/>
    <dgm:cxn modelId="{07442CF7-CD53-4A9C-A243-D219E6E36C4B}" type="presParOf" srcId="{99215621-E1AE-4724-90DE-52467684AA84}" destId="{2C21D29E-F8C4-43FF-86F8-13D8477EE944}" srcOrd="0" destOrd="0" presId="urn:microsoft.com/office/officeart/2005/8/layout/hProcess9"/>
    <dgm:cxn modelId="{FEE6742C-241F-43F2-8225-B21C4550D07E}" type="presParOf" srcId="{99215621-E1AE-4724-90DE-52467684AA84}" destId="{E84CEF0D-6164-496C-A95D-DFB7582F4A6F}" srcOrd="1" destOrd="0" presId="urn:microsoft.com/office/officeart/2005/8/layout/hProcess9"/>
    <dgm:cxn modelId="{8C794369-0D2B-4FB5-A1E6-E6B88BE46248}" type="presParOf" srcId="{99215621-E1AE-4724-90DE-52467684AA84}" destId="{6CA8A84C-8B2A-432B-AEB7-8D36D3E3528B}" srcOrd="2"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A9B3498-745F-4584-8CD2-1B5FB0EBC3E2}"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28420A8C-CC72-4624-A56B-B7A8E3275A1F}">
      <dgm:prSet/>
      <dgm:spPr/>
      <dgm:t>
        <a:bodyPr/>
        <a:lstStyle/>
        <a:p>
          <a:pPr rtl="0"/>
          <a:r>
            <a:rPr lang="en-US" dirty="0"/>
            <a:t>Civil Rights Act of 1964</a:t>
          </a:r>
        </a:p>
      </dgm:t>
    </dgm:pt>
    <dgm:pt modelId="{21A269CC-17CD-4DC3-80F3-F4FDBBBDAB39}" type="parTrans" cxnId="{2060A309-5A05-4020-862F-0B4A3130E26A}">
      <dgm:prSet/>
      <dgm:spPr/>
      <dgm:t>
        <a:bodyPr/>
        <a:lstStyle/>
        <a:p>
          <a:endParaRPr lang="en-US"/>
        </a:p>
      </dgm:t>
    </dgm:pt>
    <dgm:pt modelId="{E0A87AB4-72F6-4F36-92BF-6A86A67BDC69}" type="sibTrans" cxnId="{2060A309-5A05-4020-862F-0B4A3130E26A}">
      <dgm:prSet/>
      <dgm:spPr/>
      <dgm:t>
        <a:bodyPr/>
        <a:lstStyle/>
        <a:p>
          <a:endParaRPr lang="en-US"/>
        </a:p>
      </dgm:t>
    </dgm:pt>
    <dgm:pt modelId="{A49F6A8D-9E93-4D7A-B5DC-42E6617C28DB}">
      <dgm:prSet/>
      <dgm:spPr/>
      <dgm:t>
        <a:bodyPr/>
        <a:lstStyle/>
        <a:p>
          <a:pPr rtl="0"/>
          <a:r>
            <a:rPr lang="en-US" dirty="0"/>
            <a:t>Title VI – Environmental Justice</a:t>
          </a:r>
        </a:p>
      </dgm:t>
    </dgm:pt>
    <dgm:pt modelId="{B326BA16-65EC-4FCB-886E-DDE61D052F85}" type="parTrans" cxnId="{83320696-287E-4D93-9FD4-9CFB988D4DC1}">
      <dgm:prSet/>
      <dgm:spPr/>
      <dgm:t>
        <a:bodyPr/>
        <a:lstStyle/>
        <a:p>
          <a:endParaRPr lang="en-US"/>
        </a:p>
      </dgm:t>
    </dgm:pt>
    <dgm:pt modelId="{99E69502-5B8F-4FDA-A1C6-BB12BF1C1B2C}" type="sibTrans" cxnId="{83320696-287E-4D93-9FD4-9CFB988D4DC1}">
      <dgm:prSet/>
      <dgm:spPr/>
      <dgm:t>
        <a:bodyPr/>
        <a:lstStyle/>
        <a:p>
          <a:endParaRPr lang="en-US"/>
        </a:p>
      </dgm:t>
    </dgm:pt>
    <dgm:pt modelId="{D93022BE-D13C-47A4-B5F0-21EBCD87EF6D}">
      <dgm:prSet/>
      <dgm:spPr/>
      <dgm:t>
        <a:bodyPr/>
        <a:lstStyle/>
        <a:p>
          <a:pPr rtl="0"/>
          <a:r>
            <a:rPr lang="en-US"/>
            <a:t>The </a:t>
          </a:r>
          <a:r>
            <a:rPr lang="en-US" smtClean="0"/>
            <a:t>Americans </a:t>
          </a:r>
          <a:r>
            <a:rPr lang="en-US" dirty="0"/>
            <a:t>with Disabilities Act</a:t>
          </a:r>
        </a:p>
      </dgm:t>
    </dgm:pt>
    <dgm:pt modelId="{86E70F69-E8B1-412E-83FA-F95C5A5F279C}" type="parTrans" cxnId="{09A48A21-BE3A-41DE-8B13-650E4A28DCC0}">
      <dgm:prSet/>
      <dgm:spPr/>
      <dgm:t>
        <a:bodyPr/>
        <a:lstStyle/>
        <a:p>
          <a:endParaRPr lang="en-US"/>
        </a:p>
      </dgm:t>
    </dgm:pt>
    <dgm:pt modelId="{58758680-F760-4E76-ADA9-37E535A9D7EF}" type="sibTrans" cxnId="{09A48A21-BE3A-41DE-8B13-650E4A28DCC0}">
      <dgm:prSet/>
      <dgm:spPr/>
      <dgm:t>
        <a:bodyPr/>
        <a:lstStyle/>
        <a:p>
          <a:endParaRPr lang="en-US"/>
        </a:p>
      </dgm:t>
    </dgm:pt>
    <dgm:pt modelId="{9003BB3C-1965-4090-8FDC-1102B744A8C7}">
      <dgm:prSet/>
      <dgm:spPr/>
      <dgm:t>
        <a:bodyPr/>
        <a:lstStyle/>
        <a:p>
          <a:pPr rtl="0"/>
          <a:r>
            <a:rPr lang="en-US" dirty="0"/>
            <a:t>Executive Orders 12898, 13166, &amp; 13985</a:t>
          </a:r>
        </a:p>
      </dgm:t>
    </dgm:pt>
    <dgm:pt modelId="{4EB6CFBB-8ABF-474C-B1B7-89634F6FDBD5}" type="parTrans" cxnId="{C7ACA0FF-C456-40C4-91F3-EE2AA2A584CA}">
      <dgm:prSet/>
      <dgm:spPr/>
      <dgm:t>
        <a:bodyPr/>
        <a:lstStyle/>
        <a:p>
          <a:endParaRPr lang="en-US"/>
        </a:p>
      </dgm:t>
    </dgm:pt>
    <dgm:pt modelId="{03DD9A89-69B4-4B10-8E04-4FD85A8F997C}" type="sibTrans" cxnId="{C7ACA0FF-C456-40C4-91F3-EE2AA2A584CA}">
      <dgm:prSet/>
      <dgm:spPr/>
      <dgm:t>
        <a:bodyPr/>
        <a:lstStyle/>
        <a:p>
          <a:endParaRPr lang="en-US"/>
        </a:p>
      </dgm:t>
    </dgm:pt>
    <dgm:pt modelId="{DB5B18E8-7C40-4E15-B388-A42BD2724354}">
      <dgm:prSet/>
      <dgm:spPr/>
      <dgm:t>
        <a:bodyPr/>
        <a:lstStyle/>
        <a:p>
          <a:pPr rtl="0"/>
          <a:r>
            <a:rPr lang="en-US" dirty="0"/>
            <a:t>Minority, low income, LEP, racial equity</a:t>
          </a:r>
        </a:p>
      </dgm:t>
    </dgm:pt>
    <dgm:pt modelId="{52C29D79-2F68-48DE-8EED-5A6054BF51D8}" type="parTrans" cxnId="{B177E789-E93B-4A91-8CBF-2B61CC475E52}">
      <dgm:prSet/>
      <dgm:spPr/>
      <dgm:t>
        <a:bodyPr/>
        <a:lstStyle/>
        <a:p>
          <a:endParaRPr lang="en-US"/>
        </a:p>
      </dgm:t>
    </dgm:pt>
    <dgm:pt modelId="{CBEFE686-020F-4908-8482-4D523712D314}" type="sibTrans" cxnId="{B177E789-E93B-4A91-8CBF-2B61CC475E52}">
      <dgm:prSet/>
      <dgm:spPr/>
      <dgm:t>
        <a:bodyPr/>
        <a:lstStyle/>
        <a:p>
          <a:endParaRPr lang="en-US"/>
        </a:p>
      </dgm:t>
    </dgm:pt>
    <dgm:pt modelId="{BBD04C64-F982-4E07-A209-8B1068B0FE7C}">
      <dgm:prSet/>
      <dgm:spPr/>
      <dgm:t>
        <a:bodyPr/>
        <a:lstStyle/>
        <a:p>
          <a:pPr rtl="0"/>
          <a:r>
            <a:rPr lang="en-US" dirty="0"/>
            <a:t>Persons with disabilities</a:t>
          </a:r>
        </a:p>
      </dgm:t>
    </dgm:pt>
    <dgm:pt modelId="{48FCFA57-43EC-45CA-B245-C5D3DAE31BCE}" type="parTrans" cxnId="{3525FD63-2E4F-4E4B-9667-9401E71CAF51}">
      <dgm:prSet/>
      <dgm:spPr/>
      <dgm:t>
        <a:bodyPr/>
        <a:lstStyle/>
        <a:p>
          <a:endParaRPr lang="en-US"/>
        </a:p>
      </dgm:t>
    </dgm:pt>
    <dgm:pt modelId="{94A2A7CB-06E2-405E-8DA9-9DBD3B517EEC}" type="sibTrans" cxnId="{3525FD63-2E4F-4E4B-9667-9401E71CAF51}">
      <dgm:prSet/>
      <dgm:spPr/>
      <dgm:t>
        <a:bodyPr/>
        <a:lstStyle/>
        <a:p>
          <a:endParaRPr lang="en-US"/>
        </a:p>
      </dgm:t>
    </dgm:pt>
    <dgm:pt modelId="{2B60B333-9F7F-457E-A6D2-518BC57D0DA1}" type="pres">
      <dgm:prSet presAssocID="{EA9B3498-745F-4584-8CD2-1B5FB0EBC3E2}" presName="Name0" presStyleCnt="0">
        <dgm:presLayoutVars>
          <dgm:dir/>
          <dgm:animLvl val="lvl"/>
          <dgm:resizeHandles val="exact"/>
        </dgm:presLayoutVars>
      </dgm:prSet>
      <dgm:spPr/>
      <dgm:t>
        <a:bodyPr/>
        <a:lstStyle/>
        <a:p>
          <a:endParaRPr lang="en-US"/>
        </a:p>
      </dgm:t>
    </dgm:pt>
    <dgm:pt modelId="{BD75FE48-6726-47D6-87AF-9AC58DD966C2}" type="pres">
      <dgm:prSet presAssocID="{28420A8C-CC72-4624-A56B-B7A8E3275A1F}" presName="composite" presStyleCnt="0"/>
      <dgm:spPr/>
    </dgm:pt>
    <dgm:pt modelId="{5ED696D3-7EEF-482C-A40A-8DEF3103B82D}" type="pres">
      <dgm:prSet presAssocID="{28420A8C-CC72-4624-A56B-B7A8E3275A1F}" presName="parTx" presStyleLbl="alignNode1" presStyleIdx="0" presStyleCnt="3">
        <dgm:presLayoutVars>
          <dgm:chMax val="0"/>
          <dgm:chPref val="0"/>
          <dgm:bulletEnabled val="1"/>
        </dgm:presLayoutVars>
      </dgm:prSet>
      <dgm:spPr/>
      <dgm:t>
        <a:bodyPr/>
        <a:lstStyle/>
        <a:p>
          <a:endParaRPr lang="en-US"/>
        </a:p>
      </dgm:t>
    </dgm:pt>
    <dgm:pt modelId="{A2A984A7-FBB2-4ADE-B0B2-F772A2D08B2A}" type="pres">
      <dgm:prSet presAssocID="{28420A8C-CC72-4624-A56B-B7A8E3275A1F}" presName="desTx" presStyleLbl="alignAccFollowNode1" presStyleIdx="0" presStyleCnt="3">
        <dgm:presLayoutVars>
          <dgm:bulletEnabled val="1"/>
        </dgm:presLayoutVars>
      </dgm:prSet>
      <dgm:spPr/>
      <dgm:t>
        <a:bodyPr/>
        <a:lstStyle/>
        <a:p>
          <a:endParaRPr lang="en-US"/>
        </a:p>
      </dgm:t>
    </dgm:pt>
    <dgm:pt modelId="{D7C35CAF-558D-4F19-8AC8-6AB172DED3D5}" type="pres">
      <dgm:prSet presAssocID="{E0A87AB4-72F6-4F36-92BF-6A86A67BDC69}" presName="space" presStyleCnt="0"/>
      <dgm:spPr/>
    </dgm:pt>
    <dgm:pt modelId="{3D65F865-74B8-4569-8677-9FF47BDB73C7}" type="pres">
      <dgm:prSet presAssocID="{D93022BE-D13C-47A4-B5F0-21EBCD87EF6D}" presName="composite" presStyleCnt="0"/>
      <dgm:spPr/>
    </dgm:pt>
    <dgm:pt modelId="{765309D1-1D1E-4BF7-8761-7D48259E6DF7}" type="pres">
      <dgm:prSet presAssocID="{D93022BE-D13C-47A4-B5F0-21EBCD87EF6D}" presName="parTx" presStyleLbl="alignNode1" presStyleIdx="1" presStyleCnt="3">
        <dgm:presLayoutVars>
          <dgm:chMax val="0"/>
          <dgm:chPref val="0"/>
          <dgm:bulletEnabled val="1"/>
        </dgm:presLayoutVars>
      </dgm:prSet>
      <dgm:spPr/>
      <dgm:t>
        <a:bodyPr/>
        <a:lstStyle/>
        <a:p>
          <a:endParaRPr lang="en-US"/>
        </a:p>
      </dgm:t>
    </dgm:pt>
    <dgm:pt modelId="{83817F9A-7882-4E3D-BE74-31030934DF68}" type="pres">
      <dgm:prSet presAssocID="{D93022BE-D13C-47A4-B5F0-21EBCD87EF6D}" presName="desTx" presStyleLbl="alignAccFollowNode1" presStyleIdx="1" presStyleCnt="3">
        <dgm:presLayoutVars>
          <dgm:bulletEnabled val="1"/>
        </dgm:presLayoutVars>
      </dgm:prSet>
      <dgm:spPr/>
      <dgm:t>
        <a:bodyPr/>
        <a:lstStyle/>
        <a:p>
          <a:endParaRPr lang="en-US"/>
        </a:p>
      </dgm:t>
    </dgm:pt>
    <dgm:pt modelId="{C50B56E7-5E90-41EF-9CA8-0755B1C301BA}" type="pres">
      <dgm:prSet presAssocID="{58758680-F760-4E76-ADA9-37E535A9D7EF}" presName="space" presStyleCnt="0"/>
      <dgm:spPr/>
    </dgm:pt>
    <dgm:pt modelId="{486F6D81-07EB-406D-9067-8047F83A9FDA}" type="pres">
      <dgm:prSet presAssocID="{9003BB3C-1965-4090-8FDC-1102B744A8C7}" presName="composite" presStyleCnt="0"/>
      <dgm:spPr/>
    </dgm:pt>
    <dgm:pt modelId="{E8A027FD-F404-4724-A365-20F55128D557}" type="pres">
      <dgm:prSet presAssocID="{9003BB3C-1965-4090-8FDC-1102B744A8C7}" presName="parTx" presStyleLbl="alignNode1" presStyleIdx="2" presStyleCnt="3">
        <dgm:presLayoutVars>
          <dgm:chMax val="0"/>
          <dgm:chPref val="0"/>
          <dgm:bulletEnabled val="1"/>
        </dgm:presLayoutVars>
      </dgm:prSet>
      <dgm:spPr/>
      <dgm:t>
        <a:bodyPr/>
        <a:lstStyle/>
        <a:p>
          <a:endParaRPr lang="en-US"/>
        </a:p>
      </dgm:t>
    </dgm:pt>
    <dgm:pt modelId="{61CD75CB-B311-41C7-BE72-041829A15F98}" type="pres">
      <dgm:prSet presAssocID="{9003BB3C-1965-4090-8FDC-1102B744A8C7}" presName="desTx" presStyleLbl="alignAccFollowNode1" presStyleIdx="2" presStyleCnt="3">
        <dgm:presLayoutVars>
          <dgm:bulletEnabled val="1"/>
        </dgm:presLayoutVars>
      </dgm:prSet>
      <dgm:spPr/>
      <dgm:t>
        <a:bodyPr/>
        <a:lstStyle/>
        <a:p>
          <a:endParaRPr lang="en-US"/>
        </a:p>
      </dgm:t>
    </dgm:pt>
  </dgm:ptLst>
  <dgm:cxnLst>
    <dgm:cxn modelId="{C89EF859-5F95-4724-AEFA-AD7C01DCC0E5}" type="presOf" srcId="{28420A8C-CC72-4624-A56B-B7A8E3275A1F}" destId="{5ED696D3-7EEF-482C-A40A-8DEF3103B82D}" srcOrd="0" destOrd="0" presId="urn:microsoft.com/office/officeart/2005/8/layout/hList1"/>
    <dgm:cxn modelId="{E5509B69-4E0B-4A75-8496-3D75CCA3F58B}" type="presOf" srcId="{D93022BE-D13C-47A4-B5F0-21EBCD87EF6D}" destId="{765309D1-1D1E-4BF7-8761-7D48259E6DF7}" srcOrd="0" destOrd="0" presId="urn:microsoft.com/office/officeart/2005/8/layout/hList1"/>
    <dgm:cxn modelId="{3525FD63-2E4F-4E4B-9667-9401E71CAF51}" srcId="{D93022BE-D13C-47A4-B5F0-21EBCD87EF6D}" destId="{BBD04C64-F982-4E07-A209-8B1068B0FE7C}" srcOrd="0" destOrd="0" parTransId="{48FCFA57-43EC-45CA-B245-C5D3DAE31BCE}" sibTransId="{94A2A7CB-06E2-405E-8DA9-9DBD3B517EEC}"/>
    <dgm:cxn modelId="{AE6262AB-0F89-46BD-A095-FEFB9E8F2F26}" type="presOf" srcId="{A49F6A8D-9E93-4D7A-B5DC-42E6617C28DB}" destId="{A2A984A7-FBB2-4ADE-B0B2-F772A2D08B2A}" srcOrd="0" destOrd="0" presId="urn:microsoft.com/office/officeart/2005/8/layout/hList1"/>
    <dgm:cxn modelId="{5EAC414C-D34A-4785-A546-01DF33D256B3}" type="presOf" srcId="{BBD04C64-F982-4E07-A209-8B1068B0FE7C}" destId="{83817F9A-7882-4E3D-BE74-31030934DF68}" srcOrd="0" destOrd="0" presId="urn:microsoft.com/office/officeart/2005/8/layout/hList1"/>
    <dgm:cxn modelId="{78A12843-A7A2-41EA-AA6A-867FA29AF62F}" type="presOf" srcId="{DB5B18E8-7C40-4E15-B388-A42BD2724354}" destId="{61CD75CB-B311-41C7-BE72-041829A15F98}" srcOrd="0" destOrd="0" presId="urn:microsoft.com/office/officeart/2005/8/layout/hList1"/>
    <dgm:cxn modelId="{C7ACA0FF-C456-40C4-91F3-EE2AA2A584CA}" srcId="{EA9B3498-745F-4584-8CD2-1B5FB0EBC3E2}" destId="{9003BB3C-1965-4090-8FDC-1102B744A8C7}" srcOrd="2" destOrd="0" parTransId="{4EB6CFBB-8ABF-474C-B1B7-89634F6FDBD5}" sibTransId="{03DD9A89-69B4-4B10-8E04-4FD85A8F997C}"/>
    <dgm:cxn modelId="{83320696-287E-4D93-9FD4-9CFB988D4DC1}" srcId="{28420A8C-CC72-4624-A56B-B7A8E3275A1F}" destId="{A49F6A8D-9E93-4D7A-B5DC-42E6617C28DB}" srcOrd="0" destOrd="0" parTransId="{B326BA16-65EC-4FCB-886E-DDE61D052F85}" sibTransId="{99E69502-5B8F-4FDA-A1C6-BB12BF1C1B2C}"/>
    <dgm:cxn modelId="{B177E789-E93B-4A91-8CBF-2B61CC475E52}" srcId="{9003BB3C-1965-4090-8FDC-1102B744A8C7}" destId="{DB5B18E8-7C40-4E15-B388-A42BD2724354}" srcOrd="0" destOrd="0" parTransId="{52C29D79-2F68-48DE-8EED-5A6054BF51D8}" sibTransId="{CBEFE686-020F-4908-8482-4D523712D314}"/>
    <dgm:cxn modelId="{2060A309-5A05-4020-862F-0B4A3130E26A}" srcId="{EA9B3498-745F-4584-8CD2-1B5FB0EBC3E2}" destId="{28420A8C-CC72-4624-A56B-B7A8E3275A1F}" srcOrd="0" destOrd="0" parTransId="{21A269CC-17CD-4DC3-80F3-F4FDBBBDAB39}" sibTransId="{E0A87AB4-72F6-4F36-92BF-6A86A67BDC69}"/>
    <dgm:cxn modelId="{9B56B68B-EEB3-4089-8877-D99502E09AD3}" type="presOf" srcId="{9003BB3C-1965-4090-8FDC-1102B744A8C7}" destId="{E8A027FD-F404-4724-A365-20F55128D557}" srcOrd="0" destOrd="0" presId="urn:microsoft.com/office/officeart/2005/8/layout/hList1"/>
    <dgm:cxn modelId="{09A48A21-BE3A-41DE-8B13-650E4A28DCC0}" srcId="{EA9B3498-745F-4584-8CD2-1B5FB0EBC3E2}" destId="{D93022BE-D13C-47A4-B5F0-21EBCD87EF6D}" srcOrd="1" destOrd="0" parTransId="{86E70F69-E8B1-412E-83FA-F95C5A5F279C}" sibTransId="{58758680-F760-4E76-ADA9-37E535A9D7EF}"/>
    <dgm:cxn modelId="{E8C032C6-57B9-4443-A1D9-2D2F158EDA1A}" type="presOf" srcId="{EA9B3498-745F-4584-8CD2-1B5FB0EBC3E2}" destId="{2B60B333-9F7F-457E-A6D2-518BC57D0DA1}" srcOrd="0" destOrd="0" presId="urn:microsoft.com/office/officeart/2005/8/layout/hList1"/>
    <dgm:cxn modelId="{88F3F324-EFD0-4A75-B645-44892FAC7CFC}" type="presParOf" srcId="{2B60B333-9F7F-457E-A6D2-518BC57D0DA1}" destId="{BD75FE48-6726-47D6-87AF-9AC58DD966C2}" srcOrd="0" destOrd="0" presId="urn:microsoft.com/office/officeart/2005/8/layout/hList1"/>
    <dgm:cxn modelId="{4F1C8431-25F9-43E0-AAE2-05768F1196FA}" type="presParOf" srcId="{BD75FE48-6726-47D6-87AF-9AC58DD966C2}" destId="{5ED696D3-7EEF-482C-A40A-8DEF3103B82D}" srcOrd="0" destOrd="0" presId="urn:microsoft.com/office/officeart/2005/8/layout/hList1"/>
    <dgm:cxn modelId="{7962E497-4272-40A2-9BDF-119160F5D73A}" type="presParOf" srcId="{BD75FE48-6726-47D6-87AF-9AC58DD966C2}" destId="{A2A984A7-FBB2-4ADE-B0B2-F772A2D08B2A}" srcOrd="1" destOrd="0" presId="urn:microsoft.com/office/officeart/2005/8/layout/hList1"/>
    <dgm:cxn modelId="{B4A49E1E-28FD-47C8-B5B7-CBE3CBBA8B13}" type="presParOf" srcId="{2B60B333-9F7F-457E-A6D2-518BC57D0DA1}" destId="{D7C35CAF-558D-4F19-8AC8-6AB172DED3D5}" srcOrd="1" destOrd="0" presId="urn:microsoft.com/office/officeart/2005/8/layout/hList1"/>
    <dgm:cxn modelId="{28C3AA4F-29F1-4391-AE63-E46B7E743F60}" type="presParOf" srcId="{2B60B333-9F7F-457E-A6D2-518BC57D0DA1}" destId="{3D65F865-74B8-4569-8677-9FF47BDB73C7}" srcOrd="2" destOrd="0" presId="urn:microsoft.com/office/officeart/2005/8/layout/hList1"/>
    <dgm:cxn modelId="{B9A223CA-BE2A-4AF4-A48C-54D187B0652B}" type="presParOf" srcId="{3D65F865-74B8-4569-8677-9FF47BDB73C7}" destId="{765309D1-1D1E-4BF7-8761-7D48259E6DF7}" srcOrd="0" destOrd="0" presId="urn:microsoft.com/office/officeart/2005/8/layout/hList1"/>
    <dgm:cxn modelId="{6DBE10E0-4C65-485D-9B8F-7B096F682739}" type="presParOf" srcId="{3D65F865-74B8-4569-8677-9FF47BDB73C7}" destId="{83817F9A-7882-4E3D-BE74-31030934DF68}" srcOrd="1" destOrd="0" presId="urn:microsoft.com/office/officeart/2005/8/layout/hList1"/>
    <dgm:cxn modelId="{9277A902-45B6-46E3-97BB-C64F6E249EBF}" type="presParOf" srcId="{2B60B333-9F7F-457E-A6D2-518BC57D0DA1}" destId="{C50B56E7-5E90-41EF-9CA8-0755B1C301BA}" srcOrd="3" destOrd="0" presId="urn:microsoft.com/office/officeart/2005/8/layout/hList1"/>
    <dgm:cxn modelId="{9B6B4373-818B-41B2-80A7-10A80B0AC20C}" type="presParOf" srcId="{2B60B333-9F7F-457E-A6D2-518BC57D0DA1}" destId="{486F6D81-07EB-406D-9067-8047F83A9FDA}" srcOrd="4" destOrd="0" presId="urn:microsoft.com/office/officeart/2005/8/layout/hList1"/>
    <dgm:cxn modelId="{CC94B878-38FD-41F3-9B6B-8012CF38ADE5}" type="presParOf" srcId="{486F6D81-07EB-406D-9067-8047F83A9FDA}" destId="{E8A027FD-F404-4724-A365-20F55128D557}" srcOrd="0" destOrd="0" presId="urn:microsoft.com/office/officeart/2005/8/layout/hList1"/>
    <dgm:cxn modelId="{8AB78DD5-C83C-4A5E-A862-13069475BEE2}" type="presParOf" srcId="{486F6D81-07EB-406D-9067-8047F83A9FDA}" destId="{61CD75CB-B311-41C7-BE72-041829A15F9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AF6F4D-6159-4B95-9D01-91A65F1B396C}" type="doc">
      <dgm:prSet loTypeId="urn:microsoft.com/office/officeart/2018/2/layout/IconVerticalSolidList" loCatId="icon" qsTypeId="urn:microsoft.com/office/officeart/2005/8/quickstyle/simple1" qsCatId="simple" csTypeId="urn:microsoft.com/office/officeart/2005/8/colors/colorful5" csCatId="colorful" phldr="1"/>
      <dgm:spPr/>
      <dgm:t>
        <a:bodyPr/>
        <a:lstStyle/>
        <a:p>
          <a:endParaRPr lang="en-US"/>
        </a:p>
      </dgm:t>
    </dgm:pt>
    <dgm:pt modelId="{EBB3BFA7-97C3-4D72-934E-9F758E80E1AF}">
      <dgm:prSet custT="1"/>
      <dgm:spPr/>
      <dgm:t>
        <a:bodyPr/>
        <a:lstStyle/>
        <a:p>
          <a:pPr>
            <a:lnSpc>
              <a:spcPct val="100000"/>
            </a:lnSpc>
          </a:pPr>
          <a:r>
            <a:rPr lang="en-US" sz="2200" dirty="0"/>
            <a:t>Include equity as a vision and goal</a:t>
          </a:r>
        </a:p>
      </dgm:t>
    </dgm:pt>
    <dgm:pt modelId="{1F729B11-0E0A-4A01-866F-B923E175773E}" type="parTrans" cxnId="{76050334-4E92-4A03-AF15-F022A325D325}">
      <dgm:prSet/>
      <dgm:spPr/>
      <dgm:t>
        <a:bodyPr/>
        <a:lstStyle/>
        <a:p>
          <a:endParaRPr lang="en-US" sz="2200"/>
        </a:p>
      </dgm:t>
    </dgm:pt>
    <dgm:pt modelId="{6DCE76F7-48F5-4865-9972-9ACB25D66DBD}" type="sibTrans" cxnId="{76050334-4E92-4A03-AF15-F022A325D325}">
      <dgm:prSet/>
      <dgm:spPr/>
      <dgm:t>
        <a:bodyPr/>
        <a:lstStyle/>
        <a:p>
          <a:endParaRPr lang="en-US" sz="2200"/>
        </a:p>
      </dgm:t>
    </dgm:pt>
    <dgm:pt modelId="{AD2ED348-8871-4A5E-8029-FA061F84C7A0}">
      <dgm:prSet custT="1"/>
      <dgm:spPr/>
      <dgm:t>
        <a:bodyPr/>
        <a:lstStyle/>
        <a:p>
          <a:pPr>
            <a:lnSpc>
              <a:spcPct val="100000"/>
            </a:lnSpc>
          </a:pPr>
          <a:r>
            <a:rPr lang="en-US" sz="2200"/>
            <a:t>Use an equity lens when evaluating equity impacts</a:t>
          </a:r>
        </a:p>
      </dgm:t>
    </dgm:pt>
    <dgm:pt modelId="{78C3921C-5851-43B5-BCF9-4FF848445DFC}" type="parTrans" cxnId="{476BDE46-84CF-4323-B761-A7B7087022BD}">
      <dgm:prSet/>
      <dgm:spPr/>
      <dgm:t>
        <a:bodyPr/>
        <a:lstStyle/>
        <a:p>
          <a:endParaRPr lang="en-US" sz="2200"/>
        </a:p>
      </dgm:t>
    </dgm:pt>
    <dgm:pt modelId="{19927CE9-FDE2-4D21-998A-C1284A9212E3}" type="sibTrans" cxnId="{476BDE46-84CF-4323-B761-A7B7087022BD}">
      <dgm:prSet/>
      <dgm:spPr/>
      <dgm:t>
        <a:bodyPr/>
        <a:lstStyle/>
        <a:p>
          <a:endParaRPr lang="en-US" sz="2200"/>
        </a:p>
      </dgm:t>
    </dgm:pt>
    <dgm:pt modelId="{2F6CEA6B-1CCD-42DB-A3A5-A6B8108F5F7C}">
      <dgm:prSet custT="1"/>
      <dgm:spPr/>
      <dgm:t>
        <a:bodyPr/>
        <a:lstStyle/>
        <a:p>
          <a:pPr>
            <a:lnSpc>
              <a:spcPct val="100000"/>
            </a:lnSpc>
          </a:pPr>
          <a:r>
            <a:rPr lang="en-US" sz="2200" dirty="0"/>
            <a:t>Systematically prioritize projects for underserved communities</a:t>
          </a:r>
        </a:p>
      </dgm:t>
    </dgm:pt>
    <dgm:pt modelId="{610A1F89-795A-487A-A28B-43F880290697}" type="parTrans" cxnId="{E18690C2-FA32-47EB-8428-7B367E040DF6}">
      <dgm:prSet/>
      <dgm:spPr/>
      <dgm:t>
        <a:bodyPr/>
        <a:lstStyle/>
        <a:p>
          <a:endParaRPr lang="en-US" sz="2200"/>
        </a:p>
      </dgm:t>
    </dgm:pt>
    <dgm:pt modelId="{DB2768E0-A63A-42EB-B750-143DE8B0E1A7}" type="sibTrans" cxnId="{E18690C2-FA32-47EB-8428-7B367E040DF6}">
      <dgm:prSet/>
      <dgm:spPr/>
      <dgm:t>
        <a:bodyPr/>
        <a:lstStyle/>
        <a:p>
          <a:endParaRPr lang="en-US" sz="2200"/>
        </a:p>
      </dgm:t>
    </dgm:pt>
    <dgm:pt modelId="{53E93DAE-ADB1-48F1-88AA-6017BCE090A6}">
      <dgm:prSet custT="1"/>
      <dgm:spPr/>
      <dgm:t>
        <a:bodyPr/>
        <a:lstStyle/>
        <a:p>
          <a:pPr>
            <a:lnSpc>
              <a:spcPct val="100000"/>
            </a:lnSpc>
          </a:pPr>
          <a:r>
            <a:rPr lang="en-US" sz="2200"/>
            <a:t>Engage underserved communities throughout the planning and project selection process</a:t>
          </a:r>
        </a:p>
      </dgm:t>
    </dgm:pt>
    <dgm:pt modelId="{A6FF1343-8E04-41EC-A47D-4D5326EB12FD}" type="parTrans" cxnId="{AA03A825-1B32-4945-A8FC-DE3F2245BEFE}">
      <dgm:prSet/>
      <dgm:spPr/>
      <dgm:t>
        <a:bodyPr/>
        <a:lstStyle/>
        <a:p>
          <a:endParaRPr lang="en-US" sz="2200"/>
        </a:p>
      </dgm:t>
    </dgm:pt>
    <dgm:pt modelId="{E8799A68-C9E4-4A48-AD78-20173A38F1FA}" type="sibTrans" cxnId="{AA03A825-1B32-4945-A8FC-DE3F2245BEFE}">
      <dgm:prSet/>
      <dgm:spPr/>
      <dgm:t>
        <a:bodyPr/>
        <a:lstStyle/>
        <a:p>
          <a:endParaRPr lang="en-US" sz="2200"/>
        </a:p>
      </dgm:t>
    </dgm:pt>
    <dgm:pt modelId="{0053C322-B146-4F89-9876-637AABF976A5}">
      <dgm:prSet custT="1"/>
      <dgm:spPr/>
      <dgm:t>
        <a:bodyPr/>
        <a:lstStyle/>
        <a:p>
          <a:pPr>
            <a:lnSpc>
              <a:spcPct val="100000"/>
            </a:lnSpc>
          </a:pPr>
          <a:r>
            <a:rPr lang="en-US" sz="2200"/>
            <a:t>Dedicate funding to equity in project prioritization</a:t>
          </a:r>
        </a:p>
      </dgm:t>
    </dgm:pt>
    <dgm:pt modelId="{D50A83DB-00E0-4B59-A11F-0AC8436428D7}" type="parTrans" cxnId="{D17B227A-3763-43A5-A17E-7156BDC650C3}">
      <dgm:prSet/>
      <dgm:spPr/>
      <dgm:t>
        <a:bodyPr/>
        <a:lstStyle/>
        <a:p>
          <a:endParaRPr lang="en-US" sz="2200"/>
        </a:p>
      </dgm:t>
    </dgm:pt>
    <dgm:pt modelId="{30C0436B-6013-4748-99E7-EC01570E74D8}" type="sibTrans" cxnId="{D17B227A-3763-43A5-A17E-7156BDC650C3}">
      <dgm:prSet/>
      <dgm:spPr/>
      <dgm:t>
        <a:bodyPr/>
        <a:lstStyle/>
        <a:p>
          <a:endParaRPr lang="en-US" sz="2200"/>
        </a:p>
      </dgm:t>
    </dgm:pt>
    <dgm:pt modelId="{C0A48897-1AFF-45B7-8B4D-AAB49F9183F9}">
      <dgm:prSet custT="1"/>
      <dgm:spPr/>
      <dgm:t>
        <a:bodyPr/>
        <a:lstStyle/>
        <a:p>
          <a:pPr>
            <a:lnSpc>
              <a:spcPct val="100000"/>
            </a:lnSpc>
          </a:pPr>
          <a:r>
            <a:rPr lang="en-US" sz="2200"/>
            <a:t>Be transparent during prioritization and planning</a:t>
          </a:r>
        </a:p>
      </dgm:t>
    </dgm:pt>
    <dgm:pt modelId="{EF7FCA68-F3A5-43C2-8DFF-691354D7D7DA}" type="parTrans" cxnId="{3ECA9E05-482A-4113-BD30-40828E39DAF2}">
      <dgm:prSet/>
      <dgm:spPr/>
      <dgm:t>
        <a:bodyPr/>
        <a:lstStyle/>
        <a:p>
          <a:endParaRPr lang="en-US" sz="2200"/>
        </a:p>
      </dgm:t>
    </dgm:pt>
    <dgm:pt modelId="{A575C94E-D0D7-478F-94BF-EB015B9A047B}" type="sibTrans" cxnId="{3ECA9E05-482A-4113-BD30-40828E39DAF2}">
      <dgm:prSet/>
      <dgm:spPr/>
      <dgm:t>
        <a:bodyPr/>
        <a:lstStyle/>
        <a:p>
          <a:endParaRPr lang="en-US" sz="2200"/>
        </a:p>
      </dgm:t>
    </dgm:pt>
    <dgm:pt modelId="{09698D96-CB96-41B7-952B-DE2B23652C85}">
      <dgm:prSet custT="1"/>
      <dgm:spPr/>
      <dgm:t>
        <a:bodyPr/>
        <a:lstStyle/>
        <a:p>
          <a:pPr>
            <a:lnSpc>
              <a:spcPct val="100000"/>
            </a:lnSpc>
          </a:pPr>
          <a:r>
            <a:rPr lang="en-US" sz="2200"/>
            <a:t>Score and weight equity similar to other criteria</a:t>
          </a:r>
        </a:p>
      </dgm:t>
    </dgm:pt>
    <dgm:pt modelId="{FD13A2D5-04A2-445C-B7F8-AD6773300DF1}" type="parTrans" cxnId="{16191539-A7D2-4266-BBAA-83F17EB3D444}">
      <dgm:prSet/>
      <dgm:spPr/>
      <dgm:t>
        <a:bodyPr/>
        <a:lstStyle/>
        <a:p>
          <a:endParaRPr lang="en-US" sz="2200"/>
        </a:p>
      </dgm:t>
    </dgm:pt>
    <dgm:pt modelId="{431FBBE0-364E-44C6-B3C5-7442E111B730}" type="sibTrans" cxnId="{16191539-A7D2-4266-BBAA-83F17EB3D444}">
      <dgm:prSet/>
      <dgm:spPr/>
      <dgm:t>
        <a:bodyPr/>
        <a:lstStyle/>
        <a:p>
          <a:endParaRPr lang="en-US" sz="2200"/>
        </a:p>
      </dgm:t>
    </dgm:pt>
    <dgm:pt modelId="{FA2A5E73-0AF5-4C38-BFFD-222C8954A9C7}">
      <dgm:prSet custT="1"/>
      <dgm:spPr/>
      <dgm:t>
        <a:bodyPr/>
        <a:lstStyle/>
        <a:p>
          <a:pPr>
            <a:lnSpc>
              <a:spcPct val="100000"/>
            </a:lnSpc>
          </a:pPr>
          <a:r>
            <a:rPr lang="en-US" sz="2200"/>
            <a:t>Consider equity from multiple perspectives</a:t>
          </a:r>
        </a:p>
      </dgm:t>
    </dgm:pt>
    <dgm:pt modelId="{6771D813-A1DD-45E9-B676-26AFBE78FF2C}" type="parTrans" cxnId="{2519680F-C903-4D6A-AF2E-A3E0BD4EE9F8}">
      <dgm:prSet/>
      <dgm:spPr/>
      <dgm:t>
        <a:bodyPr/>
        <a:lstStyle/>
        <a:p>
          <a:endParaRPr lang="en-US" sz="2200"/>
        </a:p>
      </dgm:t>
    </dgm:pt>
    <dgm:pt modelId="{6EFC75DD-ED53-4A82-B2C0-A09112880B40}" type="sibTrans" cxnId="{2519680F-C903-4D6A-AF2E-A3E0BD4EE9F8}">
      <dgm:prSet/>
      <dgm:spPr/>
      <dgm:t>
        <a:bodyPr/>
        <a:lstStyle/>
        <a:p>
          <a:endParaRPr lang="en-US" sz="2200"/>
        </a:p>
      </dgm:t>
    </dgm:pt>
    <dgm:pt modelId="{CAEBEB95-E5C2-43CC-87BA-EB9B022C6B4B}" type="pres">
      <dgm:prSet presAssocID="{5EAF6F4D-6159-4B95-9D01-91A65F1B396C}" presName="root" presStyleCnt="0">
        <dgm:presLayoutVars>
          <dgm:dir/>
          <dgm:resizeHandles val="exact"/>
        </dgm:presLayoutVars>
      </dgm:prSet>
      <dgm:spPr/>
      <dgm:t>
        <a:bodyPr/>
        <a:lstStyle/>
        <a:p>
          <a:endParaRPr lang="en-US"/>
        </a:p>
      </dgm:t>
    </dgm:pt>
    <dgm:pt modelId="{92C96E8F-4F6C-4759-B3CA-9F119B16E0FC}" type="pres">
      <dgm:prSet presAssocID="{EBB3BFA7-97C3-4D72-934E-9F758E80E1AF}" presName="compNode" presStyleCnt="0"/>
      <dgm:spPr/>
    </dgm:pt>
    <dgm:pt modelId="{07954208-BA9D-4B0C-B2A4-570072591006}" type="pres">
      <dgm:prSet presAssocID="{EBB3BFA7-97C3-4D72-934E-9F758E80E1AF}" presName="bgRect" presStyleLbl="bgShp" presStyleIdx="0" presStyleCnt="8"/>
      <dgm:spPr/>
    </dgm:pt>
    <dgm:pt modelId="{4D878979-C51E-4B75-8617-BDF6DD264622}" type="pres">
      <dgm:prSet presAssocID="{EBB3BFA7-97C3-4D72-934E-9F758E80E1AF}" presName="iconRect" presStyleLbl="node1" presStyleIdx="0" presStyleCnt="8"/>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dgm:spPr>
      <dgm:t>
        <a:bodyPr/>
        <a:lstStyle/>
        <a:p>
          <a:endParaRPr lang="en-US"/>
        </a:p>
      </dgm:t>
      <dgm:extLst>
        <a:ext uri="{E40237B7-FDA0-4F09-8148-C483321AD2D9}">
          <dgm14:cNvPr xmlns:dgm14="http://schemas.microsoft.com/office/drawing/2010/diagram" id="0" name="" descr="Bullseye"/>
        </a:ext>
      </dgm:extLst>
    </dgm:pt>
    <dgm:pt modelId="{01DA9076-43C9-4CD8-9D8B-527D28A16130}" type="pres">
      <dgm:prSet presAssocID="{EBB3BFA7-97C3-4D72-934E-9F758E80E1AF}" presName="spaceRect" presStyleCnt="0"/>
      <dgm:spPr/>
    </dgm:pt>
    <dgm:pt modelId="{D314AFD6-C103-4BAA-BFA1-4C5C2F9E8144}" type="pres">
      <dgm:prSet presAssocID="{EBB3BFA7-97C3-4D72-934E-9F758E80E1AF}" presName="parTx" presStyleLbl="revTx" presStyleIdx="0" presStyleCnt="8">
        <dgm:presLayoutVars>
          <dgm:chMax val="0"/>
          <dgm:chPref val="0"/>
        </dgm:presLayoutVars>
      </dgm:prSet>
      <dgm:spPr/>
      <dgm:t>
        <a:bodyPr/>
        <a:lstStyle/>
        <a:p>
          <a:endParaRPr lang="en-US"/>
        </a:p>
      </dgm:t>
    </dgm:pt>
    <dgm:pt modelId="{FD6DAD26-500A-4F56-970B-94CD66894E88}" type="pres">
      <dgm:prSet presAssocID="{6DCE76F7-48F5-4865-9972-9ACB25D66DBD}" presName="sibTrans" presStyleCnt="0"/>
      <dgm:spPr/>
    </dgm:pt>
    <dgm:pt modelId="{EF03D0D5-200E-41AD-9D39-C70CE8C775C3}" type="pres">
      <dgm:prSet presAssocID="{AD2ED348-8871-4A5E-8029-FA061F84C7A0}" presName="compNode" presStyleCnt="0"/>
      <dgm:spPr/>
    </dgm:pt>
    <dgm:pt modelId="{06698C78-1538-49A0-9C46-057B4844D9CB}" type="pres">
      <dgm:prSet presAssocID="{AD2ED348-8871-4A5E-8029-FA061F84C7A0}" presName="bgRect" presStyleLbl="bgShp" presStyleIdx="1" presStyleCnt="8"/>
      <dgm:spPr/>
    </dgm:pt>
    <dgm:pt modelId="{D4C07FE0-A639-42BC-9839-371A884AA41A}" type="pres">
      <dgm:prSet presAssocID="{AD2ED348-8871-4A5E-8029-FA061F84C7A0}" presName="iconRect" presStyleLbl="node1" presStyleIdx="1" presStyleCnt="8"/>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dgm:spPr>
      <dgm:t>
        <a:bodyPr/>
        <a:lstStyle/>
        <a:p>
          <a:endParaRPr lang="en-US"/>
        </a:p>
      </dgm:t>
      <dgm:extLst>
        <a:ext uri="{E40237B7-FDA0-4F09-8148-C483321AD2D9}">
          <dgm14:cNvPr xmlns:dgm14="http://schemas.microsoft.com/office/drawing/2010/diagram" id="0" name="" descr="Upward trend"/>
        </a:ext>
      </dgm:extLst>
    </dgm:pt>
    <dgm:pt modelId="{E7A00A6B-5BD5-4AD9-8D10-1DABDA7DB7A5}" type="pres">
      <dgm:prSet presAssocID="{AD2ED348-8871-4A5E-8029-FA061F84C7A0}" presName="spaceRect" presStyleCnt="0"/>
      <dgm:spPr/>
    </dgm:pt>
    <dgm:pt modelId="{FEA94EB3-6FAF-44AF-AFD2-D8F863553120}" type="pres">
      <dgm:prSet presAssocID="{AD2ED348-8871-4A5E-8029-FA061F84C7A0}" presName="parTx" presStyleLbl="revTx" presStyleIdx="1" presStyleCnt="8">
        <dgm:presLayoutVars>
          <dgm:chMax val="0"/>
          <dgm:chPref val="0"/>
        </dgm:presLayoutVars>
      </dgm:prSet>
      <dgm:spPr/>
      <dgm:t>
        <a:bodyPr/>
        <a:lstStyle/>
        <a:p>
          <a:endParaRPr lang="en-US"/>
        </a:p>
      </dgm:t>
    </dgm:pt>
    <dgm:pt modelId="{CAB6A4F0-6DEF-415E-9A9E-3BB25F93EB4B}" type="pres">
      <dgm:prSet presAssocID="{19927CE9-FDE2-4D21-998A-C1284A9212E3}" presName="sibTrans" presStyleCnt="0"/>
      <dgm:spPr/>
    </dgm:pt>
    <dgm:pt modelId="{573FD731-1E48-447E-BFB3-46E8C02AAAD2}" type="pres">
      <dgm:prSet presAssocID="{2F6CEA6B-1CCD-42DB-A3A5-A6B8108F5F7C}" presName="compNode" presStyleCnt="0"/>
      <dgm:spPr/>
    </dgm:pt>
    <dgm:pt modelId="{B8D6FD42-95C8-4A52-A2A8-3FB4B2732B87}" type="pres">
      <dgm:prSet presAssocID="{2F6CEA6B-1CCD-42DB-A3A5-A6B8108F5F7C}" presName="bgRect" presStyleLbl="bgShp" presStyleIdx="2" presStyleCnt="8"/>
      <dgm:spPr/>
    </dgm:pt>
    <dgm:pt modelId="{BD020331-11C9-44BE-84ED-164E0760E1EE}" type="pres">
      <dgm:prSet presAssocID="{2F6CEA6B-1CCD-42DB-A3A5-A6B8108F5F7C}" presName="iconRect" presStyleLbl="node1" presStyleIdx="2" presStyleCnt="8"/>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dgm:spPr>
      <dgm:t>
        <a:bodyPr/>
        <a:lstStyle/>
        <a:p>
          <a:endParaRPr lang="en-US"/>
        </a:p>
      </dgm:t>
      <dgm:extLst>
        <a:ext uri="{E40237B7-FDA0-4F09-8148-C483321AD2D9}">
          <dgm14:cNvPr xmlns:dgm14="http://schemas.microsoft.com/office/drawing/2010/diagram" id="0" name="" descr="Group"/>
        </a:ext>
      </dgm:extLst>
    </dgm:pt>
    <dgm:pt modelId="{27B6ECE1-1CD0-480A-BEDF-C21C99BD9E6C}" type="pres">
      <dgm:prSet presAssocID="{2F6CEA6B-1CCD-42DB-A3A5-A6B8108F5F7C}" presName="spaceRect" presStyleCnt="0"/>
      <dgm:spPr/>
    </dgm:pt>
    <dgm:pt modelId="{5E2E768F-8C5A-42C3-915E-FE36565D092A}" type="pres">
      <dgm:prSet presAssocID="{2F6CEA6B-1CCD-42DB-A3A5-A6B8108F5F7C}" presName="parTx" presStyleLbl="revTx" presStyleIdx="2" presStyleCnt="8">
        <dgm:presLayoutVars>
          <dgm:chMax val="0"/>
          <dgm:chPref val="0"/>
        </dgm:presLayoutVars>
      </dgm:prSet>
      <dgm:spPr/>
      <dgm:t>
        <a:bodyPr/>
        <a:lstStyle/>
        <a:p>
          <a:endParaRPr lang="en-US"/>
        </a:p>
      </dgm:t>
    </dgm:pt>
    <dgm:pt modelId="{7A289A5D-779A-42B4-8DB8-00212ABEFD45}" type="pres">
      <dgm:prSet presAssocID="{DB2768E0-A63A-42EB-B750-143DE8B0E1A7}" presName="sibTrans" presStyleCnt="0"/>
      <dgm:spPr/>
    </dgm:pt>
    <dgm:pt modelId="{D7A7C876-F807-4DE4-B77D-7D199A063F94}" type="pres">
      <dgm:prSet presAssocID="{53E93DAE-ADB1-48F1-88AA-6017BCE090A6}" presName="compNode" presStyleCnt="0"/>
      <dgm:spPr/>
    </dgm:pt>
    <dgm:pt modelId="{92BA3DD6-470C-44B3-A8D3-5EED9BF7BB3E}" type="pres">
      <dgm:prSet presAssocID="{53E93DAE-ADB1-48F1-88AA-6017BCE090A6}" presName="bgRect" presStyleLbl="bgShp" presStyleIdx="3" presStyleCnt="8"/>
      <dgm:spPr/>
    </dgm:pt>
    <dgm:pt modelId="{68756002-D404-4B6C-8315-242858141AAF}" type="pres">
      <dgm:prSet presAssocID="{53E93DAE-ADB1-48F1-88AA-6017BCE090A6}" presName="iconRect" presStyleLbl="node1" presStyleIdx="3" presStyleCnt="8"/>
      <dgm:spPr>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dgm:spPr>
      <dgm:t>
        <a:bodyPr/>
        <a:lstStyle/>
        <a:p>
          <a:endParaRPr lang="en-US"/>
        </a:p>
      </dgm:t>
      <dgm:extLst>
        <a:ext uri="{E40237B7-FDA0-4F09-8148-C483321AD2D9}">
          <dgm14:cNvPr xmlns:dgm14="http://schemas.microsoft.com/office/drawing/2010/diagram" id="0" name="" descr="Users"/>
        </a:ext>
      </dgm:extLst>
    </dgm:pt>
    <dgm:pt modelId="{2416C6ED-0329-42FD-83AD-04D860F22153}" type="pres">
      <dgm:prSet presAssocID="{53E93DAE-ADB1-48F1-88AA-6017BCE090A6}" presName="spaceRect" presStyleCnt="0"/>
      <dgm:spPr/>
    </dgm:pt>
    <dgm:pt modelId="{D1E26849-6E59-4D64-BAA5-DB15A21C6913}" type="pres">
      <dgm:prSet presAssocID="{53E93DAE-ADB1-48F1-88AA-6017BCE090A6}" presName="parTx" presStyleLbl="revTx" presStyleIdx="3" presStyleCnt="8">
        <dgm:presLayoutVars>
          <dgm:chMax val="0"/>
          <dgm:chPref val="0"/>
        </dgm:presLayoutVars>
      </dgm:prSet>
      <dgm:spPr/>
      <dgm:t>
        <a:bodyPr/>
        <a:lstStyle/>
        <a:p>
          <a:endParaRPr lang="en-US"/>
        </a:p>
      </dgm:t>
    </dgm:pt>
    <dgm:pt modelId="{17C814B8-2ED7-42F6-934F-F9AA6ADEE0D0}" type="pres">
      <dgm:prSet presAssocID="{E8799A68-C9E4-4A48-AD78-20173A38F1FA}" presName="sibTrans" presStyleCnt="0"/>
      <dgm:spPr/>
    </dgm:pt>
    <dgm:pt modelId="{1E98246D-93BA-4836-B203-A9F902C3D0AB}" type="pres">
      <dgm:prSet presAssocID="{0053C322-B146-4F89-9876-637AABF976A5}" presName="compNode" presStyleCnt="0"/>
      <dgm:spPr/>
    </dgm:pt>
    <dgm:pt modelId="{3979B3FC-0E11-4AAB-A8C5-14EB27DE714B}" type="pres">
      <dgm:prSet presAssocID="{0053C322-B146-4F89-9876-637AABF976A5}" presName="bgRect" presStyleLbl="bgShp" presStyleIdx="4" presStyleCnt="8"/>
      <dgm:spPr/>
    </dgm:pt>
    <dgm:pt modelId="{D8AE8717-9C79-48BF-95EA-01787F4EBF62}" type="pres">
      <dgm:prSet presAssocID="{0053C322-B146-4F89-9876-637AABF976A5}" presName="iconRect" presStyleLbl="node1" presStyleIdx="4" presStyleCnt="8"/>
      <dgm:spPr>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dgm:spPr>
      <dgm:t>
        <a:bodyPr/>
        <a:lstStyle/>
        <a:p>
          <a:endParaRPr lang="en-US"/>
        </a:p>
      </dgm:t>
      <dgm:extLst>
        <a:ext uri="{E40237B7-FDA0-4F09-8148-C483321AD2D9}">
          <dgm14:cNvPr xmlns:dgm14="http://schemas.microsoft.com/office/drawing/2010/diagram" id="0" name="" descr="Money"/>
        </a:ext>
      </dgm:extLst>
    </dgm:pt>
    <dgm:pt modelId="{578394C0-B36D-42CC-8284-74580EE1CC3A}" type="pres">
      <dgm:prSet presAssocID="{0053C322-B146-4F89-9876-637AABF976A5}" presName="spaceRect" presStyleCnt="0"/>
      <dgm:spPr/>
    </dgm:pt>
    <dgm:pt modelId="{9F3BA78A-A515-4296-85B6-C45F534F4532}" type="pres">
      <dgm:prSet presAssocID="{0053C322-B146-4F89-9876-637AABF976A5}" presName="parTx" presStyleLbl="revTx" presStyleIdx="4" presStyleCnt="8">
        <dgm:presLayoutVars>
          <dgm:chMax val="0"/>
          <dgm:chPref val="0"/>
        </dgm:presLayoutVars>
      </dgm:prSet>
      <dgm:spPr/>
      <dgm:t>
        <a:bodyPr/>
        <a:lstStyle/>
        <a:p>
          <a:endParaRPr lang="en-US"/>
        </a:p>
      </dgm:t>
    </dgm:pt>
    <dgm:pt modelId="{9C9EA4C5-5431-4F95-A39C-512E4D532930}" type="pres">
      <dgm:prSet presAssocID="{30C0436B-6013-4748-99E7-EC01570E74D8}" presName="sibTrans" presStyleCnt="0"/>
      <dgm:spPr/>
    </dgm:pt>
    <dgm:pt modelId="{7EECDD96-61E8-4398-97C8-6A04C4CB06AD}" type="pres">
      <dgm:prSet presAssocID="{C0A48897-1AFF-45B7-8B4D-AAB49F9183F9}" presName="compNode" presStyleCnt="0"/>
      <dgm:spPr/>
    </dgm:pt>
    <dgm:pt modelId="{A9180AC9-C368-4E0C-B403-ACCA11B7F463}" type="pres">
      <dgm:prSet presAssocID="{C0A48897-1AFF-45B7-8B4D-AAB49F9183F9}" presName="bgRect" presStyleLbl="bgShp" presStyleIdx="5" presStyleCnt="8"/>
      <dgm:spPr/>
    </dgm:pt>
    <dgm:pt modelId="{014B6EF1-9028-49E6-8A02-5328C45C4AAE}" type="pres">
      <dgm:prSet presAssocID="{C0A48897-1AFF-45B7-8B4D-AAB49F9183F9}" presName="iconRect" presStyleLbl="node1" presStyleIdx="5" presStyleCnt="8"/>
      <dgm:spPr>
        <a:blipFill>
          <a:blip xmlns:r="http://schemas.openxmlformats.org/officeDocument/2006/relationships"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dgm:spPr>
      <dgm:t>
        <a:bodyPr/>
        <a:lstStyle/>
        <a:p>
          <a:endParaRPr lang="en-US"/>
        </a:p>
      </dgm:t>
      <dgm:extLst>
        <a:ext uri="{E40237B7-FDA0-4F09-8148-C483321AD2D9}">
          <dgm14:cNvPr xmlns:dgm14="http://schemas.microsoft.com/office/drawing/2010/diagram" id="0" name="" descr="Check List"/>
        </a:ext>
      </dgm:extLst>
    </dgm:pt>
    <dgm:pt modelId="{B588A577-2D3A-42C4-8F14-8BD78BD2554F}" type="pres">
      <dgm:prSet presAssocID="{C0A48897-1AFF-45B7-8B4D-AAB49F9183F9}" presName="spaceRect" presStyleCnt="0"/>
      <dgm:spPr/>
    </dgm:pt>
    <dgm:pt modelId="{04A72518-E094-4F34-987A-C94DAEB60CAE}" type="pres">
      <dgm:prSet presAssocID="{C0A48897-1AFF-45B7-8B4D-AAB49F9183F9}" presName="parTx" presStyleLbl="revTx" presStyleIdx="5" presStyleCnt="8">
        <dgm:presLayoutVars>
          <dgm:chMax val="0"/>
          <dgm:chPref val="0"/>
        </dgm:presLayoutVars>
      </dgm:prSet>
      <dgm:spPr/>
      <dgm:t>
        <a:bodyPr/>
        <a:lstStyle/>
        <a:p>
          <a:endParaRPr lang="en-US"/>
        </a:p>
      </dgm:t>
    </dgm:pt>
    <dgm:pt modelId="{E709BDF6-3031-4568-9E7A-AE5815804AFC}" type="pres">
      <dgm:prSet presAssocID="{A575C94E-D0D7-478F-94BF-EB015B9A047B}" presName="sibTrans" presStyleCnt="0"/>
      <dgm:spPr/>
    </dgm:pt>
    <dgm:pt modelId="{A1425E6F-D5EF-404C-B3EC-220271A8ADC4}" type="pres">
      <dgm:prSet presAssocID="{09698D96-CB96-41B7-952B-DE2B23652C85}" presName="compNode" presStyleCnt="0"/>
      <dgm:spPr/>
    </dgm:pt>
    <dgm:pt modelId="{DA46B645-F5DE-469D-A16B-DB5F6F21B2D4}" type="pres">
      <dgm:prSet presAssocID="{09698D96-CB96-41B7-952B-DE2B23652C85}" presName="bgRect" presStyleLbl="bgShp" presStyleIdx="6" presStyleCnt="8"/>
      <dgm:spPr/>
    </dgm:pt>
    <dgm:pt modelId="{32A54CF3-9916-4029-B433-4AE58729B37A}" type="pres">
      <dgm:prSet presAssocID="{09698D96-CB96-41B7-952B-DE2B23652C85}" presName="iconRect" presStyleLbl="node1" presStyleIdx="6" presStyleCnt="8"/>
      <dgm:spPr>
        <a:blipFill>
          <a:blip xmlns:r="http://schemas.openxmlformats.org/officeDocument/2006/relationships"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a:blipFill>
      </dgm:spPr>
      <dgm:t>
        <a:bodyPr/>
        <a:lstStyle/>
        <a:p>
          <a:endParaRPr lang="en-US"/>
        </a:p>
      </dgm:t>
      <dgm:extLst>
        <a:ext uri="{E40237B7-FDA0-4F09-8148-C483321AD2D9}">
          <dgm14:cNvPr xmlns:dgm14="http://schemas.microsoft.com/office/drawing/2010/diagram" id="0" name="" descr="Scales of Justice"/>
        </a:ext>
      </dgm:extLst>
    </dgm:pt>
    <dgm:pt modelId="{9A86E518-5F03-46B7-940E-77BED6574B65}" type="pres">
      <dgm:prSet presAssocID="{09698D96-CB96-41B7-952B-DE2B23652C85}" presName="spaceRect" presStyleCnt="0"/>
      <dgm:spPr/>
    </dgm:pt>
    <dgm:pt modelId="{63620508-5FB6-4680-8462-77A478FA6D4E}" type="pres">
      <dgm:prSet presAssocID="{09698D96-CB96-41B7-952B-DE2B23652C85}" presName="parTx" presStyleLbl="revTx" presStyleIdx="6" presStyleCnt="8">
        <dgm:presLayoutVars>
          <dgm:chMax val="0"/>
          <dgm:chPref val="0"/>
        </dgm:presLayoutVars>
      </dgm:prSet>
      <dgm:spPr/>
      <dgm:t>
        <a:bodyPr/>
        <a:lstStyle/>
        <a:p>
          <a:endParaRPr lang="en-US"/>
        </a:p>
      </dgm:t>
    </dgm:pt>
    <dgm:pt modelId="{4D0B45F0-7B2F-4E83-BA04-50A1EC3A956F}" type="pres">
      <dgm:prSet presAssocID="{431FBBE0-364E-44C6-B3C5-7442E111B730}" presName="sibTrans" presStyleCnt="0"/>
      <dgm:spPr/>
    </dgm:pt>
    <dgm:pt modelId="{7CDA16CB-C1FE-4464-902F-2C2812180B26}" type="pres">
      <dgm:prSet presAssocID="{FA2A5E73-0AF5-4C38-BFFD-222C8954A9C7}" presName="compNode" presStyleCnt="0"/>
      <dgm:spPr/>
    </dgm:pt>
    <dgm:pt modelId="{CADB0F83-3858-466D-9294-5B0E4DAA7732}" type="pres">
      <dgm:prSet presAssocID="{FA2A5E73-0AF5-4C38-BFFD-222C8954A9C7}" presName="bgRect" presStyleLbl="bgShp" presStyleIdx="7" presStyleCnt="8"/>
      <dgm:spPr/>
    </dgm:pt>
    <dgm:pt modelId="{6580F40A-9426-4AF9-A53F-422C3C8E5E0D}" type="pres">
      <dgm:prSet presAssocID="{FA2A5E73-0AF5-4C38-BFFD-222C8954A9C7}" presName="iconRect" presStyleLbl="node1" presStyleIdx="7" presStyleCnt="8"/>
      <dgm:spPr>
        <a:blipFill>
          <a:blip xmlns:r="http://schemas.openxmlformats.org/officeDocument/2006/relationships"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a:blipFill>
      </dgm:spPr>
      <dgm:t>
        <a:bodyPr/>
        <a:lstStyle/>
        <a:p>
          <a:endParaRPr lang="en-US"/>
        </a:p>
      </dgm:t>
      <dgm:extLst>
        <a:ext uri="{E40237B7-FDA0-4F09-8148-C483321AD2D9}">
          <dgm14:cNvPr xmlns:dgm14="http://schemas.microsoft.com/office/drawing/2010/diagram" id="0" name="" descr="Head with Gears"/>
        </a:ext>
      </dgm:extLst>
    </dgm:pt>
    <dgm:pt modelId="{0990AB5D-A850-4103-98D5-01D435FC24C0}" type="pres">
      <dgm:prSet presAssocID="{FA2A5E73-0AF5-4C38-BFFD-222C8954A9C7}" presName="spaceRect" presStyleCnt="0"/>
      <dgm:spPr/>
    </dgm:pt>
    <dgm:pt modelId="{7BDFEC83-1274-4A73-B356-F1A1C55DD527}" type="pres">
      <dgm:prSet presAssocID="{FA2A5E73-0AF5-4C38-BFFD-222C8954A9C7}" presName="parTx" presStyleLbl="revTx" presStyleIdx="7" presStyleCnt="8">
        <dgm:presLayoutVars>
          <dgm:chMax val="0"/>
          <dgm:chPref val="0"/>
        </dgm:presLayoutVars>
      </dgm:prSet>
      <dgm:spPr/>
      <dgm:t>
        <a:bodyPr/>
        <a:lstStyle/>
        <a:p>
          <a:endParaRPr lang="en-US"/>
        </a:p>
      </dgm:t>
    </dgm:pt>
  </dgm:ptLst>
  <dgm:cxnLst>
    <dgm:cxn modelId="{732A137E-3AD7-4411-B456-521666D12404}" type="presOf" srcId="{2F6CEA6B-1CCD-42DB-A3A5-A6B8108F5F7C}" destId="{5E2E768F-8C5A-42C3-915E-FE36565D092A}" srcOrd="0" destOrd="0" presId="urn:microsoft.com/office/officeart/2018/2/layout/IconVerticalSolidList"/>
    <dgm:cxn modelId="{DD31A261-547D-46E5-98D9-03E918102B31}" type="presOf" srcId="{EBB3BFA7-97C3-4D72-934E-9F758E80E1AF}" destId="{D314AFD6-C103-4BAA-BFA1-4C5C2F9E8144}" srcOrd="0" destOrd="0" presId="urn:microsoft.com/office/officeart/2018/2/layout/IconVerticalSolidList"/>
    <dgm:cxn modelId="{FA9EF5CB-CE47-4619-892B-37358ACF9363}" type="presOf" srcId="{0053C322-B146-4F89-9876-637AABF976A5}" destId="{9F3BA78A-A515-4296-85B6-C45F534F4532}" srcOrd="0" destOrd="0" presId="urn:microsoft.com/office/officeart/2018/2/layout/IconVerticalSolidList"/>
    <dgm:cxn modelId="{76050334-4E92-4A03-AF15-F022A325D325}" srcId="{5EAF6F4D-6159-4B95-9D01-91A65F1B396C}" destId="{EBB3BFA7-97C3-4D72-934E-9F758E80E1AF}" srcOrd="0" destOrd="0" parTransId="{1F729B11-0E0A-4A01-866F-B923E175773E}" sibTransId="{6DCE76F7-48F5-4865-9972-9ACB25D66DBD}"/>
    <dgm:cxn modelId="{D17B227A-3763-43A5-A17E-7156BDC650C3}" srcId="{5EAF6F4D-6159-4B95-9D01-91A65F1B396C}" destId="{0053C322-B146-4F89-9876-637AABF976A5}" srcOrd="4" destOrd="0" parTransId="{D50A83DB-00E0-4B59-A11F-0AC8436428D7}" sibTransId="{30C0436B-6013-4748-99E7-EC01570E74D8}"/>
    <dgm:cxn modelId="{AA03A825-1B32-4945-A8FC-DE3F2245BEFE}" srcId="{5EAF6F4D-6159-4B95-9D01-91A65F1B396C}" destId="{53E93DAE-ADB1-48F1-88AA-6017BCE090A6}" srcOrd="3" destOrd="0" parTransId="{A6FF1343-8E04-41EC-A47D-4D5326EB12FD}" sibTransId="{E8799A68-C9E4-4A48-AD78-20173A38F1FA}"/>
    <dgm:cxn modelId="{C7A052A3-330E-4C1C-AB26-17055368B3B6}" type="presOf" srcId="{AD2ED348-8871-4A5E-8029-FA061F84C7A0}" destId="{FEA94EB3-6FAF-44AF-AFD2-D8F863553120}" srcOrd="0" destOrd="0" presId="urn:microsoft.com/office/officeart/2018/2/layout/IconVerticalSolidList"/>
    <dgm:cxn modelId="{A58A24D0-B839-4A5C-BB57-94B834252732}" type="presOf" srcId="{FA2A5E73-0AF5-4C38-BFFD-222C8954A9C7}" destId="{7BDFEC83-1274-4A73-B356-F1A1C55DD527}" srcOrd="0" destOrd="0" presId="urn:microsoft.com/office/officeart/2018/2/layout/IconVerticalSolidList"/>
    <dgm:cxn modelId="{E18690C2-FA32-47EB-8428-7B367E040DF6}" srcId="{5EAF6F4D-6159-4B95-9D01-91A65F1B396C}" destId="{2F6CEA6B-1CCD-42DB-A3A5-A6B8108F5F7C}" srcOrd="2" destOrd="0" parTransId="{610A1F89-795A-487A-A28B-43F880290697}" sibTransId="{DB2768E0-A63A-42EB-B750-143DE8B0E1A7}"/>
    <dgm:cxn modelId="{205CFBA8-4EF3-4B0D-B6C1-CCEFFC41864F}" type="presOf" srcId="{09698D96-CB96-41B7-952B-DE2B23652C85}" destId="{63620508-5FB6-4680-8462-77A478FA6D4E}" srcOrd="0" destOrd="0" presId="urn:microsoft.com/office/officeart/2018/2/layout/IconVerticalSolidList"/>
    <dgm:cxn modelId="{2519680F-C903-4D6A-AF2E-A3E0BD4EE9F8}" srcId="{5EAF6F4D-6159-4B95-9D01-91A65F1B396C}" destId="{FA2A5E73-0AF5-4C38-BFFD-222C8954A9C7}" srcOrd="7" destOrd="0" parTransId="{6771D813-A1DD-45E9-B676-26AFBE78FF2C}" sibTransId="{6EFC75DD-ED53-4A82-B2C0-A09112880B40}"/>
    <dgm:cxn modelId="{16191539-A7D2-4266-BBAA-83F17EB3D444}" srcId="{5EAF6F4D-6159-4B95-9D01-91A65F1B396C}" destId="{09698D96-CB96-41B7-952B-DE2B23652C85}" srcOrd="6" destOrd="0" parTransId="{FD13A2D5-04A2-445C-B7F8-AD6773300DF1}" sibTransId="{431FBBE0-364E-44C6-B3C5-7442E111B730}"/>
    <dgm:cxn modelId="{7DEE9321-58A0-471A-97DC-D195CF5E5900}" type="presOf" srcId="{5EAF6F4D-6159-4B95-9D01-91A65F1B396C}" destId="{CAEBEB95-E5C2-43CC-87BA-EB9B022C6B4B}" srcOrd="0" destOrd="0" presId="urn:microsoft.com/office/officeart/2018/2/layout/IconVerticalSolidList"/>
    <dgm:cxn modelId="{15E46429-A593-4DD4-8462-9C54D427ABA5}" type="presOf" srcId="{53E93DAE-ADB1-48F1-88AA-6017BCE090A6}" destId="{D1E26849-6E59-4D64-BAA5-DB15A21C6913}" srcOrd="0" destOrd="0" presId="urn:microsoft.com/office/officeart/2018/2/layout/IconVerticalSolidList"/>
    <dgm:cxn modelId="{3ECA9E05-482A-4113-BD30-40828E39DAF2}" srcId="{5EAF6F4D-6159-4B95-9D01-91A65F1B396C}" destId="{C0A48897-1AFF-45B7-8B4D-AAB49F9183F9}" srcOrd="5" destOrd="0" parTransId="{EF7FCA68-F3A5-43C2-8DFF-691354D7D7DA}" sibTransId="{A575C94E-D0D7-478F-94BF-EB015B9A047B}"/>
    <dgm:cxn modelId="{476BDE46-84CF-4323-B761-A7B7087022BD}" srcId="{5EAF6F4D-6159-4B95-9D01-91A65F1B396C}" destId="{AD2ED348-8871-4A5E-8029-FA061F84C7A0}" srcOrd="1" destOrd="0" parTransId="{78C3921C-5851-43B5-BCF9-4FF848445DFC}" sibTransId="{19927CE9-FDE2-4D21-998A-C1284A9212E3}"/>
    <dgm:cxn modelId="{8ADACEA2-D957-4DCF-B686-524C766CD9E7}" type="presOf" srcId="{C0A48897-1AFF-45B7-8B4D-AAB49F9183F9}" destId="{04A72518-E094-4F34-987A-C94DAEB60CAE}" srcOrd="0" destOrd="0" presId="urn:microsoft.com/office/officeart/2018/2/layout/IconVerticalSolidList"/>
    <dgm:cxn modelId="{79784596-2317-4122-95F2-E3449863191E}" type="presParOf" srcId="{CAEBEB95-E5C2-43CC-87BA-EB9B022C6B4B}" destId="{92C96E8F-4F6C-4759-B3CA-9F119B16E0FC}" srcOrd="0" destOrd="0" presId="urn:microsoft.com/office/officeart/2018/2/layout/IconVerticalSolidList"/>
    <dgm:cxn modelId="{38EBEA79-1555-4699-ADC1-2371467F12B3}" type="presParOf" srcId="{92C96E8F-4F6C-4759-B3CA-9F119B16E0FC}" destId="{07954208-BA9D-4B0C-B2A4-570072591006}" srcOrd="0" destOrd="0" presId="urn:microsoft.com/office/officeart/2018/2/layout/IconVerticalSolidList"/>
    <dgm:cxn modelId="{AF0D004D-9188-4522-AEC3-A44F6ADDFD43}" type="presParOf" srcId="{92C96E8F-4F6C-4759-B3CA-9F119B16E0FC}" destId="{4D878979-C51E-4B75-8617-BDF6DD264622}" srcOrd="1" destOrd="0" presId="urn:microsoft.com/office/officeart/2018/2/layout/IconVerticalSolidList"/>
    <dgm:cxn modelId="{B6EA5402-7AAB-4A78-8C96-A2DE739C688A}" type="presParOf" srcId="{92C96E8F-4F6C-4759-B3CA-9F119B16E0FC}" destId="{01DA9076-43C9-4CD8-9D8B-527D28A16130}" srcOrd="2" destOrd="0" presId="urn:microsoft.com/office/officeart/2018/2/layout/IconVerticalSolidList"/>
    <dgm:cxn modelId="{0E6B1DC5-8E42-484E-B017-5AEA01BCBEFC}" type="presParOf" srcId="{92C96E8F-4F6C-4759-B3CA-9F119B16E0FC}" destId="{D314AFD6-C103-4BAA-BFA1-4C5C2F9E8144}" srcOrd="3" destOrd="0" presId="urn:microsoft.com/office/officeart/2018/2/layout/IconVerticalSolidList"/>
    <dgm:cxn modelId="{A06E7FAA-99C1-4B1E-BBCF-7DA915479303}" type="presParOf" srcId="{CAEBEB95-E5C2-43CC-87BA-EB9B022C6B4B}" destId="{FD6DAD26-500A-4F56-970B-94CD66894E88}" srcOrd="1" destOrd="0" presId="urn:microsoft.com/office/officeart/2018/2/layout/IconVerticalSolidList"/>
    <dgm:cxn modelId="{0E2E18CD-DBAF-444B-BB74-408D26658766}" type="presParOf" srcId="{CAEBEB95-E5C2-43CC-87BA-EB9B022C6B4B}" destId="{EF03D0D5-200E-41AD-9D39-C70CE8C775C3}" srcOrd="2" destOrd="0" presId="urn:microsoft.com/office/officeart/2018/2/layout/IconVerticalSolidList"/>
    <dgm:cxn modelId="{CBE4BC10-F321-4DE0-BB6B-128DB9F929E0}" type="presParOf" srcId="{EF03D0D5-200E-41AD-9D39-C70CE8C775C3}" destId="{06698C78-1538-49A0-9C46-057B4844D9CB}" srcOrd="0" destOrd="0" presId="urn:microsoft.com/office/officeart/2018/2/layout/IconVerticalSolidList"/>
    <dgm:cxn modelId="{1A6A7EA7-5357-4EC0-BF3D-16AA31B4308D}" type="presParOf" srcId="{EF03D0D5-200E-41AD-9D39-C70CE8C775C3}" destId="{D4C07FE0-A639-42BC-9839-371A884AA41A}" srcOrd="1" destOrd="0" presId="urn:microsoft.com/office/officeart/2018/2/layout/IconVerticalSolidList"/>
    <dgm:cxn modelId="{F85DD5E6-7E5D-49E3-B14C-EBD415607EB3}" type="presParOf" srcId="{EF03D0D5-200E-41AD-9D39-C70CE8C775C3}" destId="{E7A00A6B-5BD5-4AD9-8D10-1DABDA7DB7A5}" srcOrd="2" destOrd="0" presId="urn:microsoft.com/office/officeart/2018/2/layout/IconVerticalSolidList"/>
    <dgm:cxn modelId="{5FB7F206-AEDF-4AA2-8F29-4A84729F86E9}" type="presParOf" srcId="{EF03D0D5-200E-41AD-9D39-C70CE8C775C3}" destId="{FEA94EB3-6FAF-44AF-AFD2-D8F863553120}" srcOrd="3" destOrd="0" presId="urn:microsoft.com/office/officeart/2018/2/layout/IconVerticalSolidList"/>
    <dgm:cxn modelId="{6E2CE9CF-F772-4221-A52E-73D927D6F774}" type="presParOf" srcId="{CAEBEB95-E5C2-43CC-87BA-EB9B022C6B4B}" destId="{CAB6A4F0-6DEF-415E-9A9E-3BB25F93EB4B}" srcOrd="3" destOrd="0" presId="urn:microsoft.com/office/officeart/2018/2/layout/IconVerticalSolidList"/>
    <dgm:cxn modelId="{EB1EFC99-0A7C-4881-9247-C9910DBF82E2}" type="presParOf" srcId="{CAEBEB95-E5C2-43CC-87BA-EB9B022C6B4B}" destId="{573FD731-1E48-447E-BFB3-46E8C02AAAD2}" srcOrd="4" destOrd="0" presId="urn:microsoft.com/office/officeart/2018/2/layout/IconVerticalSolidList"/>
    <dgm:cxn modelId="{389BA666-DE81-40A0-A016-7C5B1B51ECCD}" type="presParOf" srcId="{573FD731-1E48-447E-BFB3-46E8C02AAAD2}" destId="{B8D6FD42-95C8-4A52-A2A8-3FB4B2732B87}" srcOrd="0" destOrd="0" presId="urn:microsoft.com/office/officeart/2018/2/layout/IconVerticalSolidList"/>
    <dgm:cxn modelId="{7149D6AB-A2EF-46B5-8D84-CDCF831F9F7E}" type="presParOf" srcId="{573FD731-1E48-447E-BFB3-46E8C02AAAD2}" destId="{BD020331-11C9-44BE-84ED-164E0760E1EE}" srcOrd="1" destOrd="0" presId="urn:microsoft.com/office/officeart/2018/2/layout/IconVerticalSolidList"/>
    <dgm:cxn modelId="{0E20AB35-C668-4E83-82FD-D6D5C05664B1}" type="presParOf" srcId="{573FD731-1E48-447E-BFB3-46E8C02AAAD2}" destId="{27B6ECE1-1CD0-480A-BEDF-C21C99BD9E6C}" srcOrd="2" destOrd="0" presId="urn:microsoft.com/office/officeart/2018/2/layout/IconVerticalSolidList"/>
    <dgm:cxn modelId="{AA8E8F57-7292-4E4F-857E-D686D9E0C0E4}" type="presParOf" srcId="{573FD731-1E48-447E-BFB3-46E8C02AAAD2}" destId="{5E2E768F-8C5A-42C3-915E-FE36565D092A}" srcOrd="3" destOrd="0" presId="urn:microsoft.com/office/officeart/2018/2/layout/IconVerticalSolidList"/>
    <dgm:cxn modelId="{22E2BD75-4689-40A8-85AB-B8B967E63908}" type="presParOf" srcId="{CAEBEB95-E5C2-43CC-87BA-EB9B022C6B4B}" destId="{7A289A5D-779A-42B4-8DB8-00212ABEFD45}" srcOrd="5" destOrd="0" presId="urn:microsoft.com/office/officeart/2018/2/layout/IconVerticalSolidList"/>
    <dgm:cxn modelId="{845B04E1-0905-4014-8738-2633E1D1E600}" type="presParOf" srcId="{CAEBEB95-E5C2-43CC-87BA-EB9B022C6B4B}" destId="{D7A7C876-F807-4DE4-B77D-7D199A063F94}" srcOrd="6" destOrd="0" presId="urn:microsoft.com/office/officeart/2018/2/layout/IconVerticalSolidList"/>
    <dgm:cxn modelId="{8A9AEC64-4B80-41E4-B071-512C53EAB5E2}" type="presParOf" srcId="{D7A7C876-F807-4DE4-B77D-7D199A063F94}" destId="{92BA3DD6-470C-44B3-A8D3-5EED9BF7BB3E}" srcOrd="0" destOrd="0" presId="urn:microsoft.com/office/officeart/2018/2/layout/IconVerticalSolidList"/>
    <dgm:cxn modelId="{C0B68F28-F044-403C-A646-DD64BF977683}" type="presParOf" srcId="{D7A7C876-F807-4DE4-B77D-7D199A063F94}" destId="{68756002-D404-4B6C-8315-242858141AAF}" srcOrd="1" destOrd="0" presId="urn:microsoft.com/office/officeart/2018/2/layout/IconVerticalSolidList"/>
    <dgm:cxn modelId="{EBB92E74-1E11-4F10-BAEA-4F2857E5A0D9}" type="presParOf" srcId="{D7A7C876-F807-4DE4-B77D-7D199A063F94}" destId="{2416C6ED-0329-42FD-83AD-04D860F22153}" srcOrd="2" destOrd="0" presId="urn:microsoft.com/office/officeart/2018/2/layout/IconVerticalSolidList"/>
    <dgm:cxn modelId="{D2B0F337-7496-4625-9507-8F79526A360C}" type="presParOf" srcId="{D7A7C876-F807-4DE4-B77D-7D199A063F94}" destId="{D1E26849-6E59-4D64-BAA5-DB15A21C6913}" srcOrd="3" destOrd="0" presId="urn:microsoft.com/office/officeart/2018/2/layout/IconVerticalSolidList"/>
    <dgm:cxn modelId="{E1BD86C9-E976-45B2-BD2D-6F12B3BEE50D}" type="presParOf" srcId="{CAEBEB95-E5C2-43CC-87BA-EB9B022C6B4B}" destId="{17C814B8-2ED7-42F6-934F-F9AA6ADEE0D0}" srcOrd="7" destOrd="0" presId="urn:microsoft.com/office/officeart/2018/2/layout/IconVerticalSolidList"/>
    <dgm:cxn modelId="{6A351E47-D704-412A-8990-872BB70387A1}" type="presParOf" srcId="{CAEBEB95-E5C2-43CC-87BA-EB9B022C6B4B}" destId="{1E98246D-93BA-4836-B203-A9F902C3D0AB}" srcOrd="8" destOrd="0" presId="urn:microsoft.com/office/officeart/2018/2/layout/IconVerticalSolidList"/>
    <dgm:cxn modelId="{DBD4B053-5940-4F25-8FA8-8BC70E8B4CAF}" type="presParOf" srcId="{1E98246D-93BA-4836-B203-A9F902C3D0AB}" destId="{3979B3FC-0E11-4AAB-A8C5-14EB27DE714B}" srcOrd="0" destOrd="0" presId="urn:microsoft.com/office/officeart/2018/2/layout/IconVerticalSolidList"/>
    <dgm:cxn modelId="{47531273-C922-41C5-8424-649AF9056004}" type="presParOf" srcId="{1E98246D-93BA-4836-B203-A9F902C3D0AB}" destId="{D8AE8717-9C79-48BF-95EA-01787F4EBF62}" srcOrd="1" destOrd="0" presId="urn:microsoft.com/office/officeart/2018/2/layout/IconVerticalSolidList"/>
    <dgm:cxn modelId="{BA5709F0-BA7C-40FD-B36C-AD6D3C807179}" type="presParOf" srcId="{1E98246D-93BA-4836-B203-A9F902C3D0AB}" destId="{578394C0-B36D-42CC-8284-74580EE1CC3A}" srcOrd="2" destOrd="0" presId="urn:microsoft.com/office/officeart/2018/2/layout/IconVerticalSolidList"/>
    <dgm:cxn modelId="{124D61DF-51C7-4972-B233-937A3AAC3FC1}" type="presParOf" srcId="{1E98246D-93BA-4836-B203-A9F902C3D0AB}" destId="{9F3BA78A-A515-4296-85B6-C45F534F4532}" srcOrd="3" destOrd="0" presId="urn:microsoft.com/office/officeart/2018/2/layout/IconVerticalSolidList"/>
    <dgm:cxn modelId="{906B2DA2-42AD-42C9-B1BA-226F84957085}" type="presParOf" srcId="{CAEBEB95-E5C2-43CC-87BA-EB9B022C6B4B}" destId="{9C9EA4C5-5431-4F95-A39C-512E4D532930}" srcOrd="9" destOrd="0" presId="urn:microsoft.com/office/officeart/2018/2/layout/IconVerticalSolidList"/>
    <dgm:cxn modelId="{7F45A6DA-DC69-4C25-9B08-09C32FEE057E}" type="presParOf" srcId="{CAEBEB95-E5C2-43CC-87BA-EB9B022C6B4B}" destId="{7EECDD96-61E8-4398-97C8-6A04C4CB06AD}" srcOrd="10" destOrd="0" presId="urn:microsoft.com/office/officeart/2018/2/layout/IconVerticalSolidList"/>
    <dgm:cxn modelId="{0248B253-5C43-4E31-AE18-D614E5DA8BED}" type="presParOf" srcId="{7EECDD96-61E8-4398-97C8-6A04C4CB06AD}" destId="{A9180AC9-C368-4E0C-B403-ACCA11B7F463}" srcOrd="0" destOrd="0" presId="urn:microsoft.com/office/officeart/2018/2/layout/IconVerticalSolidList"/>
    <dgm:cxn modelId="{69D292B2-3710-427F-A32B-1084C3727338}" type="presParOf" srcId="{7EECDD96-61E8-4398-97C8-6A04C4CB06AD}" destId="{014B6EF1-9028-49E6-8A02-5328C45C4AAE}" srcOrd="1" destOrd="0" presId="urn:microsoft.com/office/officeart/2018/2/layout/IconVerticalSolidList"/>
    <dgm:cxn modelId="{62FA4869-922F-4DF8-B6EA-D2D474D3FAEC}" type="presParOf" srcId="{7EECDD96-61E8-4398-97C8-6A04C4CB06AD}" destId="{B588A577-2D3A-42C4-8F14-8BD78BD2554F}" srcOrd="2" destOrd="0" presId="urn:microsoft.com/office/officeart/2018/2/layout/IconVerticalSolidList"/>
    <dgm:cxn modelId="{1E7A5F5C-3BB4-4BDC-A956-399E1FA59377}" type="presParOf" srcId="{7EECDD96-61E8-4398-97C8-6A04C4CB06AD}" destId="{04A72518-E094-4F34-987A-C94DAEB60CAE}" srcOrd="3" destOrd="0" presId="urn:microsoft.com/office/officeart/2018/2/layout/IconVerticalSolidList"/>
    <dgm:cxn modelId="{6C92DA45-1ACD-41FB-927B-8488DC67BA2B}" type="presParOf" srcId="{CAEBEB95-E5C2-43CC-87BA-EB9B022C6B4B}" destId="{E709BDF6-3031-4568-9E7A-AE5815804AFC}" srcOrd="11" destOrd="0" presId="urn:microsoft.com/office/officeart/2018/2/layout/IconVerticalSolidList"/>
    <dgm:cxn modelId="{792DF032-7B4D-4C44-ACF9-D44A16BD1F81}" type="presParOf" srcId="{CAEBEB95-E5C2-43CC-87BA-EB9B022C6B4B}" destId="{A1425E6F-D5EF-404C-B3EC-220271A8ADC4}" srcOrd="12" destOrd="0" presId="urn:microsoft.com/office/officeart/2018/2/layout/IconVerticalSolidList"/>
    <dgm:cxn modelId="{C6120D15-CBA6-45F4-8FF0-6DFE5FE3D9E1}" type="presParOf" srcId="{A1425E6F-D5EF-404C-B3EC-220271A8ADC4}" destId="{DA46B645-F5DE-469D-A16B-DB5F6F21B2D4}" srcOrd="0" destOrd="0" presId="urn:microsoft.com/office/officeart/2018/2/layout/IconVerticalSolidList"/>
    <dgm:cxn modelId="{F25F348E-96D2-4828-9F1C-C0B4C883E5D2}" type="presParOf" srcId="{A1425E6F-D5EF-404C-B3EC-220271A8ADC4}" destId="{32A54CF3-9916-4029-B433-4AE58729B37A}" srcOrd="1" destOrd="0" presId="urn:microsoft.com/office/officeart/2018/2/layout/IconVerticalSolidList"/>
    <dgm:cxn modelId="{D6A1F56F-59BB-4DED-8067-DCE9769CBCB6}" type="presParOf" srcId="{A1425E6F-D5EF-404C-B3EC-220271A8ADC4}" destId="{9A86E518-5F03-46B7-940E-77BED6574B65}" srcOrd="2" destOrd="0" presId="urn:microsoft.com/office/officeart/2018/2/layout/IconVerticalSolidList"/>
    <dgm:cxn modelId="{579DC7B8-AC22-4480-AA3B-CD947D2B2359}" type="presParOf" srcId="{A1425E6F-D5EF-404C-B3EC-220271A8ADC4}" destId="{63620508-5FB6-4680-8462-77A478FA6D4E}" srcOrd="3" destOrd="0" presId="urn:microsoft.com/office/officeart/2018/2/layout/IconVerticalSolidList"/>
    <dgm:cxn modelId="{800AE210-FFEF-4F38-8B38-266BDC452C2C}" type="presParOf" srcId="{CAEBEB95-E5C2-43CC-87BA-EB9B022C6B4B}" destId="{4D0B45F0-7B2F-4E83-BA04-50A1EC3A956F}" srcOrd="13" destOrd="0" presId="urn:microsoft.com/office/officeart/2018/2/layout/IconVerticalSolidList"/>
    <dgm:cxn modelId="{1A46408E-606C-44C2-AC67-96D17163107A}" type="presParOf" srcId="{CAEBEB95-E5C2-43CC-87BA-EB9B022C6B4B}" destId="{7CDA16CB-C1FE-4464-902F-2C2812180B26}" srcOrd="14" destOrd="0" presId="urn:microsoft.com/office/officeart/2018/2/layout/IconVerticalSolidList"/>
    <dgm:cxn modelId="{0B016651-1648-4AD6-AAE4-E82656B26C96}" type="presParOf" srcId="{7CDA16CB-C1FE-4464-902F-2C2812180B26}" destId="{CADB0F83-3858-466D-9294-5B0E4DAA7732}" srcOrd="0" destOrd="0" presId="urn:microsoft.com/office/officeart/2018/2/layout/IconVerticalSolidList"/>
    <dgm:cxn modelId="{F036B580-0D57-4FD6-9CEA-379FF1890366}" type="presParOf" srcId="{7CDA16CB-C1FE-4464-902F-2C2812180B26}" destId="{6580F40A-9426-4AF9-A53F-422C3C8E5E0D}" srcOrd="1" destOrd="0" presId="urn:microsoft.com/office/officeart/2018/2/layout/IconVerticalSolidList"/>
    <dgm:cxn modelId="{0D1E8390-C14E-4767-907A-0F1DCF324FAE}" type="presParOf" srcId="{7CDA16CB-C1FE-4464-902F-2C2812180B26}" destId="{0990AB5D-A850-4103-98D5-01D435FC24C0}" srcOrd="2" destOrd="0" presId="urn:microsoft.com/office/officeart/2018/2/layout/IconVerticalSolidList"/>
    <dgm:cxn modelId="{99FED2A3-7471-43FE-8FE3-D0FA95B09B2E}" type="presParOf" srcId="{7CDA16CB-C1FE-4464-902F-2C2812180B26}" destId="{7BDFEC83-1274-4A73-B356-F1A1C55DD52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01793E-F582-4105-A082-191F1C6CFE5D}" type="doc">
      <dgm:prSet loTypeId="urn:microsoft.com/office/officeart/2005/8/layout/arrow5" loCatId="relationship" qsTypeId="urn:microsoft.com/office/officeart/2005/8/quickstyle/simple1" qsCatId="simple" csTypeId="urn:microsoft.com/office/officeart/2005/8/colors/accent1_2" csCatId="accent1"/>
      <dgm:spPr/>
      <dgm:t>
        <a:bodyPr/>
        <a:lstStyle/>
        <a:p>
          <a:endParaRPr lang="en-US"/>
        </a:p>
      </dgm:t>
    </dgm:pt>
    <dgm:pt modelId="{D027C541-DB4F-4DC5-A732-BD1AC1C2E905}">
      <dgm:prSet/>
      <dgm:spPr/>
      <dgm:t>
        <a:bodyPr/>
        <a:lstStyle/>
        <a:p>
          <a:pPr rtl="0"/>
          <a:r>
            <a:rPr lang="en-US"/>
            <a:t>Disproportionality</a:t>
          </a:r>
        </a:p>
      </dgm:t>
    </dgm:pt>
    <dgm:pt modelId="{89F85F79-4524-40F6-AF90-9C2C2C2FBF07}" type="parTrans" cxnId="{32252BD3-1B94-4AF8-AF5C-A9636921801C}">
      <dgm:prSet/>
      <dgm:spPr/>
      <dgm:t>
        <a:bodyPr/>
        <a:lstStyle/>
        <a:p>
          <a:endParaRPr lang="en-US"/>
        </a:p>
      </dgm:t>
    </dgm:pt>
    <dgm:pt modelId="{FEA0AE04-AF5A-4424-9CF7-9E594AC18F42}" type="sibTrans" cxnId="{32252BD3-1B94-4AF8-AF5C-A9636921801C}">
      <dgm:prSet/>
      <dgm:spPr/>
      <dgm:t>
        <a:bodyPr/>
        <a:lstStyle/>
        <a:p>
          <a:endParaRPr lang="en-US"/>
        </a:p>
      </dgm:t>
    </dgm:pt>
    <dgm:pt modelId="{C0FF3D21-0947-4A91-9437-C5321F1AA2D8}">
      <dgm:prSet/>
      <dgm:spPr/>
      <dgm:t>
        <a:bodyPr/>
        <a:lstStyle/>
        <a:p>
          <a:pPr rtl="0"/>
          <a:r>
            <a:rPr lang="en-US"/>
            <a:t>Institutionalized</a:t>
          </a:r>
        </a:p>
      </dgm:t>
    </dgm:pt>
    <dgm:pt modelId="{CB197B3D-AE1C-4D00-9743-3914F909A238}" type="parTrans" cxnId="{85C32EDE-211F-4F44-8340-FB6E5F338DB9}">
      <dgm:prSet/>
      <dgm:spPr/>
      <dgm:t>
        <a:bodyPr/>
        <a:lstStyle/>
        <a:p>
          <a:endParaRPr lang="en-US"/>
        </a:p>
      </dgm:t>
    </dgm:pt>
    <dgm:pt modelId="{A58023BC-5162-43B4-92E2-6ED12304FD84}" type="sibTrans" cxnId="{85C32EDE-211F-4F44-8340-FB6E5F338DB9}">
      <dgm:prSet/>
      <dgm:spPr/>
      <dgm:t>
        <a:bodyPr/>
        <a:lstStyle/>
        <a:p>
          <a:endParaRPr lang="en-US"/>
        </a:p>
      </dgm:t>
    </dgm:pt>
    <dgm:pt modelId="{A615ACA2-6EAA-4493-9AE2-7EEF98CFD014}" type="pres">
      <dgm:prSet presAssocID="{8601793E-F582-4105-A082-191F1C6CFE5D}" presName="diagram" presStyleCnt="0">
        <dgm:presLayoutVars>
          <dgm:dir/>
          <dgm:resizeHandles val="exact"/>
        </dgm:presLayoutVars>
      </dgm:prSet>
      <dgm:spPr/>
      <dgm:t>
        <a:bodyPr/>
        <a:lstStyle/>
        <a:p>
          <a:endParaRPr lang="en-US"/>
        </a:p>
      </dgm:t>
    </dgm:pt>
    <dgm:pt modelId="{1A099319-78C5-49BD-BFFD-52A3CB30F2C9}" type="pres">
      <dgm:prSet presAssocID="{D027C541-DB4F-4DC5-A732-BD1AC1C2E905}" presName="arrow" presStyleLbl="node1" presStyleIdx="0" presStyleCnt="2" custRadScaleRad="70582" custRadScaleInc="-325">
        <dgm:presLayoutVars>
          <dgm:bulletEnabled val="1"/>
        </dgm:presLayoutVars>
      </dgm:prSet>
      <dgm:spPr/>
      <dgm:t>
        <a:bodyPr/>
        <a:lstStyle/>
        <a:p>
          <a:endParaRPr lang="en-US"/>
        </a:p>
      </dgm:t>
    </dgm:pt>
    <dgm:pt modelId="{91CDCD03-C403-40EB-8076-9569193EC7A0}" type="pres">
      <dgm:prSet presAssocID="{C0FF3D21-0947-4A91-9437-C5321F1AA2D8}" presName="arrow" presStyleLbl="node1" presStyleIdx="1" presStyleCnt="2" custRadScaleRad="70582" custRadScaleInc="325">
        <dgm:presLayoutVars>
          <dgm:bulletEnabled val="1"/>
        </dgm:presLayoutVars>
      </dgm:prSet>
      <dgm:spPr/>
      <dgm:t>
        <a:bodyPr/>
        <a:lstStyle/>
        <a:p>
          <a:endParaRPr lang="en-US"/>
        </a:p>
      </dgm:t>
    </dgm:pt>
  </dgm:ptLst>
  <dgm:cxnLst>
    <dgm:cxn modelId="{CC811327-D545-4526-BD83-2378F7144A13}" type="presOf" srcId="{C0FF3D21-0947-4A91-9437-C5321F1AA2D8}" destId="{91CDCD03-C403-40EB-8076-9569193EC7A0}" srcOrd="0" destOrd="0" presId="urn:microsoft.com/office/officeart/2005/8/layout/arrow5"/>
    <dgm:cxn modelId="{32252BD3-1B94-4AF8-AF5C-A9636921801C}" srcId="{8601793E-F582-4105-A082-191F1C6CFE5D}" destId="{D027C541-DB4F-4DC5-A732-BD1AC1C2E905}" srcOrd="0" destOrd="0" parTransId="{89F85F79-4524-40F6-AF90-9C2C2C2FBF07}" sibTransId="{FEA0AE04-AF5A-4424-9CF7-9E594AC18F42}"/>
    <dgm:cxn modelId="{351294CE-30C2-472B-ABAB-779D305355D6}" type="presOf" srcId="{D027C541-DB4F-4DC5-A732-BD1AC1C2E905}" destId="{1A099319-78C5-49BD-BFFD-52A3CB30F2C9}" srcOrd="0" destOrd="0" presId="urn:microsoft.com/office/officeart/2005/8/layout/arrow5"/>
    <dgm:cxn modelId="{85C32EDE-211F-4F44-8340-FB6E5F338DB9}" srcId="{8601793E-F582-4105-A082-191F1C6CFE5D}" destId="{C0FF3D21-0947-4A91-9437-C5321F1AA2D8}" srcOrd="1" destOrd="0" parTransId="{CB197B3D-AE1C-4D00-9743-3914F909A238}" sibTransId="{A58023BC-5162-43B4-92E2-6ED12304FD84}"/>
    <dgm:cxn modelId="{1344D97C-354D-4182-A4BB-1C3D03764558}" type="presOf" srcId="{8601793E-F582-4105-A082-191F1C6CFE5D}" destId="{A615ACA2-6EAA-4493-9AE2-7EEF98CFD014}" srcOrd="0" destOrd="0" presId="urn:microsoft.com/office/officeart/2005/8/layout/arrow5"/>
    <dgm:cxn modelId="{4BB0BDBB-621E-4DD8-8829-AC2C405B5E77}" type="presParOf" srcId="{A615ACA2-6EAA-4493-9AE2-7EEF98CFD014}" destId="{1A099319-78C5-49BD-BFFD-52A3CB30F2C9}" srcOrd="0" destOrd="0" presId="urn:microsoft.com/office/officeart/2005/8/layout/arrow5"/>
    <dgm:cxn modelId="{F10A89D4-0B9E-46E8-A064-2ABEC17384A7}" type="presParOf" srcId="{A615ACA2-6EAA-4493-9AE2-7EEF98CFD014}" destId="{91CDCD03-C403-40EB-8076-9569193EC7A0}"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2E0F8E-3780-4C64-9522-2F578DAE01E0}" type="doc">
      <dgm:prSet loTypeId="urn:microsoft.com/office/officeart/2005/8/layout/hierarchy4" loCatId="list" qsTypeId="urn:microsoft.com/office/officeart/2005/8/quickstyle/simple1" qsCatId="simple" csTypeId="urn:microsoft.com/office/officeart/2005/8/colors/accent0_3" csCatId="mainScheme" phldr="1"/>
      <dgm:spPr/>
      <dgm:t>
        <a:bodyPr/>
        <a:lstStyle/>
        <a:p>
          <a:endParaRPr lang="en-US"/>
        </a:p>
      </dgm:t>
    </dgm:pt>
    <dgm:pt modelId="{224283E0-1F54-4474-BFB0-B4E7A7DDF90A}">
      <dgm:prSet/>
      <dgm:spPr/>
      <dgm:t>
        <a:bodyPr/>
        <a:lstStyle/>
        <a:p>
          <a:pPr rtl="0"/>
          <a:r>
            <a:rPr lang="en-US" b="1"/>
            <a:t>D</a:t>
          </a:r>
          <a:r>
            <a:rPr lang="en-US"/>
            <a:t>iversity</a:t>
          </a:r>
        </a:p>
      </dgm:t>
    </dgm:pt>
    <dgm:pt modelId="{DA739340-31BF-48A0-9FC0-EECEFC70B6CA}" type="parTrans" cxnId="{63B97C2E-77C9-47E1-BF51-C398199080C6}">
      <dgm:prSet/>
      <dgm:spPr/>
      <dgm:t>
        <a:bodyPr/>
        <a:lstStyle/>
        <a:p>
          <a:endParaRPr lang="en-US"/>
        </a:p>
      </dgm:t>
    </dgm:pt>
    <dgm:pt modelId="{48209733-9D00-4902-9811-2B7A15C90F70}" type="sibTrans" cxnId="{63B97C2E-77C9-47E1-BF51-C398199080C6}">
      <dgm:prSet/>
      <dgm:spPr/>
      <dgm:t>
        <a:bodyPr/>
        <a:lstStyle/>
        <a:p>
          <a:endParaRPr lang="en-US"/>
        </a:p>
      </dgm:t>
    </dgm:pt>
    <dgm:pt modelId="{B51968A9-E3C3-4D36-91BA-C24A3013A14D}">
      <dgm:prSet/>
      <dgm:spPr/>
      <dgm:t>
        <a:bodyPr/>
        <a:lstStyle/>
        <a:p>
          <a:pPr rtl="0"/>
          <a:r>
            <a:rPr lang="en-US" dirty="0"/>
            <a:t>Does the transportation network provide adequate access to opportunity for all populations?</a:t>
          </a:r>
        </a:p>
      </dgm:t>
    </dgm:pt>
    <dgm:pt modelId="{DB6C512C-BA33-4961-9129-A5C3CD4C90E2}" type="parTrans" cxnId="{7B688663-CA63-4728-8441-3A12ABAF07D4}">
      <dgm:prSet/>
      <dgm:spPr/>
      <dgm:t>
        <a:bodyPr/>
        <a:lstStyle/>
        <a:p>
          <a:endParaRPr lang="en-US"/>
        </a:p>
      </dgm:t>
    </dgm:pt>
    <dgm:pt modelId="{59F40F7B-2706-47CE-A0A1-8B41DE4C6D8E}" type="sibTrans" cxnId="{7B688663-CA63-4728-8441-3A12ABAF07D4}">
      <dgm:prSet/>
      <dgm:spPr/>
      <dgm:t>
        <a:bodyPr/>
        <a:lstStyle/>
        <a:p>
          <a:endParaRPr lang="en-US"/>
        </a:p>
      </dgm:t>
    </dgm:pt>
    <dgm:pt modelId="{51463894-B809-4B8C-A731-0F0FE0972223}">
      <dgm:prSet/>
      <dgm:spPr/>
      <dgm:t>
        <a:bodyPr/>
        <a:lstStyle/>
        <a:p>
          <a:pPr rtl="0"/>
          <a:r>
            <a:rPr lang="en-US" b="1"/>
            <a:t>E</a:t>
          </a:r>
          <a:r>
            <a:rPr lang="en-US"/>
            <a:t>quity</a:t>
          </a:r>
        </a:p>
      </dgm:t>
    </dgm:pt>
    <dgm:pt modelId="{61AE778C-5764-4C68-BB40-683438442CA3}" type="parTrans" cxnId="{7CA3C6EB-252B-4A90-A01B-F98FA1983EE6}">
      <dgm:prSet/>
      <dgm:spPr/>
      <dgm:t>
        <a:bodyPr/>
        <a:lstStyle/>
        <a:p>
          <a:endParaRPr lang="en-US"/>
        </a:p>
      </dgm:t>
    </dgm:pt>
    <dgm:pt modelId="{39C1F79B-A93E-46D5-8B2A-B61C6E1CB7D2}" type="sibTrans" cxnId="{7CA3C6EB-252B-4A90-A01B-F98FA1983EE6}">
      <dgm:prSet/>
      <dgm:spPr/>
      <dgm:t>
        <a:bodyPr/>
        <a:lstStyle/>
        <a:p>
          <a:endParaRPr lang="en-US"/>
        </a:p>
      </dgm:t>
    </dgm:pt>
    <dgm:pt modelId="{97B8F43B-40B9-4E1E-95B5-04AC35677787}">
      <dgm:prSet/>
      <dgm:spPr/>
      <dgm:t>
        <a:bodyPr/>
        <a:lstStyle/>
        <a:p>
          <a:pPr rtl="0"/>
          <a:r>
            <a:rPr lang="en-US"/>
            <a:t>Do all persons regardless of race, income, gender, ability have equitable access to safe, affordable, and reliable transportation?</a:t>
          </a:r>
        </a:p>
      </dgm:t>
    </dgm:pt>
    <dgm:pt modelId="{211A2DBF-2E87-4716-A6E8-A401E607D3E4}" type="parTrans" cxnId="{838EDB0C-C5C1-4B75-A30F-CCACB3E31CF1}">
      <dgm:prSet/>
      <dgm:spPr/>
      <dgm:t>
        <a:bodyPr/>
        <a:lstStyle/>
        <a:p>
          <a:endParaRPr lang="en-US"/>
        </a:p>
      </dgm:t>
    </dgm:pt>
    <dgm:pt modelId="{6988321E-13E5-4DBE-8822-63C7631CE1C9}" type="sibTrans" cxnId="{838EDB0C-C5C1-4B75-A30F-CCACB3E31CF1}">
      <dgm:prSet/>
      <dgm:spPr/>
      <dgm:t>
        <a:bodyPr/>
        <a:lstStyle/>
        <a:p>
          <a:endParaRPr lang="en-US"/>
        </a:p>
      </dgm:t>
    </dgm:pt>
    <dgm:pt modelId="{D88B602B-6A41-4BBA-ABF5-3DF9033CADA2}">
      <dgm:prSet/>
      <dgm:spPr/>
      <dgm:t>
        <a:bodyPr/>
        <a:lstStyle/>
        <a:p>
          <a:pPr rtl="0"/>
          <a:r>
            <a:rPr lang="en-US" b="1"/>
            <a:t>I</a:t>
          </a:r>
          <a:r>
            <a:rPr lang="en-US"/>
            <a:t>nclusion</a:t>
          </a:r>
        </a:p>
      </dgm:t>
    </dgm:pt>
    <dgm:pt modelId="{9B1431B7-F93A-46F5-973F-095A29CDEDAA}" type="parTrans" cxnId="{4070204B-74CD-41B0-8F6D-B84CA33CA775}">
      <dgm:prSet/>
      <dgm:spPr/>
      <dgm:t>
        <a:bodyPr/>
        <a:lstStyle/>
        <a:p>
          <a:endParaRPr lang="en-US"/>
        </a:p>
      </dgm:t>
    </dgm:pt>
    <dgm:pt modelId="{DF97A7CC-2A73-4ED6-B69D-A809C8AB4C9F}" type="sibTrans" cxnId="{4070204B-74CD-41B0-8F6D-B84CA33CA775}">
      <dgm:prSet/>
      <dgm:spPr/>
      <dgm:t>
        <a:bodyPr/>
        <a:lstStyle/>
        <a:p>
          <a:endParaRPr lang="en-US"/>
        </a:p>
      </dgm:t>
    </dgm:pt>
    <dgm:pt modelId="{BA33C236-03ED-4116-B055-61DA12EAEED9}">
      <dgm:prSet/>
      <dgm:spPr/>
      <dgm:t>
        <a:bodyPr/>
        <a:lstStyle/>
        <a:p>
          <a:pPr rtl="0"/>
          <a:r>
            <a:rPr lang="en-US"/>
            <a:t>What groups have been traditionally underserved by transportation processes? How can they be more effectively involved in the transportation decision-making process to create a system that benefits them?</a:t>
          </a:r>
        </a:p>
      </dgm:t>
    </dgm:pt>
    <dgm:pt modelId="{BF8A62F0-8918-4592-A234-ED74468E4C44}" type="parTrans" cxnId="{044F668F-754D-4DD1-BE24-3AB789812C91}">
      <dgm:prSet/>
      <dgm:spPr/>
      <dgm:t>
        <a:bodyPr/>
        <a:lstStyle/>
        <a:p>
          <a:endParaRPr lang="en-US"/>
        </a:p>
      </dgm:t>
    </dgm:pt>
    <dgm:pt modelId="{99A17B7B-9789-46D0-94B7-68A9493429D0}" type="sibTrans" cxnId="{044F668F-754D-4DD1-BE24-3AB789812C91}">
      <dgm:prSet/>
      <dgm:spPr/>
      <dgm:t>
        <a:bodyPr/>
        <a:lstStyle/>
        <a:p>
          <a:endParaRPr lang="en-US"/>
        </a:p>
      </dgm:t>
    </dgm:pt>
    <dgm:pt modelId="{D813877B-16B4-4D1D-81E9-259D2479596E}" type="pres">
      <dgm:prSet presAssocID="{922E0F8E-3780-4C64-9522-2F578DAE01E0}" presName="Name0" presStyleCnt="0">
        <dgm:presLayoutVars>
          <dgm:chPref val="1"/>
          <dgm:dir/>
          <dgm:animOne val="branch"/>
          <dgm:animLvl val="lvl"/>
          <dgm:resizeHandles/>
        </dgm:presLayoutVars>
      </dgm:prSet>
      <dgm:spPr/>
      <dgm:t>
        <a:bodyPr/>
        <a:lstStyle/>
        <a:p>
          <a:endParaRPr lang="en-US"/>
        </a:p>
      </dgm:t>
    </dgm:pt>
    <dgm:pt modelId="{E19BB5DF-DFED-417E-AA5E-33B123610E81}" type="pres">
      <dgm:prSet presAssocID="{224283E0-1F54-4474-BFB0-B4E7A7DDF90A}" presName="vertOne" presStyleCnt="0"/>
      <dgm:spPr/>
    </dgm:pt>
    <dgm:pt modelId="{1401AD47-A902-44B2-9323-5F412CFE979D}" type="pres">
      <dgm:prSet presAssocID="{224283E0-1F54-4474-BFB0-B4E7A7DDF90A}" presName="txOne" presStyleLbl="node0" presStyleIdx="0" presStyleCnt="3">
        <dgm:presLayoutVars>
          <dgm:chPref val="3"/>
        </dgm:presLayoutVars>
      </dgm:prSet>
      <dgm:spPr/>
      <dgm:t>
        <a:bodyPr/>
        <a:lstStyle/>
        <a:p>
          <a:endParaRPr lang="en-US"/>
        </a:p>
      </dgm:t>
    </dgm:pt>
    <dgm:pt modelId="{E3C7E6A4-740B-4244-AD17-4AA70411B13A}" type="pres">
      <dgm:prSet presAssocID="{224283E0-1F54-4474-BFB0-B4E7A7DDF90A}" presName="parTransOne" presStyleCnt="0"/>
      <dgm:spPr/>
    </dgm:pt>
    <dgm:pt modelId="{641DAC29-6471-48E0-978B-BDE1257DF123}" type="pres">
      <dgm:prSet presAssocID="{224283E0-1F54-4474-BFB0-B4E7A7DDF90A}" presName="horzOne" presStyleCnt="0"/>
      <dgm:spPr/>
    </dgm:pt>
    <dgm:pt modelId="{EBA96863-2B62-4CDD-B959-F72EEC48F2DD}" type="pres">
      <dgm:prSet presAssocID="{B51968A9-E3C3-4D36-91BA-C24A3013A14D}" presName="vertTwo" presStyleCnt="0"/>
      <dgm:spPr/>
    </dgm:pt>
    <dgm:pt modelId="{ADF5DDC7-F86B-462D-83EC-5A64FD7AEB26}" type="pres">
      <dgm:prSet presAssocID="{B51968A9-E3C3-4D36-91BA-C24A3013A14D}" presName="txTwo" presStyleLbl="node2" presStyleIdx="0" presStyleCnt="3">
        <dgm:presLayoutVars>
          <dgm:chPref val="3"/>
        </dgm:presLayoutVars>
      </dgm:prSet>
      <dgm:spPr/>
      <dgm:t>
        <a:bodyPr/>
        <a:lstStyle/>
        <a:p>
          <a:endParaRPr lang="en-US"/>
        </a:p>
      </dgm:t>
    </dgm:pt>
    <dgm:pt modelId="{F2046830-CCC7-4E5D-B471-E81E9E4B1043}" type="pres">
      <dgm:prSet presAssocID="{B51968A9-E3C3-4D36-91BA-C24A3013A14D}" presName="horzTwo" presStyleCnt="0"/>
      <dgm:spPr/>
    </dgm:pt>
    <dgm:pt modelId="{626491A5-06DF-40EC-9247-445BAECD8E7B}" type="pres">
      <dgm:prSet presAssocID="{48209733-9D00-4902-9811-2B7A15C90F70}" presName="sibSpaceOne" presStyleCnt="0"/>
      <dgm:spPr/>
    </dgm:pt>
    <dgm:pt modelId="{5C4A4442-6925-49E4-85E0-C10DDD16AF08}" type="pres">
      <dgm:prSet presAssocID="{51463894-B809-4B8C-A731-0F0FE0972223}" presName="vertOne" presStyleCnt="0"/>
      <dgm:spPr/>
    </dgm:pt>
    <dgm:pt modelId="{E5AA022C-995A-48EB-87CF-777488B02C07}" type="pres">
      <dgm:prSet presAssocID="{51463894-B809-4B8C-A731-0F0FE0972223}" presName="txOne" presStyleLbl="node0" presStyleIdx="1" presStyleCnt="3">
        <dgm:presLayoutVars>
          <dgm:chPref val="3"/>
        </dgm:presLayoutVars>
      </dgm:prSet>
      <dgm:spPr/>
      <dgm:t>
        <a:bodyPr/>
        <a:lstStyle/>
        <a:p>
          <a:endParaRPr lang="en-US"/>
        </a:p>
      </dgm:t>
    </dgm:pt>
    <dgm:pt modelId="{784B085D-9804-4159-B8F9-B9DC97F375F9}" type="pres">
      <dgm:prSet presAssocID="{51463894-B809-4B8C-A731-0F0FE0972223}" presName="parTransOne" presStyleCnt="0"/>
      <dgm:spPr/>
    </dgm:pt>
    <dgm:pt modelId="{7A80B4C8-5AEC-451C-A2FB-C8C4B9CE796D}" type="pres">
      <dgm:prSet presAssocID="{51463894-B809-4B8C-A731-0F0FE0972223}" presName="horzOne" presStyleCnt="0"/>
      <dgm:spPr/>
    </dgm:pt>
    <dgm:pt modelId="{7A7F9D4D-08BC-428F-8BE0-6DBFBD6A5B30}" type="pres">
      <dgm:prSet presAssocID="{97B8F43B-40B9-4E1E-95B5-04AC35677787}" presName="vertTwo" presStyleCnt="0"/>
      <dgm:spPr/>
    </dgm:pt>
    <dgm:pt modelId="{FB9CEACA-9966-4566-BA97-C48156B8591C}" type="pres">
      <dgm:prSet presAssocID="{97B8F43B-40B9-4E1E-95B5-04AC35677787}" presName="txTwo" presStyleLbl="node2" presStyleIdx="1" presStyleCnt="3">
        <dgm:presLayoutVars>
          <dgm:chPref val="3"/>
        </dgm:presLayoutVars>
      </dgm:prSet>
      <dgm:spPr/>
      <dgm:t>
        <a:bodyPr/>
        <a:lstStyle/>
        <a:p>
          <a:endParaRPr lang="en-US"/>
        </a:p>
      </dgm:t>
    </dgm:pt>
    <dgm:pt modelId="{EA644704-3087-4B22-8191-343DC3BDA74E}" type="pres">
      <dgm:prSet presAssocID="{97B8F43B-40B9-4E1E-95B5-04AC35677787}" presName="horzTwo" presStyleCnt="0"/>
      <dgm:spPr/>
    </dgm:pt>
    <dgm:pt modelId="{E00F1079-9746-453A-B5F8-3AB5A8E64448}" type="pres">
      <dgm:prSet presAssocID="{39C1F79B-A93E-46D5-8B2A-B61C6E1CB7D2}" presName="sibSpaceOne" presStyleCnt="0"/>
      <dgm:spPr/>
    </dgm:pt>
    <dgm:pt modelId="{295B1504-24AA-416C-819C-8505925AB72F}" type="pres">
      <dgm:prSet presAssocID="{D88B602B-6A41-4BBA-ABF5-3DF9033CADA2}" presName="vertOne" presStyleCnt="0"/>
      <dgm:spPr/>
    </dgm:pt>
    <dgm:pt modelId="{2A039ACF-6A59-4783-A9E2-1674141810D8}" type="pres">
      <dgm:prSet presAssocID="{D88B602B-6A41-4BBA-ABF5-3DF9033CADA2}" presName="txOne" presStyleLbl="node0" presStyleIdx="2" presStyleCnt="3">
        <dgm:presLayoutVars>
          <dgm:chPref val="3"/>
        </dgm:presLayoutVars>
      </dgm:prSet>
      <dgm:spPr/>
      <dgm:t>
        <a:bodyPr/>
        <a:lstStyle/>
        <a:p>
          <a:endParaRPr lang="en-US"/>
        </a:p>
      </dgm:t>
    </dgm:pt>
    <dgm:pt modelId="{D5606625-30E0-431D-8175-24AF60FFE224}" type="pres">
      <dgm:prSet presAssocID="{D88B602B-6A41-4BBA-ABF5-3DF9033CADA2}" presName="parTransOne" presStyleCnt="0"/>
      <dgm:spPr/>
    </dgm:pt>
    <dgm:pt modelId="{EC59D26A-E408-4F04-A6A1-D3D0053CE008}" type="pres">
      <dgm:prSet presAssocID="{D88B602B-6A41-4BBA-ABF5-3DF9033CADA2}" presName="horzOne" presStyleCnt="0"/>
      <dgm:spPr/>
    </dgm:pt>
    <dgm:pt modelId="{DD54272B-8395-4389-BA76-524B32100C4A}" type="pres">
      <dgm:prSet presAssocID="{BA33C236-03ED-4116-B055-61DA12EAEED9}" presName="vertTwo" presStyleCnt="0"/>
      <dgm:spPr/>
    </dgm:pt>
    <dgm:pt modelId="{FD216869-9B8D-4BBD-BB36-698099B6788D}" type="pres">
      <dgm:prSet presAssocID="{BA33C236-03ED-4116-B055-61DA12EAEED9}" presName="txTwo" presStyleLbl="node2" presStyleIdx="2" presStyleCnt="3">
        <dgm:presLayoutVars>
          <dgm:chPref val="3"/>
        </dgm:presLayoutVars>
      </dgm:prSet>
      <dgm:spPr/>
      <dgm:t>
        <a:bodyPr/>
        <a:lstStyle/>
        <a:p>
          <a:endParaRPr lang="en-US"/>
        </a:p>
      </dgm:t>
    </dgm:pt>
    <dgm:pt modelId="{958B4C65-BD4F-43E6-81D1-5A675F7570F6}" type="pres">
      <dgm:prSet presAssocID="{BA33C236-03ED-4116-B055-61DA12EAEED9}" presName="horzTwo" presStyleCnt="0"/>
      <dgm:spPr/>
    </dgm:pt>
  </dgm:ptLst>
  <dgm:cxnLst>
    <dgm:cxn modelId="{63B97C2E-77C9-47E1-BF51-C398199080C6}" srcId="{922E0F8E-3780-4C64-9522-2F578DAE01E0}" destId="{224283E0-1F54-4474-BFB0-B4E7A7DDF90A}" srcOrd="0" destOrd="0" parTransId="{DA739340-31BF-48A0-9FC0-EECEFC70B6CA}" sibTransId="{48209733-9D00-4902-9811-2B7A15C90F70}"/>
    <dgm:cxn modelId="{044F668F-754D-4DD1-BE24-3AB789812C91}" srcId="{D88B602B-6A41-4BBA-ABF5-3DF9033CADA2}" destId="{BA33C236-03ED-4116-B055-61DA12EAEED9}" srcOrd="0" destOrd="0" parTransId="{BF8A62F0-8918-4592-A234-ED74468E4C44}" sibTransId="{99A17B7B-9789-46D0-94B7-68A9493429D0}"/>
    <dgm:cxn modelId="{38566461-4DF0-4E49-A32C-A45EFE7E52B1}" type="presOf" srcId="{922E0F8E-3780-4C64-9522-2F578DAE01E0}" destId="{D813877B-16B4-4D1D-81E9-259D2479596E}" srcOrd="0" destOrd="0" presId="urn:microsoft.com/office/officeart/2005/8/layout/hierarchy4"/>
    <dgm:cxn modelId="{5F9415B5-3B3D-401D-8C75-8DD5DC8827BC}" type="presOf" srcId="{51463894-B809-4B8C-A731-0F0FE0972223}" destId="{E5AA022C-995A-48EB-87CF-777488B02C07}" srcOrd="0" destOrd="0" presId="urn:microsoft.com/office/officeart/2005/8/layout/hierarchy4"/>
    <dgm:cxn modelId="{7CA3C6EB-252B-4A90-A01B-F98FA1983EE6}" srcId="{922E0F8E-3780-4C64-9522-2F578DAE01E0}" destId="{51463894-B809-4B8C-A731-0F0FE0972223}" srcOrd="1" destOrd="0" parTransId="{61AE778C-5764-4C68-BB40-683438442CA3}" sibTransId="{39C1F79B-A93E-46D5-8B2A-B61C6E1CB7D2}"/>
    <dgm:cxn modelId="{5495CD1F-02F1-4FC3-A854-3708ED8B73B0}" type="presOf" srcId="{B51968A9-E3C3-4D36-91BA-C24A3013A14D}" destId="{ADF5DDC7-F86B-462D-83EC-5A64FD7AEB26}" srcOrd="0" destOrd="0" presId="urn:microsoft.com/office/officeart/2005/8/layout/hierarchy4"/>
    <dgm:cxn modelId="{C5FE7CE1-7102-4B23-ACA7-792E89923541}" type="presOf" srcId="{224283E0-1F54-4474-BFB0-B4E7A7DDF90A}" destId="{1401AD47-A902-44B2-9323-5F412CFE979D}" srcOrd="0" destOrd="0" presId="urn:microsoft.com/office/officeart/2005/8/layout/hierarchy4"/>
    <dgm:cxn modelId="{E654F525-CC0F-4DE0-A990-070DD6024D77}" type="presOf" srcId="{D88B602B-6A41-4BBA-ABF5-3DF9033CADA2}" destId="{2A039ACF-6A59-4783-A9E2-1674141810D8}" srcOrd="0" destOrd="0" presId="urn:microsoft.com/office/officeart/2005/8/layout/hierarchy4"/>
    <dgm:cxn modelId="{0C8D0556-C637-4B72-83B7-6BA2A50ED97B}" type="presOf" srcId="{97B8F43B-40B9-4E1E-95B5-04AC35677787}" destId="{FB9CEACA-9966-4566-BA97-C48156B8591C}" srcOrd="0" destOrd="0" presId="urn:microsoft.com/office/officeart/2005/8/layout/hierarchy4"/>
    <dgm:cxn modelId="{4070204B-74CD-41B0-8F6D-B84CA33CA775}" srcId="{922E0F8E-3780-4C64-9522-2F578DAE01E0}" destId="{D88B602B-6A41-4BBA-ABF5-3DF9033CADA2}" srcOrd="2" destOrd="0" parTransId="{9B1431B7-F93A-46F5-973F-095A29CDEDAA}" sibTransId="{DF97A7CC-2A73-4ED6-B69D-A809C8AB4C9F}"/>
    <dgm:cxn modelId="{7B688663-CA63-4728-8441-3A12ABAF07D4}" srcId="{224283E0-1F54-4474-BFB0-B4E7A7DDF90A}" destId="{B51968A9-E3C3-4D36-91BA-C24A3013A14D}" srcOrd="0" destOrd="0" parTransId="{DB6C512C-BA33-4961-9129-A5C3CD4C90E2}" sibTransId="{59F40F7B-2706-47CE-A0A1-8B41DE4C6D8E}"/>
    <dgm:cxn modelId="{838EDB0C-C5C1-4B75-A30F-CCACB3E31CF1}" srcId="{51463894-B809-4B8C-A731-0F0FE0972223}" destId="{97B8F43B-40B9-4E1E-95B5-04AC35677787}" srcOrd="0" destOrd="0" parTransId="{211A2DBF-2E87-4716-A6E8-A401E607D3E4}" sibTransId="{6988321E-13E5-4DBE-8822-63C7631CE1C9}"/>
    <dgm:cxn modelId="{1A5176CD-535C-42FE-815A-FD4596F19D3D}" type="presOf" srcId="{BA33C236-03ED-4116-B055-61DA12EAEED9}" destId="{FD216869-9B8D-4BBD-BB36-698099B6788D}" srcOrd="0" destOrd="0" presId="urn:microsoft.com/office/officeart/2005/8/layout/hierarchy4"/>
    <dgm:cxn modelId="{B454AEDA-B4A5-4A05-B757-406D24F4E861}" type="presParOf" srcId="{D813877B-16B4-4D1D-81E9-259D2479596E}" destId="{E19BB5DF-DFED-417E-AA5E-33B123610E81}" srcOrd="0" destOrd="0" presId="urn:microsoft.com/office/officeart/2005/8/layout/hierarchy4"/>
    <dgm:cxn modelId="{A98B20E0-44F6-490C-8710-8C3AA59A4CA2}" type="presParOf" srcId="{E19BB5DF-DFED-417E-AA5E-33B123610E81}" destId="{1401AD47-A902-44B2-9323-5F412CFE979D}" srcOrd="0" destOrd="0" presId="urn:microsoft.com/office/officeart/2005/8/layout/hierarchy4"/>
    <dgm:cxn modelId="{81270E9D-8897-4654-9E83-2CE33ED06B2B}" type="presParOf" srcId="{E19BB5DF-DFED-417E-AA5E-33B123610E81}" destId="{E3C7E6A4-740B-4244-AD17-4AA70411B13A}" srcOrd="1" destOrd="0" presId="urn:microsoft.com/office/officeart/2005/8/layout/hierarchy4"/>
    <dgm:cxn modelId="{91DDEDC7-A571-4B27-9115-1F309A0F4175}" type="presParOf" srcId="{E19BB5DF-DFED-417E-AA5E-33B123610E81}" destId="{641DAC29-6471-48E0-978B-BDE1257DF123}" srcOrd="2" destOrd="0" presId="urn:microsoft.com/office/officeart/2005/8/layout/hierarchy4"/>
    <dgm:cxn modelId="{CA71C6DE-1B7D-45DE-AF46-C078E0889B36}" type="presParOf" srcId="{641DAC29-6471-48E0-978B-BDE1257DF123}" destId="{EBA96863-2B62-4CDD-B959-F72EEC48F2DD}" srcOrd="0" destOrd="0" presId="urn:microsoft.com/office/officeart/2005/8/layout/hierarchy4"/>
    <dgm:cxn modelId="{853D7023-3E07-4015-8D1E-402A56C3AAB9}" type="presParOf" srcId="{EBA96863-2B62-4CDD-B959-F72EEC48F2DD}" destId="{ADF5DDC7-F86B-462D-83EC-5A64FD7AEB26}" srcOrd="0" destOrd="0" presId="urn:microsoft.com/office/officeart/2005/8/layout/hierarchy4"/>
    <dgm:cxn modelId="{5A32F41D-4D54-4BC9-846C-45E456149199}" type="presParOf" srcId="{EBA96863-2B62-4CDD-B959-F72EEC48F2DD}" destId="{F2046830-CCC7-4E5D-B471-E81E9E4B1043}" srcOrd="1" destOrd="0" presId="urn:microsoft.com/office/officeart/2005/8/layout/hierarchy4"/>
    <dgm:cxn modelId="{F35E185D-4606-41CF-99BF-75FEE7F9BA7C}" type="presParOf" srcId="{D813877B-16B4-4D1D-81E9-259D2479596E}" destId="{626491A5-06DF-40EC-9247-445BAECD8E7B}" srcOrd="1" destOrd="0" presId="urn:microsoft.com/office/officeart/2005/8/layout/hierarchy4"/>
    <dgm:cxn modelId="{96F55820-CECE-4708-8900-3ED61AA3B986}" type="presParOf" srcId="{D813877B-16B4-4D1D-81E9-259D2479596E}" destId="{5C4A4442-6925-49E4-85E0-C10DDD16AF08}" srcOrd="2" destOrd="0" presId="urn:microsoft.com/office/officeart/2005/8/layout/hierarchy4"/>
    <dgm:cxn modelId="{8DA77C03-596F-461F-A705-E6EA7011ABDA}" type="presParOf" srcId="{5C4A4442-6925-49E4-85E0-C10DDD16AF08}" destId="{E5AA022C-995A-48EB-87CF-777488B02C07}" srcOrd="0" destOrd="0" presId="urn:microsoft.com/office/officeart/2005/8/layout/hierarchy4"/>
    <dgm:cxn modelId="{55382F68-EBFB-4594-A271-6B0F20A28210}" type="presParOf" srcId="{5C4A4442-6925-49E4-85E0-C10DDD16AF08}" destId="{784B085D-9804-4159-B8F9-B9DC97F375F9}" srcOrd="1" destOrd="0" presId="urn:microsoft.com/office/officeart/2005/8/layout/hierarchy4"/>
    <dgm:cxn modelId="{58545A34-06F9-47F5-9182-C96C9CCA7E1A}" type="presParOf" srcId="{5C4A4442-6925-49E4-85E0-C10DDD16AF08}" destId="{7A80B4C8-5AEC-451C-A2FB-C8C4B9CE796D}" srcOrd="2" destOrd="0" presId="urn:microsoft.com/office/officeart/2005/8/layout/hierarchy4"/>
    <dgm:cxn modelId="{F7F5E0F3-782E-4997-B370-FF28C7E1F8BD}" type="presParOf" srcId="{7A80B4C8-5AEC-451C-A2FB-C8C4B9CE796D}" destId="{7A7F9D4D-08BC-428F-8BE0-6DBFBD6A5B30}" srcOrd="0" destOrd="0" presId="urn:microsoft.com/office/officeart/2005/8/layout/hierarchy4"/>
    <dgm:cxn modelId="{2F078ADA-9478-42C8-9882-81665B2F2785}" type="presParOf" srcId="{7A7F9D4D-08BC-428F-8BE0-6DBFBD6A5B30}" destId="{FB9CEACA-9966-4566-BA97-C48156B8591C}" srcOrd="0" destOrd="0" presId="urn:microsoft.com/office/officeart/2005/8/layout/hierarchy4"/>
    <dgm:cxn modelId="{10B9B948-F59E-4E4B-BE1D-F0BA478F4569}" type="presParOf" srcId="{7A7F9D4D-08BC-428F-8BE0-6DBFBD6A5B30}" destId="{EA644704-3087-4B22-8191-343DC3BDA74E}" srcOrd="1" destOrd="0" presId="urn:microsoft.com/office/officeart/2005/8/layout/hierarchy4"/>
    <dgm:cxn modelId="{8CF4CDDF-0F8D-400F-A7E7-5432324DAFCF}" type="presParOf" srcId="{D813877B-16B4-4D1D-81E9-259D2479596E}" destId="{E00F1079-9746-453A-B5F8-3AB5A8E64448}" srcOrd="3" destOrd="0" presId="urn:microsoft.com/office/officeart/2005/8/layout/hierarchy4"/>
    <dgm:cxn modelId="{104FC61B-C8BD-4287-B5B0-B12F0D30AAD5}" type="presParOf" srcId="{D813877B-16B4-4D1D-81E9-259D2479596E}" destId="{295B1504-24AA-416C-819C-8505925AB72F}" srcOrd="4" destOrd="0" presId="urn:microsoft.com/office/officeart/2005/8/layout/hierarchy4"/>
    <dgm:cxn modelId="{619317A0-3D59-4A8E-81CB-6AF2609B9835}" type="presParOf" srcId="{295B1504-24AA-416C-819C-8505925AB72F}" destId="{2A039ACF-6A59-4783-A9E2-1674141810D8}" srcOrd="0" destOrd="0" presId="urn:microsoft.com/office/officeart/2005/8/layout/hierarchy4"/>
    <dgm:cxn modelId="{E7E43555-D312-4275-9D5F-A4D2483F22F2}" type="presParOf" srcId="{295B1504-24AA-416C-819C-8505925AB72F}" destId="{D5606625-30E0-431D-8175-24AF60FFE224}" srcOrd="1" destOrd="0" presId="urn:microsoft.com/office/officeart/2005/8/layout/hierarchy4"/>
    <dgm:cxn modelId="{2A9933F9-9130-4244-8513-B3AB36B8AEEF}" type="presParOf" srcId="{295B1504-24AA-416C-819C-8505925AB72F}" destId="{EC59D26A-E408-4F04-A6A1-D3D0053CE008}" srcOrd="2" destOrd="0" presId="urn:microsoft.com/office/officeart/2005/8/layout/hierarchy4"/>
    <dgm:cxn modelId="{480384C5-0734-4124-8366-1E9A57832524}" type="presParOf" srcId="{EC59D26A-E408-4F04-A6A1-D3D0053CE008}" destId="{DD54272B-8395-4389-BA76-524B32100C4A}" srcOrd="0" destOrd="0" presId="urn:microsoft.com/office/officeart/2005/8/layout/hierarchy4"/>
    <dgm:cxn modelId="{82D1145A-AC23-4554-A257-33ACCB1DA6B0}" type="presParOf" srcId="{DD54272B-8395-4389-BA76-524B32100C4A}" destId="{FD216869-9B8D-4BBD-BB36-698099B6788D}" srcOrd="0" destOrd="0" presId="urn:microsoft.com/office/officeart/2005/8/layout/hierarchy4"/>
    <dgm:cxn modelId="{BC107EB0-F3BB-4034-B91F-6A72C5EFB74D}" type="presParOf" srcId="{DD54272B-8395-4389-BA76-524B32100C4A}" destId="{958B4C65-BD4F-43E6-81D1-5A675F7570F6}"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D0EAE97-FCED-418E-A57D-95243F766CD2}"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EC2618EE-A438-42D5-819D-56ABB7764B95}">
      <dgm:prSet/>
      <dgm:spPr/>
      <dgm:t>
        <a:bodyPr/>
        <a:lstStyle/>
        <a:p>
          <a:pPr rtl="0"/>
          <a:r>
            <a:rPr lang="en-US" dirty="0"/>
            <a:t>The ability to reach desired services, activities, and opportunities. </a:t>
          </a:r>
        </a:p>
      </dgm:t>
    </dgm:pt>
    <dgm:pt modelId="{FCE837E8-255A-4958-B152-AF2A2A6F12B3}" type="parTrans" cxnId="{B8BC5194-D2D3-400D-9D3C-F7DE5983929E}">
      <dgm:prSet/>
      <dgm:spPr/>
      <dgm:t>
        <a:bodyPr/>
        <a:lstStyle/>
        <a:p>
          <a:endParaRPr lang="en-US"/>
        </a:p>
      </dgm:t>
    </dgm:pt>
    <dgm:pt modelId="{4DE92B70-4FA6-4A0D-BCA7-EC212FD53948}" type="sibTrans" cxnId="{B8BC5194-D2D3-400D-9D3C-F7DE5983929E}">
      <dgm:prSet/>
      <dgm:spPr/>
      <dgm:t>
        <a:bodyPr/>
        <a:lstStyle/>
        <a:p>
          <a:endParaRPr lang="en-US"/>
        </a:p>
      </dgm:t>
    </dgm:pt>
    <dgm:pt modelId="{D0266F4C-9BBB-42B7-9786-3819C1BF030B}" type="pres">
      <dgm:prSet presAssocID="{0D0EAE97-FCED-418E-A57D-95243F766CD2}" presName="Name0" presStyleCnt="0">
        <dgm:presLayoutVars>
          <dgm:chPref val="3"/>
          <dgm:dir/>
          <dgm:animLvl val="lvl"/>
          <dgm:resizeHandles/>
        </dgm:presLayoutVars>
      </dgm:prSet>
      <dgm:spPr/>
      <dgm:t>
        <a:bodyPr/>
        <a:lstStyle/>
        <a:p>
          <a:endParaRPr lang="en-US"/>
        </a:p>
      </dgm:t>
    </dgm:pt>
    <dgm:pt modelId="{3C918FD8-712E-4AD1-BEBE-F2EBDE074A34}" type="pres">
      <dgm:prSet presAssocID="{EC2618EE-A438-42D5-819D-56ABB7764B95}" presName="horFlow" presStyleCnt="0"/>
      <dgm:spPr/>
    </dgm:pt>
    <dgm:pt modelId="{07A93266-EAED-4FB4-B62D-68555E33663B}" type="pres">
      <dgm:prSet presAssocID="{EC2618EE-A438-42D5-819D-56ABB7764B95}" presName="bigChev" presStyleLbl="node1" presStyleIdx="0" presStyleCnt="1"/>
      <dgm:spPr/>
      <dgm:t>
        <a:bodyPr/>
        <a:lstStyle/>
        <a:p>
          <a:endParaRPr lang="en-US"/>
        </a:p>
      </dgm:t>
    </dgm:pt>
  </dgm:ptLst>
  <dgm:cxnLst>
    <dgm:cxn modelId="{B8BC5194-D2D3-400D-9D3C-F7DE5983929E}" srcId="{0D0EAE97-FCED-418E-A57D-95243F766CD2}" destId="{EC2618EE-A438-42D5-819D-56ABB7764B95}" srcOrd="0" destOrd="0" parTransId="{FCE837E8-255A-4958-B152-AF2A2A6F12B3}" sibTransId="{4DE92B70-4FA6-4A0D-BCA7-EC212FD53948}"/>
    <dgm:cxn modelId="{90CF4464-5797-47B3-A017-F0BCFC8C28D7}" type="presOf" srcId="{0D0EAE97-FCED-418E-A57D-95243F766CD2}" destId="{D0266F4C-9BBB-42B7-9786-3819C1BF030B}" srcOrd="0" destOrd="0" presId="urn:microsoft.com/office/officeart/2005/8/layout/lProcess3"/>
    <dgm:cxn modelId="{B1805BF5-232B-4341-A1CA-E060316F1E8E}" type="presOf" srcId="{EC2618EE-A438-42D5-819D-56ABB7764B95}" destId="{07A93266-EAED-4FB4-B62D-68555E33663B}" srcOrd="0" destOrd="0" presId="urn:microsoft.com/office/officeart/2005/8/layout/lProcess3"/>
    <dgm:cxn modelId="{A437BC83-155B-4E42-83C9-387BCA48C55A}" type="presParOf" srcId="{D0266F4C-9BBB-42B7-9786-3819C1BF030B}" destId="{3C918FD8-712E-4AD1-BEBE-F2EBDE074A34}" srcOrd="0" destOrd="0" presId="urn:microsoft.com/office/officeart/2005/8/layout/lProcess3"/>
    <dgm:cxn modelId="{00837835-0261-4805-8AD2-CD67DA28DBE7}" type="presParOf" srcId="{3C918FD8-712E-4AD1-BEBE-F2EBDE074A34}" destId="{07A93266-EAED-4FB4-B62D-68555E33663B}"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84E769-60FE-4F84-B450-3D3E01FC8081}" type="doc">
      <dgm:prSet loTypeId="urn:microsoft.com/office/officeart/2005/8/layout/hProcess10" loCatId="picture" qsTypeId="urn:microsoft.com/office/officeart/2005/8/quickstyle/simple1" qsCatId="simple" csTypeId="urn:microsoft.com/office/officeart/2005/8/colors/accent1_2" csCatId="accent1" phldr="1"/>
      <dgm:spPr/>
    </dgm:pt>
    <dgm:pt modelId="{4F67BE46-68EA-450B-9399-F9D56534BD29}">
      <dgm:prSet phldrT="[Text]"/>
      <dgm:spPr/>
      <dgm:t>
        <a:bodyPr/>
        <a:lstStyle/>
        <a:p>
          <a:pPr eaLnBrk="1" latinLnBrk="0"/>
          <a:r>
            <a:rPr lang="en-US" dirty="0"/>
            <a:t>Equal access to safe, affordable, and reliable transportation</a:t>
          </a:r>
        </a:p>
      </dgm:t>
    </dgm:pt>
    <dgm:pt modelId="{F8CBAAFE-9F87-472D-8B7A-EE7DBC355656}" type="parTrans" cxnId="{8A3BBC06-8FE2-4EA0-87F1-474A6054C97F}">
      <dgm:prSet/>
      <dgm:spPr/>
      <dgm:t>
        <a:bodyPr/>
        <a:lstStyle/>
        <a:p>
          <a:endParaRPr lang="en-US"/>
        </a:p>
      </dgm:t>
    </dgm:pt>
    <dgm:pt modelId="{4046F94E-BA20-454E-8945-BDF7963E3F84}" type="sibTrans" cxnId="{8A3BBC06-8FE2-4EA0-87F1-474A6054C97F}">
      <dgm:prSet/>
      <dgm:spPr/>
      <dgm:t>
        <a:bodyPr/>
        <a:lstStyle/>
        <a:p>
          <a:endParaRPr lang="en-US"/>
        </a:p>
      </dgm:t>
    </dgm:pt>
    <dgm:pt modelId="{3417C5EB-D8B1-45C0-BFD9-F26BD7875241}">
      <dgm:prSet phldrT="[Text]"/>
      <dgm:spPr/>
      <dgm:t>
        <a:bodyPr/>
        <a:lstStyle/>
        <a:p>
          <a:r>
            <a:rPr lang="en-US" dirty="0"/>
            <a:t>More equitable distribution of transportation benefits and burdens</a:t>
          </a:r>
        </a:p>
      </dgm:t>
    </dgm:pt>
    <dgm:pt modelId="{400B57DB-ED1B-4FBB-AC35-B565C17F6155}" type="parTrans" cxnId="{6C048B92-0796-4816-B385-3277E95995A3}">
      <dgm:prSet/>
      <dgm:spPr/>
      <dgm:t>
        <a:bodyPr/>
        <a:lstStyle/>
        <a:p>
          <a:endParaRPr lang="en-US"/>
        </a:p>
      </dgm:t>
    </dgm:pt>
    <dgm:pt modelId="{1130913E-16BB-42BE-AC91-B9A5DC6D7DEA}" type="sibTrans" cxnId="{6C048B92-0796-4816-B385-3277E95995A3}">
      <dgm:prSet/>
      <dgm:spPr/>
      <dgm:t>
        <a:bodyPr/>
        <a:lstStyle/>
        <a:p>
          <a:endParaRPr lang="en-US"/>
        </a:p>
      </dgm:t>
    </dgm:pt>
    <dgm:pt modelId="{B4655539-8485-4250-A279-732B900FE8D5}">
      <dgm:prSet phldrT="[Text]"/>
      <dgm:spPr/>
      <dgm:t>
        <a:bodyPr/>
        <a:lstStyle/>
        <a:p>
          <a:r>
            <a:rPr lang="en-US" dirty="0"/>
            <a:t>Improved access to opportunity for all persons</a:t>
          </a:r>
        </a:p>
      </dgm:t>
    </dgm:pt>
    <dgm:pt modelId="{48718B2A-1DF1-4AB5-916B-FFC3A2765416}" type="parTrans" cxnId="{9984262C-9B66-4567-9FE8-98CE5ABCB76D}">
      <dgm:prSet/>
      <dgm:spPr/>
      <dgm:t>
        <a:bodyPr/>
        <a:lstStyle/>
        <a:p>
          <a:endParaRPr lang="en-US"/>
        </a:p>
      </dgm:t>
    </dgm:pt>
    <dgm:pt modelId="{01C54F42-B089-46D7-9CFD-25B9B4C8F359}" type="sibTrans" cxnId="{9984262C-9B66-4567-9FE8-98CE5ABCB76D}">
      <dgm:prSet/>
      <dgm:spPr/>
      <dgm:t>
        <a:bodyPr/>
        <a:lstStyle/>
        <a:p>
          <a:endParaRPr lang="en-US"/>
        </a:p>
      </dgm:t>
    </dgm:pt>
    <dgm:pt modelId="{5D217959-DAE5-4871-8E6A-D09020C763C2}" type="pres">
      <dgm:prSet presAssocID="{8D84E769-60FE-4F84-B450-3D3E01FC8081}" presName="Name0" presStyleCnt="0">
        <dgm:presLayoutVars>
          <dgm:dir/>
          <dgm:resizeHandles val="exact"/>
        </dgm:presLayoutVars>
      </dgm:prSet>
      <dgm:spPr/>
    </dgm:pt>
    <dgm:pt modelId="{A1FA370C-D491-4BFD-9D5B-17882E3F3109}" type="pres">
      <dgm:prSet presAssocID="{4F67BE46-68EA-450B-9399-F9D56534BD29}" presName="composite" presStyleCnt="0"/>
      <dgm:spPr/>
    </dgm:pt>
    <dgm:pt modelId="{1D49248E-8F41-4BA3-8BDF-F956017661FF}" type="pres">
      <dgm:prSet presAssocID="{4F67BE46-68EA-450B-9399-F9D56534BD29}" presName="imagSh" presStyleLbl="b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5000" r="-5000"/>
          </a:stretch>
        </a:blipFill>
      </dgm:spPr>
    </dgm:pt>
    <dgm:pt modelId="{934BB004-371E-4081-B1DB-571332D7363B}" type="pres">
      <dgm:prSet presAssocID="{4F67BE46-68EA-450B-9399-F9D56534BD29}" presName="txNode" presStyleLbl="node1" presStyleIdx="0" presStyleCnt="3">
        <dgm:presLayoutVars>
          <dgm:bulletEnabled val="1"/>
        </dgm:presLayoutVars>
      </dgm:prSet>
      <dgm:spPr/>
      <dgm:t>
        <a:bodyPr/>
        <a:lstStyle/>
        <a:p>
          <a:endParaRPr lang="en-US"/>
        </a:p>
      </dgm:t>
    </dgm:pt>
    <dgm:pt modelId="{4CB62DE0-F524-420A-BE1D-0EB32E7A6A4A}" type="pres">
      <dgm:prSet presAssocID="{4046F94E-BA20-454E-8945-BDF7963E3F84}" presName="sibTrans" presStyleLbl="sibTrans2D1" presStyleIdx="0" presStyleCnt="2"/>
      <dgm:spPr/>
      <dgm:t>
        <a:bodyPr/>
        <a:lstStyle/>
        <a:p>
          <a:endParaRPr lang="en-US"/>
        </a:p>
      </dgm:t>
    </dgm:pt>
    <dgm:pt modelId="{F890E6D7-7BDD-44C4-B545-D651FD322C92}" type="pres">
      <dgm:prSet presAssocID="{4046F94E-BA20-454E-8945-BDF7963E3F84}" presName="connTx" presStyleLbl="sibTrans2D1" presStyleIdx="0" presStyleCnt="2"/>
      <dgm:spPr/>
      <dgm:t>
        <a:bodyPr/>
        <a:lstStyle/>
        <a:p>
          <a:endParaRPr lang="en-US"/>
        </a:p>
      </dgm:t>
    </dgm:pt>
    <dgm:pt modelId="{75676027-E043-4861-A93B-6AD83B62F94A}" type="pres">
      <dgm:prSet presAssocID="{B4655539-8485-4250-A279-732B900FE8D5}" presName="composite" presStyleCnt="0"/>
      <dgm:spPr/>
    </dgm:pt>
    <dgm:pt modelId="{D083AB1D-E0AF-431F-805F-9D0CEA730B74}" type="pres">
      <dgm:prSet presAssocID="{B4655539-8485-4250-A279-732B900FE8D5}" presName="imagSh" presStyleLbl="b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pt>
    <dgm:pt modelId="{29A17A21-D136-4C4B-A98E-614CF7C7D72C}" type="pres">
      <dgm:prSet presAssocID="{B4655539-8485-4250-A279-732B900FE8D5}" presName="txNode" presStyleLbl="node1" presStyleIdx="1" presStyleCnt="3">
        <dgm:presLayoutVars>
          <dgm:bulletEnabled val="1"/>
        </dgm:presLayoutVars>
      </dgm:prSet>
      <dgm:spPr/>
      <dgm:t>
        <a:bodyPr/>
        <a:lstStyle/>
        <a:p>
          <a:endParaRPr lang="en-US"/>
        </a:p>
      </dgm:t>
    </dgm:pt>
    <dgm:pt modelId="{81ED2FE2-9777-4639-BA47-7496DF63A4A2}" type="pres">
      <dgm:prSet presAssocID="{01C54F42-B089-46D7-9CFD-25B9B4C8F359}" presName="sibTrans" presStyleLbl="sibTrans2D1" presStyleIdx="1" presStyleCnt="2"/>
      <dgm:spPr/>
      <dgm:t>
        <a:bodyPr/>
        <a:lstStyle/>
        <a:p>
          <a:endParaRPr lang="en-US"/>
        </a:p>
      </dgm:t>
    </dgm:pt>
    <dgm:pt modelId="{2704C6AF-586E-47A2-984F-1947CB336BD1}" type="pres">
      <dgm:prSet presAssocID="{01C54F42-B089-46D7-9CFD-25B9B4C8F359}" presName="connTx" presStyleLbl="sibTrans2D1" presStyleIdx="1" presStyleCnt="2"/>
      <dgm:spPr/>
      <dgm:t>
        <a:bodyPr/>
        <a:lstStyle/>
        <a:p>
          <a:endParaRPr lang="en-US"/>
        </a:p>
      </dgm:t>
    </dgm:pt>
    <dgm:pt modelId="{D9A9C0C0-4B34-409F-8F34-715D1453B9E8}" type="pres">
      <dgm:prSet presAssocID="{3417C5EB-D8B1-45C0-BFD9-F26BD7875241}" presName="composite" presStyleCnt="0"/>
      <dgm:spPr/>
    </dgm:pt>
    <dgm:pt modelId="{EE5BABDB-E7CA-457C-86D9-3C760E14EC5E}" type="pres">
      <dgm:prSet presAssocID="{3417C5EB-D8B1-45C0-BFD9-F26BD7875241}" presName="imagSh" presStyleLbl="b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5000" b="-25000"/>
          </a:stretch>
        </a:blipFill>
      </dgm:spPr>
    </dgm:pt>
    <dgm:pt modelId="{E1857C4A-DAA5-4CAB-A31C-217F72C387C5}" type="pres">
      <dgm:prSet presAssocID="{3417C5EB-D8B1-45C0-BFD9-F26BD7875241}" presName="txNode" presStyleLbl="node1" presStyleIdx="2" presStyleCnt="3">
        <dgm:presLayoutVars>
          <dgm:bulletEnabled val="1"/>
        </dgm:presLayoutVars>
      </dgm:prSet>
      <dgm:spPr/>
      <dgm:t>
        <a:bodyPr/>
        <a:lstStyle/>
        <a:p>
          <a:endParaRPr lang="en-US"/>
        </a:p>
      </dgm:t>
    </dgm:pt>
  </dgm:ptLst>
  <dgm:cxnLst>
    <dgm:cxn modelId="{9E7E3247-B8B3-453B-B3B5-21FA832323F8}" type="presOf" srcId="{4046F94E-BA20-454E-8945-BDF7963E3F84}" destId="{F890E6D7-7BDD-44C4-B545-D651FD322C92}" srcOrd="1" destOrd="0" presId="urn:microsoft.com/office/officeart/2005/8/layout/hProcess10"/>
    <dgm:cxn modelId="{394ECBED-C3BB-45B6-B020-16710122D52B}" type="presOf" srcId="{4046F94E-BA20-454E-8945-BDF7963E3F84}" destId="{4CB62DE0-F524-420A-BE1D-0EB32E7A6A4A}" srcOrd="0" destOrd="0" presId="urn:microsoft.com/office/officeart/2005/8/layout/hProcess10"/>
    <dgm:cxn modelId="{6CF97A99-BF93-4098-9CC7-1B3AD6BC3A37}" type="presOf" srcId="{01C54F42-B089-46D7-9CFD-25B9B4C8F359}" destId="{81ED2FE2-9777-4639-BA47-7496DF63A4A2}" srcOrd="0" destOrd="0" presId="urn:microsoft.com/office/officeart/2005/8/layout/hProcess10"/>
    <dgm:cxn modelId="{8A3BBC06-8FE2-4EA0-87F1-474A6054C97F}" srcId="{8D84E769-60FE-4F84-B450-3D3E01FC8081}" destId="{4F67BE46-68EA-450B-9399-F9D56534BD29}" srcOrd="0" destOrd="0" parTransId="{F8CBAAFE-9F87-472D-8B7A-EE7DBC355656}" sibTransId="{4046F94E-BA20-454E-8945-BDF7963E3F84}"/>
    <dgm:cxn modelId="{BCFE7C3F-1B60-4B38-B02D-2D20D3FD8395}" type="presOf" srcId="{4F67BE46-68EA-450B-9399-F9D56534BD29}" destId="{934BB004-371E-4081-B1DB-571332D7363B}" srcOrd="0" destOrd="0" presId="urn:microsoft.com/office/officeart/2005/8/layout/hProcess10"/>
    <dgm:cxn modelId="{BAA04719-96D3-4635-96BB-C64D06CEFC97}" type="presOf" srcId="{B4655539-8485-4250-A279-732B900FE8D5}" destId="{29A17A21-D136-4C4B-A98E-614CF7C7D72C}" srcOrd="0" destOrd="0" presId="urn:microsoft.com/office/officeart/2005/8/layout/hProcess10"/>
    <dgm:cxn modelId="{AE76BC1C-913D-415A-B64E-C99D68BCF7E9}" type="presOf" srcId="{8D84E769-60FE-4F84-B450-3D3E01FC8081}" destId="{5D217959-DAE5-4871-8E6A-D09020C763C2}" srcOrd="0" destOrd="0" presId="urn:microsoft.com/office/officeart/2005/8/layout/hProcess10"/>
    <dgm:cxn modelId="{9984262C-9B66-4567-9FE8-98CE5ABCB76D}" srcId="{8D84E769-60FE-4F84-B450-3D3E01FC8081}" destId="{B4655539-8485-4250-A279-732B900FE8D5}" srcOrd="1" destOrd="0" parTransId="{48718B2A-1DF1-4AB5-916B-FFC3A2765416}" sibTransId="{01C54F42-B089-46D7-9CFD-25B9B4C8F359}"/>
    <dgm:cxn modelId="{6C048B92-0796-4816-B385-3277E95995A3}" srcId="{8D84E769-60FE-4F84-B450-3D3E01FC8081}" destId="{3417C5EB-D8B1-45C0-BFD9-F26BD7875241}" srcOrd="2" destOrd="0" parTransId="{400B57DB-ED1B-4FBB-AC35-B565C17F6155}" sibTransId="{1130913E-16BB-42BE-AC91-B9A5DC6D7DEA}"/>
    <dgm:cxn modelId="{9B43488F-08D0-4AC8-A701-16014A4A26EB}" type="presOf" srcId="{3417C5EB-D8B1-45C0-BFD9-F26BD7875241}" destId="{E1857C4A-DAA5-4CAB-A31C-217F72C387C5}" srcOrd="0" destOrd="0" presId="urn:microsoft.com/office/officeart/2005/8/layout/hProcess10"/>
    <dgm:cxn modelId="{705A2572-F53F-44EA-AB12-84126A2ACDEB}" type="presOf" srcId="{01C54F42-B089-46D7-9CFD-25B9B4C8F359}" destId="{2704C6AF-586E-47A2-984F-1947CB336BD1}" srcOrd="1" destOrd="0" presId="urn:microsoft.com/office/officeart/2005/8/layout/hProcess10"/>
    <dgm:cxn modelId="{1103991A-AFF4-4BCE-B0FA-794D4DEFA044}" type="presParOf" srcId="{5D217959-DAE5-4871-8E6A-D09020C763C2}" destId="{A1FA370C-D491-4BFD-9D5B-17882E3F3109}" srcOrd="0" destOrd="0" presId="urn:microsoft.com/office/officeart/2005/8/layout/hProcess10"/>
    <dgm:cxn modelId="{809DFC80-296E-4F21-9190-AB8A760631CE}" type="presParOf" srcId="{A1FA370C-D491-4BFD-9D5B-17882E3F3109}" destId="{1D49248E-8F41-4BA3-8BDF-F956017661FF}" srcOrd="0" destOrd="0" presId="urn:microsoft.com/office/officeart/2005/8/layout/hProcess10"/>
    <dgm:cxn modelId="{37B46148-65A2-40F6-A266-E7E874EDC06C}" type="presParOf" srcId="{A1FA370C-D491-4BFD-9D5B-17882E3F3109}" destId="{934BB004-371E-4081-B1DB-571332D7363B}" srcOrd="1" destOrd="0" presId="urn:microsoft.com/office/officeart/2005/8/layout/hProcess10"/>
    <dgm:cxn modelId="{DC612F1E-09A9-4366-A359-5AADE49039C2}" type="presParOf" srcId="{5D217959-DAE5-4871-8E6A-D09020C763C2}" destId="{4CB62DE0-F524-420A-BE1D-0EB32E7A6A4A}" srcOrd="1" destOrd="0" presId="urn:microsoft.com/office/officeart/2005/8/layout/hProcess10"/>
    <dgm:cxn modelId="{05E347E7-0340-4241-88AE-215E92AC2459}" type="presParOf" srcId="{4CB62DE0-F524-420A-BE1D-0EB32E7A6A4A}" destId="{F890E6D7-7BDD-44C4-B545-D651FD322C92}" srcOrd="0" destOrd="0" presId="urn:microsoft.com/office/officeart/2005/8/layout/hProcess10"/>
    <dgm:cxn modelId="{D5BFC90E-3C89-49F8-A81D-7C2645813ED5}" type="presParOf" srcId="{5D217959-DAE5-4871-8E6A-D09020C763C2}" destId="{75676027-E043-4861-A93B-6AD83B62F94A}" srcOrd="2" destOrd="0" presId="urn:microsoft.com/office/officeart/2005/8/layout/hProcess10"/>
    <dgm:cxn modelId="{D416A343-989E-470E-958E-4BCB1D973C18}" type="presParOf" srcId="{75676027-E043-4861-A93B-6AD83B62F94A}" destId="{D083AB1D-E0AF-431F-805F-9D0CEA730B74}" srcOrd="0" destOrd="0" presId="urn:microsoft.com/office/officeart/2005/8/layout/hProcess10"/>
    <dgm:cxn modelId="{D4586DE7-B8B7-4E60-8A3A-5FA4BA6052DE}" type="presParOf" srcId="{75676027-E043-4861-A93B-6AD83B62F94A}" destId="{29A17A21-D136-4C4B-A98E-614CF7C7D72C}" srcOrd="1" destOrd="0" presId="urn:microsoft.com/office/officeart/2005/8/layout/hProcess10"/>
    <dgm:cxn modelId="{B6C92A5F-2927-47E3-A628-A290F8493C0C}" type="presParOf" srcId="{5D217959-DAE5-4871-8E6A-D09020C763C2}" destId="{81ED2FE2-9777-4639-BA47-7496DF63A4A2}" srcOrd="3" destOrd="0" presId="urn:microsoft.com/office/officeart/2005/8/layout/hProcess10"/>
    <dgm:cxn modelId="{45410946-4FAF-483D-8264-26A4EA1842AB}" type="presParOf" srcId="{81ED2FE2-9777-4639-BA47-7496DF63A4A2}" destId="{2704C6AF-586E-47A2-984F-1947CB336BD1}" srcOrd="0" destOrd="0" presId="urn:microsoft.com/office/officeart/2005/8/layout/hProcess10"/>
    <dgm:cxn modelId="{0A99391F-2218-4679-9043-E621D6EC9303}" type="presParOf" srcId="{5D217959-DAE5-4871-8E6A-D09020C763C2}" destId="{D9A9C0C0-4B34-409F-8F34-715D1453B9E8}" srcOrd="4" destOrd="0" presId="urn:microsoft.com/office/officeart/2005/8/layout/hProcess10"/>
    <dgm:cxn modelId="{3035A16D-37A2-4D5C-9048-F7F74ECC4188}" type="presParOf" srcId="{D9A9C0C0-4B34-409F-8F34-715D1453B9E8}" destId="{EE5BABDB-E7CA-457C-86D9-3C760E14EC5E}" srcOrd="0" destOrd="0" presId="urn:microsoft.com/office/officeart/2005/8/layout/hProcess10"/>
    <dgm:cxn modelId="{21262FBC-ED7B-4F0A-8336-46584CC6FE61}" type="presParOf" srcId="{D9A9C0C0-4B34-409F-8F34-715D1453B9E8}" destId="{E1857C4A-DAA5-4CAB-A31C-217F72C387C5}"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36125A0-A849-4425-A46B-DADB28A101D4}" type="doc">
      <dgm:prSet loTypeId="urn:microsoft.com/office/officeart/2011/layout/HexagonRadial" loCatId="cycle" qsTypeId="urn:microsoft.com/office/officeart/2005/8/quickstyle/simple4" qsCatId="simple" csTypeId="urn:microsoft.com/office/officeart/2005/8/colors/colorful5" csCatId="colorful" phldr="1"/>
      <dgm:spPr/>
      <dgm:t>
        <a:bodyPr/>
        <a:lstStyle/>
        <a:p>
          <a:endParaRPr lang="en-US"/>
        </a:p>
      </dgm:t>
    </dgm:pt>
    <dgm:pt modelId="{662D834D-7EA4-4630-8D36-EDC2900CBD51}">
      <dgm:prSet/>
      <dgm:spPr/>
      <dgm:t>
        <a:bodyPr/>
        <a:lstStyle/>
        <a:p>
          <a:pPr rtl="0"/>
          <a:r>
            <a:rPr lang="en-US" b="1" dirty="0"/>
            <a:t>Affordability</a:t>
          </a:r>
        </a:p>
      </dgm:t>
    </dgm:pt>
    <dgm:pt modelId="{157EB428-D1D1-4682-8D54-00D5D8BBB116}" type="parTrans" cxnId="{FBBD4D51-3BD3-4054-807E-F2A957A3673F}">
      <dgm:prSet/>
      <dgm:spPr/>
      <dgm:t>
        <a:bodyPr/>
        <a:lstStyle/>
        <a:p>
          <a:endParaRPr lang="en-US" b="1"/>
        </a:p>
      </dgm:t>
    </dgm:pt>
    <dgm:pt modelId="{4D91328E-432B-40F5-B3EA-28A9A40FAA71}" type="sibTrans" cxnId="{FBBD4D51-3BD3-4054-807E-F2A957A3673F}">
      <dgm:prSet/>
      <dgm:spPr/>
      <dgm:t>
        <a:bodyPr/>
        <a:lstStyle/>
        <a:p>
          <a:endParaRPr lang="en-US" b="1"/>
        </a:p>
      </dgm:t>
    </dgm:pt>
    <dgm:pt modelId="{EAE5E64E-6C5F-4487-843E-DA8FFD265EAC}">
      <dgm:prSet/>
      <dgm:spPr/>
      <dgm:t>
        <a:bodyPr/>
        <a:lstStyle/>
        <a:p>
          <a:pPr rtl="0"/>
          <a:r>
            <a:rPr lang="en-US" b="1" dirty="0"/>
            <a:t>Accessibility</a:t>
          </a:r>
        </a:p>
      </dgm:t>
    </dgm:pt>
    <dgm:pt modelId="{21C8A8AD-6718-43B7-8CB9-9688CE653D8C}" type="parTrans" cxnId="{4C6E4F76-28C6-4AE2-A4AB-165E8E61FBAB}">
      <dgm:prSet/>
      <dgm:spPr/>
      <dgm:t>
        <a:bodyPr/>
        <a:lstStyle/>
        <a:p>
          <a:endParaRPr lang="en-US" b="1"/>
        </a:p>
      </dgm:t>
    </dgm:pt>
    <dgm:pt modelId="{3B39AE49-33D8-4D28-AFC1-A5DC304D598C}" type="sibTrans" cxnId="{4C6E4F76-28C6-4AE2-A4AB-165E8E61FBAB}">
      <dgm:prSet/>
      <dgm:spPr/>
      <dgm:t>
        <a:bodyPr/>
        <a:lstStyle/>
        <a:p>
          <a:endParaRPr lang="en-US" b="1"/>
        </a:p>
      </dgm:t>
    </dgm:pt>
    <dgm:pt modelId="{3757DD65-6768-48D9-AF61-EE9D0168A1C8}">
      <dgm:prSet/>
      <dgm:spPr/>
      <dgm:t>
        <a:bodyPr/>
        <a:lstStyle/>
        <a:p>
          <a:pPr rtl="0"/>
          <a:r>
            <a:rPr lang="en-US" b="1" dirty="0"/>
            <a:t>Dimensions of Transportation Equity</a:t>
          </a:r>
        </a:p>
      </dgm:t>
    </dgm:pt>
    <dgm:pt modelId="{943C1790-F19F-4890-8684-AADB6C6CDAAA}" type="parTrans" cxnId="{8119A32B-2201-4FC3-8557-5C539CCF7E71}">
      <dgm:prSet/>
      <dgm:spPr/>
      <dgm:t>
        <a:bodyPr/>
        <a:lstStyle/>
        <a:p>
          <a:endParaRPr lang="en-US"/>
        </a:p>
      </dgm:t>
    </dgm:pt>
    <dgm:pt modelId="{AA0399B8-60B5-4F60-BB4A-C90BA942310D}" type="sibTrans" cxnId="{8119A32B-2201-4FC3-8557-5C539CCF7E71}">
      <dgm:prSet/>
      <dgm:spPr/>
      <dgm:t>
        <a:bodyPr/>
        <a:lstStyle/>
        <a:p>
          <a:endParaRPr lang="en-US"/>
        </a:p>
      </dgm:t>
    </dgm:pt>
    <dgm:pt modelId="{E790C9EA-9F3B-4373-9CD1-C41F75C85D35}">
      <dgm:prSet/>
      <dgm:spPr/>
      <dgm:t>
        <a:bodyPr/>
        <a:lstStyle/>
        <a:p>
          <a:pPr rtl="0"/>
          <a:r>
            <a:rPr lang="en-US" b="1" dirty="0"/>
            <a:t>Health, Safety, and the Environment</a:t>
          </a:r>
        </a:p>
      </dgm:t>
    </dgm:pt>
    <dgm:pt modelId="{18FA6E49-7F8B-4482-B69D-1361A1FDAEB2}" type="parTrans" cxnId="{B9AFB683-F6C1-4779-A4CE-6EED0CF95954}">
      <dgm:prSet/>
      <dgm:spPr/>
      <dgm:t>
        <a:bodyPr/>
        <a:lstStyle/>
        <a:p>
          <a:endParaRPr lang="en-US"/>
        </a:p>
      </dgm:t>
    </dgm:pt>
    <dgm:pt modelId="{BC82CA3F-9479-4586-878D-BC6F693672D0}" type="sibTrans" cxnId="{B9AFB683-F6C1-4779-A4CE-6EED0CF95954}">
      <dgm:prSet/>
      <dgm:spPr/>
      <dgm:t>
        <a:bodyPr/>
        <a:lstStyle/>
        <a:p>
          <a:endParaRPr lang="en-US"/>
        </a:p>
      </dgm:t>
    </dgm:pt>
    <dgm:pt modelId="{8CD44FC1-ADD8-4D54-BAEA-60F181473285}">
      <dgm:prSet/>
      <dgm:spPr/>
      <dgm:t>
        <a:bodyPr/>
        <a:lstStyle/>
        <a:p>
          <a:pPr rtl="0"/>
          <a:r>
            <a:rPr lang="en-US" b="1" dirty="0"/>
            <a:t>Mobility</a:t>
          </a:r>
        </a:p>
      </dgm:t>
    </dgm:pt>
    <dgm:pt modelId="{544F2D73-80FD-4E94-9824-8DC7AB70A487}" type="parTrans" cxnId="{2F00B609-8CB9-4050-9A4B-77911F9C1178}">
      <dgm:prSet/>
      <dgm:spPr/>
      <dgm:t>
        <a:bodyPr/>
        <a:lstStyle/>
        <a:p>
          <a:endParaRPr lang="en-US"/>
        </a:p>
      </dgm:t>
    </dgm:pt>
    <dgm:pt modelId="{4B5891F1-7FA9-4359-A996-1CADE57154B3}" type="sibTrans" cxnId="{2F00B609-8CB9-4050-9A4B-77911F9C1178}">
      <dgm:prSet/>
      <dgm:spPr/>
      <dgm:t>
        <a:bodyPr/>
        <a:lstStyle/>
        <a:p>
          <a:endParaRPr lang="en-US"/>
        </a:p>
      </dgm:t>
    </dgm:pt>
    <dgm:pt modelId="{7CB7E3A0-9223-4261-8BCF-F1D7DEC01B57}" type="pres">
      <dgm:prSet presAssocID="{936125A0-A849-4425-A46B-DADB28A101D4}" presName="Name0" presStyleCnt="0">
        <dgm:presLayoutVars>
          <dgm:chMax val="1"/>
          <dgm:chPref val="1"/>
          <dgm:dir/>
          <dgm:animOne val="branch"/>
          <dgm:animLvl val="lvl"/>
        </dgm:presLayoutVars>
      </dgm:prSet>
      <dgm:spPr/>
      <dgm:t>
        <a:bodyPr/>
        <a:lstStyle/>
        <a:p>
          <a:endParaRPr lang="en-US"/>
        </a:p>
      </dgm:t>
    </dgm:pt>
    <dgm:pt modelId="{E1BBD574-9D72-40FB-8975-587DA2582071}" type="pres">
      <dgm:prSet presAssocID="{3757DD65-6768-48D9-AF61-EE9D0168A1C8}" presName="Parent" presStyleLbl="node0" presStyleIdx="0" presStyleCnt="1">
        <dgm:presLayoutVars>
          <dgm:chMax val="6"/>
          <dgm:chPref val="6"/>
        </dgm:presLayoutVars>
      </dgm:prSet>
      <dgm:spPr/>
      <dgm:t>
        <a:bodyPr/>
        <a:lstStyle/>
        <a:p>
          <a:endParaRPr lang="en-US"/>
        </a:p>
      </dgm:t>
    </dgm:pt>
    <dgm:pt modelId="{A814E655-0F4D-49C1-8DA4-6B1F706E659C}" type="pres">
      <dgm:prSet presAssocID="{8CD44FC1-ADD8-4D54-BAEA-60F181473285}" presName="Accent1" presStyleCnt="0"/>
      <dgm:spPr/>
    </dgm:pt>
    <dgm:pt modelId="{525A0661-FE86-48BC-992C-74585695AE7D}" type="pres">
      <dgm:prSet presAssocID="{8CD44FC1-ADD8-4D54-BAEA-60F181473285}" presName="Accent" presStyleLbl="bgShp" presStyleIdx="0" presStyleCnt="4"/>
      <dgm:spPr/>
    </dgm:pt>
    <dgm:pt modelId="{EE2304A4-45BA-4FE5-B212-D7DA81D2E0BD}" type="pres">
      <dgm:prSet presAssocID="{8CD44FC1-ADD8-4D54-BAEA-60F181473285}" presName="Child1" presStyleLbl="node1" presStyleIdx="0" presStyleCnt="4">
        <dgm:presLayoutVars>
          <dgm:chMax val="0"/>
          <dgm:chPref val="0"/>
          <dgm:bulletEnabled val="1"/>
        </dgm:presLayoutVars>
      </dgm:prSet>
      <dgm:spPr/>
      <dgm:t>
        <a:bodyPr/>
        <a:lstStyle/>
        <a:p>
          <a:endParaRPr lang="en-US"/>
        </a:p>
      </dgm:t>
    </dgm:pt>
    <dgm:pt modelId="{0A1D244D-CE8B-4E6F-AF6D-FB7651131AA3}" type="pres">
      <dgm:prSet presAssocID="{EAE5E64E-6C5F-4487-843E-DA8FFD265EAC}" presName="Accent2" presStyleCnt="0"/>
      <dgm:spPr/>
    </dgm:pt>
    <dgm:pt modelId="{42DBCA77-D14C-4959-AB56-500FAFCE2E37}" type="pres">
      <dgm:prSet presAssocID="{EAE5E64E-6C5F-4487-843E-DA8FFD265EAC}" presName="Accent" presStyleLbl="bgShp" presStyleIdx="1" presStyleCnt="4"/>
      <dgm:spPr/>
    </dgm:pt>
    <dgm:pt modelId="{81BD296D-A4EB-4936-A71D-E2A437FD5F38}" type="pres">
      <dgm:prSet presAssocID="{EAE5E64E-6C5F-4487-843E-DA8FFD265EAC}" presName="Child2" presStyleLbl="node1" presStyleIdx="1" presStyleCnt="4">
        <dgm:presLayoutVars>
          <dgm:chMax val="0"/>
          <dgm:chPref val="0"/>
          <dgm:bulletEnabled val="1"/>
        </dgm:presLayoutVars>
      </dgm:prSet>
      <dgm:spPr/>
      <dgm:t>
        <a:bodyPr/>
        <a:lstStyle/>
        <a:p>
          <a:endParaRPr lang="en-US"/>
        </a:p>
      </dgm:t>
    </dgm:pt>
    <dgm:pt modelId="{5BB9A4DB-373C-4711-A887-2EDAAFA854FF}" type="pres">
      <dgm:prSet presAssocID="{662D834D-7EA4-4630-8D36-EDC2900CBD51}" presName="Accent3" presStyleCnt="0"/>
      <dgm:spPr/>
    </dgm:pt>
    <dgm:pt modelId="{C3CEE7DE-57A4-443C-B87B-E77CC4ACBAE6}" type="pres">
      <dgm:prSet presAssocID="{662D834D-7EA4-4630-8D36-EDC2900CBD51}" presName="Accent" presStyleLbl="bgShp" presStyleIdx="2" presStyleCnt="4"/>
      <dgm:spPr/>
    </dgm:pt>
    <dgm:pt modelId="{89DBBAF4-EA49-4A3D-A940-B8A1D7B1FDF3}" type="pres">
      <dgm:prSet presAssocID="{662D834D-7EA4-4630-8D36-EDC2900CBD51}" presName="Child3" presStyleLbl="node1" presStyleIdx="2" presStyleCnt="4">
        <dgm:presLayoutVars>
          <dgm:chMax val="0"/>
          <dgm:chPref val="0"/>
          <dgm:bulletEnabled val="1"/>
        </dgm:presLayoutVars>
      </dgm:prSet>
      <dgm:spPr/>
      <dgm:t>
        <a:bodyPr/>
        <a:lstStyle/>
        <a:p>
          <a:endParaRPr lang="en-US"/>
        </a:p>
      </dgm:t>
    </dgm:pt>
    <dgm:pt modelId="{05331493-D238-456D-8BB5-805722C814C5}" type="pres">
      <dgm:prSet presAssocID="{E790C9EA-9F3B-4373-9CD1-C41F75C85D35}" presName="Accent4" presStyleCnt="0"/>
      <dgm:spPr/>
    </dgm:pt>
    <dgm:pt modelId="{FA6AC077-AC60-4D5F-976F-E13C0C182213}" type="pres">
      <dgm:prSet presAssocID="{E790C9EA-9F3B-4373-9CD1-C41F75C85D35}" presName="Accent" presStyleLbl="bgShp" presStyleIdx="3" presStyleCnt="4"/>
      <dgm:spPr/>
    </dgm:pt>
    <dgm:pt modelId="{CD321FEE-C223-4A69-94FB-9D93883D225D}" type="pres">
      <dgm:prSet presAssocID="{E790C9EA-9F3B-4373-9CD1-C41F75C85D35}" presName="Child4" presStyleLbl="node1" presStyleIdx="3" presStyleCnt="4">
        <dgm:presLayoutVars>
          <dgm:chMax val="0"/>
          <dgm:chPref val="0"/>
          <dgm:bulletEnabled val="1"/>
        </dgm:presLayoutVars>
      </dgm:prSet>
      <dgm:spPr/>
      <dgm:t>
        <a:bodyPr/>
        <a:lstStyle/>
        <a:p>
          <a:endParaRPr lang="en-US"/>
        </a:p>
      </dgm:t>
    </dgm:pt>
  </dgm:ptLst>
  <dgm:cxnLst>
    <dgm:cxn modelId="{2F00B609-8CB9-4050-9A4B-77911F9C1178}" srcId="{3757DD65-6768-48D9-AF61-EE9D0168A1C8}" destId="{8CD44FC1-ADD8-4D54-BAEA-60F181473285}" srcOrd="0" destOrd="0" parTransId="{544F2D73-80FD-4E94-9824-8DC7AB70A487}" sibTransId="{4B5891F1-7FA9-4359-A996-1CADE57154B3}"/>
    <dgm:cxn modelId="{9C10D84A-1466-42F7-8462-CEE18F310146}" type="presOf" srcId="{936125A0-A849-4425-A46B-DADB28A101D4}" destId="{7CB7E3A0-9223-4261-8BCF-F1D7DEC01B57}" srcOrd="0" destOrd="0" presId="urn:microsoft.com/office/officeart/2011/layout/HexagonRadial"/>
    <dgm:cxn modelId="{4C6E4F76-28C6-4AE2-A4AB-165E8E61FBAB}" srcId="{3757DD65-6768-48D9-AF61-EE9D0168A1C8}" destId="{EAE5E64E-6C5F-4487-843E-DA8FFD265EAC}" srcOrd="1" destOrd="0" parTransId="{21C8A8AD-6718-43B7-8CB9-9688CE653D8C}" sibTransId="{3B39AE49-33D8-4D28-AFC1-A5DC304D598C}"/>
    <dgm:cxn modelId="{FBBD4D51-3BD3-4054-807E-F2A957A3673F}" srcId="{3757DD65-6768-48D9-AF61-EE9D0168A1C8}" destId="{662D834D-7EA4-4630-8D36-EDC2900CBD51}" srcOrd="2" destOrd="0" parTransId="{157EB428-D1D1-4682-8D54-00D5D8BBB116}" sibTransId="{4D91328E-432B-40F5-B3EA-28A9A40FAA71}"/>
    <dgm:cxn modelId="{CF2A310B-42B6-46E9-B73E-6C38D506C77D}" type="presOf" srcId="{662D834D-7EA4-4630-8D36-EDC2900CBD51}" destId="{89DBBAF4-EA49-4A3D-A940-B8A1D7B1FDF3}" srcOrd="0" destOrd="0" presId="urn:microsoft.com/office/officeart/2011/layout/HexagonRadial"/>
    <dgm:cxn modelId="{B9AFB683-F6C1-4779-A4CE-6EED0CF95954}" srcId="{3757DD65-6768-48D9-AF61-EE9D0168A1C8}" destId="{E790C9EA-9F3B-4373-9CD1-C41F75C85D35}" srcOrd="3" destOrd="0" parTransId="{18FA6E49-7F8B-4482-B69D-1361A1FDAEB2}" sibTransId="{BC82CA3F-9479-4586-878D-BC6F693672D0}"/>
    <dgm:cxn modelId="{FA0C77E8-F45E-4CCC-8D15-6D16C0E1CF73}" type="presOf" srcId="{8CD44FC1-ADD8-4D54-BAEA-60F181473285}" destId="{EE2304A4-45BA-4FE5-B212-D7DA81D2E0BD}" srcOrd="0" destOrd="0" presId="urn:microsoft.com/office/officeart/2011/layout/HexagonRadial"/>
    <dgm:cxn modelId="{0291C620-317B-4D31-94AF-EC3A663FCE7A}" type="presOf" srcId="{EAE5E64E-6C5F-4487-843E-DA8FFD265EAC}" destId="{81BD296D-A4EB-4936-A71D-E2A437FD5F38}" srcOrd="0" destOrd="0" presId="urn:microsoft.com/office/officeart/2011/layout/HexagonRadial"/>
    <dgm:cxn modelId="{8119A32B-2201-4FC3-8557-5C539CCF7E71}" srcId="{936125A0-A849-4425-A46B-DADB28A101D4}" destId="{3757DD65-6768-48D9-AF61-EE9D0168A1C8}" srcOrd="0" destOrd="0" parTransId="{943C1790-F19F-4890-8684-AADB6C6CDAAA}" sibTransId="{AA0399B8-60B5-4F60-BB4A-C90BA942310D}"/>
    <dgm:cxn modelId="{D07CDA59-DEAE-464A-962F-180034EC3FC8}" type="presOf" srcId="{E790C9EA-9F3B-4373-9CD1-C41F75C85D35}" destId="{CD321FEE-C223-4A69-94FB-9D93883D225D}" srcOrd="0" destOrd="0" presId="urn:microsoft.com/office/officeart/2011/layout/HexagonRadial"/>
    <dgm:cxn modelId="{590FF998-6BC3-4703-BB76-56B6DFF9288B}" type="presOf" srcId="{3757DD65-6768-48D9-AF61-EE9D0168A1C8}" destId="{E1BBD574-9D72-40FB-8975-587DA2582071}" srcOrd="0" destOrd="0" presId="urn:microsoft.com/office/officeart/2011/layout/HexagonRadial"/>
    <dgm:cxn modelId="{6F2AD15B-A2B9-4462-9DF3-2D6E44C97642}" type="presParOf" srcId="{7CB7E3A0-9223-4261-8BCF-F1D7DEC01B57}" destId="{E1BBD574-9D72-40FB-8975-587DA2582071}" srcOrd="0" destOrd="0" presId="urn:microsoft.com/office/officeart/2011/layout/HexagonRadial"/>
    <dgm:cxn modelId="{DD2837F0-7557-41C8-94CF-7D698C0D45E0}" type="presParOf" srcId="{7CB7E3A0-9223-4261-8BCF-F1D7DEC01B57}" destId="{A814E655-0F4D-49C1-8DA4-6B1F706E659C}" srcOrd="1" destOrd="0" presId="urn:microsoft.com/office/officeart/2011/layout/HexagonRadial"/>
    <dgm:cxn modelId="{E6DFEED7-B2D2-4FD7-BEC2-8C8DE69C04A0}" type="presParOf" srcId="{A814E655-0F4D-49C1-8DA4-6B1F706E659C}" destId="{525A0661-FE86-48BC-992C-74585695AE7D}" srcOrd="0" destOrd="0" presId="urn:microsoft.com/office/officeart/2011/layout/HexagonRadial"/>
    <dgm:cxn modelId="{DAF48B37-486F-4B41-B687-6D139A467164}" type="presParOf" srcId="{7CB7E3A0-9223-4261-8BCF-F1D7DEC01B57}" destId="{EE2304A4-45BA-4FE5-B212-D7DA81D2E0BD}" srcOrd="2" destOrd="0" presId="urn:microsoft.com/office/officeart/2011/layout/HexagonRadial"/>
    <dgm:cxn modelId="{B8F3EFDD-767F-4E83-8C14-E931F60488D1}" type="presParOf" srcId="{7CB7E3A0-9223-4261-8BCF-F1D7DEC01B57}" destId="{0A1D244D-CE8B-4E6F-AF6D-FB7651131AA3}" srcOrd="3" destOrd="0" presId="urn:microsoft.com/office/officeart/2011/layout/HexagonRadial"/>
    <dgm:cxn modelId="{CCDC33FA-7434-4F49-A01E-2039F8BD393B}" type="presParOf" srcId="{0A1D244D-CE8B-4E6F-AF6D-FB7651131AA3}" destId="{42DBCA77-D14C-4959-AB56-500FAFCE2E37}" srcOrd="0" destOrd="0" presId="urn:microsoft.com/office/officeart/2011/layout/HexagonRadial"/>
    <dgm:cxn modelId="{4E886892-BF68-4D4A-BDE8-3F90862416CE}" type="presParOf" srcId="{7CB7E3A0-9223-4261-8BCF-F1D7DEC01B57}" destId="{81BD296D-A4EB-4936-A71D-E2A437FD5F38}" srcOrd="4" destOrd="0" presId="urn:microsoft.com/office/officeart/2011/layout/HexagonRadial"/>
    <dgm:cxn modelId="{EA2FC095-6AC2-486F-AC77-B2D4C56E2EC3}" type="presParOf" srcId="{7CB7E3A0-9223-4261-8BCF-F1D7DEC01B57}" destId="{5BB9A4DB-373C-4711-A887-2EDAAFA854FF}" srcOrd="5" destOrd="0" presId="urn:microsoft.com/office/officeart/2011/layout/HexagonRadial"/>
    <dgm:cxn modelId="{3E96555A-D4AD-4EAF-ADE3-A5672E3A63AA}" type="presParOf" srcId="{5BB9A4DB-373C-4711-A887-2EDAAFA854FF}" destId="{C3CEE7DE-57A4-443C-B87B-E77CC4ACBAE6}" srcOrd="0" destOrd="0" presId="urn:microsoft.com/office/officeart/2011/layout/HexagonRadial"/>
    <dgm:cxn modelId="{5DEFB786-7AC1-480E-9822-CA885447C724}" type="presParOf" srcId="{7CB7E3A0-9223-4261-8BCF-F1D7DEC01B57}" destId="{89DBBAF4-EA49-4A3D-A940-B8A1D7B1FDF3}" srcOrd="6" destOrd="0" presId="urn:microsoft.com/office/officeart/2011/layout/HexagonRadial"/>
    <dgm:cxn modelId="{E2F423EC-2269-41D5-9B92-D2CD0013D81B}" type="presParOf" srcId="{7CB7E3A0-9223-4261-8BCF-F1D7DEC01B57}" destId="{05331493-D238-456D-8BB5-805722C814C5}" srcOrd="7" destOrd="0" presId="urn:microsoft.com/office/officeart/2011/layout/HexagonRadial"/>
    <dgm:cxn modelId="{EA753B32-97CE-47CE-A7A6-5084BE5DAEDF}" type="presParOf" srcId="{05331493-D238-456D-8BB5-805722C814C5}" destId="{FA6AC077-AC60-4D5F-976F-E13C0C182213}" srcOrd="0" destOrd="0" presId="urn:microsoft.com/office/officeart/2011/layout/HexagonRadial"/>
    <dgm:cxn modelId="{6D4A15E8-C58A-4E47-B753-62ED28A167CC}" type="presParOf" srcId="{7CB7E3A0-9223-4261-8BCF-F1D7DEC01B57}" destId="{CD321FEE-C223-4A69-94FB-9D93883D225D}" srcOrd="8"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BE35-DD0B-4064-B8EF-697BA82CEB35}"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ACCAEC54-21F2-4E02-B18C-80F2250C60FC}">
      <dgm:prSet/>
      <dgm:spPr/>
      <dgm:t>
        <a:bodyPr/>
        <a:lstStyle/>
        <a:p>
          <a:r>
            <a:rPr lang="en-US" b="0" dirty="0"/>
            <a:t>Major Components of Equity &amp; Justice</a:t>
          </a:r>
        </a:p>
      </dgm:t>
    </dgm:pt>
    <dgm:pt modelId="{4C76F7AE-1269-479C-8C30-AFAABE4F66B7}" type="parTrans" cxnId="{39DB3F89-9081-4566-B50D-321343A09FA1}">
      <dgm:prSet/>
      <dgm:spPr/>
      <dgm:t>
        <a:bodyPr/>
        <a:lstStyle/>
        <a:p>
          <a:endParaRPr lang="en-US" b="1"/>
        </a:p>
      </dgm:t>
    </dgm:pt>
    <dgm:pt modelId="{4681584B-4654-435B-BA6B-DE8C7792A23D}" type="sibTrans" cxnId="{39DB3F89-9081-4566-B50D-321343A09FA1}">
      <dgm:prSet/>
      <dgm:spPr/>
      <dgm:t>
        <a:bodyPr/>
        <a:lstStyle/>
        <a:p>
          <a:endParaRPr lang="en-US" b="1"/>
        </a:p>
      </dgm:t>
    </dgm:pt>
    <dgm:pt modelId="{E11314F1-1408-41B6-A8C1-895E69C34ECE}">
      <dgm:prSet/>
      <dgm:spPr/>
      <dgm:t>
        <a:bodyPr/>
        <a:lstStyle/>
        <a:p>
          <a:r>
            <a:rPr lang="en-US" b="0" dirty="0">
              <a:solidFill>
                <a:schemeClr val="tx1"/>
              </a:solidFill>
            </a:rPr>
            <a:t>Distribution</a:t>
          </a:r>
        </a:p>
      </dgm:t>
    </dgm:pt>
    <dgm:pt modelId="{6A4453DE-0CD7-46F1-B522-606B450BE0AC}" type="parTrans" cxnId="{DA43FFAF-C339-430E-8808-F266E120EBAC}">
      <dgm:prSet/>
      <dgm:spPr/>
      <dgm:t>
        <a:bodyPr/>
        <a:lstStyle/>
        <a:p>
          <a:endParaRPr lang="en-US" b="1"/>
        </a:p>
      </dgm:t>
    </dgm:pt>
    <dgm:pt modelId="{C8AF0C1B-7D54-4077-84FB-38A9674C741F}" type="sibTrans" cxnId="{DA43FFAF-C339-430E-8808-F266E120EBAC}">
      <dgm:prSet/>
      <dgm:spPr/>
      <dgm:t>
        <a:bodyPr/>
        <a:lstStyle/>
        <a:p>
          <a:endParaRPr lang="en-US" b="1"/>
        </a:p>
      </dgm:t>
    </dgm:pt>
    <dgm:pt modelId="{DCDAD60A-1372-4E56-BD1C-57A2D3C80277}">
      <dgm:prSet/>
      <dgm:spPr/>
      <dgm:t>
        <a:bodyPr/>
        <a:lstStyle/>
        <a:p>
          <a:r>
            <a:rPr lang="en-US" b="0" dirty="0"/>
            <a:t>Recognition</a:t>
          </a:r>
        </a:p>
      </dgm:t>
    </dgm:pt>
    <dgm:pt modelId="{C5687E81-3D0E-4D37-A90F-DF75AA313028}" type="parTrans" cxnId="{24B08021-FFA7-499E-A80C-9DA72350844D}">
      <dgm:prSet/>
      <dgm:spPr/>
      <dgm:t>
        <a:bodyPr/>
        <a:lstStyle/>
        <a:p>
          <a:endParaRPr lang="en-US" b="1"/>
        </a:p>
      </dgm:t>
    </dgm:pt>
    <dgm:pt modelId="{D5877BE5-C445-4A65-B27A-41630DB86FEB}" type="sibTrans" cxnId="{24B08021-FFA7-499E-A80C-9DA72350844D}">
      <dgm:prSet/>
      <dgm:spPr/>
      <dgm:t>
        <a:bodyPr/>
        <a:lstStyle/>
        <a:p>
          <a:endParaRPr lang="en-US" b="1"/>
        </a:p>
      </dgm:t>
    </dgm:pt>
    <dgm:pt modelId="{35CE7FB6-22B3-4871-877B-303FE6649948}">
      <dgm:prSet/>
      <dgm:spPr/>
      <dgm:t>
        <a:bodyPr/>
        <a:lstStyle/>
        <a:p>
          <a:r>
            <a:rPr lang="en-US" b="0" dirty="0"/>
            <a:t>Interaction</a:t>
          </a:r>
        </a:p>
      </dgm:t>
    </dgm:pt>
    <dgm:pt modelId="{DEEB9349-2F58-48CE-A669-3AC4E4EA1D09}" type="parTrans" cxnId="{9939FB2A-BC79-4DB1-BCEF-BAEC80D2EF53}">
      <dgm:prSet/>
      <dgm:spPr/>
      <dgm:t>
        <a:bodyPr/>
        <a:lstStyle/>
        <a:p>
          <a:endParaRPr lang="en-US" b="1"/>
        </a:p>
      </dgm:t>
    </dgm:pt>
    <dgm:pt modelId="{CE5AD505-D675-4A8F-8435-3C990753C628}" type="sibTrans" cxnId="{9939FB2A-BC79-4DB1-BCEF-BAEC80D2EF53}">
      <dgm:prSet/>
      <dgm:spPr/>
      <dgm:t>
        <a:bodyPr/>
        <a:lstStyle/>
        <a:p>
          <a:endParaRPr lang="en-US" b="1"/>
        </a:p>
      </dgm:t>
    </dgm:pt>
    <dgm:pt modelId="{BBA9E7C4-96D5-4698-9DC5-24E5B915E8C0}">
      <dgm:prSet/>
      <dgm:spPr/>
      <dgm:t>
        <a:bodyPr/>
        <a:lstStyle/>
        <a:p>
          <a:r>
            <a:rPr lang="en-US" b="0" dirty="0"/>
            <a:t>Care and Repair</a:t>
          </a:r>
        </a:p>
      </dgm:t>
    </dgm:pt>
    <dgm:pt modelId="{83EECA13-D08C-454D-8B5B-B91E3A04BBA4}" type="parTrans" cxnId="{FB7B4DF4-56FE-4AB8-8AA6-9CFBC4895888}">
      <dgm:prSet/>
      <dgm:spPr/>
      <dgm:t>
        <a:bodyPr/>
        <a:lstStyle/>
        <a:p>
          <a:endParaRPr lang="en-US" b="1"/>
        </a:p>
      </dgm:t>
    </dgm:pt>
    <dgm:pt modelId="{7A60BFAB-915B-44FE-9AFF-FAFA642C6F46}" type="sibTrans" cxnId="{FB7B4DF4-56FE-4AB8-8AA6-9CFBC4895888}">
      <dgm:prSet/>
      <dgm:spPr/>
      <dgm:t>
        <a:bodyPr/>
        <a:lstStyle/>
        <a:p>
          <a:endParaRPr lang="en-US" b="1"/>
        </a:p>
      </dgm:t>
    </dgm:pt>
    <dgm:pt modelId="{E7437CB9-9FAC-4E6D-8607-4F2B3292D8FD}">
      <dgm:prSet/>
      <dgm:spPr/>
      <dgm:t>
        <a:bodyPr/>
        <a:lstStyle/>
        <a:p>
          <a:r>
            <a:rPr lang="en-US" b="0" dirty="0"/>
            <a:t>Procedure </a:t>
          </a:r>
        </a:p>
      </dgm:t>
    </dgm:pt>
    <dgm:pt modelId="{DB85B674-BEE9-4DD5-A676-2AA77CBEF3BE}" type="parTrans" cxnId="{47695AC5-3F00-492E-80D9-542DD99DC00D}">
      <dgm:prSet/>
      <dgm:spPr/>
      <dgm:t>
        <a:bodyPr/>
        <a:lstStyle/>
        <a:p>
          <a:endParaRPr lang="en-US" b="1"/>
        </a:p>
      </dgm:t>
    </dgm:pt>
    <dgm:pt modelId="{9776F48D-14FC-46E9-BA5C-729261CDC829}" type="sibTrans" cxnId="{47695AC5-3F00-492E-80D9-542DD99DC00D}">
      <dgm:prSet/>
      <dgm:spPr/>
      <dgm:t>
        <a:bodyPr/>
        <a:lstStyle/>
        <a:p>
          <a:endParaRPr lang="en-US" b="1"/>
        </a:p>
      </dgm:t>
    </dgm:pt>
    <dgm:pt modelId="{28BBF697-B221-4E4F-BBDF-6CF64FF19D45}" type="pres">
      <dgm:prSet presAssocID="{3C77BE35-DD0B-4064-B8EF-697BA82CEB35}" presName="cycle" presStyleCnt="0">
        <dgm:presLayoutVars>
          <dgm:chMax val="1"/>
          <dgm:dir/>
          <dgm:animLvl val="ctr"/>
          <dgm:resizeHandles val="exact"/>
        </dgm:presLayoutVars>
      </dgm:prSet>
      <dgm:spPr/>
      <dgm:t>
        <a:bodyPr/>
        <a:lstStyle/>
        <a:p>
          <a:endParaRPr lang="en-US"/>
        </a:p>
      </dgm:t>
    </dgm:pt>
    <dgm:pt modelId="{81D6D41D-CF73-4210-BCF7-718D78D6E675}" type="pres">
      <dgm:prSet presAssocID="{ACCAEC54-21F2-4E02-B18C-80F2250C60FC}" presName="centerShape" presStyleLbl="node0" presStyleIdx="0" presStyleCnt="1"/>
      <dgm:spPr/>
      <dgm:t>
        <a:bodyPr/>
        <a:lstStyle/>
        <a:p>
          <a:endParaRPr lang="en-US"/>
        </a:p>
      </dgm:t>
    </dgm:pt>
    <dgm:pt modelId="{4260887C-1BD3-4034-9172-6A2B9CE195DE}" type="pres">
      <dgm:prSet presAssocID="{6A4453DE-0CD7-46F1-B522-606B450BE0AC}" presName="parTrans" presStyleLbl="bgSibTrans2D1" presStyleIdx="0" presStyleCnt="5"/>
      <dgm:spPr/>
      <dgm:t>
        <a:bodyPr/>
        <a:lstStyle/>
        <a:p>
          <a:endParaRPr lang="en-US"/>
        </a:p>
      </dgm:t>
    </dgm:pt>
    <dgm:pt modelId="{3D69E600-CF02-4935-8F49-0BDDA58301F1}" type="pres">
      <dgm:prSet presAssocID="{E11314F1-1408-41B6-A8C1-895E69C34ECE}" presName="node" presStyleLbl="node1" presStyleIdx="0" presStyleCnt="5">
        <dgm:presLayoutVars>
          <dgm:bulletEnabled val="1"/>
        </dgm:presLayoutVars>
      </dgm:prSet>
      <dgm:spPr/>
      <dgm:t>
        <a:bodyPr/>
        <a:lstStyle/>
        <a:p>
          <a:endParaRPr lang="en-US"/>
        </a:p>
      </dgm:t>
    </dgm:pt>
    <dgm:pt modelId="{A094F74D-664B-4B57-AA10-63E10C06B92A}" type="pres">
      <dgm:prSet presAssocID="{C5687E81-3D0E-4D37-A90F-DF75AA313028}" presName="parTrans" presStyleLbl="bgSibTrans2D1" presStyleIdx="1" presStyleCnt="5"/>
      <dgm:spPr/>
      <dgm:t>
        <a:bodyPr/>
        <a:lstStyle/>
        <a:p>
          <a:endParaRPr lang="en-US"/>
        </a:p>
      </dgm:t>
    </dgm:pt>
    <dgm:pt modelId="{E70E7224-B72F-40E4-8347-656698D9B943}" type="pres">
      <dgm:prSet presAssocID="{DCDAD60A-1372-4E56-BD1C-57A2D3C80277}" presName="node" presStyleLbl="node1" presStyleIdx="1" presStyleCnt="5">
        <dgm:presLayoutVars>
          <dgm:bulletEnabled val="1"/>
        </dgm:presLayoutVars>
      </dgm:prSet>
      <dgm:spPr/>
      <dgm:t>
        <a:bodyPr/>
        <a:lstStyle/>
        <a:p>
          <a:endParaRPr lang="en-US"/>
        </a:p>
      </dgm:t>
    </dgm:pt>
    <dgm:pt modelId="{B4A9FED8-AD2C-4720-A678-555EBCFAF9C8}" type="pres">
      <dgm:prSet presAssocID="{DEEB9349-2F58-48CE-A669-3AC4E4EA1D09}" presName="parTrans" presStyleLbl="bgSibTrans2D1" presStyleIdx="2" presStyleCnt="5"/>
      <dgm:spPr/>
      <dgm:t>
        <a:bodyPr/>
        <a:lstStyle/>
        <a:p>
          <a:endParaRPr lang="en-US"/>
        </a:p>
      </dgm:t>
    </dgm:pt>
    <dgm:pt modelId="{E0DE3C45-9605-4539-9521-D1CBFF8CA056}" type="pres">
      <dgm:prSet presAssocID="{35CE7FB6-22B3-4871-877B-303FE6649948}" presName="node" presStyleLbl="node1" presStyleIdx="2" presStyleCnt="5">
        <dgm:presLayoutVars>
          <dgm:bulletEnabled val="1"/>
        </dgm:presLayoutVars>
      </dgm:prSet>
      <dgm:spPr/>
      <dgm:t>
        <a:bodyPr/>
        <a:lstStyle/>
        <a:p>
          <a:endParaRPr lang="en-US"/>
        </a:p>
      </dgm:t>
    </dgm:pt>
    <dgm:pt modelId="{00C698D2-7562-44CA-A818-E62CFE1D3104}" type="pres">
      <dgm:prSet presAssocID="{83EECA13-D08C-454D-8B5B-B91E3A04BBA4}" presName="parTrans" presStyleLbl="bgSibTrans2D1" presStyleIdx="3" presStyleCnt="5"/>
      <dgm:spPr/>
      <dgm:t>
        <a:bodyPr/>
        <a:lstStyle/>
        <a:p>
          <a:endParaRPr lang="en-US"/>
        </a:p>
      </dgm:t>
    </dgm:pt>
    <dgm:pt modelId="{246AD786-155A-4F04-8601-C779D52886FD}" type="pres">
      <dgm:prSet presAssocID="{BBA9E7C4-96D5-4698-9DC5-24E5B915E8C0}" presName="node" presStyleLbl="node1" presStyleIdx="3" presStyleCnt="5">
        <dgm:presLayoutVars>
          <dgm:bulletEnabled val="1"/>
        </dgm:presLayoutVars>
      </dgm:prSet>
      <dgm:spPr/>
      <dgm:t>
        <a:bodyPr/>
        <a:lstStyle/>
        <a:p>
          <a:endParaRPr lang="en-US"/>
        </a:p>
      </dgm:t>
    </dgm:pt>
    <dgm:pt modelId="{B691E70D-ED9B-48C8-815A-D9BC1515F666}" type="pres">
      <dgm:prSet presAssocID="{DB85B674-BEE9-4DD5-A676-2AA77CBEF3BE}" presName="parTrans" presStyleLbl="bgSibTrans2D1" presStyleIdx="4" presStyleCnt="5"/>
      <dgm:spPr/>
      <dgm:t>
        <a:bodyPr/>
        <a:lstStyle/>
        <a:p>
          <a:endParaRPr lang="en-US"/>
        </a:p>
      </dgm:t>
    </dgm:pt>
    <dgm:pt modelId="{A52CDEC6-D7E6-42FC-8554-756F39F76359}" type="pres">
      <dgm:prSet presAssocID="{E7437CB9-9FAC-4E6D-8607-4F2B3292D8FD}" presName="node" presStyleLbl="node1" presStyleIdx="4" presStyleCnt="5">
        <dgm:presLayoutVars>
          <dgm:bulletEnabled val="1"/>
        </dgm:presLayoutVars>
      </dgm:prSet>
      <dgm:spPr/>
      <dgm:t>
        <a:bodyPr/>
        <a:lstStyle/>
        <a:p>
          <a:endParaRPr lang="en-US"/>
        </a:p>
      </dgm:t>
    </dgm:pt>
  </dgm:ptLst>
  <dgm:cxnLst>
    <dgm:cxn modelId="{71326458-D897-41BE-905F-6834B5615AFA}" type="presOf" srcId="{C5687E81-3D0E-4D37-A90F-DF75AA313028}" destId="{A094F74D-664B-4B57-AA10-63E10C06B92A}" srcOrd="0" destOrd="0" presId="urn:microsoft.com/office/officeart/2005/8/layout/radial4"/>
    <dgm:cxn modelId="{39DB3F89-9081-4566-B50D-321343A09FA1}" srcId="{3C77BE35-DD0B-4064-B8EF-697BA82CEB35}" destId="{ACCAEC54-21F2-4E02-B18C-80F2250C60FC}" srcOrd="0" destOrd="0" parTransId="{4C76F7AE-1269-479C-8C30-AFAABE4F66B7}" sibTransId="{4681584B-4654-435B-BA6B-DE8C7792A23D}"/>
    <dgm:cxn modelId="{9939FB2A-BC79-4DB1-BCEF-BAEC80D2EF53}" srcId="{ACCAEC54-21F2-4E02-B18C-80F2250C60FC}" destId="{35CE7FB6-22B3-4871-877B-303FE6649948}" srcOrd="2" destOrd="0" parTransId="{DEEB9349-2F58-48CE-A669-3AC4E4EA1D09}" sibTransId="{CE5AD505-D675-4A8F-8435-3C990753C628}"/>
    <dgm:cxn modelId="{8E2270C9-7830-4B1C-B48F-3E7099757A0B}" type="presOf" srcId="{ACCAEC54-21F2-4E02-B18C-80F2250C60FC}" destId="{81D6D41D-CF73-4210-BCF7-718D78D6E675}" srcOrd="0" destOrd="0" presId="urn:microsoft.com/office/officeart/2005/8/layout/radial4"/>
    <dgm:cxn modelId="{FE107DFA-C63E-4B0A-8C01-14A95A1C80A7}" type="presOf" srcId="{83EECA13-D08C-454D-8B5B-B91E3A04BBA4}" destId="{00C698D2-7562-44CA-A818-E62CFE1D3104}" srcOrd="0" destOrd="0" presId="urn:microsoft.com/office/officeart/2005/8/layout/radial4"/>
    <dgm:cxn modelId="{4D7A99BB-EFE0-49B6-80A5-7B0C65D0BC33}" type="presOf" srcId="{E11314F1-1408-41B6-A8C1-895E69C34ECE}" destId="{3D69E600-CF02-4935-8F49-0BDDA58301F1}" srcOrd="0" destOrd="0" presId="urn:microsoft.com/office/officeart/2005/8/layout/radial4"/>
    <dgm:cxn modelId="{C271AD7C-12A3-4248-BB12-50F692257928}" type="presOf" srcId="{BBA9E7C4-96D5-4698-9DC5-24E5B915E8C0}" destId="{246AD786-155A-4F04-8601-C779D52886FD}" srcOrd="0" destOrd="0" presId="urn:microsoft.com/office/officeart/2005/8/layout/radial4"/>
    <dgm:cxn modelId="{EB80DF42-4C1B-4AD0-A1E4-49E30DF8F60E}" type="presOf" srcId="{DCDAD60A-1372-4E56-BD1C-57A2D3C80277}" destId="{E70E7224-B72F-40E4-8347-656698D9B943}" srcOrd="0" destOrd="0" presId="urn:microsoft.com/office/officeart/2005/8/layout/radial4"/>
    <dgm:cxn modelId="{8FEE9BB2-7493-4F4C-AB32-D82B50C42F2C}" type="presOf" srcId="{DEEB9349-2F58-48CE-A669-3AC4E4EA1D09}" destId="{B4A9FED8-AD2C-4720-A678-555EBCFAF9C8}" srcOrd="0" destOrd="0" presId="urn:microsoft.com/office/officeart/2005/8/layout/radial4"/>
    <dgm:cxn modelId="{24B08021-FFA7-499E-A80C-9DA72350844D}" srcId="{ACCAEC54-21F2-4E02-B18C-80F2250C60FC}" destId="{DCDAD60A-1372-4E56-BD1C-57A2D3C80277}" srcOrd="1" destOrd="0" parTransId="{C5687E81-3D0E-4D37-A90F-DF75AA313028}" sibTransId="{D5877BE5-C445-4A65-B27A-41630DB86FEB}"/>
    <dgm:cxn modelId="{9BD80B7A-FACA-423A-BEE5-E4C128A8217A}" type="presOf" srcId="{35CE7FB6-22B3-4871-877B-303FE6649948}" destId="{E0DE3C45-9605-4539-9521-D1CBFF8CA056}" srcOrd="0" destOrd="0" presId="urn:microsoft.com/office/officeart/2005/8/layout/radial4"/>
    <dgm:cxn modelId="{FB7B4DF4-56FE-4AB8-8AA6-9CFBC4895888}" srcId="{ACCAEC54-21F2-4E02-B18C-80F2250C60FC}" destId="{BBA9E7C4-96D5-4698-9DC5-24E5B915E8C0}" srcOrd="3" destOrd="0" parTransId="{83EECA13-D08C-454D-8B5B-B91E3A04BBA4}" sibTransId="{7A60BFAB-915B-44FE-9AFF-FAFA642C6F46}"/>
    <dgm:cxn modelId="{EEAF7CC6-5CED-4A97-94CF-E432FE218B6D}" type="presOf" srcId="{DB85B674-BEE9-4DD5-A676-2AA77CBEF3BE}" destId="{B691E70D-ED9B-48C8-815A-D9BC1515F666}" srcOrd="0" destOrd="0" presId="urn:microsoft.com/office/officeart/2005/8/layout/radial4"/>
    <dgm:cxn modelId="{E29B1C4D-2D2C-48BB-A1C2-939855A37544}" type="presOf" srcId="{3C77BE35-DD0B-4064-B8EF-697BA82CEB35}" destId="{28BBF697-B221-4E4F-BBDF-6CF64FF19D45}" srcOrd="0" destOrd="0" presId="urn:microsoft.com/office/officeart/2005/8/layout/radial4"/>
    <dgm:cxn modelId="{DA43FFAF-C339-430E-8808-F266E120EBAC}" srcId="{ACCAEC54-21F2-4E02-B18C-80F2250C60FC}" destId="{E11314F1-1408-41B6-A8C1-895E69C34ECE}" srcOrd="0" destOrd="0" parTransId="{6A4453DE-0CD7-46F1-B522-606B450BE0AC}" sibTransId="{C8AF0C1B-7D54-4077-84FB-38A9674C741F}"/>
    <dgm:cxn modelId="{187BF20A-65D9-4578-A000-D5AFC4DD04B7}" type="presOf" srcId="{6A4453DE-0CD7-46F1-B522-606B450BE0AC}" destId="{4260887C-1BD3-4034-9172-6A2B9CE195DE}" srcOrd="0" destOrd="0" presId="urn:microsoft.com/office/officeart/2005/8/layout/radial4"/>
    <dgm:cxn modelId="{47695AC5-3F00-492E-80D9-542DD99DC00D}" srcId="{ACCAEC54-21F2-4E02-B18C-80F2250C60FC}" destId="{E7437CB9-9FAC-4E6D-8607-4F2B3292D8FD}" srcOrd="4" destOrd="0" parTransId="{DB85B674-BEE9-4DD5-A676-2AA77CBEF3BE}" sibTransId="{9776F48D-14FC-46E9-BA5C-729261CDC829}"/>
    <dgm:cxn modelId="{A19D24D6-5E2C-49E7-A40F-52503C286DCB}" type="presOf" srcId="{E7437CB9-9FAC-4E6D-8607-4F2B3292D8FD}" destId="{A52CDEC6-D7E6-42FC-8554-756F39F76359}" srcOrd="0" destOrd="0" presId="urn:microsoft.com/office/officeart/2005/8/layout/radial4"/>
    <dgm:cxn modelId="{D65A0802-9645-4C06-A2C8-14F07721F6A9}" type="presParOf" srcId="{28BBF697-B221-4E4F-BBDF-6CF64FF19D45}" destId="{81D6D41D-CF73-4210-BCF7-718D78D6E675}" srcOrd="0" destOrd="0" presId="urn:microsoft.com/office/officeart/2005/8/layout/radial4"/>
    <dgm:cxn modelId="{F149CE5E-E067-41F7-AD69-4D77080BB51C}" type="presParOf" srcId="{28BBF697-B221-4E4F-BBDF-6CF64FF19D45}" destId="{4260887C-1BD3-4034-9172-6A2B9CE195DE}" srcOrd="1" destOrd="0" presId="urn:microsoft.com/office/officeart/2005/8/layout/radial4"/>
    <dgm:cxn modelId="{264546FE-7C93-4CA9-B574-EA161BCC5D33}" type="presParOf" srcId="{28BBF697-B221-4E4F-BBDF-6CF64FF19D45}" destId="{3D69E600-CF02-4935-8F49-0BDDA58301F1}" srcOrd="2" destOrd="0" presId="urn:microsoft.com/office/officeart/2005/8/layout/radial4"/>
    <dgm:cxn modelId="{23D7DB78-1102-43A6-A00B-D56F9FCC90E2}" type="presParOf" srcId="{28BBF697-B221-4E4F-BBDF-6CF64FF19D45}" destId="{A094F74D-664B-4B57-AA10-63E10C06B92A}" srcOrd="3" destOrd="0" presId="urn:microsoft.com/office/officeart/2005/8/layout/radial4"/>
    <dgm:cxn modelId="{3AFA6635-1C81-4E52-9202-BEC1D1135D0B}" type="presParOf" srcId="{28BBF697-B221-4E4F-BBDF-6CF64FF19D45}" destId="{E70E7224-B72F-40E4-8347-656698D9B943}" srcOrd="4" destOrd="0" presId="urn:microsoft.com/office/officeart/2005/8/layout/radial4"/>
    <dgm:cxn modelId="{BAA20BC9-3BA5-4F25-A8A1-7BB0C1E877C7}" type="presParOf" srcId="{28BBF697-B221-4E4F-BBDF-6CF64FF19D45}" destId="{B4A9FED8-AD2C-4720-A678-555EBCFAF9C8}" srcOrd="5" destOrd="0" presId="urn:microsoft.com/office/officeart/2005/8/layout/radial4"/>
    <dgm:cxn modelId="{2BB57D24-CD6D-46BC-8E1E-A2357A8B82B3}" type="presParOf" srcId="{28BBF697-B221-4E4F-BBDF-6CF64FF19D45}" destId="{E0DE3C45-9605-4539-9521-D1CBFF8CA056}" srcOrd="6" destOrd="0" presId="urn:microsoft.com/office/officeart/2005/8/layout/radial4"/>
    <dgm:cxn modelId="{D08D7C90-A108-496F-A057-0D55EC215D5B}" type="presParOf" srcId="{28BBF697-B221-4E4F-BBDF-6CF64FF19D45}" destId="{00C698D2-7562-44CA-A818-E62CFE1D3104}" srcOrd="7" destOrd="0" presId="urn:microsoft.com/office/officeart/2005/8/layout/radial4"/>
    <dgm:cxn modelId="{530543C9-8D98-45FE-A915-1C2A3070A034}" type="presParOf" srcId="{28BBF697-B221-4E4F-BBDF-6CF64FF19D45}" destId="{246AD786-155A-4F04-8601-C779D52886FD}" srcOrd="8" destOrd="0" presId="urn:microsoft.com/office/officeart/2005/8/layout/radial4"/>
    <dgm:cxn modelId="{70DE0A53-CB4E-467B-8D5F-F92EDF6DBF5D}" type="presParOf" srcId="{28BBF697-B221-4E4F-BBDF-6CF64FF19D45}" destId="{B691E70D-ED9B-48C8-815A-D9BC1515F666}" srcOrd="9" destOrd="0" presId="urn:microsoft.com/office/officeart/2005/8/layout/radial4"/>
    <dgm:cxn modelId="{E02DAEDD-5D8F-41D3-AC89-7A997090E201}" type="presParOf" srcId="{28BBF697-B221-4E4F-BBDF-6CF64FF19D45}" destId="{A52CDEC6-D7E6-42FC-8554-756F39F76359}"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4F720FD-5885-4521-93E2-C927E5F33ABB}" type="doc">
      <dgm:prSet loTypeId="urn:microsoft.com/office/officeart/2005/8/layout/chevronAccent+Icon" loCatId="process" qsTypeId="urn:microsoft.com/office/officeart/2005/8/quickstyle/simple1" qsCatId="simple" csTypeId="urn:microsoft.com/office/officeart/2005/8/colors/accent1_1" csCatId="accent1" phldr="1"/>
      <dgm:spPr/>
      <dgm:t>
        <a:bodyPr/>
        <a:lstStyle/>
        <a:p>
          <a:endParaRPr lang="en-US"/>
        </a:p>
      </dgm:t>
    </dgm:pt>
    <dgm:pt modelId="{9E6C17D0-4F0E-43E4-BDA9-A4AEB2E33E5B}">
      <dgm:prSet/>
      <dgm:spPr/>
      <dgm:t>
        <a:bodyPr/>
        <a:lstStyle/>
        <a:p>
          <a:pPr rtl="0"/>
          <a:r>
            <a:rPr lang="en-US" u="none" dirty="0"/>
            <a:t>Fairness</a:t>
          </a:r>
        </a:p>
      </dgm:t>
    </dgm:pt>
    <dgm:pt modelId="{C6CFE209-B7D6-4EE6-B261-E18C828A71CD}" type="parTrans" cxnId="{F5D1974B-80BF-4F27-B789-6561EFD8759A}">
      <dgm:prSet/>
      <dgm:spPr/>
      <dgm:t>
        <a:bodyPr/>
        <a:lstStyle/>
        <a:p>
          <a:endParaRPr lang="en-US"/>
        </a:p>
      </dgm:t>
    </dgm:pt>
    <dgm:pt modelId="{094F7ABE-D527-450C-AD1B-F982CE2B96B2}" type="sibTrans" cxnId="{F5D1974B-80BF-4F27-B789-6561EFD8759A}">
      <dgm:prSet/>
      <dgm:spPr/>
      <dgm:t>
        <a:bodyPr/>
        <a:lstStyle/>
        <a:p>
          <a:endParaRPr lang="en-US"/>
        </a:p>
      </dgm:t>
    </dgm:pt>
    <dgm:pt modelId="{D7668E29-4A5E-4A37-B23D-3A7906C64A21}">
      <dgm:prSet/>
      <dgm:spPr/>
      <dgm:t>
        <a:bodyPr/>
        <a:lstStyle/>
        <a:p>
          <a:pPr rtl="0"/>
          <a:r>
            <a:rPr lang="en-US" dirty="0"/>
            <a:t>The distribution of benefits that maximizes aggregate welfare</a:t>
          </a:r>
        </a:p>
      </dgm:t>
    </dgm:pt>
    <dgm:pt modelId="{08FB90AA-1EBF-40A5-98FC-31D054362CFF}" type="parTrans" cxnId="{64D332E1-5037-43FC-A313-1D1AA7B7BE15}">
      <dgm:prSet/>
      <dgm:spPr/>
      <dgm:t>
        <a:bodyPr/>
        <a:lstStyle/>
        <a:p>
          <a:endParaRPr lang="en-US"/>
        </a:p>
      </dgm:t>
    </dgm:pt>
    <dgm:pt modelId="{358DC974-02CA-495F-A41E-BF522B87D1A5}" type="sibTrans" cxnId="{64D332E1-5037-43FC-A313-1D1AA7B7BE15}">
      <dgm:prSet/>
      <dgm:spPr/>
      <dgm:t>
        <a:bodyPr/>
        <a:lstStyle/>
        <a:p>
          <a:endParaRPr lang="en-US"/>
        </a:p>
      </dgm:t>
    </dgm:pt>
    <dgm:pt modelId="{05CF35EC-D80A-4B71-B00C-7692D290698A}" type="pres">
      <dgm:prSet presAssocID="{D4F720FD-5885-4521-93E2-C927E5F33ABB}" presName="Name0" presStyleCnt="0">
        <dgm:presLayoutVars>
          <dgm:dir/>
          <dgm:resizeHandles val="exact"/>
        </dgm:presLayoutVars>
      </dgm:prSet>
      <dgm:spPr/>
      <dgm:t>
        <a:bodyPr/>
        <a:lstStyle/>
        <a:p>
          <a:endParaRPr lang="en-US"/>
        </a:p>
      </dgm:t>
    </dgm:pt>
    <dgm:pt modelId="{79FCD2B6-B392-4F01-8137-689C6E724372}" type="pres">
      <dgm:prSet presAssocID="{9E6C17D0-4F0E-43E4-BDA9-A4AEB2E33E5B}" presName="composite" presStyleCnt="0"/>
      <dgm:spPr/>
    </dgm:pt>
    <dgm:pt modelId="{11A5055A-E920-454D-9B2E-68FE06720CDF}" type="pres">
      <dgm:prSet presAssocID="{9E6C17D0-4F0E-43E4-BDA9-A4AEB2E33E5B}" presName="bgChev" presStyleLbl="node1" presStyleIdx="0" presStyleCnt="1"/>
      <dgm:spPr/>
    </dgm:pt>
    <dgm:pt modelId="{0A5A90A2-C3EE-440E-A60C-1CF25BB3CD52}" type="pres">
      <dgm:prSet presAssocID="{9E6C17D0-4F0E-43E4-BDA9-A4AEB2E33E5B}" presName="txNode" presStyleLbl="fgAcc1" presStyleIdx="0" presStyleCnt="1">
        <dgm:presLayoutVars>
          <dgm:bulletEnabled val="1"/>
        </dgm:presLayoutVars>
      </dgm:prSet>
      <dgm:spPr/>
      <dgm:t>
        <a:bodyPr/>
        <a:lstStyle/>
        <a:p>
          <a:endParaRPr lang="en-US"/>
        </a:p>
      </dgm:t>
    </dgm:pt>
  </dgm:ptLst>
  <dgm:cxnLst>
    <dgm:cxn modelId="{64D332E1-5037-43FC-A313-1D1AA7B7BE15}" srcId="{9E6C17D0-4F0E-43E4-BDA9-A4AEB2E33E5B}" destId="{D7668E29-4A5E-4A37-B23D-3A7906C64A21}" srcOrd="0" destOrd="0" parTransId="{08FB90AA-1EBF-40A5-98FC-31D054362CFF}" sibTransId="{358DC974-02CA-495F-A41E-BF522B87D1A5}"/>
    <dgm:cxn modelId="{F5D1974B-80BF-4F27-B789-6561EFD8759A}" srcId="{D4F720FD-5885-4521-93E2-C927E5F33ABB}" destId="{9E6C17D0-4F0E-43E4-BDA9-A4AEB2E33E5B}" srcOrd="0" destOrd="0" parTransId="{C6CFE209-B7D6-4EE6-B261-E18C828A71CD}" sibTransId="{094F7ABE-D527-450C-AD1B-F982CE2B96B2}"/>
    <dgm:cxn modelId="{93AD2B75-21DA-435F-8695-5352F2D3CD8B}" type="presOf" srcId="{D7668E29-4A5E-4A37-B23D-3A7906C64A21}" destId="{0A5A90A2-C3EE-440E-A60C-1CF25BB3CD52}" srcOrd="0" destOrd="1" presId="urn:microsoft.com/office/officeart/2005/8/layout/chevronAccent+Icon"/>
    <dgm:cxn modelId="{F02221FB-A9E7-456D-A62D-8A8F12198533}" type="presOf" srcId="{9E6C17D0-4F0E-43E4-BDA9-A4AEB2E33E5B}" destId="{0A5A90A2-C3EE-440E-A60C-1CF25BB3CD52}" srcOrd="0" destOrd="0" presId="urn:microsoft.com/office/officeart/2005/8/layout/chevronAccent+Icon"/>
    <dgm:cxn modelId="{CB4B7367-AEA0-40D1-8D26-7DCD291E06F6}" type="presOf" srcId="{D4F720FD-5885-4521-93E2-C927E5F33ABB}" destId="{05CF35EC-D80A-4B71-B00C-7692D290698A}" srcOrd="0" destOrd="0" presId="urn:microsoft.com/office/officeart/2005/8/layout/chevronAccent+Icon"/>
    <dgm:cxn modelId="{E883D1AD-B79F-494C-A261-7486B45154F7}" type="presParOf" srcId="{05CF35EC-D80A-4B71-B00C-7692D290698A}" destId="{79FCD2B6-B392-4F01-8137-689C6E724372}" srcOrd="0" destOrd="0" presId="urn:microsoft.com/office/officeart/2005/8/layout/chevronAccent+Icon"/>
    <dgm:cxn modelId="{04E092E3-8A6A-4226-9E91-DFDC768A69C1}" type="presParOf" srcId="{79FCD2B6-B392-4F01-8137-689C6E724372}" destId="{11A5055A-E920-454D-9B2E-68FE06720CDF}" srcOrd="0" destOrd="0" presId="urn:microsoft.com/office/officeart/2005/8/layout/chevronAccent+Icon"/>
    <dgm:cxn modelId="{4A5B10B0-FEB6-47A9-A9DC-5942C7F44507}" type="presParOf" srcId="{79FCD2B6-B392-4F01-8137-689C6E724372}" destId="{0A5A90A2-C3EE-440E-A60C-1CF25BB3CD52}"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ACD79C0-BB14-40BF-AAEA-6E50826ED599}" type="doc">
      <dgm:prSet loTypeId="urn:microsoft.com/office/officeart/2005/8/layout/chevronAccent+Icon" loCatId="process" qsTypeId="urn:microsoft.com/office/officeart/2005/8/quickstyle/simple1" qsCatId="simple" csTypeId="urn:microsoft.com/office/officeart/2005/8/colors/accent1_1" csCatId="accent1" phldr="1"/>
      <dgm:spPr/>
      <dgm:t>
        <a:bodyPr/>
        <a:lstStyle/>
        <a:p>
          <a:endParaRPr lang="en-US"/>
        </a:p>
      </dgm:t>
    </dgm:pt>
    <dgm:pt modelId="{DB61C35F-0F28-40EF-9704-B431389AF68E}">
      <dgm:prSet/>
      <dgm:spPr/>
      <dgm:t>
        <a:bodyPr/>
        <a:lstStyle/>
        <a:p>
          <a:pPr rtl="0"/>
          <a:r>
            <a:rPr lang="en-US" u="none" dirty="0"/>
            <a:t>Fairness</a:t>
          </a:r>
        </a:p>
      </dgm:t>
    </dgm:pt>
    <dgm:pt modelId="{CE2A3D6C-3EE2-4C25-BC55-19ABDE1E82AD}" type="parTrans" cxnId="{31B2FC8F-1381-475E-9180-348F49F00A0F}">
      <dgm:prSet/>
      <dgm:spPr/>
      <dgm:t>
        <a:bodyPr/>
        <a:lstStyle/>
        <a:p>
          <a:endParaRPr lang="en-US"/>
        </a:p>
      </dgm:t>
    </dgm:pt>
    <dgm:pt modelId="{0ECB9588-A1C4-498E-92FD-32B6D0179F55}" type="sibTrans" cxnId="{31B2FC8F-1381-475E-9180-348F49F00A0F}">
      <dgm:prSet/>
      <dgm:spPr/>
      <dgm:t>
        <a:bodyPr/>
        <a:lstStyle/>
        <a:p>
          <a:endParaRPr lang="en-US"/>
        </a:p>
      </dgm:t>
    </dgm:pt>
    <dgm:pt modelId="{89C359AC-8987-4E0F-B4FF-072A965C722D}">
      <dgm:prSet/>
      <dgm:spPr/>
      <dgm:t>
        <a:bodyPr/>
        <a:lstStyle/>
        <a:p>
          <a:pPr rtl="0"/>
          <a:r>
            <a:rPr lang="en-US" dirty="0"/>
            <a:t>Absolute equality</a:t>
          </a:r>
          <a:endParaRPr lang="en-US" u="none" dirty="0"/>
        </a:p>
      </dgm:t>
    </dgm:pt>
    <dgm:pt modelId="{454340B2-825E-4D12-8F5E-B26D9D2B85FF}" type="parTrans" cxnId="{DA6CB084-E05F-4645-A38E-764503FBCEF9}">
      <dgm:prSet/>
      <dgm:spPr/>
      <dgm:t>
        <a:bodyPr/>
        <a:lstStyle/>
        <a:p>
          <a:endParaRPr lang="en-US"/>
        </a:p>
      </dgm:t>
    </dgm:pt>
    <dgm:pt modelId="{AA947153-E4C5-4590-A259-53D3595F6567}" type="sibTrans" cxnId="{DA6CB084-E05F-4645-A38E-764503FBCEF9}">
      <dgm:prSet/>
      <dgm:spPr/>
      <dgm:t>
        <a:bodyPr/>
        <a:lstStyle/>
        <a:p>
          <a:endParaRPr lang="en-US"/>
        </a:p>
      </dgm:t>
    </dgm:pt>
    <dgm:pt modelId="{8C4C416D-3FF3-4253-A1C7-1009B6AB5C7D}" type="pres">
      <dgm:prSet presAssocID="{1ACD79C0-BB14-40BF-AAEA-6E50826ED599}" presName="Name0" presStyleCnt="0">
        <dgm:presLayoutVars>
          <dgm:dir/>
          <dgm:resizeHandles val="exact"/>
        </dgm:presLayoutVars>
      </dgm:prSet>
      <dgm:spPr/>
      <dgm:t>
        <a:bodyPr/>
        <a:lstStyle/>
        <a:p>
          <a:endParaRPr lang="en-US"/>
        </a:p>
      </dgm:t>
    </dgm:pt>
    <dgm:pt modelId="{EBD0492C-78E9-4023-8DE8-13EA87F2790D}" type="pres">
      <dgm:prSet presAssocID="{DB61C35F-0F28-40EF-9704-B431389AF68E}" presName="composite" presStyleCnt="0"/>
      <dgm:spPr/>
    </dgm:pt>
    <dgm:pt modelId="{C7752393-A235-4F88-9839-E7DBD585D6D1}" type="pres">
      <dgm:prSet presAssocID="{DB61C35F-0F28-40EF-9704-B431389AF68E}" presName="bgChev" presStyleLbl="node1" presStyleIdx="0" presStyleCnt="1"/>
      <dgm:spPr/>
    </dgm:pt>
    <dgm:pt modelId="{E25B4461-0D8A-41CD-B1E6-DE6CA7606E69}" type="pres">
      <dgm:prSet presAssocID="{DB61C35F-0F28-40EF-9704-B431389AF68E}" presName="txNode" presStyleLbl="fgAcc1" presStyleIdx="0" presStyleCnt="1">
        <dgm:presLayoutVars>
          <dgm:bulletEnabled val="1"/>
        </dgm:presLayoutVars>
      </dgm:prSet>
      <dgm:spPr/>
      <dgm:t>
        <a:bodyPr/>
        <a:lstStyle/>
        <a:p>
          <a:endParaRPr lang="en-US"/>
        </a:p>
      </dgm:t>
    </dgm:pt>
  </dgm:ptLst>
  <dgm:cxnLst>
    <dgm:cxn modelId="{DC51CE06-FD06-44FD-AF81-951E090309EB}" type="presOf" srcId="{89C359AC-8987-4E0F-B4FF-072A965C722D}" destId="{E25B4461-0D8A-41CD-B1E6-DE6CA7606E69}" srcOrd="0" destOrd="1" presId="urn:microsoft.com/office/officeart/2005/8/layout/chevronAccent+Icon"/>
    <dgm:cxn modelId="{31B2FC8F-1381-475E-9180-348F49F00A0F}" srcId="{1ACD79C0-BB14-40BF-AAEA-6E50826ED599}" destId="{DB61C35F-0F28-40EF-9704-B431389AF68E}" srcOrd="0" destOrd="0" parTransId="{CE2A3D6C-3EE2-4C25-BC55-19ABDE1E82AD}" sibTransId="{0ECB9588-A1C4-498E-92FD-32B6D0179F55}"/>
    <dgm:cxn modelId="{2FB5AAC9-25FC-4E62-B1E3-F457F92E3051}" type="presOf" srcId="{1ACD79C0-BB14-40BF-AAEA-6E50826ED599}" destId="{8C4C416D-3FF3-4253-A1C7-1009B6AB5C7D}" srcOrd="0" destOrd="0" presId="urn:microsoft.com/office/officeart/2005/8/layout/chevronAccent+Icon"/>
    <dgm:cxn modelId="{9A158E2C-1A69-46A1-8576-57402FE68D33}" type="presOf" srcId="{DB61C35F-0F28-40EF-9704-B431389AF68E}" destId="{E25B4461-0D8A-41CD-B1E6-DE6CA7606E69}" srcOrd="0" destOrd="0" presId="urn:microsoft.com/office/officeart/2005/8/layout/chevronAccent+Icon"/>
    <dgm:cxn modelId="{DA6CB084-E05F-4645-A38E-764503FBCEF9}" srcId="{DB61C35F-0F28-40EF-9704-B431389AF68E}" destId="{89C359AC-8987-4E0F-B4FF-072A965C722D}" srcOrd="0" destOrd="0" parTransId="{454340B2-825E-4D12-8F5E-B26D9D2B85FF}" sibTransId="{AA947153-E4C5-4590-A259-53D3595F6567}"/>
    <dgm:cxn modelId="{FB346A00-A42A-46C0-9320-58968AE10898}" type="presParOf" srcId="{8C4C416D-3FF3-4253-A1C7-1009B6AB5C7D}" destId="{EBD0492C-78E9-4023-8DE8-13EA87F2790D}" srcOrd="0" destOrd="0" presId="urn:microsoft.com/office/officeart/2005/8/layout/chevronAccent+Icon"/>
    <dgm:cxn modelId="{DA9D97CE-72F9-4879-B3CA-4D2DA31AF2F4}" type="presParOf" srcId="{EBD0492C-78E9-4023-8DE8-13EA87F2790D}" destId="{C7752393-A235-4F88-9839-E7DBD585D6D1}" srcOrd="0" destOrd="0" presId="urn:microsoft.com/office/officeart/2005/8/layout/chevronAccent+Icon"/>
    <dgm:cxn modelId="{4DA1E8D3-BE9A-4FCF-873D-9ECBC6E9382A}" type="presParOf" srcId="{EBD0492C-78E9-4023-8DE8-13EA87F2790D}" destId="{E25B4461-0D8A-41CD-B1E6-DE6CA7606E69}"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349CA-F737-4D79-9FFE-0DF11AC10CB3}">
      <dsp:nvSpPr>
        <dsp:cNvPr id="0" name=""/>
        <dsp:cNvSpPr/>
      </dsp:nvSpPr>
      <dsp:spPr>
        <a:xfrm>
          <a:off x="0" y="196965"/>
          <a:ext cx="11075894" cy="103285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a:t>Define equity, equality, and justice as they relate to transportation</a:t>
          </a:r>
        </a:p>
      </dsp:txBody>
      <dsp:txXfrm>
        <a:off x="50420" y="247385"/>
        <a:ext cx="10975054" cy="932014"/>
      </dsp:txXfrm>
    </dsp:sp>
    <dsp:sp modelId="{4212D994-BA87-4502-A6BF-D7394ECC5D8D}">
      <dsp:nvSpPr>
        <dsp:cNvPr id="0" name=""/>
        <dsp:cNvSpPr/>
      </dsp:nvSpPr>
      <dsp:spPr>
        <a:xfrm>
          <a:off x="0" y="1304699"/>
          <a:ext cx="11075894" cy="103285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a:t>Describe theoretical approaches to transportation equity and the implications of incorporating equity considerations into transportation processes</a:t>
          </a:r>
        </a:p>
      </dsp:txBody>
      <dsp:txXfrm>
        <a:off x="50420" y="1355119"/>
        <a:ext cx="10975054" cy="932014"/>
      </dsp:txXfrm>
    </dsp:sp>
    <dsp:sp modelId="{F948CF71-2483-440F-AF39-545236FC5311}">
      <dsp:nvSpPr>
        <dsp:cNvPr id="0" name=""/>
        <dsp:cNvSpPr/>
      </dsp:nvSpPr>
      <dsp:spPr>
        <a:xfrm>
          <a:off x="0" y="2412433"/>
          <a:ext cx="11075894" cy="103285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a:t>Explain how historic events in transportation influence contemporary transportation policies and laws</a:t>
          </a:r>
        </a:p>
      </dsp:txBody>
      <dsp:txXfrm>
        <a:off x="50420" y="2462853"/>
        <a:ext cx="10975054" cy="932014"/>
      </dsp:txXfrm>
    </dsp:sp>
    <dsp:sp modelId="{01620819-466D-4317-B3F2-B72F651C8F91}">
      <dsp:nvSpPr>
        <dsp:cNvPr id="0" name=""/>
        <dsp:cNvSpPr/>
      </dsp:nvSpPr>
      <dsp:spPr>
        <a:xfrm>
          <a:off x="0" y="3520167"/>
          <a:ext cx="11075894" cy="103285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a:t>Evaluate the processes used to implement equity policies and laws in contemporary transportation practice</a:t>
          </a:r>
        </a:p>
      </dsp:txBody>
      <dsp:txXfrm>
        <a:off x="50420" y="3570587"/>
        <a:ext cx="10975054" cy="93201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52393-A235-4F88-9839-E7DBD585D6D1}">
      <dsp:nvSpPr>
        <dsp:cNvPr id="0" name=""/>
        <dsp:cNvSpPr/>
      </dsp:nvSpPr>
      <dsp:spPr>
        <a:xfrm>
          <a:off x="3125" y="0"/>
          <a:ext cx="5755094" cy="1828800"/>
        </a:xfrm>
        <a:prstGeom prst="chevron">
          <a:avLst>
            <a:gd name="adj" fmla="val 4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B4461-0D8A-41CD-B1E6-DE6CA7606E69}">
      <dsp:nvSpPr>
        <dsp:cNvPr id="0" name=""/>
        <dsp:cNvSpPr/>
      </dsp:nvSpPr>
      <dsp:spPr>
        <a:xfrm>
          <a:off x="1537817" y="457200"/>
          <a:ext cx="4859857"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99136" rIns="199136" bIns="199136" numCol="1" spcCol="1270" anchor="t" anchorCtr="0">
          <a:noAutofit/>
        </a:bodyPr>
        <a:lstStyle/>
        <a:p>
          <a:pPr lvl="0" algn="l" defTabSz="1244600" rtl="0">
            <a:lnSpc>
              <a:spcPct val="90000"/>
            </a:lnSpc>
            <a:spcBef>
              <a:spcPct val="0"/>
            </a:spcBef>
            <a:spcAft>
              <a:spcPct val="35000"/>
            </a:spcAft>
          </a:pPr>
          <a:r>
            <a:rPr lang="en-US" sz="2800" u="none" kern="1200" dirty="0"/>
            <a:t>Fairness</a:t>
          </a:r>
        </a:p>
        <a:p>
          <a:pPr marL="228600" lvl="1" indent="-228600" algn="l" defTabSz="977900" rtl="0">
            <a:lnSpc>
              <a:spcPct val="90000"/>
            </a:lnSpc>
            <a:spcBef>
              <a:spcPct val="0"/>
            </a:spcBef>
            <a:spcAft>
              <a:spcPct val="15000"/>
            </a:spcAft>
            <a:buChar char="••"/>
          </a:pPr>
          <a:r>
            <a:rPr lang="en-US" sz="2200" kern="1200" dirty="0"/>
            <a:t>The opportunity to attain goals without facing impossible obstacles </a:t>
          </a:r>
          <a:endParaRPr lang="en-US" sz="2200" u="none" kern="1200" dirty="0"/>
        </a:p>
      </dsp:txBody>
      <dsp:txXfrm>
        <a:off x="1591381" y="510764"/>
        <a:ext cx="4752729" cy="172167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52393-A235-4F88-9839-E7DBD585D6D1}">
      <dsp:nvSpPr>
        <dsp:cNvPr id="0" name=""/>
        <dsp:cNvSpPr/>
      </dsp:nvSpPr>
      <dsp:spPr>
        <a:xfrm>
          <a:off x="3125" y="0"/>
          <a:ext cx="5755094" cy="1828800"/>
        </a:xfrm>
        <a:prstGeom prst="chevron">
          <a:avLst>
            <a:gd name="adj" fmla="val 4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B4461-0D8A-41CD-B1E6-DE6CA7606E69}">
      <dsp:nvSpPr>
        <dsp:cNvPr id="0" name=""/>
        <dsp:cNvSpPr/>
      </dsp:nvSpPr>
      <dsp:spPr>
        <a:xfrm>
          <a:off x="1537817" y="457200"/>
          <a:ext cx="4859857"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0472" tIns="220472" rIns="220472" bIns="220472" numCol="1" spcCol="1270" anchor="t" anchorCtr="0">
          <a:noAutofit/>
        </a:bodyPr>
        <a:lstStyle/>
        <a:p>
          <a:pPr lvl="0" algn="l" defTabSz="1377950" rtl="0">
            <a:lnSpc>
              <a:spcPct val="90000"/>
            </a:lnSpc>
            <a:spcBef>
              <a:spcPct val="0"/>
            </a:spcBef>
            <a:spcAft>
              <a:spcPct val="35000"/>
            </a:spcAft>
          </a:pPr>
          <a:r>
            <a:rPr lang="en-US" sz="3100" u="none" kern="1200" dirty="0"/>
            <a:t>Fairness</a:t>
          </a:r>
        </a:p>
        <a:p>
          <a:pPr marL="228600" lvl="1" indent="-228600" algn="l" defTabSz="1066800" rtl="0">
            <a:lnSpc>
              <a:spcPct val="90000"/>
            </a:lnSpc>
            <a:spcBef>
              <a:spcPct val="0"/>
            </a:spcBef>
            <a:spcAft>
              <a:spcPct val="15000"/>
            </a:spcAft>
            <a:buChar char="••"/>
          </a:pPr>
          <a:r>
            <a:rPr lang="en-US" sz="2400" kern="1200" dirty="0"/>
            <a:t>Equal distribution between social groups</a:t>
          </a:r>
          <a:endParaRPr lang="en-US" sz="2400" u="none" kern="1200" dirty="0"/>
        </a:p>
      </dsp:txBody>
      <dsp:txXfrm>
        <a:off x="1591381" y="510764"/>
        <a:ext cx="4752729" cy="17216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52393-A235-4F88-9839-E7DBD585D6D1}">
      <dsp:nvSpPr>
        <dsp:cNvPr id="0" name=""/>
        <dsp:cNvSpPr/>
      </dsp:nvSpPr>
      <dsp:spPr>
        <a:xfrm>
          <a:off x="3125" y="0"/>
          <a:ext cx="5755094" cy="1828800"/>
        </a:xfrm>
        <a:prstGeom prst="chevron">
          <a:avLst>
            <a:gd name="adj" fmla="val 4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B4461-0D8A-41CD-B1E6-DE6CA7606E69}">
      <dsp:nvSpPr>
        <dsp:cNvPr id="0" name=""/>
        <dsp:cNvSpPr/>
      </dsp:nvSpPr>
      <dsp:spPr>
        <a:xfrm>
          <a:off x="1537817" y="457200"/>
          <a:ext cx="4859857"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lvl="0" algn="l" defTabSz="1066800" rtl="0">
            <a:lnSpc>
              <a:spcPct val="90000"/>
            </a:lnSpc>
            <a:spcBef>
              <a:spcPct val="0"/>
            </a:spcBef>
            <a:spcAft>
              <a:spcPct val="35000"/>
            </a:spcAft>
          </a:pPr>
          <a:r>
            <a:rPr lang="en-US" sz="2400" u="none" kern="1200" dirty="0"/>
            <a:t>Fairness</a:t>
          </a:r>
        </a:p>
        <a:p>
          <a:pPr marL="171450" lvl="1" indent="-171450" algn="l" defTabSz="844550" rtl="0">
            <a:lnSpc>
              <a:spcPct val="90000"/>
            </a:lnSpc>
            <a:spcBef>
              <a:spcPct val="0"/>
            </a:spcBef>
            <a:spcAft>
              <a:spcPct val="15000"/>
            </a:spcAft>
            <a:buChar char="••"/>
          </a:pPr>
          <a:r>
            <a:rPr lang="en-US" sz="1900" kern="1200" dirty="0"/>
            <a:t>Equal distribution</a:t>
          </a:r>
          <a:endParaRPr lang="en-US" sz="1900" u="none" kern="1200" dirty="0"/>
        </a:p>
        <a:p>
          <a:pPr marL="171450" lvl="1" indent="-171450" algn="l" defTabSz="844550" rtl="0">
            <a:lnSpc>
              <a:spcPct val="90000"/>
            </a:lnSpc>
            <a:spcBef>
              <a:spcPct val="0"/>
            </a:spcBef>
            <a:spcAft>
              <a:spcPct val="15000"/>
            </a:spcAft>
            <a:buChar char="••"/>
          </a:pPr>
          <a:r>
            <a:rPr lang="en-US" sz="1900" u="none" kern="1200" dirty="0"/>
            <a:t>Maximize distribution to least advantaged populations (</a:t>
          </a:r>
          <a:r>
            <a:rPr lang="en-US" sz="1900" u="none" kern="1200" dirty="0" err="1"/>
            <a:t>maximin</a:t>
          </a:r>
          <a:r>
            <a:rPr lang="en-US" sz="1900" u="none" kern="1200" dirty="0"/>
            <a:t> criterion)</a:t>
          </a:r>
        </a:p>
      </dsp:txBody>
      <dsp:txXfrm>
        <a:off x="1591381" y="510764"/>
        <a:ext cx="4752729" cy="172167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52393-A235-4F88-9839-E7DBD585D6D1}">
      <dsp:nvSpPr>
        <dsp:cNvPr id="0" name=""/>
        <dsp:cNvSpPr/>
      </dsp:nvSpPr>
      <dsp:spPr>
        <a:xfrm>
          <a:off x="3125" y="0"/>
          <a:ext cx="5755094" cy="1828800"/>
        </a:xfrm>
        <a:prstGeom prst="chevron">
          <a:avLst>
            <a:gd name="adj" fmla="val 4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B4461-0D8A-41CD-B1E6-DE6CA7606E69}">
      <dsp:nvSpPr>
        <dsp:cNvPr id="0" name=""/>
        <dsp:cNvSpPr/>
      </dsp:nvSpPr>
      <dsp:spPr>
        <a:xfrm>
          <a:off x="1537817" y="457200"/>
          <a:ext cx="4859857"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lvl="0" algn="l" defTabSz="1066800" rtl="0">
            <a:lnSpc>
              <a:spcPct val="90000"/>
            </a:lnSpc>
            <a:spcBef>
              <a:spcPct val="0"/>
            </a:spcBef>
            <a:spcAft>
              <a:spcPct val="35000"/>
            </a:spcAft>
          </a:pPr>
          <a:r>
            <a:rPr lang="en-US" sz="2400" u="none" kern="1200" dirty="0"/>
            <a:t>Fairness</a:t>
          </a:r>
        </a:p>
        <a:p>
          <a:pPr marL="171450" lvl="1" indent="-171450" algn="l" defTabSz="844550" rtl="0">
            <a:lnSpc>
              <a:spcPct val="90000"/>
            </a:lnSpc>
            <a:spcBef>
              <a:spcPct val="0"/>
            </a:spcBef>
            <a:spcAft>
              <a:spcPct val="15000"/>
            </a:spcAft>
            <a:buChar char="••"/>
          </a:pPr>
          <a:r>
            <a:rPr lang="en-US" sz="1900" kern="1200" dirty="0"/>
            <a:t>Equal distribution</a:t>
          </a:r>
          <a:endParaRPr lang="en-US" sz="1900" u="none" kern="1200" dirty="0"/>
        </a:p>
        <a:p>
          <a:pPr marL="171450" lvl="1" indent="-171450" algn="l" defTabSz="844550" rtl="0">
            <a:lnSpc>
              <a:spcPct val="90000"/>
            </a:lnSpc>
            <a:spcBef>
              <a:spcPct val="0"/>
            </a:spcBef>
            <a:spcAft>
              <a:spcPct val="15000"/>
            </a:spcAft>
            <a:buChar char="••"/>
          </a:pPr>
          <a:r>
            <a:rPr lang="en-US" sz="1900" u="none" kern="1200" dirty="0"/>
            <a:t>All should get above a minimum basic level of dignity and respect</a:t>
          </a:r>
        </a:p>
      </dsp:txBody>
      <dsp:txXfrm>
        <a:off x="1591381" y="510764"/>
        <a:ext cx="4752729" cy="172167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73454-ACCB-4A38-BCCA-A2AE95150BAF}">
      <dsp:nvSpPr>
        <dsp:cNvPr id="0" name=""/>
        <dsp:cNvSpPr/>
      </dsp:nvSpPr>
      <dsp:spPr>
        <a:xfrm>
          <a:off x="462914" y="0"/>
          <a:ext cx="5246370" cy="4351338"/>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21D29E-F8C4-43FF-86F8-13D8477EE944}">
      <dsp:nvSpPr>
        <dsp:cNvPr id="0" name=""/>
        <dsp:cNvSpPr/>
      </dsp:nvSpPr>
      <dsp:spPr>
        <a:xfrm>
          <a:off x="349069" y="1305401"/>
          <a:ext cx="2661761" cy="1740535"/>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0">
            <a:lnSpc>
              <a:spcPct val="90000"/>
            </a:lnSpc>
            <a:spcBef>
              <a:spcPct val="0"/>
            </a:spcBef>
            <a:spcAft>
              <a:spcPct val="35000"/>
            </a:spcAft>
          </a:pPr>
          <a:r>
            <a:rPr lang="en-US" sz="4400" kern="1200"/>
            <a:t>Advocacy Planning</a:t>
          </a:r>
        </a:p>
      </dsp:txBody>
      <dsp:txXfrm>
        <a:off x="434035" y="1390367"/>
        <a:ext cx="2491829" cy="1570603"/>
      </dsp:txXfrm>
    </dsp:sp>
    <dsp:sp modelId="{6CA8A84C-8B2A-432B-AEB7-8D36D3E3528B}">
      <dsp:nvSpPr>
        <dsp:cNvPr id="0" name=""/>
        <dsp:cNvSpPr/>
      </dsp:nvSpPr>
      <dsp:spPr>
        <a:xfrm>
          <a:off x="3161368" y="1305401"/>
          <a:ext cx="2661761" cy="1740535"/>
        </a:xfrm>
        <a:prstGeom prst="roundRect">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0">
            <a:lnSpc>
              <a:spcPct val="90000"/>
            </a:lnSpc>
            <a:spcBef>
              <a:spcPct val="0"/>
            </a:spcBef>
            <a:spcAft>
              <a:spcPct val="35000"/>
            </a:spcAft>
          </a:pPr>
          <a:r>
            <a:rPr lang="en-US" sz="4400" kern="1200" dirty="0"/>
            <a:t>The Just City</a:t>
          </a:r>
        </a:p>
      </dsp:txBody>
      <dsp:txXfrm>
        <a:off x="3246334" y="1390367"/>
        <a:ext cx="2491829" cy="157060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D696D3-7EEF-482C-A40A-8DEF3103B82D}">
      <dsp:nvSpPr>
        <dsp:cNvPr id="0" name=""/>
        <dsp:cNvSpPr/>
      </dsp:nvSpPr>
      <dsp:spPr>
        <a:xfrm>
          <a:off x="3286" y="842985"/>
          <a:ext cx="3203971" cy="12585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rtl="0">
            <a:lnSpc>
              <a:spcPct val="90000"/>
            </a:lnSpc>
            <a:spcBef>
              <a:spcPct val="0"/>
            </a:spcBef>
            <a:spcAft>
              <a:spcPct val="35000"/>
            </a:spcAft>
          </a:pPr>
          <a:r>
            <a:rPr lang="en-US" sz="2500" kern="1200" dirty="0"/>
            <a:t>Civil Rights Act of 1964</a:t>
          </a:r>
        </a:p>
      </dsp:txBody>
      <dsp:txXfrm>
        <a:off x="3286" y="842985"/>
        <a:ext cx="3203971" cy="1258554"/>
      </dsp:txXfrm>
    </dsp:sp>
    <dsp:sp modelId="{A2A984A7-FBB2-4ADE-B0B2-F772A2D08B2A}">
      <dsp:nvSpPr>
        <dsp:cNvPr id="0" name=""/>
        <dsp:cNvSpPr/>
      </dsp:nvSpPr>
      <dsp:spPr>
        <a:xfrm>
          <a:off x="3286" y="2101540"/>
          <a:ext cx="3203971" cy="140681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rtl="0">
            <a:lnSpc>
              <a:spcPct val="90000"/>
            </a:lnSpc>
            <a:spcBef>
              <a:spcPct val="0"/>
            </a:spcBef>
            <a:spcAft>
              <a:spcPct val="15000"/>
            </a:spcAft>
            <a:buChar char="••"/>
          </a:pPr>
          <a:r>
            <a:rPr lang="en-US" sz="2500" kern="1200" dirty="0"/>
            <a:t>Title VI – Environmental Justice</a:t>
          </a:r>
        </a:p>
      </dsp:txBody>
      <dsp:txXfrm>
        <a:off x="3286" y="2101540"/>
        <a:ext cx="3203971" cy="1406812"/>
      </dsp:txXfrm>
    </dsp:sp>
    <dsp:sp modelId="{765309D1-1D1E-4BF7-8761-7D48259E6DF7}">
      <dsp:nvSpPr>
        <dsp:cNvPr id="0" name=""/>
        <dsp:cNvSpPr/>
      </dsp:nvSpPr>
      <dsp:spPr>
        <a:xfrm>
          <a:off x="3655814" y="842985"/>
          <a:ext cx="3203971" cy="12585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rtl="0">
            <a:lnSpc>
              <a:spcPct val="90000"/>
            </a:lnSpc>
            <a:spcBef>
              <a:spcPct val="0"/>
            </a:spcBef>
            <a:spcAft>
              <a:spcPct val="35000"/>
            </a:spcAft>
          </a:pPr>
          <a:r>
            <a:rPr lang="en-US" sz="2500" kern="1200"/>
            <a:t>The </a:t>
          </a:r>
          <a:r>
            <a:rPr lang="en-US" sz="2500" kern="1200" smtClean="0"/>
            <a:t>Americans </a:t>
          </a:r>
          <a:r>
            <a:rPr lang="en-US" sz="2500" kern="1200" dirty="0"/>
            <a:t>with Disabilities Act</a:t>
          </a:r>
        </a:p>
      </dsp:txBody>
      <dsp:txXfrm>
        <a:off x="3655814" y="842985"/>
        <a:ext cx="3203971" cy="1258554"/>
      </dsp:txXfrm>
    </dsp:sp>
    <dsp:sp modelId="{83817F9A-7882-4E3D-BE74-31030934DF68}">
      <dsp:nvSpPr>
        <dsp:cNvPr id="0" name=""/>
        <dsp:cNvSpPr/>
      </dsp:nvSpPr>
      <dsp:spPr>
        <a:xfrm>
          <a:off x="3655814" y="2101540"/>
          <a:ext cx="3203971" cy="140681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rtl="0">
            <a:lnSpc>
              <a:spcPct val="90000"/>
            </a:lnSpc>
            <a:spcBef>
              <a:spcPct val="0"/>
            </a:spcBef>
            <a:spcAft>
              <a:spcPct val="15000"/>
            </a:spcAft>
            <a:buChar char="••"/>
          </a:pPr>
          <a:r>
            <a:rPr lang="en-US" sz="2500" kern="1200" dirty="0"/>
            <a:t>Persons with disabilities</a:t>
          </a:r>
        </a:p>
      </dsp:txBody>
      <dsp:txXfrm>
        <a:off x="3655814" y="2101540"/>
        <a:ext cx="3203971" cy="1406812"/>
      </dsp:txXfrm>
    </dsp:sp>
    <dsp:sp modelId="{E8A027FD-F404-4724-A365-20F55128D557}">
      <dsp:nvSpPr>
        <dsp:cNvPr id="0" name=""/>
        <dsp:cNvSpPr/>
      </dsp:nvSpPr>
      <dsp:spPr>
        <a:xfrm>
          <a:off x="7308342" y="842985"/>
          <a:ext cx="3203971" cy="125855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rtl="0">
            <a:lnSpc>
              <a:spcPct val="90000"/>
            </a:lnSpc>
            <a:spcBef>
              <a:spcPct val="0"/>
            </a:spcBef>
            <a:spcAft>
              <a:spcPct val="35000"/>
            </a:spcAft>
          </a:pPr>
          <a:r>
            <a:rPr lang="en-US" sz="2500" kern="1200" dirty="0"/>
            <a:t>Executive Orders 12898, 13166, &amp; 13985</a:t>
          </a:r>
        </a:p>
      </dsp:txBody>
      <dsp:txXfrm>
        <a:off x="7308342" y="842985"/>
        <a:ext cx="3203971" cy="1258554"/>
      </dsp:txXfrm>
    </dsp:sp>
    <dsp:sp modelId="{61CD75CB-B311-41C7-BE72-041829A15F98}">
      <dsp:nvSpPr>
        <dsp:cNvPr id="0" name=""/>
        <dsp:cNvSpPr/>
      </dsp:nvSpPr>
      <dsp:spPr>
        <a:xfrm>
          <a:off x="7308342" y="2101540"/>
          <a:ext cx="3203971" cy="140681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rtl="0">
            <a:lnSpc>
              <a:spcPct val="90000"/>
            </a:lnSpc>
            <a:spcBef>
              <a:spcPct val="0"/>
            </a:spcBef>
            <a:spcAft>
              <a:spcPct val="15000"/>
            </a:spcAft>
            <a:buChar char="••"/>
          </a:pPr>
          <a:r>
            <a:rPr lang="en-US" sz="2500" kern="1200" dirty="0"/>
            <a:t>Minority, low income, LEP, racial equity</a:t>
          </a:r>
        </a:p>
      </dsp:txBody>
      <dsp:txXfrm>
        <a:off x="7308342" y="2101540"/>
        <a:ext cx="3203971" cy="140681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54208-BA9D-4B0C-B2A4-570072591006}">
      <dsp:nvSpPr>
        <dsp:cNvPr id="0" name=""/>
        <dsp:cNvSpPr/>
      </dsp:nvSpPr>
      <dsp:spPr>
        <a:xfrm>
          <a:off x="0" y="592"/>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878979-C51E-4B75-8617-BDF6DD264622}">
      <dsp:nvSpPr>
        <dsp:cNvPr id="0" name=""/>
        <dsp:cNvSpPr/>
      </dsp:nvSpPr>
      <dsp:spPr>
        <a:xfrm>
          <a:off x="150446" y="112494"/>
          <a:ext cx="273538" cy="273538"/>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14AFD6-C103-4BAA-BFA1-4C5C2F9E8144}">
      <dsp:nvSpPr>
        <dsp:cNvPr id="0" name=""/>
        <dsp:cNvSpPr/>
      </dsp:nvSpPr>
      <dsp:spPr>
        <a:xfrm>
          <a:off x="574431" y="592"/>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dirty="0"/>
            <a:t>Include equity as a vision and goal</a:t>
          </a:r>
        </a:p>
      </dsp:txBody>
      <dsp:txXfrm>
        <a:off x="574431" y="592"/>
        <a:ext cx="10162841" cy="497342"/>
      </dsp:txXfrm>
    </dsp:sp>
    <dsp:sp modelId="{06698C78-1538-49A0-9C46-057B4844D9CB}">
      <dsp:nvSpPr>
        <dsp:cNvPr id="0" name=""/>
        <dsp:cNvSpPr/>
      </dsp:nvSpPr>
      <dsp:spPr>
        <a:xfrm>
          <a:off x="0" y="622270"/>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C07FE0-A639-42BC-9839-371A884AA41A}">
      <dsp:nvSpPr>
        <dsp:cNvPr id="0" name=""/>
        <dsp:cNvSpPr/>
      </dsp:nvSpPr>
      <dsp:spPr>
        <a:xfrm>
          <a:off x="150446" y="734172"/>
          <a:ext cx="273538" cy="273538"/>
        </a:xfrm>
        <a:prstGeom prst="rect">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A94EB3-6FAF-44AF-AFD2-D8F863553120}">
      <dsp:nvSpPr>
        <dsp:cNvPr id="0" name=""/>
        <dsp:cNvSpPr/>
      </dsp:nvSpPr>
      <dsp:spPr>
        <a:xfrm>
          <a:off x="574431" y="622270"/>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a:t>Use an equity lens when evaluating equity impacts</a:t>
          </a:r>
        </a:p>
      </dsp:txBody>
      <dsp:txXfrm>
        <a:off x="574431" y="622270"/>
        <a:ext cx="10162841" cy="497342"/>
      </dsp:txXfrm>
    </dsp:sp>
    <dsp:sp modelId="{B8D6FD42-95C8-4A52-A2A8-3FB4B2732B87}">
      <dsp:nvSpPr>
        <dsp:cNvPr id="0" name=""/>
        <dsp:cNvSpPr/>
      </dsp:nvSpPr>
      <dsp:spPr>
        <a:xfrm>
          <a:off x="0" y="1243949"/>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020331-11C9-44BE-84ED-164E0760E1EE}">
      <dsp:nvSpPr>
        <dsp:cNvPr id="0" name=""/>
        <dsp:cNvSpPr/>
      </dsp:nvSpPr>
      <dsp:spPr>
        <a:xfrm>
          <a:off x="150446" y="1355851"/>
          <a:ext cx="273538" cy="273538"/>
        </a:xfrm>
        <a:prstGeom prst="rect">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2E768F-8C5A-42C3-915E-FE36565D092A}">
      <dsp:nvSpPr>
        <dsp:cNvPr id="0" name=""/>
        <dsp:cNvSpPr/>
      </dsp:nvSpPr>
      <dsp:spPr>
        <a:xfrm>
          <a:off x="574431" y="1243949"/>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dirty="0"/>
            <a:t>Systematically prioritize projects for underserved communities</a:t>
          </a:r>
        </a:p>
      </dsp:txBody>
      <dsp:txXfrm>
        <a:off x="574431" y="1243949"/>
        <a:ext cx="10162841" cy="497342"/>
      </dsp:txXfrm>
    </dsp:sp>
    <dsp:sp modelId="{92BA3DD6-470C-44B3-A8D3-5EED9BF7BB3E}">
      <dsp:nvSpPr>
        <dsp:cNvPr id="0" name=""/>
        <dsp:cNvSpPr/>
      </dsp:nvSpPr>
      <dsp:spPr>
        <a:xfrm>
          <a:off x="0" y="1865628"/>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756002-D404-4B6C-8315-242858141AAF}">
      <dsp:nvSpPr>
        <dsp:cNvPr id="0" name=""/>
        <dsp:cNvSpPr/>
      </dsp:nvSpPr>
      <dsp:spPr>
        <a:xfrm>
          <a:off x="150446" y="1977530"/>
          <a:ext cx="273538" cy="273538"/>
        </a:xfrm>
        <a:prstGeom prst="rect">
          <a:avLst/>
        </a:prstGeom>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E26849-6E59-4D64-BAA5-DB15A21C6913}">
      <dsp:nvSpPr>
        <dsp:cNvPr id="0" name=""/>
        <dsp:cNvSpPr/>
      </dsp:nvSpPr>
      <dsp:spPr>
        <a:xfrm>
          <a:off x="574431" y="1865628"/>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a:t>Engage underserved communities throughout the planning and project selection process</a:t>
          </a:r>
        </a:p>
      </dsp:txBody>
      <dsp:txXfrm>
        <a:off x="574431" y="1865628"/>
        <a:ext cx="10162841" cy="497342"/>
      </dsp:txXfrm>
    </dsp:sp>
    <dsp:sp modelId="{3979B3FC-0E11-4AAB-A8C5-14EB27DE714B}">
      <dsp:nvSpPr>
        <dsp:cNvPr id="0" name=""/>
        <dsp:cNvSpPr/>
      </dsp:nvSpPr>
      <dsp:spPr>
        <a:xfrm>
          <a:off x="0" y="2487306"/>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AE8717-9C79-48BF-95EA-01787F4EBF62}">
      <dsp:nvSpPr>
        <dsp:cNvPr id="0" name=""/>
        <dsp:cNvSpPr/>
      </dsp:nvSpPr>
      <dsp:spPr>
        <a:xfrm>
          <a:off x="150446" y="2599209"/>
          <a:ext cx="273538" cy="273538"/>
        </a:xfrm>
        <a:prstGeom prst="rect">
          <a:avLst/>
        </a:prstGeom>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3BA78A-A515-4296-85B6-C45F534F4532}">
      <dsp:nvSpPr>
        <dsp:cNvPr id="0" name=""/>
        <dsp:cNvSpPr/>
      </dsp:nvSpPr>
      <dsp:spPr>
        <a:xfrm>
          <a:off x="574431" y="2487306"/>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a:t>Dedicate funding to equity in project prioritization</a:t>
          </a:r>
        </a:p>
      </dsp:txBody>
      <dsp:txXfrm>
        <a:off x="574431" y="2487306"/>
        <a:ext cx="10162841" cy="497342"/>
      </dsp:txXfrm>
    </dsp:sp>
    <dsp:sp modelId="{A9180AC9-C368-4E0C-B403-ACCA11B7F463}">
      <dsp:nvSpPr>
        <dsp:cNvPr id="0" name=""/>
        <dsp:cNvSpPr/>
      </dsp:nvSpPr>
      <dsp:spPr>
        <a:xfrm>
          <a:off x="0" y="3108985"/>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4B6EF1-9028-49E6-8A02-5328C45C4AAE}">
      <dsp:nvSpPr>
        <dsp:cNvPr id="0" name=""/>
        <dsp:cNvSpPr/>
      </dsp:nvSpPr>
      <dsp:spPr>
        <a:xfrm>
          <a:off x="150446" y="3220887"/>
          <a:ext cx="273538" cy="273538"/>
        </a:xfrm>
        <a:prstGeom prst="rect">
          <a:avLst/>
        </a:prstGeom>
        <a:blipFill>
          <a:blip xmlns:r="http://schemas.openxmlformats.org/officeDocument/2006/relationships"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A72518-E094-4F34-987A-C94DAEB60CAE}">
      <dsp:nvSpPr>
        <dsp:cNvPr id="0" name=""/>
        <dsp:cNvSpPr/>
      </dsp:nvSpPr>
      <dsp:spPr>
        <a:xfrm>
          <a:off x="574431" y="3108985"/>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a:t>Be transparent during prioritization and planning</a:t>
          </a:r>
        </a:p>
      </dsp:txBody>
      <dsp:txXfrm>
        <a:off x="574431" y="3108985"/>
        <a:ext cx="10162841" cy="497342"/>
      </dsp:txXfrm>
    </dsp:sp>
    <dsp:sp modelId="{DA46B645-F5DE-469D-A16B-DB5F6F21B2D4}">
      <dsp:nvSpPr>
        <dsp:cNvPr id="0" name=""/>
        <dsp:cNvSpPr/>
      </dsp:nvSpPr>
      <dsp:spPr>
        <a:xfrm>
          <a:off x="0" y="3730664"/>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A54CF3-9916-4029-B433-4AE58729B37A}">
      <dsp:nvSpPr>
        <dsp:cNvPr id="0" name=""/>
        <dsp:cNvSpPr/>
      </dsp:nvSpPr>
      <dsp:spPr>
        <a:xfrm>
          <a:off x="150446" y="3842566"/>
          <a:ext cx="273538" cy="273538"/>
        </a:xfrm>
        <a:prstGeom prst="rect">
          <a:avLst/>
        </a:prstGeom>
        <a:blipFill>
          <a:blip xmlns:r="http://schemas.openxmlformats.org/officeDocument/2006/relationships"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620508-5FB6-4680-8462-77A478FA6D4E}">
      <dsp:nvSpPr>
        <dsp:cNvPr id="0" name=""/>
        <dsp:cNvSpPr/>
      </dsp:nvSpPr>
      <dsp:spPr>
        <a:xfrm>
          <a:off x="574431" y="3730664"/>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a:t>Score and weight equity similar to other criteria</a:t>
          </a:r>
        </a:p>
      </dsp:txBody>
      <dsp:txXfrm>
        <a:off x="574431" y="3730664"/>
        <a:ext cx="10162841" cy="497342"/>
      </dsp:txXfrm>
    </dsp:sp>
    <dsp:sp modelId="{CADB0F83-3858-466D-9294-5B0E4DAA7732}">
      <dsp:nvSpPr>
        <dsp:cNvPr id="0" name=""/>
        <dsp:cNvSpPr/>
      </dsp:nvSpPr>
      <dsp:spPr>
        <a:xfrm>
          <a:off x="0" y="4352342"/>
          <a:ext cx="10737273" cy="49734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80F40A-9426-4AF9-A53F-422C3C8E5E0D}">
      <dsp:nvSpPr>
        <dsp:cNvPr id="0" name=""/>
        <dsp:cNvSpPr/>
      </dsp:nvSpPr>
      <dsp:spPr>
        <a:xfrm>
          <a:off x="150446" y="4464245"/>
          <a:ext cx="273538" cy="273538"/>
        </a:xfrm>
        <a:prstGeom prst="rect">
          <a:avLst/>
        </a:prstGeom>
        <a:blipFill>
          <a:blip xmlns:r="http://schemas.openxmlformats.org/officeDocument/2006/relationships"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DFEC83-1274-4A73-B356-F1A1C55DD527}">
      <dsp:nvSpPr>
        <dsp:cNvPr id="0" name=""/>
        <dsp:cNvSpPr/>
      </dsp:nvSpPr>
      <dsp:spPr>
        <a:xfrm>
          <a:off x="574431" y="4352342"/>
          <a:ext cx="10162841" cy="4973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635" tIns="52635" rIns="52635" bIns="52635" numCol="1" spcCol="1270" anchor="ctr" anchorCtr="0">
          <a:noAutofit/>
        </a:bodyPr>
        <a:lstStyle/>
        <a:p>
          <a:pPr lvl="0" algn="l" defTabSz="977900">
            <a:lnSpc>
              <a:spcPct val="100000"/>
            </a:lnSpc>
            <a:spcBef>
              <a:spcPct val="0"/>
            </a:spcBef>
            <a:spcAft>
              <a:spcPct val="35000"/>
            </a:spcAft>
          </a:pPr>
          <a:r>
            <a:rPr lang="en-US" sz="2200" kern="1200"/>
            <a:t>Consider equity from multiple perspectives</a:t>
          </a:r>
        </a:p>
      </dsp:txBody>
      <dsp:txXfrm>
        <a:off x="574431" y="4352342"/>
        <a:ext cx="10162841" cy="4973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099319-78C5-49BD-BFFD-52A3CB30F2C9}">
      <dsp:nvSpPr>
        <dsp:cNvPr id="0" name=""/>
        <dsp:cNvSpPr/>
      </dsp:nvSpPr>
      <dsp:spPr>
        <a:xfrm rot="16200000">
          <a:off x="908812" y="2356"/>
          <a:ext cx="4348981" cy="434898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lvl="0" algn="ctr" defTabSz="1466850" rtl="0">
            <a:lnSpc>
              <a:spcPct val="90000"/>
            </a:lnSpc>
            <a:spcBef>
              <a:spcPct val="0"/>
            </a:spcBef>
            <a:spcAft>
              <a:spcPct val="35000"/>
            </a:spcAft>
          </a:pPr>
          <a:r>
            <a:rPr lang="en-US" sz="3300" kern="1200"/>
            <a:t>Disproportionality</a:t>
          </a:r>
        </a:p>
      </dsp:txBody>
      <dsp:txXfrm rot="5400000">
        <a:off x="908812" y="1089601"/>
        <a:ext cx="3587909" cy="2174491"/>
      </dsp:txXfrm>
    </dsp:sp>
    <dsp:sp modelId="{91CDCD03-C403-40EB-8076-9569193EC7A0}">
      <dsp:nvSpPr>
        <dsp:cNvPr id="0" name=""/>
        <dsp:cNvSpPr/>
      </dsp:nvSpPr>
      <dsp:spPr>
        <a:xfrm rot="5400000">
          <a:off x="5257806" y="2356"/>
          <a:ext cx="4348981" cy="434898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lvl="0" algn="ctr" defTabSz="1466850" rtl="0">
            <a:lnSpc>
              <a:spcPct val="90000"/>
            </a:lnSpc>
            <a:spcBef>
              <a:spcPct val="0"/>
            </a:spcBef>
            <a:spcAft>
              <a:spcPct val="35000"/>
            </a:spcAft>
          </a:pPr>
          <a:r>
            <a:rPr lang="en-US" sz="3300" kern="1200"/>
            <a:t>Institutionalized</a:t>
          </a:r>
        </a:p>
      </dsp:txBody>
      <dsp:txXfrm rot="-5400000">
        <a:off x="6018878" y="1089601"/>
        <a:ext cx="3587909" cy="21744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1AD47-A902-44B2-9323-5F412CFE979D}">
      <dsp:nvSpPr>
        <dsp:cNvPr id="0" name=""/>
        <dsp:cNvSpPr/>
      </dsp:nvSpPr>
      <dsp:spPr>
        <a:xfrm>
          <a:off x="8709" y="2129"/>
          <a:ext cx="3521541" cy="202056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rtl="0">
            <a:lnSpc>
              <a:spcPct val="90000"/>
            </a:lnSpc>
            <a:spcBef>
              <a:spcPct val="0"/>
            </a:spcBef>
            <a:spcAft>
              <a:spcPct val="35000"/>
            </a:spcAft>
          </a:pPr>
          <a:r>
            <a:rPr lang="en-US" sz="6300" b="1" kern="1200"/>
            <a:t>D</a:t>
          </a:r>
          <a:r>
            <a:rPr lang="en-US" sz="6300" kern="1200"/>
            <a:t>iversity</a:t>
          </a:r>
        </a:p>
      </dsp:txBody>
      <dsp:txXfrm>
        <a:off x="67889" y="61309"/>
        <a:ext cx="3403181" cy="1902207"/>
      </dsp:txXfrm>
    </dsp:sp>
    <dsp:sp modelId="{ADF5DDC7-F86B-462D-83EC-5A64FD7AEB26}">
      <dsp:nvSpPr>
        <dsp:cNvPr id="0" name=""/>
        <dsp:cNvSpPr/>
      </dsp:nvSpPr>
      <dsp:spPr>
        <a:xfrm>
          <a:off x="8709" y="2328640"/>
          <a:ext cx="3521541" cy="202056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a:t>Does the transportation network provide adequate access to opportunity for all populations?</a:t>
          </a:r>
        </a:p>
      </dsp:txBody>
      <dsp:txXfrm>
        <a:off x="67889" y="2387820"/>
        <a:ext cx="3403181" cy="1902207"/>
      </dsp:txXfrm>
    </dsp:sp>
    <dsp:sp modelId="{E5AA022C-995A-48EB-87CF-777488B02C07}">
      <dsp:nvSpPr>
        <dsp:cNvPr id="0" name=""/>
        <dsp:cNvSpPr/>
      </dsp:nvSpPr>
      <dsp:spPr>
        <a:xfrm>
          <a:off x="4121869" y="2129"/>
          <a:ext cx="3521541" cy="202056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rtl="0">
            <a:lnSpc>
              <a:spcPct val="90000"/>
            </a:lnSpc>
            <a:spcBef>
              <a:spcPct val="0"/>
            </a:spcBef>
            <a:spcAft>
              <a:spcPct val="35000"/>
            </a:spcAft>
          </a:pPr>
          <a:r>
            <a:rPr lang="en-US" sz="6300" b="1" kern="1200"/>
            <a:t>E</a:t>
          </a:r>
          <a:r>
            <a:rPr lang="en-US" sz="6300" kern="1200"/>
            <a:t>quity</a:t>
          </a:r>
        </a:p>
      </dsp:txBody>
      <dsp:txXfrm>
        <a:off x="4181049" y="61309"/>
        <a:ext cx="3403181" cy="1902207"/>
      </dsp:txXfrm>
    </dsp:sp>
    <dsp:sp modelId="{FB9CEACA-9966-4566-BA97-C48156B8591C}">
      <dsp:nvSpPr>
        <dsp:cNvPr id="0" name=""/>
        <dsp:cNvSpPr/>
      </dsp:nvSpPr>
      <dsp:spPr>
        <a:xfrm>
          <a:off x="4121869" y="2328640"/>
          <a:ext cx="3521541" cy="202056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a:t>Do all persons regardless of race, income, gender, ability have equitable access to safe, affordable, and reliable transportation?</a:t>
          </a:r>
        </a:p>
      </dsp:txBody>
      <dsp:txXfrm>
        <a:off x="4181049" y="2387820"/>
        <a:ext cx="3403181" cy="1902207"/>
      </dsp:txXfrm>
    </dsp:sp>
    <dsp:sp modelId="{2A039ACF-6A59-4783-A9E2-1674141810D8}">
      <dsp:nvSpPr>
        <dsp:cNvPr id="0" name=""/>
        <dsp:cNvSpPr/>
      </dsp:nvSpPr>
      <dsp:spPr>
        <a:xfrm>
          <a:off x="8235029" y="2129"/>
          <a:ext cx="3521541" cy="202056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rtl="0">
            <a:lnSpc>
              <a:spcPct val="90000"/>
            </a:lnSpc>
            <a:spcBef>
              <a:spcPct val="0"/>
            </a:spcBef>
            <a:spcAft>
              <a:spcPct val="35000"/>
            </a:spcAft>
          </a:pPr>
          <a:r>
            <a:rPr lang="en-US" sz="6300" b="1" kern="1200"/>
            <a:t>I</a:t>
          </a:r>
          <a:r>
            <a:rPr lang="en-US" sz="6300" kern="1200"/>
            <a:t>nclusion</a:t>
          </a:r>
        </a:p>
      </dsp:txBody>
      <dsp:txXfrm>
        <a:off x="8294209" y="61309"/>
        <a:ext cx="3403181" cy="1902207"/>
      </dsp:txXfrm>
    </dsp:sp>
    <dsp:sp modelId="{FD216869-9B8D-4BBD-BB36-698099B6788D}">
      <dsp:nvSpPr>
        <dsp:cNvPr id="0" name=""/>
        <dsp:cNvSpPr/>
      </dsp:nvSpPr>
      <dsp:spPr>
        <a:xfrm>
          <a:off x="8235029" y="2328640"/>
          <a:ext cx="3521541" cy="202056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a:t>What groups have been traditionally underserved by transportation processes? How can they be more effectively involved in the transportation decision-making process to create a system that benefits them?</a:t>
          </a:r>
        </a:p>
      </dsp:txBody>
      <dsp:txXfrm>
        <a:off x="8294209" y="2387820"/>
        <a:ext cx="3403181" cy="19022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93266-EAED-4FB4-B62D-68555E33663B}">
      <dsp:nvSpPr>
        <dsp:cNvPr id="0" name=""/>
        <dsp:cNvSpPr/>
      </dsp:nvSpPr>
      <dsp:spPr>
        <a:xfrm>
          <a:off x="0" y="216480"/>
          <a:ext cx="5181600" cy="2072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19685" rIns="0" bIns="19685" numCol="1" spcCol="1270" anchor="ctr" anchorCtr="0">
          <a:noAutofit/>
        </a:bodyPr>
        <a:lstStyle/>
        <a:p>
          <a:pPr lvl="0" algn="ctr" defTabSz="1377950" rtl="0">
            <a:lnSpc>
              <a:spcPct val="90000"/>
            </a:lnSpc>
            <a:spcBef>
              <a:spcPct val="0"/>
            </a:spcBef>
            <a:spcAft>
              <a:spcPct val="35000"/>
            </a:spcAft>
          </a:pPr>
          <a:r>
            <a:rPr lang="en-US" sz="3100" kern="1200" dirty="0"/>
            <a:t>The ability to reach desired services, activities, and opportunities. </a:t>
          </a:r>
        </a:p>
      </dsp:txBody>
      <dsp:txXfrm>
        <a:off x="1036320" y="216480"/>
        <a:ext cx="3108960" cy="20726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9248E-8F41-4BA3-8BDF-F956017661FF}">
      <dsp:nvSpPr>
        <dsp:cNvPr id="0" name=""/>
        <dsp:cNvSpPr/>
      </dsp:nvSpPr>
      <dsp:spPr>
        <a:xfrm>
          <a:off x="5230" y="204486"/>
          <a:ext cx="2463977" cy="2463977"/>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5000" r="-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4BB004-371E-4081-B1DB-571332D7363B}">
      <dsp:nvSpPr>
        <dsp:cNvPr id="0" name=""/>
        <dsp:cNvSpPr/>
      </dsp:nvSpPr>
      <dsp:spPr>
        <a:xfrm>
          <a:off x="406342" y="1682873"/>
          <a:ext cx="2463977" cy="24639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eaLnBrk="1" latinLnBrk="0">
            <a:lnSpc>
              <a:spcPct val="90000"/>
            </a:lnSpc>
            <a:spcBef>
              <a:spcPct val="0"/>
            </a:spcBef>
            <a:spcAft>
              <a:spcPct val="35000"/>
            </a:spcAft>
          </a:pPr>
          <a:r>
            <a:rPr lang="en-US" sz="2600" kern="1200" dirty="0"/>
            <a:t>Equal access to safe, affordable, and reliable transportation</a:t>
          </a:r>
        </a:p>
      </dsp:txBody>
      <dsp:txXfrm>
        <a:off x="478509" y="1755040"/>
        <a:ext cx="2319643" cy="2319643"/>
      </dsp:txXfrm>
    </dsp:sp>
    <dsp:sp modelId="{4CB62DE0-F524-420A-BE1D-0EB32E7A6A4A}">
      <dsp:nvSpPr>
        <dsp:cNvPr id="0" name=""/>
        <dsp:cNvSpPr/>
      </dsp:nvSpPr>
      <dsp:spPr>
        <a:xfrm>
          <a:off x="2943824" y="1140446"/>
          <a:ext cx="474616" cy="5920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2943824" y="1258858"/>
        <a:ext cx="332231" cy="355235"/>
      </dsp:txXfrm>
    </dsp:sp>
    <dsp:sp modelId="{D083AB1D-E0AF-431F-805F-9D0CEA730B74}">
      <dsp:nvSpPr>
        <dsp:cNvPr id="0" name=""/>
        <dsp:cNvSpPr/>
      </dsp:nvSpPr>
      <dsp:spPr>
        <a:xfrm>
          <a:off x="3825254" y="204486"/>
          <a:ext cx="2463977" cy="2463977"/>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A17A21-D136-4C4B-A98E-614CF7C7D72C}">
      <dsp:nvSpPr>
        <dsp:cNvPr id="0" name=""/>
        <dsp:cNvSpPr/>
      </dsp:nvSpPr>
      <dsp:spPr>
        <a:xfrm>
          <a:off x="4226367" y="1682873"/>
          <a:ext cx="2463977" cy="24639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a:t>Improved access to opportunity for all persons</a:t>
          </a:r>
        </a:p>
      </dsp:txBody>
      <dsp:txXfrm>
        <a:off x="4298534" y="1755040"/>
        <a:ext cx="2319643" cy="2319643"/>
      </dsp:txXfrm>
    </dsp:sp>
    <dsp:sp modelId="{81ED2FE2-9777-4639-BA47-7496DF63A4A2}">
      <dsp:nvSpPr>
        <dsp:cNvPr id="0" name=""/>
        <dsp:cNvSpPr/>
      </dsp:nvSpPr>
      <dsp:spPr>
        <a:xfrm>
          <a:off x="6763849" y="1140446"/>
          <a:ext cx="474616" cy="5920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6763849" y="1258858"/>
        <a:ext cx="332231" cy="355235"/>
      </dsp:txXfrm>
    </dsp:sp>
    <dsp:sp modelId="{EE5BABDB-E7CA-457C-86D9-3C760E14EC5E}">
      <dsp:nvSpPr>
        <dsp:cNvPr id="0" name=""/>
        <dsp:cNvSpPr/>
      </dsp:nvSpPr>
      <dsp:spPr>
        <a:xfrm>
          <a:off x="7645279" y="204486"/>
          <a:ext cx="2463977" cy="2463977"/>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5000" b="-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1857C4A-DAA5-4CAB-A31C-217F72C387C5}">
      <dsp:nvSpPr>
        <dsp:cNvPr id="0" name=""/>
        <dsp:cNvSpPr/>
      </dsp:nvSpPr>
      <dsp:spPr>
        <a:xfrm>
          <a:off x="8046392" y="1682873"/>
          <a:ext cx="2463977" cy="24639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a:t>More equitable distribution of transportation benefits and burdens</a:t>
          </a:r>
        </a:p>
      </dsp:txBody>
      <dsp:txXfrm>
        <a:off x="8118559" y="1755040"/>
        <a:ext cx="2319643" cy="23196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BBD574-9D72-40FB-8975-587DA2582071}">
      <dsp:nvSpPr>
        <dsp:cNvPr id="0" name=""/>
        <dsp:cNvSpPr/>
      </dsp:nvSpPr>
      <dsp:spPr>
        <a:xfrm>
          <a:off x="1870829" y="1908965"/>
          <a:ext cx="2426662" cy="2098915"/>
        </a:xfrm>
        <a:prstGeom prst="hexagon">
          <a:avLst>
            <a:gd name="adj" fmla="val 28570"/>
            <a:gd name="vf" fmla="val 11547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b="1" kern="1200" dirty="0"/>
            <a:t>Dimensions of Transportation Equity</a:t>
          </a:r>
        </a:p>
      </dsp:txBody>
      <dsp:txXfrm>
        <a:off x="2272938" y="2256764"/>
        <a:ext cx="1622444" cy="1403317"/>
      </dsp:txXfrm>
    </dsp:sp>
    <dsp:sp modelId="{42DBCA77-D14C-4959-AB56-500FAFCE2E37}">
      <dsp:nvSpPr>
        <dsp:cNvPr id="0" name=""/>
        <dsp:cNvSpPr/>
      </dsp:nvSpPr>
      <dsp:spPr>
        <a:xfrm>
          <a:off x="3390268" y="904776"/>
          <a:ext cx="915698" cy="788794"/>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EE2304A4-45BA-4FE5-B212-D7DA81D2E0BD}">
      <dsp:nvSpPr>
        <dsp:cNvPr id="0" name=""/>
        <dsp:cNvSpPr/>
      </dsp:nvSpPr>
      <dsp:spPr>
        <a:xfrm>
          <a:off x="2094407" y="0"/>
          <a:ext cx="1988386" cy="1720199"/>
        </a:xfrm>
        <a:prstGeom prst="hexagon">
          <a:avLst>
            <a:gd name="adj" fmla="val 28570"/>
            <a:gd name="vf" fmla="val 11547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1" kern="1200" dirty="0"/>
            <a:t>Mobility</a:t>
          </a:r>
        </a:p>
      </dsp:txBody>
      <dsp:txXfrm>
        <a:off x="2423926" y="285075"/>
        <a:ext cx="1329348" cy="1150049"/>
      </dsp:txXfrm>
    </dsp:sp>
    <dsp:sp modelId="{C3CEE7DE-57A4-443C-B87B-E77CC4ACBAE6}">
      <dsp:nvSpPr>
        <dsp:cNvPr id="0" name=""/>
        <dsp:cNvSpPr/>
      </dsp:nvSpPr>
      <dsp:spPr>
        <a:xfrm>
          <a:off x="4458919" y="2379402"/>
          <a:ext cx="915698" cy="788794"/>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81BD296D-A4EB-4936-A71D-E2A437FD5F38}">
      <dsp:nvSpPr>
        <dsp:cNvPr id="0" name=""/>
        <dsp:cNvSpPr/>
      </dsp:nvSpPr>
      <dsp:spPr>
        <a:xfrm>
          <a:off x="3918137" y="1058038"/>
          <a:ext cx="1988386" cy="1720199"/>
        </a:xfrm>
        <a:prstGeom prst="hexagon">
          <a:avLst>
            <a:gd name="adj" fmla="val 28570"/>
            <a:gd name="vf" fmla="val 115470"/>
          </a:avLst>
        </a:prstGeom>
        <a:gradFill rotWithShape="0">
          <a:gsLst>
            <a:gs pos="0">
              <a:schemeClr val="accent5">
                <a:hueOff val="-2451115"/>
                <a:satOff val="-3409"/>
                <a:lumOff val="-1307"/>
                <a:alphaOff val="0"/>
                <a:satMod val="103000"/>
                <a:lumMod val="102000"/>
                <a:tint val="94000"/>
              </a:schemeClr>
            </a:gs>
            <a:gs pos="50000">
              <a:schemeClr val="accent5">
                <a:hueOff val="-2451115"/>
                <a:satOff val="-3409"/>
                <a:lumOff val="-1307"/>
                <a:alphaOff val="0"/>
                <a:satMod val="110000"/>
                <a:lumMod val="100000"/>
                <a:shade val="100000"/>
              </a:schemeClr>
            </a:gs>
            <a:gs pos="100000">
              <a:schemeClr val="accent5">
                <a:hueOff val="-2451115"/>
                <a:satOff val="-3409"/>
                <a:lumOff val="-130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1" kern="1200" dirty="0"/>
            <a:t>Accessibility</a:t>
          </a:r>
        </a:p>
      </dsp:txBody>
      <dsp:txXfrm>
        <a:off x="4247656" y="1343113"/>
        <a:ext cx="1329348" cy="1150049"/>
      </dsp:txXfrm>
    </dsp:sp>
    <dsp:sp modelId="{FA6AC077-AC60-4D5F-976F-E13C0C182213}">
      <dsp:nvSpPr>
        <dsp:cNvPr id="0" name=""/>
        <dsp:cNvSpPr/>
      </dsp:nvSpPr>
      <dsp:spPr>
        <a:xfrm>
          <a:off x="3716352" y="4043977"/>
          <a:ext cx="915698" cy="788794"/>
        </a:xfrm>
        <a:prstGeom prst="hexagon">
          <a:avLst>
            <a:gd name="adj" fmla="val 28900"/>
            <a:gd name="vf" fmla="val 11547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89DBBAF4-EA49-4A3D-A940-B8A1D7B1FDF3}">
      <dsp:nvSpPr>
        <dsp:cNvPr id="0" name=""/>
        <dsp:cNvSpPr/>
      </dsp:nvSpPr>
      <dsp:spPr>
        <a:xfrm>
          <a:off x="3918137" y="3138017"/>
          <a:ext cx="1988386" cy="1720199"/>
        </a:xfrm>
        <a:prstGeom prst="hexagon">
          <a:avLst>
            <a:gd name="adj" fmla="val 28570"/>
            <a:gd name="vf" fmla="val 115470"/>
          </a:avLst>
        </a:prstGeom>
        <a:gradFill rotWithShape="0">
          <a:gsLst>
            <a:gs pos="0">
              <a:schemeClr val="accent5">
                <a:hueOff val="-4902230"/>
                <a:satOff val="-6819"/>
                <a:lumOff val="-2615"/>
                <a:alphaOff val="0"/>
                <a:satMod val="103000"/>
                <a:lumMod val="102000"/>
                <a:tint val="94000"/>
              </a:schemeClr>
            </a:gs>
            <a:gs pos="50000">
              <a:schemeClr val="accent5">
                <a:hueOff val="-4902230"/>
                <a:satOff val="-6819"/>
                <a:lumOff val="-2615"/>
                <a:alphaOff val="0"/>
                <a:satMod val="110000"/>
                <a:lumMod val="100000"/>
                <a:shade val="100000"/>
              </a:schemeClr>
            </a:gs>
            <a:gs pos="100000">
              <a:schemeClr val="accent5">
                <a:hueOff val="-4902230"/>
                <a:satOff val="-6819"/>
                <a:lumOff val="-261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1" kern="1200" dirty="0"/>
            <a:t>Affordability</a:t>
          </a:r>
        </a:p>
      </dsp:txBody>
      <dsp:txXfrm>
        <a:off x="4247656" y="3423092"/>
        <a:ext cx="1329348" cy="1150049"/>
      </dsp:txXfrm>
    </dsp:sp>
    <dsp:sp modelId="{CD321FEE-C223-4A69-94FB-9D93883D225D}">
      <dsp:nvSpPr>
        <dsp:cNvPr id="0" name=""/>
        <dsp:cNvSpPr/>
      </dsp:nvSpPr>
      <dsp:spPr>
        <a:xfrm>
          <a:off x="2094407" y="4197239"/>
          <a:ext cx="1988386" cy="1720199"/>
        </a:xfrm>
        <a:prstGeom prst="hexagon">
          <a:avLst>
            <a:gd name="adj" fmla="val 28570"/>
            <a:gd name="vf" fmla="val 115470"/>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1" kern="1200" dirty="0"/>
            <a:t>Health, Safety, and the Environment</a:t>
          </a:r>
        </a:p>
      </dsp:txBody>
      <dsp:txXfrm>
        <a:off x="2423926" y="4482314"/>
        <a:ext cx="1329348" cy="115004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6D41D-CF73-4210-BCF7-718D78D6E675}">
      <dsp:nvSpPr>
        <dsp:cNvPr id="0" name=""/>
        <dsp:cNvSpPr/>
      </dsp:nvSpPr>
      <dsp:spPr>
        <a:xfrm>
          <a:off x="3861162" y="3273292"/>
          <a:ext cx="2423766" cy="2423766"/>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0" kern="1200" dirty="0"/>
            <a:t>Major Components of Equity &amp; Justice</a:t>
          </a:r>
        </a:p>
      </dsp:txBody>
      <dsp:txXfrm>
        <a:off x="4216114" y="3628244"/>
        <a:ext cx="1713862" cy="1713862"/>
      </dsp:txXfrm>
    </dsp:sp>
    <dsp:sp modelId="{4260887C-1BD3-4034-9172-6A2B9CE195DE}">
      <dsp:nvSpPr>
        <dsp:cNvPr id="0" name=""/>
        <dsp:cNvSpPr/>
      </dsp:nvSpPr>
      <dsp:spPr>
        <a:xfrm rot="10800000">
          <a:off x="1509515" y="4139789"/>
          <a:ext cx="2222306" cy="690773"/>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69E600-CF02-4935-8F49-0BDDA58301F1}">
      <dsp:nvSpPr>
        <dsp:cNvPr id="0" name=""/>
        <dsp:cNvSpPr/>
      </dsp:nvSpPr>
      <dsp:spPr>
        <a:xfrm>
          <a:off x="358226" y="3564144"/>
          <a:ext cx="2302578" cy="184206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62865" rIns="62865" bIns="62865" numCol="1" spcCol="1270" anchor="ctr" anchorCtr="0">
          <a:noAutofit/>
        </a:bodyPr>
        <a:lstStyle/>
        <a:p>
          <a:pPr lvl="0" algn="ctr" defTabSz="1466850">
            <a:lnSpc>
              <a:spcPct val="90000"/>
            </a:lnSpc>
            <a:spcBef>
              <a:spcPct val="0"/>
            </a:spcBef>
            <a:spcAft>
              <a:spcPct val="35000"/>
            </a:spcAft>
          </a:pPr>
          <a:r>
            <a:rPr lang="en-US" sz="3300" b="0" kern="1200" dirty="0">
              <a:solidFill>
                <a:schemeClr val="tx1"/>
              </a:solidFill>
            </a:rPr>
            <a:t>Distribution</a:t>
          </a:r>
        </a:p>
      </dsp:txBody>
      <dsp:txXfrm>
        <a:off x="412178" y="3618096"/>
        <a:ext cx="2194674" cy="1734158"/>
      </dsp:txXfrm>
    </dsp:sp>
    <dsp:sp modelId="{A094F74D-664B-4B57-AA10-63E10C06B92A}">
      <dsp:nvSpPr>
        <dsp:cNvPr id="0" name=""/>
        <dsp:cNvSpPr/>
      </dsp:nvSpPr>
      <dsp:spPr>
        <a:xfrm rot="13500000">
          <a:off x="2227800" y="2405696"/>
          <a:ext cx="2222306" cy="690773"/>
        </a:xfrm>
        <a:prstGeom prst="leftArrow">
          <a:avLst>
            <a:gd name="adj1" fmla="val 60000"/>
            <a:gd name="adj2" fmla="val 50000"/>
          </a:avLst>
        </a:prstGeom>
        <a:solidFill>
          <a:schemeClr val="accent3">
            <a:hueOff val="677650"/>
            <a:satOff val="25000"/>
            <a:lumOff val="-367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0E7224-B72F-40E4-8347-656698D9B943}">
      <dsp:nvSpPr>
        <dsp:cNvPr id="0" name=""/>
        <dsp:cNvSpPr/>
      </dsp:nvSpPr>
      <dsp:spPr>
        <a:xfrm>
          <a:off x="1401960" y="1044348"/>
          <a:ext cx="2302578" cy="1842062"/>
        </a:xfrm>
        <a:prstGeom prst="roundRect">
          <a:avLst>
            <a:gd name="adj" fmla="val 10000"/>
          </a:avLst>
        </a:prstGeom>
        <a:solidFill>
          <a:schemeClr val="accent3">
            <a:hueOff val="677650"/>
            <a:satOff val="25000"/>
            <a:lumOff val="-36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62865" rIns="62865" bIns="62865" numCol="1" spcCol="1270" anchor="ctr" anchorCtr="0">
          <a:noAutofit/>
        </a:bodyPr>
        <a:lstStyle/>
        <a:p>
          <a:pPr lvl="0" algn="ctr" defTabSz="1466850">
            <a:lnSpc>
              <a:spcPct val="90000"/>
            </a:lnSpc>
            <a:spcBef>
              <a:spcPct val="0"/>
            </a:spcBef>
            <a:spcAft>
              <a:spcPct val="35000"/>
            </a:spcAft>
          </a:pPr>
          <a:r>
            <a:rPr lang="en-US" sz="3300" b="0" kern="1200" dirty="0"/>
            <a:t>Recognition</a:t>
          </a:r>
        </a:p>
      </dsp:txBody>
      <dsp:txXfrm>
        <a:off x="1455912" y="1098300"/>
        <a:ext cx="2194674" cy="1734158"/>
      </dsp:txXfrm>
    </dsp:sp>
    <dsp:sp modelId="{B4A9FED8-AD2C-4720-A678-555EBCFAF9C8}">
      <dsp:nvSpPr>
        <dsp:cNvPr id="0" name=""/>
        <dsp:cNvSpPr/>
      </dsp:nvSpPr>
      <dsp:spPr>
        <a:xfrm rot="16200000">
          <a:off x="3961892" y="1687412"/>
          <a:ext cx="2222306" cy="690773"/>
        </a:xfrm>
        <a:prstGeom prst="leftArrow">
          <a:avLst>
            <a:gd name="adj1" fmla="val 60000"/>
            <a:gd name="adj2" fmla="val 50000"/>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DE3C45-9605-4539-9521-D1CBFF8CA056}">
      <dsp:nvSpPr>
        <dsp:cNvPr id="0" name=""/>
        <dsp:cNvSpPr/>
      </dsp:nvSpPr>
      <dsp:spPr>
        <a:xfrm>
          <a:off x="3921756" y="614"/>
          <a:ext cx="2302578" cy="1842062"/>
        </a:xfrm>
        <a:prstGeom prst="roundRect">
          <a:avLst>
            <a:gd name="adj" fmla="val 10000"/>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62865" rIns="62865" bIns="62865" numCol="1" spcCol="1270" anchor="ctr" anchorCtr="0">
          <a:noAutofit/>
        </a:bodyPr>
        <a:lstStyle/>
        <a:p>
          <a:pPr lvl="0" algn="ctr" defTabSz="1466850">
            <a:lnSpc>
              <a:spcPct val="90000"/>
            </a:lnSpc>
            <a:spcBef>
              <a:spcPct val="0"/>
            </a:spcBef>
            <a:spcAft>
              <a:spcPct val="35000"/>
            </a:spcAft>
          </a:pPr>
          <a:r>
            <a:rPr lang="en-US" sz="3300" b="0" kern="1200" dirty="0"/>
            <a:t>Interaction</a:t>
          </a:r>
        </a:p>
      </dsp:txBody>
      <dsp:txXfrm>
        <a:off x="3975708" y="54566"/>
        <a:ext cx="2194674" cy="1734158"/>
      </dsp:txXfrm>
    </dsp:sp>
    <dsp:sp modelId="{00C698D2-7562-44CA-A818-E62CFE1D3104}">
      <dsp:nvSpPr>
        <dsp:cNvPr id="0" name=""/>
        <dsp:cNvSpPr/>
      </dsp:nvSpPr>
      <dsp:spPr>
        <a:xfrm rot="18900000">
          <a:off x="5695985" y="2405696"/>
          <a:ext cx="2222306" cy="690773"/>
        </a:xfrm>
        <a:prstGeom prst="leftArrow">
          <a:avLst>
            <a:gd name="adj1" fmla="val 60000"/>
            <a:gd name="adj2" fmla="val 50000"/>
          </a:avLst>
        </a:prstGeom>
        <a:solidFill>
          <a:schemeClr val="accent3">
            <a:hueOff val="2032949"/>
            <a:satOff val="75000"/>
            <a:lumOff val="-1102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46AD786-155A-4F04-8601-C779D52886FD}">
      <dsp:nvSpPr>
        <dsp:cNvPr id="0" name=""/>
        <dsp:cNvSpPr/>
      </dsp:nvSpPr>
      <dsp:spPr>
        <a:xfrm>
          <a:off x="6441553" y="1044348"/>
          <a:ext cx="2302578" cy="1842062"/>
        </a:xfrm>
        <a:prstGeom prst="roundRect">
          <a:avLst>
            <a:gd name="adj" fmla="val 10000"/>
          </a:avLst>
        </a:prstGeom>
        <a:solidFill>
          <a:schemeClr val="accent3">
            <a:hueOff val="2032949"/>
            <a:satOff val="75000"/>
            <a:lumOff val="-110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62865" rIns="62865" bIns="62865" numCol="1" spcCol="1270" anchor="ctr" anchorCtr="0">
          <a:noAutofit/>
        </a:bodyPr>
        <a:lstStyle/>
        <a:p>
          <a:pPr lvl="0" algn="ctr" defTabSz="1466850">
            <a:lnSpc>
              <a:spcPct val="90000"/>
            </a:lnSpc>
            <a:spcBef>
              <a:spcPct val="0"/>
            </a:spcBef>
            <a:spcAft>
              <a:spcPct val="35000"/>
            </a:spcAft>
          </a:pPr>
          <a:r>
            <a:rPr lang="en-US" sz="3300" b="0" kern="1200" dirty="0"/>
            <a:t>Care and Repair</a:t>
          </a:r>
        </a:p>
      </dsp:txBody>
      <dsp:txXfrm>
        <a:off x="6495505" y="1098300"/>
        <a:ext cx="2194674" cy="1734158"/>
      </dsp:txXfrm>
    </dsp:sp>
    <dsp:sp modelId="{B691E70D-ED9B-48C8-815A-D9BC1515F666}">
      <dsp:nvSpPr>
        <dsp:cNvPr id="0" name=""/>
        <dsp:cNvSpPr/>
      </dsp:nvSpPr>
      <dsp:spPr>
        <a:xfrm>
          <a:off x="6414269" y="4139789"/>
          <a:ext cx="2222306" cy="690773"/>
        </a:xfrm>
        <a:prstGeom prst="lef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52CDEC6-D7E6-42FC-8554-756F39F76359}">
      <dsp:nvSpPr>
        <dsp:cNvPr id="0" name=""/>
        <dsp:cNvSpPr/>
      </dsp:nvSpPr>
      <dsp:spPr>
        <a:xfrm>
          <a:off x="7485287" y="3564144"/>
          <a:ext cx="2302578" cy="1842062"/>
        </a:xfrm>
        <a:prstGeom prst="roundRect">
          <a:avLst>
            <a:gd name="adj" fmla="val 100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62865" rIns="62865" bIns="62865" numCol="1" spcCol="1270" anchor="ctr" anchorCtr="0">
          <a:noAutofit/>
        </a:bodyPr>
        <a:lstStyle/>
        <a:p>
          <a:pPr lvl="0" algn="ctr" defTabSz="1466850">
            <a:lnSpc>
              <a:spcPct val="90000"/>
            </a:lnSpc>
            <a:spcBef>
              <a:spcPct val="0"/>
            </a:spcBef>
            <a:spcAft>
              <a:spcPct val="35000"/>
            </a:spcAft>
          </a:pPr>
          <a:r>
            <a:rPr lang="en-US" sz="3300" b="0" kern="1200" dirty="0"/>
            <a:t>Procedure </a:t>
          </a:r>
        </a:p>
      </dsp:txBody>
      <dsp:txXfrm>
        <a:off x="7539239" y="3618096"/>
        <a:ext cx="2194674" cy="173415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A5055A-E920-454D-9B2E-68FE06720CDF}">
      <dsp:nvSpPr>
        <dsp:cNvPr id="0" name=""/>
        <dsp:cNvSpPr/>
      </dsp:nvSpPr>
      <dsp:spPr>
        <a:xfrm>
          <a:off x="3125" y="0"/>
          <a:ext cx="5755094" cy="1828800"/>
        </a:xfrm>
        <a:prstGeom prst="chevron">
          <a:avLst>
            <a:gd name="adj" fmla="val 4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5A90A2-C3EE-440E-A60C-1CF25BB3CD52}">
      <dsp:nvSpPr>
        <dsp:cNvPr id="0" name=""/>
        <dsp:cNvSpPr/>
      </dsp:nvSpPr>
      <dsp:spPr>
        <a:xfrm>
          <a:off x="1537817" y="457200"/>
          <a:ext cx="4859857"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0472" tIns="220472" rIns="220472" bIns="220472" numCol="1" spcCol="1270" anchor="t" anchorCtr="0">
          <a:noAutofit/>
        </a:bodyPr>
        <a:lstStyle/>
        <a:p>
          <a:pPr lvl="0" algn="l" defTabSz="1377950" rtl="0">
            <a:lnSpc>
              <a:spcPct val="90000"/>
            </a:lnSpc>
            <a:spcBef>
              <a:spcPct val="0"/>
            </a:spcBef>
            <a:spcAft>
              <a:spcPct val="35000"/>
            </a:spcAft>
          </a:pPr>
          <a:r>
            <a:rPr lang="en-US" sz="3100" u="none" kern="1200" dirty="0"/>
            <a:t>Fairness</a:t>
          </a:r>
        </a:p>
        <a:p>
          <a:pPr marL="228600" lvl="1" indent="-228600" algn="l" defTabSz="1066800" rtl="0">
            <a:lnSpc>
              <a:spcPct val="90000"/>
            </a:lnSpc>
            <a:spcBef>
              <a:spcPct val="0"/>
            </a:spcBef>
            <a:spcAft>
              <a:spcPct val="15000"/>
            </a:spcAft>
            <a:buChar char="••"/>
          </a:pPr>
          <a:r>
            <a:rPr lang="en-US" sz="2400" kern="1200" dirty="0"/>
            <a:t>The distribution of benefits that maximizes aggregate welfare</a:t>
          </a:r>
        </a:p>
      </dsp:txBody>
      <dsp:txXfrm>
        <a:off x="1591381" y="510764"/>
        <a:ext cx="4752729" cy="17216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52393-A235-4F88-9839-E7DBD585D6D1}">
      <dsp:nvSpPr>
        <dsp:cNvPr id="0" name=""/>
        <dsp:cNvSpPr/>
      </dsp:nvSpPr>
      <dsp:spPr>
        <a:xfrm>
          <a:off x="3125" y="0"/>
          <a:ext cx="5755094" cy="1828800"/>
        </a:xfrm>
        <a:prstGeom prst="chevron">
          <a:avLst>
            <a:gd name="adj" fmla="val 4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B4461-0D8A-41CD-B1E6-DE6CA7606E69}">
      <dsp:nvSpPr>
        <dsp:cNvPr id="0" name=""/>
        <dsp:cNvSpPr/>
      </dsp:nvSpPr>
      <dsp:spPr>
        <a:xfrm>
          <a:off x="1537817" y="457200"/>
          <a:ext cx="4859857"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0256" tIns="270256" rIns="270256" bIns="270256" numCol="1" spcCol="1270" anchor="t" anchorCtr="0">
          <a:noAutofit/>
        </a:bodyPr>
        <a:lstStyle/>
        <a:p>
          <a:pPr lvl="0" algn="l" defTabSz="1689100" rtl="0">
            <a:lnSpc>
              <a:spcPct val="90000"/>
            </a:lnSpc>
            <a:spcBef>
              <a:spcPct val="0"/>
            </a:spcBef>
            <a:spcAft>
              <a:spcPct val="35000"/>
            </a:spcAft>
          </a:pPr>
          <a:r>
            <a:rPr lang="en-US" sz="3800" u="none" kern="1200" dirty="0"/>
            <a:t>Fairness</a:t>
          </a:r>
        </a:p>
        <a:p>
          <a:pPr marL="285750" lvl="1" indent="-285750" algn="l" defTabSz="1333500" rtl="0">
            <a:lnSpc>
              <a:spcPct val="90000"/>
            </a:lnSpc>
            <a:spcBef>
              <a:spcPct val="0"/>
            </a:spcBef>
            <a:spcAft>
              <a:spcPct val="15000"/>
            </a:spcAft>
            <a:buChar char="••"/>
          </a:pPr>
          <a:r>
            <a:rPr lang="en-US" sz="3000" kern="1200" dirty="0"/>
            <a:t>Absolute equality</a:t>
          </a:r>
          <a:endParaRPr lang="en-US" sz="3000" u="none" kern="1200" dirty="0"/>
        </a:p>
      </dsp:txBody>
      <dsp:txXfrm>
        <a:off x="1591381" y="510764"/>
        <a:ext cx="4752729" cy="172167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E39B9E-AF2E-481C-933E-5CB1E91939B7}" type="datetimeFigureOut">
              <a:rPr lang="en-US" smtClean="0"/>
              <a:t>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369A0-DCBA-4D38-AB62-88309E3BFB37}" type="slidenum">
              <a:rPr lang="en-US" smtClean="0"/>
              <a:t>‹#›</a:t>
            </a:fld>
            <a:endParaRPr lang="en-US"/>
          </a:p>
        </p:txBody>
      </p:sp>
    </p:spTree>
    <p:extLst>
      <p:ext uri="{BB962C8B-B14F-4D97-AF65-F5344CB8AC3E}">
        <p14:creationId xmlns:p14="http://schemas.microsoft.com/office/powerpoint/2010/main" val="722001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conservancy.umn.edu/bitstream/handle/11299/189908/TRB50Cities.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dfs.semanticscholar.org/5fa3/2182ee842041fc020863e0b7c39e78336536.pdf"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plato.stanford.edu/entries/utilitarianism-history/" TargetMode="External"/><Relationship Id="rId4" Type="http://schemas.openxmlformats.org/officeDocument/2006/relationships/hyperlink" Target="https://www.scu.edu/ethics/ethics-resources/ethical-decision-making/calculating-consequences-the-utilitarian-approach/"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onservancy.umn.edu/bitstream/handle/11299/189908/TRB50Cities.pdf"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plato.stanford.edu/entries/libertarianism/"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conservancy.umn.edu/bitstream/handle/11299/189908/TRB50Cities.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nservancy.umn.edu/bitstream/handle/11299/189908/TRB50Cities.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onservancy.umn.edu/bitstream/handle/11299/189908/TRB50Cities.pdf"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scholarship.law.vanderbilt.edu/cgi/viewcontent.cgi?article=3263&amp;context=vlr" TargetMode="External"/><Relationship Id="rId4" Type="http://schemas.openxmlformats.org/officeDocument/2006/relationships/hyperlink" Target="https://plato.stanford.edu/entries/rawls/#JusFaiJusWitLibSoc"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conservancy.umn.edu/bitstream/handle/11299/189908/TRB50Cities.pdf"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plato.stanford.edu/entries/capability-approach/"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screeningtool.geoplatform.gov/en/"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implicit.harvard.edu/implicit/takeatest.htm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a:t>
            </a:fld>
            <a:endParaRPr lang="en-US"/>
          </a:p>
        </p:txBody>
      </p:sp>
    </p:spTree>
    <p:extLst>
      <p:ext uri="{BB962C8B-B14F-4D97-AF65-F5344CB8AC3E}">
        <p14:creationId xmlns:p14="http://schemas.microsoft.com/office/powerpoint/2010/main" val="2450302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Equity in transportation provides safe and affordable transportation choices to meet the needs of all system users. </a:t>
            </a:r>
          </a:p>
          <a:p>
            <a:endParaRPr lang="en-US" dirty="0"/>
          </a:p>
          <a:p>
            <a:r>
              <a:rPr lang="en-US" dirty="0"/>
              <a:t>Talking Points: </a:t>
            </a:r>
          </a:p>
          <a:p>
            <a:r>
              <a:rPr lang="en-US" dirty="0"/>
              <a:t>Challenges for advancing equity in transportation include (</a:t>
            </a:r>
            <a:r>
              <a:rPr lang="en-US" dirty="0" err="1"/>
              <a:t>PolicyLink</a:t>
            </a:r>
            <a:r>
              <a:rPr lang="en-US" dirty="0"/>
              <a:t>, 2016):</a:t>
            </a:r>
          </a:p>
          <a:p>
            <a:pPr marL="171450" indent="-171450">
              <a:buFont typeface="Arial" panose="020B0604020202020204" pitchFamily="34" charset="0"/>
              <a:buChar char="•"/>
            </a:pPr>
            <a:r>
              <a:rPr lang="en-US" dirty="0"/>
              <a:t>Inadequate access to opportunity</a:t>
            </a:r>
          </a:p>
          <a:p>
            <a:pPr marL="171450" indent="-171450">
              <a:buFont typeface="Arial" panose="020B0604020202020204" pitchFamily="34" charset="0"/>
              <a:buChar char="•"/>
            </a:pPr>
            <a:r>
              <a:rPr lang="en-US" dirty="0"/>
              <a:t>Disproportionate transportation burdens for underserved communities</a:t>
            </a:r>
          </a:p>
          <a:p>
            <a:pPr marL="171450" indent="-171450">
              <a:buFont typeface="Arial" panose="020B0604020202020204" pitchFamily="34" charset="0"/>
              <a:buChar char="•"/>
            </a:pPr>
            <a:r>
              <a:rPr lang="en-US" dirty="0"/>
              <a:t>Unequal economic benefits from public investments in transportation</a:t>
            </a:r>
          </a:p>
          <a:p>
            <a:pPr marL="171450" indent="-171450">
              <a:buFont typeface="Arial" panose="020B0604020202020204" pitchFamily="34" charset="0"/>
              <a:buChar char="•"/>
            </a:pPr>
            <a:r>
              <a:rPr lang="en-US" dirty="0"/>
              <a:t>Increased health and safety risks for low-income communities and communities of color</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PolicyLink</a:t>
            </a:r>
            <a:r>
              <a:rPr lang="en-US" sz="1200" kern="1200" dirty="0">
                <a:solidFill>
                  <a:schemeClr val="tx1"/>
                </a:solidFill>
                <a:effectLst/>
                <a:latin typeface="+mn-lt"/>
                <a:ea typeface="+mn-ea"/>
                <a:cs typeface="+mn-cs"/>
              </a:rPr>
              <a:t>. (2016). </a:t>
            </a:r>
            <a:r>
              <a:rPr lang="en-US" sz="1200" i="1" kern="1200" dirty="0">
                <a:solidFill>
                  <a:schemeClr val="tx1"/>
                </a:solidFill>
                <a:effectLst/>
                <a:latin typeface="+mn-lt"/>
                <a:ea typeface="+mn-ea"/>
                <a:cs typeface="+mn-cs"/>
              </a:rPr>
              <a:t>Transportation for All: Good for Families, Communities, and the Economy</a:t>
            </a:r>
            <a:r>
              <a:rPr lang="en-US" sz="1200" kern="1200" dirty="0">
                <a:solidFill>
                  <a:schemeClr val="tx1"/>
                </a:solidFill>
                <a:effectLst/>
                <a:latin typeface="+mn-lt"/>
                <a:ea typeface="+mn-ea"/>
                <a:cs typeface="+mn-cs"/>
              </a:rPr>
              <a:t>. https://www.policylink.org/resources-tools/casey-equal-voice-series-transportation</a:t>
            </a:r>
          </a:p>
        </p:txBody>
      </p:sp>
      <p:sp>
        <p:nvSpPr>
          <p:cNvPr id="4" name="Slide Number Placeholder 3"/>
          <p:cNvSpPr>
            <a:spLocks noGrp="1"/>
          </p:cNvSpPr>
          <p:nvPr>
            <p:ph type="sldNum" sz="quarter" idx="5"/>
          </p:nvPr>
        </p:nvSpPr>
        <p:spPr/>
        <p:txBody>
          <a:bodyPr/>
          <a:lstStyle/>
          <a:p>
            <a:fld id="{F8A369A0-DCBA-4D38-AB62-88309E3BFB37}" type="slidenum">
              <a:rPr lang="en-US" smtClean="0"/>
              <a:t>10</a:t>
            </a:fld>
            <a:endParaRPr lang="en-US"/>
          </a:p>
        </p:txBody>
      </p:sp>
    </p:spTree>
    <p:extLst>
      <p:ext uri="{BB962C8B-B14F-4D97-AF65-F5344CB8AC3E}">
        <p14:creationId xmlns:p14="http://schemas.microsoft.com/office/powerpoint/2010/main" val="493720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Equity</a:t>
            </a:r>
            <a:r>
              <a:rPr lang="en-US" baseline="0" dirty="0"/>
              <a:t> in transportation must consider how we meet the needs of all persons.</a:t>
            </a:r>
            <a:endParaRPr lang="en-US" dirty="0"/>
          </a:p>
          <a:p>
            <a:endParaRPr lang="en-US" dirty="0"/>
          </a:p>
          <a:p>
            <a:r>
              <a:rPr lang="en-US" dirty="0"/>
              <a:t>Talking Points: </a:t>
            </a:r>
          </a:p>
          <a:p>
            <a:r>
              <a:rPr lang="en-US" dirty="0"/>
              <a:t>There are 4 dimensions of transportation equity. The presence or absence of each of these dimensions relate to the impact that the transportation system has on affected populations. The dimensions and their definitions are :</a:t>
            </a:r>
          </a:p>
          <a:p>
            <a:pPr marL="171450" indent="-171450">
              <a:buFont typeface="Arial" panose="020B0604020202020204" pitchFamily="34" charset="0"/>
              <a:buChar char="•"/>
            </a:pPr>
            <a:r>
              <a:rPr lang="en-US" dirty="0"/>
              <a:t>Mobility – people’s ability to move from origins to destinations (home to work, work to grocery store, etc.)</a:t>
            </a:r>
          </a:p>
          <a:p>
            <a:pPr marL="171450" indent="-171450">
              <a:buFont typeface="Arial" panose="020B0604020202020204" pitchFamily="34" charset="0"/>
              <a:buChar char="•"/>
            </a:pPr>
            <a:r>
              <a:rPr lang="en-US" dirty="0"/>
              <a:t>Accessibility – how easily people can reach destinations (travel time, number of amenities and services that are reachable within a given amount of time, etc.)</a:t>
            </a:r>
          </a:p>
          <a:p>
            <a:pPr marL="171450" indent="-171450">
              <a:buFont typeface="Arial" panose="020B0604020202020204" pitchFamily="34" charset="0"/>
              <a:buChar char="•"/>
            </a:pPr>
            <a:r>
              <a:rPr lang="en-US" dirty="0"/>
              <a:t>Affordability - cost of travel to destinations as a percentage of income (H+T index) </a:t>
            </a:r>
          </a:p>
          <a:p>
            <a:pPr marL="171450" indent="-171450">
              <a:buFont typeface="Arial" panose="020B0604020202020204" pitchFamily="34" charset="0"/>
              <a:buChar char="•"/>
            </a:pPr>
            <a:r>
              <a:rPr lang="en-US" dirty="0"/>
              <a:t>Health, safety, and environment – the ability to participate in active transportation, risk of injury and illness associated with the transportation system (speed and speed limit, crash rate, etc.), and the level of pollution (air quality, noise levels, resulting illness, etc.)</a:t>
            </a:r>
          </a:p>
          <a:p>
            <a:endParaRPr lang="en-US" dirty="0"/>
          </a:p>
          <a:p>
            <a:r>
              <a:rPr lang="en-US" dirty="0"/>
              <a:t>Suggestion: </a:t>
            </a:r>
          </a:p>
          <a:p>
            <a:r>
              <a:rPr lang="en-US" dirty="0"/>
              <a:t>Revisit the student’s definitions</a:t>
            </a:r>
            <a:r>
              <a:rPr lang="en-US" baseline="0" dirty="0"/>
              <a:t> of equity, equality, and justice. Ask them to share if their thoughts have changed or remained the same. Encourage them to discuss these terms in light of the information presented in the slides.</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11</a:t>
            </a:fld>
            <a:endParaRPr lang="en-US"/>
          </a:p>
        </p:txBody>
      </p:sp>
    </p:spTree>
    <p:extLst>
      <p:ext uri="{BB962C8B-B14F-4D97-AF65-F5344CB8AC3E}">
        <p14:creationId xmlns:p14="http://schemas.microsoft.com/office/powerpoint/2010/main" val="5225777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369A0-DCBA-4D38-AB62-88309E3BFB37}" type="slidenum">
              <a:rPr lang="en-US" smtClean="0"/>
              <a:t>12</a:t>
            </a:fld>
            <a:endParaRPr lang="en-US"/>
          </a:p>
        </p:txBody>
      </p:sp>
    </p:spTree>
    <p:extLst>
      <p:ext uri="{BB962C8B-B14F-4D97-AF65-F5344CB8AC3E}">
        <p14:creationId xmlns:p14="http://schemas.microsoft.com/office/powerpoint/2010/main" val="3904589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Each if these components are critical to integrating equity into practice.</a:t>
            </a:r>
          </a:p>
          <a:p>
            <a:endParaRPr lang="en-US" dirty="0"/>
          </a:p>
          <a:p>
            <a:r>
              <a:rPr lang="en-US" dirty="0"/>
              <a:t>Talking Points: </a:t>
            </a:r>
          </a:p>
          <a:p>
            <a:pPr lvl="0"/>
            <a:r>
              <a:rPr lang="en-US" b="1" dirty="0"/>
              <a:t>Distribution</a:t>
            </a:r>
            <a:r>
              <a:rPr lang="en-US" dirty="0"/>
              <a:t> of benefits and burdens </a:t>
            </a:r>
          </a:p>
          <a:p>
            <a:pPr lvl="0"/>
            <a:r>
              <a:rPr lang="en-US" b="1" dirty="0"/>
              <a:t>Recognition </a:t>
            </a:r>
            <a:r>
              <a:rPr lang="en-US" dirty="0"/>
              <a:t>of historical and current inequity, and systems that uphold those inequities</a:t>
            </a:r>
          </a:p>
          <a:p>
            <a:pPr lvl="0"/>
            <a:r>
              <a:rPr lang="en-US" b="1" dirty="0"/>
              <a:t>Interaction – </a:t>
            </a:r>
            <a:r>
              <a:rPr lang="en-US" dirty="0"/>
              <a:t>quality of interpersonal interactions and relationships </a:t>
            </a:r>
          </a:p>
          <a:p>
            <a:pPr lvl="0"/>
            <a:r>
              <a:rPr lang="en-US" b="1" dirty="0"/>
              <a:t>Care and Repair </a:t>
            </a:r>
            <a:r>
              <a:rPr lang="en-US" dirty="0"/>
              <a:t>– Maintenance and upkeep of public spaces, systems of support </a:t>
            </a:r>
          </a:p>
          <a:p>
            <a:pPr lvl="0"/>
            <a:r>
              <a:rPr lang="en-US" b="1" dirty="0"/>
              <a:t>Procedure </a:t>
            </a:r>
            <a:r>
              <a:rPr lang="en-US" dirty="0"/>
              <a:t>– how decisions are made, who makes them, who is involved</a:t>
            </a:r>
          </a:p>
          <a:p>
            <a:pPr lvl="0" rtl="0"/>
            <a:endParaRPr lang="en-US" sz="1200" dirty="0"/>
          </a:p>
          <a:p>
            <a:pPr lvl="0" rtl="0"/>
            <a:r>
              <a:rPr lang="en-US" sz="1200" dirty="0"/>
              <a:t>Other components include:</a:t>
            </a:r>
            <a:r>
              <a:rPr lang="en-US" sz="1200" baseline="0" dirty="0"/>
              <a:t> </a:t>
            </a:r>
            <a:endParaRPr lang="en-US" sz="1200" dirty="0"/>
          </a:p>
          <a:p>
            <a:pPr lvl="0" rtl="0"/>
            <a:r>
              <a:rPr lang="en-US" sz="1200" dirty="0"/>
              <a:t>Structural Equity</a:t>
            </a:r>
          </a:p>
          <a:p>
            <a:pPr marL="342900" lvl="0" indent="-342900" rtl="0">
              <a:buFont typeface="Arial" panose="020B0604020202020204" pitchFamily="34" charset="0"/>
              <a:buChar char="•"/>
            </a:pPr>
            <a:r>
              <a:rPr lang="en-US" sz="1200" dirty="0"/>
              <a:t>Decision-makers institutionalize accountability; decisions are made with a recognition of the historical, cultural, and institutional dynamics and structures that have routinely advantaged privileged groups in society and resulted in chronic, cumulative disadvantage for subordinated groups.</a:t>
            </a:r>
          </a:p>
          <a:p>
            <a:pPr lvl="0" rtl="0"/>
            <a:r>
              <a:rPr lang="en-US" sz="1200" dirty="0"/>
              <a:t>Transgenerational Equity</a:t>
            </a:r>
          </a:p>
          <a:p>
            <a:pPr marL="342900" lvl="0" indent="-342900" rtl="0">
              <a:buFont typeface="Arial" panose="020B0604020202020204" pitchFamily="34" charset="0"/>
              <a:buChar char="•"/>
            </a:pPr>
            <a:r>
              <a:rPr lang="en-US" sz="1200" dirty="0"/>
              <a:t>Decisions consider generational impacts and don’t result in unfair burdens on future generations.</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Low, S. &amp; </a:t>
            </a:r>
            <a:r>
              <a:rPr lang="en-US" sz="1200" dirty="0" err="1"/>
              <a:t>Iveson</a:t>
            </a:r>
            <a:r>
              <a:rPr lang="en-US" sz="1200" dirty="0"/>
              <a:t>, K. (2016) Propositions for more just urban public spaces, City, 20:1, 10-31, DOI: 10.1080/13604813.2015.1128679</a:t>
            </a:r>
          </a:p>
          <a:p>
            <a:endParaRPr lang="en-US" dirty="0"/>
          </a:p>
          <a:p>
            <a:r>
              <a:rPr lang="en-US" dirty="0"/>
              <a:t>Park,</a:t>
            </a:r>
            <a:r>
              <a:rPr lang="en-US" baseline="0" dirty="0"/>
              <a:t> A. (2014). Equity in sustainability: An equity scan of local government sustainability programs.  </a:t>
            </a:r>
            <a:r>
              <a:rPr lang="en-US" dirty="0"/>
              <a:t>https://www.usdn.org/uploads/cms/documents/usdn_equity_scan_sept_2014_final.pdf?source=http%3a%2f%2fusdn.org%2fuploads%2fcms%2fdocuments%2fusdn_equity_scan_sept_2014_final.pdf</a:t>
            </a:r>
          </a:p>
          <a:p>
            <a:endParaRPr lang="en-US" dirty="0"/>
          </a:p>
          <a:p>
            <a:r>
              <a:rPr lang="en-US" dirty="0"/>
              <a:t>Transit Center. (n.d.) Equity in practice: A guidebook for transit agencies.  https://transitcenter.org/wp-content/uploads/2021/09/Equity-in-Practice_web.pdf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13</a:t>
            </a:fld>
            <a:endParaRPr lang="en-US"/>
          </a:p>
        </p:txBody>
      </p:sp>
    </p:spTree>
    <p:extLst>
      <p:ext uri="{BB962C8B-B14F-4D97-AF65-F5344CB8AC3E}">
        <p14:creationId xmlns:p14="http://schemas.microsoft.com/office/powerpoint/2010/main" val="4178707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Distributive justice is the morality that indelibly guides economic, social and political processes and, importantly, the choices that each society faces as whether or not to sustain, modify or reject abiding laws, policies, institutions, etc. </a:t>
            </a:r>
          </a:p>
          <a:p>
            <a:endParaRPr lang="en-US" dirty="0"/>
          </a:p>
          <a:p>
            <a:r>
              <a:rPr lang="en-US" dirty="0"/>
              <a:t>Talking points:</a:t>
            </a:r>
          </a:p>
          <a:p>
            <a:r>
              <a:rPr lang="en-US" dirty="0"/>
              <a:t>Based on Rawls’ theory of justice and the capabilities approach,</a:t>
            </a:r>
            <a:r>
              <a:rPr lang="en-US" baseline="0" dirty="0"/>
              <a:t> it is</a:t>
            </a:r>
            <a:r>
              <a:rPr lang="en-US" dirty="0"/>
              <a:t> proposed that transportation equity should be evaluated based on detailed analysis of how policies do the following:</a:t>
            </a:r>
          </a:p>
          <a:p>
            <a:pPr marL="171450" indent="-171450">
              <a:buFont typeface="Arial" panose="020B0604020202020204" pitchFamily="34" charset="0"/>
              <a:buChar char="•"/>
            </a:pPr>
            <a:r>
              <a:rPr lang="en-US" dirty="0"/>
              <a:t>affect disadvantaged groups’ accessibility to basic services and activities; </a:t>
            </a:r>
          </a:p>
          <a:p>
            <a:pPr marL="171450" indent="-171450">
              <a:buFont typeface="Arial" panose="020B0604020202020204" pitchFamily="34" charset="0"/>
              <a:buChar char="•"/>
            </a:pPr>
            <a:r>
              <a:rPr lang="en-US" dirty="0"/>
              <a:t>impact disadvantaged groups; </a:t>
            </a:r>
          </a:p>
          <a:p>
            <a:pPr marL="171450" indent="-171450">
              <a:buFont typeface="Arial" panose="020B0604020202020204" pitchFamily="34" charset="0"/>
              <a:buChar char="•"/>
            </a:pPr>
            <a:r>
              <a:rPr lang="en-US" dirty="0"/>
              <a:t>reduce inequalities of opportunities; </a:t>
            </a:r>
          </a:p>
          <a:p>
            <a:pPr marL="171450" indent="-171450">
              <a:buFont typeface="Arial" panose="020B0604020202020204" pitchFamily="34" charset="0"/>
              <a:buChar char="•"/>
            </a:pPr>
            <a:r>
              <a:rPr lang="en-US" dirty="0"/>
              <a:t>mitigate transportation</a:t>
            </a:r>
            <a:r>
              <a:rPr lang="en-US" baseline="0" dirty="0"/>
              <a:t> </a:t>
            </a:r>
            <a:r>
              <a:rPr lang="en-US" dirty="0"/>
              <a:t>externalities; and </a:t>
            </a:r>
          </a:p>
          <a:p>
            <a:pPr marL="171450" indent="-171450">
              <a:buFont typeface="Arial" panose="020B0604020202020204" pitchFamily="34" charset="0"/>
              <a:buChar char="•"/>
            </a:pPr>
            <a:r>
              <a:rPr lang="en-US" dirty="0"/>
              <a:t>respect individuals’ rights. </a:t>
            </a:r>
          </a:p>
          <a:p>
            <a:pPr marL="0" indent="0">
              <a:buFont typeface="Arial" panose="020B0604020202020204" pitchFamily="34" charset="0"/>
              <a:buNone/>
            </a:pPr>
            <a:r>
              <a:rPr lang="en-US" dirty="0"/>
              <a:t>This requires more complete accessibility analysis than usually applied in conventional transport planning, including factors such as proximity and location, mobility options, financial costs and user capabilities.</a:t>
            </a:r>
          </a:p>
          <a:p>
            <a:pPr marL="0" indent="0">
              <a:buFont typeface="Arial" panose="020B0604020202020204" pitchFamily="34" charset="0"/>
              <a:buNone/>
            </a:pPr>
            <a:endParaRPr lang="en-US" dirty="0"/>
          </a:p>
          <a:p>
            <a:r>
              <a:rPr lang="en-US" dirty="0"/>
              <a:t>Suggestion:</a:t>
            </a:r>
          </a:p>
          <a:p>
            <a:r>
              <a:rPr lang="en-US" dirty="0"/>
              <a:t>Explain</a:t>
            </a:r>
            <a:r>
              <a:rPr lang="en-US" baseline="0" dirty="0"/>
              <a:t> that these are a sampling of many theoretical approaches to justice. The following slides will discuss a select few of these theories. Encourage students to explore additional theories and their analysis/interpretations in more detail.</a:t>
            </a:r>
            <a:endParaRPr lang="en-US"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References:</a:t>
            </a:r>
          </a:p>
          <a:p>
            <a:pPr marL="0" indent="0">
              <a:buFont typeface="Arial" panose="020B0604020202020204" pitchFamily="34" charset="0"/>
              <a:buNone/>
            </a:pPr>
            <a:r>
              <a:rPr lang="en-US" dirty="0"/>
              <a:t>Rafael H. M. Pereira, Tim </a:t>
            </a:r>
            <a:r>
              <a:rPr lang="en-US" dirty="0" err="1"/>
              <a:t>Schwanen</a:t>
            </a:r>
            <a:r>
              <a:rPr lang="en-US" dirty="0"/>
              <a:t> &amp; David Banister (2017) Distributive justice and equity in transportation, Transport Reviews, 37:2, 170-191, DOI: 10.1080/01441647.2016.1257660</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Palmateer</a:t>
            </a:r>
            <a:r>
              <a:rPr lang="en-US" dirty="0"/>
              <a:t>, C., &amp; Levinson, D. (2018). Justice, exclusion, and equity: An analysis of 48 U.S. metropolitan areas.  </a:t>
            </a:r>
            <a:r>
              <a:rPr lang="en-US" dirty="0">
                <a:hlinkClick r:id="rId3"/>
              </a:rPr>
              <a:t>https://conservancy.umn.edu/bitstream/handle/11299/189908/TRB50Cities.pdf</a:t>
            </a:r>
            <a:r>
              <a:rPr lang="en-US" dirty="0"/>
              <a:t> </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Jindra-Cotilla</a:t>
            </a:r>
            <a:r>
              <a:rPr lang="en-US" dirty="0"/>
              <a:t>,</a:t>
            </a:r>
            <a:r>
              <a:rPr lang="en-US" baseline="0" dirty="0"/>
              <a:t> S. (n.d.) Distributive justice.  </a:t>
            </a:r>
            <a:r>
              <a:rPr lang="en-US" dirty="0"/>
              <a:t>https://mdp.berkeley.edu/distributive-justice/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14</a:t>
            </a:fld>
            <a:endParaRPr lang="en-US"/>
          </a:p>
        </p:txBody>
      </p:sp>
    </p:spTree>
    <p:extLst>
      <p:ext uri="{BB962C8B-B14F-4D97-AF65-F5344CB8AC3E}">
        <p14:creationId xmlns:p14="http://schemas.microsoft.com/office/powerpoint/2010/main" val="1173423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This theory</a:t>
            </a:r>
            <a:r>
              <a:rPr lang="en-US" baseline="0" dirty="0"/>
              <a:t> emphasizes t</a:t>
            </a:r>
            <a:r>
              <a:rPr lang="en-US" dirty="0">
                <a:ea typeface="+mn-lt"/>
                <a:cs typeface="+mn-lt"/>
              </a:rPr>
              <a:t>he greatest good for the greatest number of people. </a:t>
            </a:r>
            <a:r>
              <a:rPr lang="en-US" sz="1200" dirty="0">
                <a:solidFill>
                  <a:schemeClr val="tx1"/>
                </a:solidFill>
              </a:rPr>
              <a:t>Considered the ethical foundation of cost-benefit analysis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mn-lt"/>
              <a:cs typeface="+mn-lt"/>
            </a:endParaRPr>
          </a:p>
          <a:p>
            <a:endParaRPr lang="en-US" dirty="0"/>
          </a:p>
          <a:p>
            <a:r>
              <a:rPr lang="en-US" dirty="0"/>
              <a:t>Talking points:</a:t>
            </a:r>
          </a:p>
          <a:p>
            <a:pPr marL="171450" indent="-171450">
              <a:buFont typeface="Arial" panose="020B0604020202020204" pitchFamily="34" charset="0"/>
              <a:buChar char="•"/>
            </a:pPr>
            <a:r>
              <a:rPr lang="en-US" dirty="0">
                <a:ea typeface="+mn-lt"/>
                <a:cs typeface="+mn-lt"/>
              </a:rPr>
              <a:t>The morally right action is the action that produces the most good and the right action is understood in terms of consequences produced (consequentialism).</a:t>
            </a:r>
          </a:p>
          <a:p>
            <a:pPr marL="628650" lvl="1" indent="-171450">
              <a:buFont typeface="Arial" panose="020B0604020202020204" pitchFamily="34" charset="0"/>
              <a:buChar char="•"/>
            </a:pPr>
            <a:r>
              <a:rPr lang="en-US" dirty="0">
                <a:ea typeface="+mn-lt"/>
                <a:cs typeface="+mn-lt"/>
              </a:rPr>
              <a:t>Identify the various courses of action</a:t>
            </a:r>
          </a:p>
          <a:p>
            <a:pPr marL="628650" lvl="1" indent="-171450">
              <a:buFont typeface="Arial" panose="020B0604020202020204" pitchFamily="34" charset="0"/>
              <a:buChar char="•"/>
            </a:pPr>
            <a:r>
              <a:rPr lang="en-US" dirty="0">
                <a:ea typeface="+mn-lt"/>
                <a:cs typeface="+mn-lt"/>
              </a:rPr>
              <a:t>Determine all of the foreseeable benefits and harms that would result from each course of action for everyone affected by the action</a:t>
            </a:r>
          </a:p>
          <a:p>
            <a:pPr marL="628650" lvl="1" indent="-171450">
              <a:buFont typeface="Arial" panose="020B0604020202020204" pitchFamily="34" charset="0"/>
              <a:buChar char="•"/>
            </a:pPr>
            <a:r>
              <a:rPr lang="en-US" dirty="0">
                <a:ea typeface="+mn-lt"/>
                <a:cs typeface="+mn-lt"/>
              </a:rPr>
              <a:t>Choose the course of action that provides the greatest benefits after the costs have been taken into account</a:t>
            </a:r>
          </a:p>
          <a:p>
            <a:pPr marL="171450" indent="-171450">
              <a:buFont typeface="Arial" panose="020B0604020202020204" pitchFamily="34" charset="0"/>
              <a:buChar char="•"/>
            </a:pPr>
            <a:r>
              <a:rPr lang="en-US" dirty="0">
                <a:cs typeface="Calibri"/>
              </a:rPr>
              <a:t>Challenges</a:t>
            </a:r>
          </a:p>
          <a:p>
            <a:pPr marL="628650" lvl="1" indent="-171450">
              <a:buFont typeface="Arial" panose="020B0604020202020204" pitchFamily="34" charset="0"/>
              <a:buChar char="•"/>
            </a:pPr>
            <a:r>
              <a:rPr lang="en-US" dirty="0">
                <a:cs typeface="Calibri"/>
              </a:rPr>
              <a:t>It is difficult to </a:t>
            </a:r>
            <a:r>
              <a:rPr lang="en-US" dirty="0">
                <a:ea typeface="+mn-lt"/>
                <a:cs typeface="+mn-lt"/>
              </a:rPr>
              <a:t>measure and compare the values of certain benefits and costs</a:t>
            </a:r>
          </a:p>
          <a:p>
            <a:pPr marL="628650" lvl="1" indent="-171450">
              <a:buFont typeface="Arial" panose="020B0604020202020204" pitchFamily="34" charset="0"/>
              <a:buChar char="•"/>
            </a:pPr>
            <a:r>
              <a:rPr lang="en-US" dirty="0">
                <a:cs typeface="Calibri"/>
              </a:rPr>
              <a:t>This theory does not take justice into consideration</a:t>
            </a:r>
          </a:p>
          <a:p>
            <a:pPr marL="628650" lvl="1" indent="-171450">
              <a:buFont typeface="Arial" panose="020B0604020202020204" pitchFamily="34" charset="0"/>
              <a:buChar char="•"/>
            </a:pPr>
            <a:r>
              <a:rPr lang="en-US" dirty="0">
                <a:cs typeface="Calibri"/>
              </a:rPr>
              <a:t>Conflicts with respect for individual rights (oftentimes for minority populations)</a:t>
            </a:r>
          </a:p>
          <a:p>
            <a:endParaRPr lang="en-US" dirty="0"/>
          </a:p>
          <a:p>
            <a:r>
              <a:rPr lang="en-US" dirty="0">
                <a:ea typeface="+mn-lt"/>
                <a:cs typeface="+mn-lt"/>
              </a:rPr>
              <a:t>Developed by </a:t>
            </a:r>
            <a:r>
              <a:rPr lang="en-US" dirty="0"/>
              <a:t>Jeremy Bentham and John Stuart Mill. </a:t>
            </a:r>
          </a:p>
          <a:p>
            <a:endParaRPr lang="en-US" dirty="0"/>
          </a:p>
          <a:p>
            <a:r>
              <a:rPr lang="en-US" dirty="0"/>
              <a:t>References:</a:t>
            </a:r>
          </a:p>
          <a:p>
            <a:r>
              <a:rPr lang="en-US" dirty="0"/>
              <a:t>Schmitt, S., and Hartmann, T. (2016). Clumsy city by design—A theory for Jane Jacobs’ imperfect cities?  </a:t>
            </a:r>
            <a:r>
              <a:rPr lang="en-US" dirty="0">
                <a:ea typeface="+mn-lt"/>
                <a:cs typeface="+mn-lt"/>
                <a:hlinkClick r:id="rId3"/>
              </a:rPr>
              <a:t>https://pdfs.semanticscholar.org/5fa3/2182ee842041fc020863e0b7c39e78336536.pdf</a:t>
            </a:r>
            <a:r>
              <a:rPr lang="en-US" dirty="0">
                <a:ea typeface="+mn-lt"/>
                <a:cs typeface="+mn-lt"/>
              </a:rPr>
              <a:t> </a:t>
            </a:r>
          </a:p>
          <a:p>
            <a:endParaRPr lang="en-US" dirty="0">
              <a:ea typeface="+mn-lt"/>
              <a:cs typeface="+mn-lt"/>
            </a:endParaRPr>
          </a:p>
          <a:p>
            <a:r>
              <a:rPr lang="en-US" dirty="0" err="1">
                <a:ea typeface="+mn-lt"/>
                <a:cs typeface="+mn-lt"/>
              </a:rPr>
              <a:t>Markkula</a:t>
            </a:r>
            <a:r>
              <a:rPr lang="en-US" dirty="0">
                <a:ea typeface="+mn-lt"/>
                <a:cs typeface="+mn-lt"/>
              </a:rPr>
              <a:t> Center for Applied</a:t>
            </a:r>
            <a:r>
              <a:rPr lang="en-US" baseline="0" dirty="0">
                <a:ea typeface="+mn-lt"/>
                <a:cs typeface="+mn-lt"/>
              </a:rPr>
              <a:t> Ethics. (2014). Calculating consequences: The utilitarian approach to ethics.  </a:t>
            </a:r>
            <a:r>
              <a:rPr lang="en-US" dirty="0">
                <a:ea typeface="+mn-lt"/>
                <a:cs typeface="+mn-lt"/>
                <a:hlinkClick r:id="rId4"/>
              </a:rPr>
              <a:t>https://www.scu.edu/ethics/ethics-resources/ethical-decision-making/calculating-consequences-the-utilitarian-approach/</a:t>
            </a:r>
            <a:r>
              <a:rPr lang="en-US" dirty="0">
                <a:ea typeface="+mn-lt"/>
                <a:cs typeface="+mn-lt"/>
              </a:rPr>
              <a:t> </a:t>
            </a:r>
          </a:p>
          <a:p>
            <a:endParaRPr lang="en-US" dirty="0">
              <a:ea typeface="+mn-lt"/>
              <a:cs typeface="+mn-lt"/>
            </a:endParaRPr>
          </a:p>
          <a:p>
            <a:r>
              <a:rPr lang="en-US" dirty="0">
                <a:ea typeface="+mn-lt"/>
                <a:cs typeface="+mn-lt"/>
              </a:rPr>
              <a:t>Stanford Encyclopedia of Philosophy. (2009). The history of utilitarianism.  </a:t>
            </a:r>
            <a:r>
              <a:rPr lang="en-US" dirty="0">
                <a:ea typeface="+mn-lt"/>
                <a:cs typeface="+mn-lt"/>
                <a:hlinkClick r:id="rId5"/>
              </a:rPr>
              <a:t>https://plato.stanford.edu/entries/utilitarianism-history/</a:t>
            </a:r>
            <a:r>
              <a:rPr lang="en-US" dirty="0">
                <a:ea typeface="+mn-lt"/>
                <a:cs typeface="+mn-lt"/>
              </a:rPr>
              <a:t> </a:t>
            </a:r>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15</a:t>
            </a:fld>
            <a:endParaRPr lang="en-US"/>
          </a:p>
        </p:txBody>
      </p:sp>
    </p:spTree>
    <p:extLst>
      <p:ext uri="{BB962C8B-B14F-4D97-AF65-F5344CB8AC3E}">
        <p14:creationId xmlns:p14="http://schemas.microsoft.com/office/powerpoint/2010/main" val="463133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This theory values individual freedom. Emphasizes</a:t>
            </a:r>
            <a:r>
              <a:rPr lang="en-US" baseline="0" dirty="0"/>
              <a:t> the </a:t>
            </a:r>
            <a:r>
              <a:rPr lang="en-US" sz="1200" baseline="0" dirty="0">
                <a:solidFill>
                  <a:schemeClr val="tx1"/>
                </a:solidFill>
              </a:rPr>
              <a:t>b</a:t>
            </a:r>
            <a:r>
              <a:rPr lang="en-US" sz="1200" dirty="0">
                <a:solidFill>
                  <a:schemeClr val="tx1"/>
                </a:solidFill>
              </a:rPr>
              <a:t>elief that free markets promote justice and state interventions should be limited.</a:t>
            </a:r>
          </a:p>
          <a:p>
            <a:endParaRPr lang="en-US" dirty="0"/>
          </a:p>
          <a:p>
            <a:r>
              <a:rPr lang="en-US" dirty="0"/>
              <a:t>Talking</a:t>
            </a:r>
            <a:r>
              <a:rPr lang="en-US" baseline="0" dirty="0"/>
              <a:t> Points: </a:t>
            </a:r>
          </a:p>
          <a:p>
            <a:pPr marL="171450" lvl="0" indent="-171450">
              <a:buFont typeface="Arial" panose="020B0604020202020204" pitchFamily="34" charset="0"/>
              <a:buChar char="•"/>
            </a:pPr>
            <a:r>
              <a:rPr lang="en-US" dirty="0">
                <a:ea typeface="+mn-lt"/>
                <a:cs typeface="+mn-lt"/>
              </a:rPr>
              <a:t>Challenges</a:t>
            </a:r>
          </a:p>
          <a:p>
            <a:pPr marL="628650" lvl="1" indent="-171450">
              <a:buFont typeface="Arial" panose="020B0604020202020204" pitchFamily="34" charset="0"/>
              <a:buChar char="•"/>
            </a:pPr>
            <a:r>
              <a:rPr lang="en-US" dirty="0">
                <a:ea typeface="+mn-lt"/>
                <a:cs typeface="+mn-lt"/>
              </a:rPr>
              <a:t>controversial in the realm of distributive justice</a:t>
            </a:r>
          </a:p>
          <a:p>
            <a:pPr marL="628650" lvl="1" indent="-171450">
              <a:buFont typeface="Arial" panose="020B0604020202020204" pitchFamily="34" charset="0"/>
              <a:buChar char="•"/>
            </a:pPr>
            <a:r>
              <a:rPr lang="en-US" dirty="0">
                <a:cs typeface="Calibri"/>
              </a:rPr>
              <a:t>free markets are not efficient or, arguably, fair in the presence of market failures</a:t>
            </a:r>
          </a:p>
          <a:p>
            <a:pPr marL="628650" lvl="1" indent="-171450">
              <a:buFont typeface="Arial" panose="020B0604020202020204" pitchFamily="34" charset="0"/>
              <a:buChar char="•"/>
            </a:pPr>
            <a:r>
              <a:rPr lang="en-US" dirty="0">
                <a:cs typeface="Calibri"/>
              </a:rPr>
              <a:t>consent in market transactions is not a sufficient condition for justice, particularly when contracts involve large power imbalances</a:t>
            </a:r>
          </a:p>
          <a:p>
            <a:endParaRPr lang="en-US" dirty="0"/>
          </a:p>
          <a:p>
            <a:pPr marL="0" indent="0">
              <a:buFont typeface="Arial" panose="020B0604020202020204" pitchFamily="34" charset="0"/>
              <a:buNone/>
            </a:pPr>
            <a:r>
              <a:rPr lang="en-US" dirty="0"/>
              <a:t>References:</a:t>
            </a:r>
          </a:p>
          <a:p>
            <a:pPr marL="0" indent="0">
              <a:buFont typeface="Arial" panose="020B0604020202020204" pitchFamily="34" charset="0"/>
              <a:buNone/>
            </a:pPr>
            <a:r>
              <a:rPr lang="en-US" dirty="0"/>
              <a:t>Rafael H. M. Pereira, Tim </a:t>
            </a:r>
            <a:r>
              <a:rPr lang="en-US" dirty="0" err="1"/>
              <a:t>Schwanen</a:t>
            </a:r>
            <a:r>
              <a:rPr lang="en-US" dirty="0"/>
              <a:t> &amp; David Banister (2017) Distributive justice and equity in transportation, Transport Reviews, 37:2, 170-191, DOI: 10.1080/01441647.2016.1257660</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Palmateer</a:t>
            </a:r>
            <a:r>
              <a:rPr lang="en-US" dirty="0"/>
              <a:t>, C., &amp; Levinson, D. (2018). Justice, exclusion, and equity: An analysis of 48 U.S. metropolitan areas.  </a:t>
            </a:r>
            <a:r>
              <a:rPr lang="en-US" dirty="0">
                <a:hlinkClick r:id="rId3"/>
              </a:rPr>
              <a:t>https://conservancy.umn.edu/bitstream/handle/11299/189908/TRB50Cities.pdf</a:t>
            </a:r>
            <a:r>
              <a:rPr lang="en-US" dirty="0"/>
              <a: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van der </a:t>
            </a:r>
            <a:r>
              <a:rPr lang="en-US" sz="1200" b="0" i="0" kern="1200" dirty="0" err="1">
                <a:solidFill>
                  <a:schemeClr val="tx1"/>
                </a:solidFill>
                <a:effectLst/>
                <a:latin typeface="+mn-lt"/>
                <a:ea typeface="+mn-ea"/>
                <a:cs typeface="+mn-cs"/>
              </a:rPr>
              <a:t>Vossen</a:t>
            </a:r>
            <a:r>
              <a:rPr lang="en-US" sz="1200" b="0" i="0" kern="1200" dirty="0">
                <a:solidFill>
                  <a:schemeClr val="tx1"/>
                </a:solidFill>
                <a:effectLst/>
                <a:latin typeface="+mn-lt"/>
                <a:ea typeface="+mn-ea"/>
                <a:cs typeface="+mn-cs"/>
              </a:rPr>
              <a:t>, Bas, "Libertarianism", </a:t>
            </a:r>
            <a:r>
              <a:rPr lang="en-US" sz="1200" b="0" i="1" kern="1200" dirty="0">
                <a:solidFill>
                  <a:schemeClr val="tx1"/>
                </a:solidFill>
                <a:effectLst/>
                <a:latin typeface="+mn-lt"/>
                <a:ea typeface="+mn-ea"/>
                <a:cs typeface="+mn-cs"/>
              </a:rPr>
              <a:t>The Stanford Encyclopedia of Philosophy </a:t>
            </a:r>
            <a:r>
              <a:rPr lang="en-US" sz="1200" b="0" i="0" kern="1200" dirty="0">
                <a:solidFill>
                  <a:schemeClr val="tx1"/>
                </a:solidFill>
                <a:effectLst/>
                <a:latin typeface="+mn-lt"/>
                <a:ea typeface="+mn-ea"/>
                <a:cs typeface="+mn-cs"/>
              </a:rPr>
              <a:t>(Spring 2019 Edition), Edward N. </a:t>
            </a:r>
            <a:r>
              <a:rPr lang="en-US" sz="1200" b="0" i="0" kern="1200" dirty="0" err="1">
                <a:solidFill>
                  <a:schemeClr val="tx1"/>
                </a:solidFill>
                <a:effectLst/>
                <a:latin typeface="+mn-lt"/>
                <a:ea typeface="+mn-ea"/>
                <a:cs typeface="+mn-cs"/>
              </a:rPr>
              <a:t>Zalta</a:t>
            </a:r>
            <a:r>
              <a:rPr lang="en-US" sz="1200" b="0" i="0" kern="1200" dirty="0">
                <a:solidFill>
                  <a:schemeClr val="tx1"/>
                </a:solidFill>
                <a:effectLst/>
                <a:latin typeface="+mn-lt"/>
                <a:ea typeface="+mn-ea"/>
                <a:cs typeface="+mn-cs"/>
              </a:rPr>
              <a:t> (ed.), URL = &lt;https://plato.stanford.edu/archives/spr2019/entries/libertarianism/&gt;.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Sorensen, A. D., &amp; Day, R. A. (1981). Libertarian Planning. </a:t>
            </a:r>
            <a:r>
              <a:rPr lang="en-US" sz="1200" b="0" i="1" kern="1200" dirty="0">
                <a:solidFill>
                  <a:schemeClr val="tx1"/>
                </a:solidFill>
                <a:effectLst/>
                <a:latin typeface="+mn-lt"/>
                <a:ea typeface="+mn-ea"/>
                <a:cs typeface="+mn-cs"/>
              </a:rPr>
              <a:t>The Town Planning Review</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52</a:t>
            </a:r>
            <a:r>
              <a:rPr lang="en-US" sz="1200" b="0" i="0" kern="1200" dirty="0">
                <a:solidFill>
                  <a:schemeClr val="tx1"/>
                </a:solidFill>
                <a:effectLst/>
                <a:latin typeface="+mn-lt"/>
                <a:ea typeface="+mn-ea"/>
                <a:cs typeface="+mn-cs"/>
              </a:rPr>
              <a:t>(4), 390–402. http://www.jstor.org/stable/40103494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Stanford Encyclopedia of Philosophy. (2002). Libertarianism. </a:t>
            </a:r>
            <a:r>
              <a:rPr lang="en-US" baseline="0" dirty="0"/>
              <a:t> </a:t>
            </a:r>
            <a:r>
              <a:rPr lang="en-US" dirty="0">
                <a:ea typeface="+mn-lt"/>
                <a:cs typeface="+mn-lt"/>
                <a:hlinkClick r:id="rId4"/>
              </a:rPr>
              <a:t>https://plato.stanford.edu/entries/libertarianism/</a:t>
            </a:r>
            <a:endParaRPr lang="en-US" dirty="0">
              <a:ea typeface="+mn-lt"/>
              <a:cs typeface="+mn-lt"/>
            </a:endParaRP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16</a:t>
            </a:fld>
            <a:endParaRPr lang="en-US"/>
          </a:p>
        </p:txBody>
      </p:sp>
    </p:spTree>
    <p:extLst>
      <p:ext uri="{BB962C8B-B14F-4D97-AF65-F5344CB8AC3E}">
        <p14:creationId xmlns:p14="http://schemas.microsoft.com/office/powerpoint/2010/main" val="421199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a:t>
            </a:r>
            <a:r>
              <a:rPr lang="en-US" baseline="0" dirty="0"/>
              <a:t> message: </a:t>
            </a:r>
            <a:r>
              <a:rPr lang="en-US" sz="1200" dirty="0">
                <a:solidFill>
                  <a:schemeClr val="tx1"/>
                </a:solidFill>
              </a:rPr>
              <a:t>Emphasizes individual ability and acknowledges barriers to achieving opportunity.</a:t>
            </a:r>
          </a:p>
          <a:p>
            <a:endParaRPr lang="en-US" baseline="0" dirty="0"/>
          </a:p>
          <a:p>
            <a:r>
              <a:rPr lang="en-US" baseline="0" dirty="0"/>
              <a:t>Talking points:</a:t>
            </a:r>
            <a:endParaRPr lang="en-US" dirty="0"/>
          </a:p>
          <a:p>
            <a:r>
              <a:rPr lang="en-US" dirty="0"/>
              <a:t>Opportunity is the relationship between an individual, a goal, and any obstacles between the individual and the goal.</a:t>
            </a:r>
          </a:p>
          <a:p>
            <a:pPr marL="171450" lvl="0" indent="-171450">
              <a:buFont typeface="Arial" panose="020B0604020202020204" pitchFamily="34" charset="0"/>
              <a:buChar char="•"/>
            </a:pPr>
            <a:r>
              <a:rPr lang="en-US" dirty="0"/>
              <a:t>Impossible obstacles negate the goal</a:t>
            </a:r>
          </a:p>
          <a:p>
            <a:pPr marL="171450" lvl="0" indent="-171450">
              <a:buFont typeface="Arial" panose="020B0604020202020204" pitchFamily="34" charset="0"/>
              <a:buChar char="•"/>
            </a:pPr>
            <a:r>
              <a:rPr lang="en-US" dirty="0"/>
              <a:t>Systemic inequities create obstacles unrelated to the goal</a:t>
            </a:r>
          </a:p>
          <a:p>
            <a:pPr marL="171450" lvl="0" indent="-171450">
              <a:buFont typeface="Arial" panose="020B0604020202020204" pitchFamily="34" charset="0"/>
              <a:buChar char="•"/>
            </a:pPr>
            <a:r>
              <a:rPr lang="en-US" dirty="0"/>
              <a:t>“In order to achieve equality of opportunity individuals wishing to achieve the same goals would face similar obstacles, and none of those obstacles would be unrelated or insurmountable” -</a:t>
            </a:r>
            <a:r>
              <a:rPr lang="en-US" dirty="0" err="1"/>
              <a:t>Palmateer</a:t>
            </a:r>
            <a:r>
              <a:rPr lang="en-US" dirty="0"/>
              <a:t> and Levinson, 2018</a:t>
            </a:r>
          </a:p>
          <a:p>
            <a:pPr marL="457200" lvl="1" indent="0">
              <a:buNone/>
            </a:pPr>
            <a:endParaRPr lang="en-US" dirty="0"/>
          </a:p>
          <a:p>
            <a:pPr marL="0" lvl="0" indent="0">
              <a:buNone/>
            </a:pPr>
            <a:r>
              <a:rPr lang="en-US" dirty="0"/>
              <a:t>Challenges: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Difficulty</a:t>
            </a:r>
            <a:r>
              <a:rPr lang="en-US" baseline="0" dirty="0"/>
              <a:t> defining opportunity and generalizing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Largely developed by Peter </a:t>
            </a:r>
            <a:r>
              <a:rPr lang="en-US" dirty="0" err="1"/>
              <a:t>Westen</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Westen</a:t>
            </a:r>
            <a:r>
              <a:rPr lang="en-US" sz="1200" b="0" i="0" kern="1200" dirty="0">
                <a:solidFill>
                  <a:schemeClr val="tx1"/>
                </a:solidFill>
                <a:effectLst/>
                <a:latin typeface="+mn-lt"/>
                <a:ea typeface="+mn-ea"/>
                <a:cs typeface="+mn-cs"/>
              </a:rPr>
              <a:t>, Peter. “The Concept of Equal Opportunity.” </a:t>
            </a:r>
            <a:r>
              <a:rPr lang="en-US" sz="1200" b="0" i="1" kern="1200" dirty="0">
                <a:solidFill>
                  <a:schemeClr val="tx1"/>
                </a:solidFill>
                <a:effectLst/>
                <a:latin typeface="+mn-lt"/>
                <a:ea typeface="+mn-ea"/>
                <a:cs typeface="+mn-cs"/>
              </a:rPr>
              <a:t>Ethics</a:t>
            </a:r>
            <a:r>
              <a:rPr lang="en-US" sz="1200" b="0" i="0" kern="1200" dirty="0">
                <a:solidFill>
                  <a:schemeClr val="tx1"/>
                </a:solidFill>
                <a:effectLst/>
                <a:latin typeface="+mn-lt"/>
                <a:ea typeface="+mn-ea"/>
                <a:cs typeface="+mn-cs"/>
              </a:rPr>
              <a:t>, vol. 95, no. 4, University of Chicago Press, 1985, pp. 837–50, http://www.jstor.org/stable/2381260.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Palmateer</a:t>
            </a:r>
            <a:r>
              <a:rPr lang="en-US" dirty="0"/>
              <a:t>, C., &amp; Levinson, D. (2018). Justice, exclusion, and equity: An analysis of 48 U.S. metropolitan areas.  </a:t>
            </a:r>
            <a:r>
              <a:rPr lang="en-US" dirty="0">
                <a:hlinkClick r:id="rId3"/>
              </a:rPr>
              <a:t>https://conservancy.umn.edu/bitstream/handle/11299/189908/TRB50Cities.pdf</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17</a:t>
            </a:fld>
            <a:endParaRPr lang="en-US"/>
          </a:p>
        </p:txBody>
      </p:sp>
    </p:spTree>
    <p:extLst>
      <p:ext uri="{BB962C8B-B14F-4D97-AF65-F5344CB8AC3E}">
        <p14:creationId xmlns:p14="http://schemas.microsoft.com/office/powerpoint/2010/main" val="3190307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a:t>
            </a:r>
            <a:r>
              <a:rPr lang="en-US" baseline="0" dirty="0"/>
              <a:t> Message: </a:t>
            </a:r>
            <a:r>
              <a:rPr lang="en-US" sz="1200" dirty="0">
                <a:solidFill>
                  <a:schemeClr val="tx1"/>
                </a:solidFill>
              </a:rPr>
              <a:t>Recognizes that there are limited resources that need to be distributed.</a:t>
            </a:r>
          </a:p>
          <a:p>
            <a:endParaRPr lang="en-US" baseline="0" dirty="0"/>
          </a:p>
          <a:p>
            <a:r>
              <a:rPr lang="en-US" baseline="0" dirty="0"/>
              <a:t>Talking Points:</a:t>
            </a:r>
          </a:p>
          <a:p>
            <a:r>
              <a:rPr lang="en-US" dirty="0"/>
              <a:t>Absolute need</a:t>
            </a:r>
          </a:p>
          <a:p>
            <a:pPr marL="171450" indent="-171450">
              <a:buFont typeface="Arial" panose="020B0604020202020204" pitchFamily="34" charset="0"/>
              <a:buChar char="•"/>
            </a:pPr>
            <a:r>
              <a:rPr lang="en-US" dirty="0"/>
              <a:t>There are limited resources and everyone is entitled to the resources that allow them to meet their basic/minimum needs</a:t>
            </a:r>
          </a:p>
          <a:p>
            <a:pPr marL="171450" indent="-171450">
              <a:buFont typeface="Arial" panose="020B0604020202020204" pitchFamily="34" charset="0"/>
              <a:buChar char="•"/>
            </a:pPr>
            <a:r>
              <a:rPr lang="en-US" dirty="0"/>
              <a:t>It is difficult to define a set minimum allocation of resources</a:t>
            </a:r>
          </a:p>
          <a:p>
            <a:pPr marL="628650" lvl="1" indent="-171450">
              <a:buFont typeface="Arial" panose="020B0604020202020204" pitchFamily="34" charset="0"/>
              <a:buChar char="•"/>
            </a:pPr>
            <a:r>
              <a:rPr lang="en-US" dirty="0"/>
              <a:t>What is the minimum allocation for survival vs. the minimum allocation to support a certain quality of life? </a:t>
            </a:r>
          </a:p>
          <a:p>
            <a:r>
              <a:rPr lang="en-US" baseline="0" dirty="0"/>
              <a:t>Relative need</a:t>
            </a:r>
          </a:p>
          <a:p>
            <a:pPr marL="171450" indent="-171450">
              <a:buFont typeface="Arial" panose="020B0604020202020204" pitchFamily="34" charset="0"/>
              <a:buChar char="•"/>
            </a:pPr>
            <a:r>
              <a:rPr lang="en-US" baseline="0" dirty="0"/>
              <a:t>Provides for needs based on the gap between existing resources available  </a:t>
            </a:r>
          </a:p>
          <a:p>
            <a:pPr marL="171450" indent="-171450">
              <a:buFont typeface="Arial" panose="020B0604020202020204" pitchFamily="34" charset="0"/>
              <a:buChar char="•"/>
            </a:pPr>
            <a:r>
              <a:rPr lang="en-US" baseline="0" dirty="0"/>
              <a:t>See also: vertical vs horizontal equity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linkClick r:id="rId3"/>
            </a:endParaRPr>
          </a:p>
          <a:p>
            <a:r>
              <a:rPr lang="en-US" dirty="0"/>
              <a:t>See</a:t>
            </a:r>
            <a:r>
              <a:rPr lang="en-US" baseline="0" dirty="0"/>
              <a:t> also: normative, perceived, and expressed need.</a:t>
            </a:r>
          </a:p>
          <a:p>
            <a:endParaRPr lang="en-US" dirty="0"/>
          </a:p>
          <a:p>
            <a:r>
              <a:rPr lang="en-US" dirty="0"/>
              <a:t>References:</a:t>
            </a:r>
          </a:p>
          <a:p>
            <a:pPr marL="0" indent="0">
              <a:buFont typeface="Arial" panose="020B0604020202020204" pitchFamily="34" charset="0"/>
              <a:buNone/>
            </a:pPr>
            <a:r>
              <a:rPr lang="en-US" dirty="0" err="1"/>
              <a:t>Palmateer</a:t>
            </a:r>
            <a:r>
              <a:rPr lang="en-US" dirty="0"/>
              <a:t>, C., &amp; Levinson, D. (2018). Justice, exclusion, and equity: An analysis of 48 U.S. metropolitan areas.  </a:t>
            </a:r>
            <a:r>
              <a:rPr lang="en-US" dirty="0">
                <a:hlinkClick r:id="rId3"/>
              </a:rPr>
              <a:t>https://conservancy.umn.edu/bitstream/handle/11299/189908/TRB50Cities.pdf</a:t>
            </a:r>
            <a:r>
              <a:rPr lang="en-US" dirty="0"/>
              <a:t>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18</a:t>
            </a:fld>
            <a:endParaRPr lang="en-US"/>
          </a:p>
        </p:txBody>
      </p:sp>
    </p:spTree>
    <p:extLst>
      <p:ext uri="{BB962C8B-B14F-4D97-AF65-F5344CB8AC3E}">
        <p14:creationId xmlns:p14="http://schemas.microsoft.com/office/powerpoint/2010/main" val="12469043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Focuses on the role</a:t>
            </a:r>
            <a:r>
              <a:rPr lang="en-US" baseline="0" dirty="0"/>
              <a:t> of institutions in promoting justice. The higher the level of benefit, provided to the group with the least benefit, the more equitable a transportation system is. A b</a:t>
            </a:r>
            <a:r>
              <a:rPr lang="en-US" sz="1200" dirty="0">
                <a:solidFill>
                  <a:schemeClr val="tx1"/>
                </a:solidFill>
              </a:rPr>
              <a:t>elief in equality and freedom that does not infringe on other people’s freedom.</a:t>
            </a:r>
          </a:p>
          <a:p>
            <a:endParaRPr lang="en-US" dirty="0"/>
          </a:p>
          <a:p>
            <a:r>
              <a:rPr lang="en-US" dirty="0"/>
              <a:t>Talking</a:t>
            </a:r>
            <a:r>
              <a:rPr lang="en-US" baseline="0" dirty="0"/>
              <a:t> Points: </a:t>
            </a:r>
          </a:p>
          <a:p>
            <a:r>
              <a:rPr lang="en-US" sz="1200" b="0" i="0" kern="1200" dirty="0">
                <a:solidFill>
                  <a:schemeClr val="tx1"/>
                </a:solidFill>
                <a:effectLst/>
                <a:latin typeface="+mn-lt"/>
                <a:ea typeface="+mn-ea"/>
                <a:cs typeface="+mn-cs"/>
              </a:rPr>
              <a:t>Deontology - a theory that suggests actions are good or bad according to a clear set of rules.</a:t>
            </a:r>
          </a:p>
          <a:p>
            <a:r>
              <a:rPr lang="en-US" sz="1200" b="0" i="0" kern="1200" dirty="0">
                <a:solidFill>
                  <a:schemeClr val="tx1"/>
                </a:solidFill>
                <a:effectLst/>
                <a:latin typeface="+mn-lt"/>
                <a:ea typeface="+mn-ea"/>
                <a:cs typeface="+mn-cs"/>
              </a:rPr>
              <a:t>Fair Equality of opportunity - social positions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be formally open and </a:t>
            </a:r>
            <a:r>
              <a:rPr lang="en-US" sz="1200" b="0" i="0" kern="1200" dirty="0" err="1">
                <a:solidFill>
                  <a:schemeClr val="tx1"/>
                </a:solidFill>
                <a:effectLst/>
                <a:latin typeface="+mn-lt"/>
                <a:ea typeface="+mn-ea"/>
                <a:cs typeface="+mn-cs"/>
              </a:rPr>
              <a:t>meritocratically</a:t>
            </a:r>
            <a:r>
              <a:rPr lang="en-US" sz="1200" b="0" i="0" kern="1200" dirty="0">
                <a:solidFill>
                  <a:schemeClr val="tx1"/>
                </a:solidFill>
                <a:effectLst/>
                <a:latin typeface="+mn-lt"/>
                <a:ea typeface="+mn-ea"/>
                <a:cs typeface="+mn-cs"/>
              </a:rPr>
              <a:t> allocated, but, in addition, each individual is to have a fair chance to attain these positions</a:t>
            </a:r>
          </a:p>
          <a:p>
            <a:r>
              <a:rPr lang="en-US" sz="1200" b="0" i="0" kern="1200" dirty="0">
                <a:solidFill>
                  <a:schemeClr val="tx1"/>
                </a:solidFill>
                <a:effectLst/>
                <a:latin typeface="+mn-lt"/>
                <a:ea typeface="+mn-ea"/>
                <a:cs typeface="+mn-cs"/>
              </a:rPr>
              <a:t>The difference principle - provides that inequalities are unjustified unless they make the least advantaged better off.</a:t>
            </a:r>
          </a:p>
          <a:p>
            <a:endParaRPr lang="en-US" sz="1200" b="0" i="0" kern="1200" dirty="0">
              <a:solidFill>
                <a:schemeClr val="tx1"/>
              </a:solidFill>
              <a:effectLst/>
              <a:latin typeface="+mn-lt"/>
              <a:ea typeface="+mn-ea"/>
              <a:cs typeface="+mn-cs"/>
            </a:endParaRPr>
          </a:p>
          <a:p>
            <a:r>
              <a:rPr lang="en-US" sz="1200" b="0" i="0" kern="1200" dirty="0" err="1">
                <a:solidFill>
                  <a:schemeClr val="tx1"/>
                </a:solidFill>
                <a:effectLst/>
                <a:latin typeface="+mn-lt"/>
                <a:ea typeface="+mn-ea"/>
                <a:cs typeface="+mn-cs"/>
              </a:rPr>
              <a:t>Maximin</a:t>
            </a:r>
            <a:r>
              <a:rPr lang="en-US" sz="1200" b="0" i="0" kern="1200" dirty="0">
                <a:solidFill>
                  <a:schemeClr val="tx1"/>
                </a:solidFill>
                <a:effectLst/>
                <a:latin typeface="+mn-lt"/>
                <a:ea typeface="+mn-ea"/>
                <a:cs typeface="+mn-cs"/>
              </a:rPr>
              <a:t> criterion: The distribution that maximizes, subject to constraints, the prospects of the least advantaged groups.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Challenges:</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Acknowledges that some level of inequality is inescapable </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It is not possible to achieve genuine equality of opportunity because individuals’ innate or trained abilities, freedom of choice, and even effort cannot be completely separated from their social conditions</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Creates difficulty when distinguishing between choice and circumstances in real-life settings</a:t>
            </a:r>
          </a:p>
          <a:p>
            <a:pPr marL="171450" indent="-171450">
              <a:buFont typeface="Arial" panose="020B0604020202020204" pitchFamily="34" charset="0"/>
              <a:buChar char="•"/>
            </a:pPr>
            <a:endParaRPr lang="en-US" sz="1200" b="0" i="0" kern="1200" baseline="0" dirty="0">
              <a:solidFill>
                <a:schemeClr val="tx1"/>
              </a:solidFill>
              <a:effectLst/>
              <a:latin typeface="+mn-lt"/>
              <a:ea typeface="+mn-ea"/>
              <a:cs typeface="+mn-cs"/>
            </a:endParaRPr>
          </a:p>
          <a:p>
            <a:pPr marL="0" indent="0">
              <a:buFont typeface="Arial" panose="020B0604020202020204" pitchFamily="34" charset="0"/>
              <a:buNone/>
            </a:pPr>
            <a:r>
              <a:rPr lang="en-US" sz="1200" b="0" i="0" kern="1200" baseline="0" dirty="0">
                <a:solidFill>
                  <a:schemeClr val="tx1"/>
                </a:solidFill>
                <a:effectLst/>
                <a:latin typeface="+mn-lt"/>
                <a:ea typeface="+mn-ea"/>
                <a:cs typeface="+mn-cs"/>
              </a:rPr>
              <a:t>Developed by </a:t>
            </a:r>
            <a:r>
              <a:rPr lang="en-US" dirty="0"/>
              <a:t>John Rawls</a:t>
            </a:r>
            <a:endParaRPr lang="en-US" sz="1200" b="0" i="0" kern="1200" baseline="0" dirty="0">
              <a:solidFill>
                <a:schemeClr val="tx1"/>
              </a:solidFill>
              <a:effectLst/>
              <a:latin typeface="+mn-lt"/>
              <a:ea typeface="+mn-ea"/>
              <a:cs typeface="+mn-cs"/>
            </a:endParaRPr>
          </a:p>
          <a:p>
            <a:endParaRPr lang="en-US" dirty="0"/>
          </a:p>
          <a:p>
            <a:pPr marL="0" indent="0">
              <a:buFont typeface="Arial" panose="020B0604020202020204" pitchFamily="34" charset="0"/>
              <a:buNone/>
            </a:pPr>
            <a:r>
              <a:rPr lang="en-US" dirty="0"/>
              <a:t>References:</a:t>
            </a:r>
          </a:p>
          <a:p>
            <a:pPr marL="0" indent="0">
              <a:buFont typeface="Arial" panose="020B0604020202020204" pitchFamily="34" charset="0"/>
              <a:buNone/>
            </a:pPr>
            <a:r>
              <a:rPr lang="en-US" dirty="0"/>
              <a:t>Rafael H. M. Pereira, Tim </a:t>
            </a:r>
            <a:r>
              <a:rPr lang="en-US" dirty="0" err="1"/>
              <a:t>Schwanen</a:t>
            </a:r>
            <a:r>
              <a:rPr lang="en-US" dirty="0"/>
              <a:t> &amp; David Banister (2017) Distributive justice and equity in transportation, Transport Reviews, 37:2, 170-191, DOI: 10.1080/01441647.2016.1257660</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Palmateer</a:t>
            </a:r>
            <a:r>
              <a:rPr lang="en-US" dirty="0"/>
              <a:t>, C., &amp; Levinson, D. (2018). Justice, exclusion, and equity: An analysis of 48 U.S. metropolitan areas.  </a:t>
            </a:r>
            <a:r>
              <a:rPr lang="en-US" dirty="0">
                <a:hlinkClick r:id="rId3"/>
              </a:rPr>
              <a:t>https://conservancy.umn.edu/bitstream/handle/11299/189908/TRB50Cities.pdf</a:t>
            </a:r>
            <a:r>
              <a:rPr lang="en-US" dirty="0"/>
              <a:t> </a:t>
            </a:r>
          </a:p>
          <a:p>
            <a:endParaRPr lang="en-US" dirty="0">
              <a:ea typeface="+mn-lt"/>
              <a:cs typeface="+mn-lt"/>
            </a:endParaRPr>
          </a:p>
          <a:p>
            <a:r>
              <a:rPr lang="en-US" dirty="0"/>
              <a:t>Stanford Encyclopedia of Philosophy. (2008). John Rawls.  </a:t>
            </a:r>
            <a:r>
              <a:rPr lang="en-US" dirty="0">
                <a:hlinkClick r:id="rId4"/>
              </a:rPr>
              <a:t>https://plato.stanford.edu/entries/rawls/#JusFaiJusWitLibSoc</a:t>
            </a:r>
            <a:endParaRPr lang="en-US" dirty="0"/>
          </a:p>
          <a:p>
            <a:endParaRPr lang="en-US" dirty="0"/>
          </a:p>
          <a:p>
            <a:r>
              <a:rPr lang="en-US" dirty="0"/>
              <a:t>Merritt,</a:t>
            </a:r>
            <a:r>
              <a:rPr lang="en-US" baseline="0" dirty="0"/>
              <a:t> G. (1973). Justice as fairness: A commentary on Rawls's new theory of</a:t>
            </a:r>
          </a:p>
          <a:p>
            <a:r>
              <a:rPr lang="en-US" baseline="0" dirty="0"/>
              <a:t>justice.  </a:t>
            </a:r>
            <a:r>
              <a:rPr lang="en-US" dirty="0">
                <a:hlinkClick r:id="rId5"/>
              </a:rPr>
              <a:t>https://scholarship.law.vanderbilt.edu/cgi/viewcontent.cgi?article=3263&amp;context=vlr</a:t>
            </a:r>
            <a:r>
              <a:rPr lang="en-US" dirty="0"/>
              <a:t>  </a:t>
            </a:r>
          </a:p>
          <a:p>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19</a:t>
            </a:fld>
            <a:endParaRPr lang="en-US"/>
          </a:p>
        </p:txBody>
      </p:sp>
    </p:spTree>
    <p:extLst>
      <p:ext uri="{BB962C8B-B14F-4D97-AF65-F5344CB8AC3E}">
        <p14:creationId xmlns:p14="http://schemas.microsoft.com/office/powerpoint/2010/main" val="1236648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369A0-DCBA-4D38-AB62-88309E3BFB37}" type="slidenum">
              <a:rPr lang="en-US" smtClean="0"/>
              <a:t>2</a:t>
            </a:fld>
            <a:endParaRPr lang="en-US"/>
          </a:p>
        </p:txBody>
      </p:sp>
    </p:spTree>
    <p:extLst>
      <p:ext uri="{BB962C8B-B14F-4D97-AF65-F5344CB8AC3E}">
        <p14:creationId xmlns:p14="http://schemas.microsoft.com/office/powerpoint/2010/main" val="2201700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a:t>
            </a:r>
            <a:r>
              <a:rPr lang="en-US" baseline="0" dirty="0"/>
              <a:t> message: </a:t>
            </a:r>
            <a:r>
              <a:rPr lang="en-US" sz="1200" dirty="0">
                <a:solidFill>
                  <a:schemeClr val="tx1"/>
                </a:solidFill>
              </a:rPr>
              <a:t>Recognizes the diversity of human needs and preferences.</a:t>
            </a:r>
          </a:p>
          <a:p>
            <a:endParaRPr lang="en-US" baseline="0" dirty="0"/>
          </a:p>
          <a:p>
            <a:r>
              <a:rPr lang="en-US" baseline="0" dirty="0"/>
              <a:t>Talking points:</a:t>
            </a:r>
            <a:endParaRPr lang="en-US" dirty="0"/>
          </a:p>
          <a:p>
            <a:r>
              <a:rPr lang="en-US" dirty="0">
                <a:ea typeface="+mn-lt"/>
                <a:cs typeface="+mn-lt"/>
              </a:rPr>
              <a:t>The freedom to achieve well-being is of primary moral importance</a:t>
            </a:r>
          </a:p>
          <a:p>
            <a:r>
              <a:rPr lang="en-US" dirty="0">
                <a:ea typeface="+mn-lt"/>
                <a:cs typeface="+mn-lt"/>
              </a:rPr>
              <a:t>Well-being should be understood in terms of people’s capabilities and functions. </a:t>
            </a:r>
          </a:p>
          <a:p>
            <a:r>
              <a:rPr lang="en-US" dirty="0">
                <a:cs typeface="Calibri"/>
              </a:rPr>
              <a:t>Capabilities are sets of freedoms and opportunities available for individuals to choose and to act, resulting from “[…] a combination of personal abilities and the political, social and economic environment” (Nussbaum, 2011).</a:t>
            </a:r>
          </a:p>
          <a:p>
            <a:r>
              <a:rPr lang="en-US" dirty="0">
                <a:cs typeface="Calibri"/>
              </a:rPr>
              <a:t>Goods, services, or income are not ends in themselves, but merely means to valued ends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Developed by Amartya Sen</a:t>
            </a:r>
          </a:p>
          <a:p>
            <a:endParaRPr lang="en-US" dirty="0"/>
          </a:p>
          <a:p>
            <a:endParaRPr lang="en-US" dirty="0"/>
          </a:p>
          <a:p>
            <a:pPr marL="0" indent="0">
              <a:buFont typeface="Arial" panose="020B0604020202020204" pitchFamily="34" charset="0"/>
              <a:buNone/>
            </a:pPr>
            <a:r>
              <a:rPr lang="en-US" dirty="0"/>
              <a:t>References:</a:t>
            </a:r>
          </a:p>
          <a:p>
            <a:pPr marL="0" indent="0">
              <a:buFont typeface="Arial" panose="020B0604020202020204" pitchFamily="34" charset="0"/>
              <a:buNone/>
            </a:pPr>
            <a:r>
              <a:rPr lang="en-US" dirty="0"/>
              <a:t>Rafael H. M. Pereira, Tim </a:t>
            </a:r>
            <a:r>
              <a:rPr lang="en-US" dirty="0" err="1"/>
              <a:t>Schwanen</a:t>
            </a:r>
            <a:r>
              <a:rPr lang="en-US" dirty="0"/>
              <a:t> &amp; David Banister (2017) Distributive justice and equity in transportation, Transport Reviews, 37:2, 170-191, DOI: 10.1080/01441647.2016.1257660</a:t>
            </a:r>
          </a:p>
          <a:p>
            <a:pPr marL="0" indent="0">
              <a:buFont typeface="Arial" panose="020B0604020202020204" pitchFamily="34" charset="0"/>
              <a:buNone/>
            </a:pPr>
            <a:endParaRPr lang="en-US" dirty="0"/>
          </a:p>
          <a:p>
            <a:pPr marL="0" indent="0">
              <a:buFont typeface="Arial" panose="020B0604020202020204" pitchFamily="34" charset="0"/>
              <a:buNone/>
            </a:pPr>
            <a:r>
              <a:rPr lang="en-US" dirty="0" err="1"/>
              <a:t>Palmateer</a:t>
            </a:r>
            <a:r>
              <a:rPr lang="en-US" dirty="0"/>
              <a:t>, C., &amp; Levinson, D. (2018). Justice, exclusion, and equity: An analysis of 48 U.S. metropolitan areas.  </a:t>
            </a:r>
            <a:r>
              <a:rPr lang="en-US" dirty="0">
                <a:hlinkClick r:id="rId3"/>
              </a:rPr>
              <a:t>https://conservancy.umn.edu/bitstream/handle/11299/189908/TRB50Cities.pdf</a:t>
            </a:r>
            <a:r>
              <a:rPr lang="en-US" dirty="0"/>
              <a:t> </a:t>
            </a:r>
          </a:p>
          <a:p>
            <a:endParaRPr lang="en-US" dirty="0"/>
          </a:p>
          <a:p>
            <a:r>
              <a:rPr lang="en-US" dirty="0"/>
              <a:t>Stanford Encyclopedia of Philosophy. (2011). The capability approach.  </a:t>
            </a:r>
            <a:r>
              <a:rPr lang="en-US" dirty="0">
                <a:ea typeface="+mn-lt"/>
                <a:cs typeface="+mn-lt"/>
                <a:hlinkClick r:id="rId4"/>
              </a:rPr>
              <a:t>https://plato.stanford.edu/entries/capability-approach/</a:t>
            </a:r>
            <a:endParaRPr lang="en-US" dirty="0">
              <a:ea typeface="+mn-lt"/>
              <a:cs typeface="+mn-lt"/>
            </a:endParaRPr>
          </a:p>
          <a:p>
            <a:endParaRPr lang="en-US" dirty="0">
              <a:ea typeface="+mn-lt"/>
              <a:cs typeface="+mn-lt"/>
            </a:endParaRPr>
          </a:p>
          <a:p>
            <a:r>
              <a:rPr lang="en-US" dirty="0">
                <a:ea typeface="+mn-lt"/>
                <a:cs typeface="+mn-lt"/>
              </a:rPr>
              <a:t>Ingrid </a:t>
            </a:r>
            <a:r>
              <a:rPr lang="en-US" dirty="0" err="1">
                <a:ea typeface="+mn-lt"/>
                <a:cs typeface="+mn-lt"/>
              </a:rPr>
              <a:t>Robeyns</a:t>
            </a:r>
            <a:r>
              <a:rPr lang="en-US" dirty="0">
                <a:ea typeface="+mn-lt"/>
                <a:cs typeface="+mn-lt"/>
              </a:rPr>
              <a:t> (2005) The Capability Approach: a theoretical survey, Journal of Human Development, 6:1, 93-117, DOI: 10.1080/146498805200034266</a:t>
            </a:r>
          </a:p>
          <a:p>
            <a:endParaRPr lang="en-US" dirty="0">
              <a:ea typeface="+mn-lt"/>
              <a:cs typeface="+mn-lt"/>
            </a:endParaRP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20</a:t>
            </a:fld>
            <a:endParaRPr lang="en-US"/>
          </a:p>
        </p:txBody>
      </p:sp>
    </p:spTree>
    <p:extLst>
      <p:ext uri="{BB962C8B-B14F-4D97-AF65-F5344CB8AC3E}">
        <p14:creationId xmlns:p14="http://schemas.microsoft.com/office/powerpoint/2010/main" val="3240222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This theory is based on Rawls’ theory of justice and the capabilities approach </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requires more complete accessibility analysis than usually applied in conventional transport planning, including factors such as proximity and location, mobility options, financial costs, and user capabilities.</a:t>
            </a:r>
          </a:p>
          <a:p>
            <a:endParaRPr lang="en-US" dirty="0"/>
          </a:p>
          <a:p>
            <a:pPr marL="0" indent="0">
              <a:buFont typeface="Arial" panose="020B0604020202020204" pitchFamily="34" charset="0"/>
              <a:buNone/>
            </a:pPr>
            <a:r>
              <a:rPr lang="en-US" dirty="0"/>
              <a:t>References:</a:t>
            </a:r>
          </a:p>
          <a:p>
            <a:pPr marL="0" indent="0">
              <a:buFont typeface="Arial" panose="020B0604020202020204" pitchFamily="34" charset="0"/>
              <a:buNone/>
            </a:pPr>
            <a:r>
              <a:rPr lang="en-US" dirty="0"/>
              <a:t>Rafael H. M. Pereira, Tim </a:t>
            </a:r>
            <a:r>
              <a:rPr lang="en-US" dirty="0" err="1"/>
              <a:t>Schwanen</a:t>
            </a:r>
            <a:r>
              <a:rPr lang="en-US" dirty="0"/>
              <a:t> &amp; David Banister (2017) Distributive justice and equity in transportation, Transport Reviews, 37:2, 170-191, DOI: 10.1080/01441647.2016.1257660</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21</a:t>
            </a:fld>
            <a:endParaRPr lang="en-US"/>
          </a:p>
        </p:txBody>
      </p:sp>
    </p:spTree>
    <p:extLst>
      <p:ext uri="{BB962C8B-B14F-4D97-AF65-F5344CB8AC3E}">
        <p14:creationId xmlns:p14="http://schemas.microsoft.com/office/powerpoint/2010/main" val="1647345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rPr>
              <a:t>Key message: Implies “…a shift from a systems approach to the transport network, as is common today, to a systematic assessment of the accessibility gaps between the transport disadvantaged and those groups in society that experience the highest accessibility levels.”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Traditional transportation planning involves more of a market-based approach that focuses on transportation demand and increasing supply to meet demand or managing that demand through policy interventions.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Transportation could be viewed as a social good, like health and education, that is critical to our lives and ability to prosper.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Accessibility (person accessibility) is the primary benefit in terms of freedom of movement and freedom of choice in Western society. The higher the accessibility the more potential for personal fulfillment and satisfaction.</a:t>
            </a:r>
          </a:p>
          <a:p>
            <a:r>
              <a:rPr lang="en-US" dirty="0"/>
              <a:t>Person accessibility is shaped by many factors, such as mode availability, money and time budgets that together create disparities in accessibility levels between different persons </a:t>
            </a:r>
          </a:p>
          <a:p>
            <a:r>
              <a:rPr lang="en-US" dirty="0"/>
              <a:t>Maximax principle - combines goal of maximum average accessibility with a limit on the maximum gap allowed between the worst-off and the best-off. In transportation planning and policy projects should maximize average accessibility levels, while keeping accessibility gaps between population groups within an acceptable range.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effectLst/>
              </a:rPr>
              <a:t>Martens, K. Justice in transport as justice in accessibility: applying </a:t>
            </a:r>
            <a:r>
              <a:rPr lang="en-US" sz="1200" b="0" i="0" dirty="0" err="1">
                <a:effectLst/>
              </a:rPr>
              <a:t>Walzer’s</a:t>
            </a:r>
            <a:r>
              <a:rPr lang="en-US" sz="1200" b="0" i="0" dirty="0">
                <a:effectLst/>
              </a:rPr>
              <a:t> ‘Spheres of Justice’ to the transport sector. </a:t>
            </a:r>
            <a:r>
              <a:rPr lang="en-US" sz="1200" b="0" i="1" dirty="0">
                <a:effectLst/>
              </a:rPr>
              <a:t>Transportation</a:t>
            </a:r>
            <a:r>
              <a:rPr lang="en-US" sz="1200" b="0" i="0" dirty="0">
                <a:effectLst/>
              </a:rPr>
              <a:t> </a:t>
            </a:r>
            <a:r>
              <a:rPr lang="en-US" sz="1200" b="1" i="0" dirty="0">
                <a:effectLst/>
              </a:rPr>
              <a:t>39, </a:t>
            </a:r>
            <a:r>
              <a:rPr lang="en-US" sz="1200" b="0" i="0" dirty="0">
                <a:effectLst/>
              </a:rPr>
              <a:t>1035–1053 (2012).  https://link.springer.com/article/10.1007/s11116-012-9388-7 </a:t>
            </a:r>
            <a:endParaRPr lang="en-US" sz="1200" dirty="0"/>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22</a:t>
            </a:fld>
            <a:endParaRPr lang="en-US"/>
          </a:p>
        </p:txBody>
      </p:sp>
    </p:spTree>
    <p:extLst>
      <p:ext uri="{BB962C8B-B14F-4D97-AF65-F5344CB8AC3E}">
        <p14:creationId xmlns:p14="http://schemas.microsoft.com/office/powerpoint/2010/main" val="2165921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Two</a:t>
            </a:r>
            <a:r>
              <a:rPr lang="en-US" baseline="0" dirty="0"/>
              <a:t> additional planning theories explain equity and justice </a:t>
            </a:r>
            <a:endParaRPr lang="en-US" dirty="0"/>
          </a:p>
          <a:p>
            <a:endParaRPr lang="en-US" dirty="0"/>
          </a:p>
          <a:p>
            <a:r>
              <a:rPr lang="en-US" dirty="0"/>
              <a:t>Talking Points: </a:t>
            </a:r>
          </a:p>
          <a:p>
            <a:r>
              <a:rPr lang="en-US" dirty="0"/>
              <a:t>Advocacy Planning</a:t>
            </a:r>
          </a:p>
          <a:p>
            <a:pPr lvl="1"/>
            <a:r>
              <a:rPr lang="en-US" dirty="0"/>
              <a:t>Competing interests versus “public interest”</a:t>
            </a:r>
          </a:p>
          <a:p>
            <a:pPr lvl="1"/>
            <a:r>
              <a:rPr lang="en-US" dirty="0"/>
              <a:t>Disenfranchised need advocates</a:t>
            </a:r>
          </a:p>
          <a:p>
            <a:pPr lvl="1"/>
            <a:r>
              <a:rPr lang="en-US" dirty="0"/>
              <a:t>Advancing social justice</a:t>
            </a:r>
          </a:p>
          <a:p>
            <a:pPr lvl="1"/>
            <a:r>
              <a:rPr lang="en-US" dirty="0"/>
              <a:t>Planner as advocate versus objective analyst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Advocacy Planning was developed by Paul Davidoff</a:t>
            </a:r>
          </a:p>
          <a:p>
            <a:endParaRPr lang="en-US" dirty="0"/>
          </a:p>
          <a:p>
            <a:r>
              <a:rPr lang="en-US" dirty="0"/>
              <a:t>The Just City</a:t>
            </a:r>
          </a:p>
          <a:p>
            <a:pPr lvl="1"/>
            <a:r>
              <a:rPr lang="en-US" dirty="0"/>
              <a:t>Challenges “top-down” planning and urban renewal</a:t>
            </a:r>
          </a:p>
          <a:p>
            <a:pPr lvl="1"/>
            <a:r>
              <a:rPr lang="en-US" dirty="0"/>
              <a:t>Emphasizes fair compromise </a:t>
            </a:r>
          </a:p>
          <a:p>
            <a:pPr lvl="1"/>
            <a:r>
              <a:rPr lang="en-US" dirty="0"/>
              <a:t>Planner as an agent of reform and social equity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“Just City” was developed by Susan </a:t>
            </a:r>
            <a:r>
              <a:rPr lang="en-US" dirty="0" err="1"/>
              <a:t>Fainstein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b="0" i="0" u="none" strike="noStrike" kern="1200" baseline="0" dirty="0">
                <a:solidFill>
                  <a:schemeClr val="tx1"/>
                </a:solidFill>
              </a:rPr>
              <a:t>Module 1 Probe Question #2 </a:t>
            </a:r>
            <a:r>
              <a:rPr lang="en-US" dirty="0"/>
              <a:t>(see the</a:t>
            </a:r>
            <a:r>
              <a:rPr lang="en-US" baseline="0" dirty="0"/>
              <a:t> module outline for more information):</a:t>
            </a:r>
            <a:endParaRPr lang="en-US" b="0" i="0" u="none" strike="noStrike" kern="1200" baseline="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Which theory best addresses equity as it relates to transportation? Why?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 do theories on equity and justice inform our understanding of equity in transportation? Explain the thought process behind your answer.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dirty="0" err="1"/>
              <a:t>Bucknell</a:t>
            </a:r>
            <a:r>
              <a:rPr lang="en-US" dirty="0"/>
              <a:t>, A. (2019). Learning from Susan </a:t>
            </a:r>
            <a:r>
              <a:rPr lang="en-US" dirty="0" err="1"/>
              <a:t>Fainstein</a:t>
            </a:r>
            <a:r>
              <a:rPr lang="en-US" dirty="0"/>
              <a:t>: Do planners have a responsibility to fight for social equity?</a:t>
            </a:r>
            <a:r>
              <a:rPr lang="en-US" baseline="0" dirty="0"/>
              <a:t>  </a:t>
            </a:r>
            <a:r>
              <a:rPr lang="en-US" dirty="0"/>
              <a:t>https://www.gsd.harvard.edu/2019/12/learning-from-susan-fainstein-planners-have-a-responsibility-to-fight-for-social-equity/ </a:t>
            </a:r>
          </a:p>
          <a:p>
            <a:endParaRPr lang="en-US" b="0" i="0" kern="1200" dirty="0">
              <a:solidFill>
                <a:schemeClr val="tx1"/>
              </a:solidFill>
              <a:effectLst/>
            </a:endParaRPr>
          </a:p>
          <a:p>
            <a:r>
              <a:rPr lang="en-US" b="0" i="0" kern="1200" dirty="0">
                <a:solidFill>
                  <a:schemeClr val="tx1"/>
                </a:solidFill>
                <a:effectLst/>
              </a:rPr>
              <a:t>Hutchison, R. (2010). Advocacy planning. In </a:t>
            </a:r>
            <a:r>
              <a:rPr lang="en-US" b="0" i="1" kern="1200" dirty="0">
                <a:solidFill>
                  <a:schemeClr val="tx1"/>
                </a:solidFill>
                <a:effectLst/>
              </a:rPr>
              <a:t>Encyclopedia of urban studies</a:t>
            </a:r>
            <a:r>
              <a:rPr lang="en-US" b="0" i="0" kern="1200" dirty="0">
                <a:solidFill>
                  <a:schemeClr val="tx1"/>
                </a:solidFill>
                <a:effectLst/>
              </a:rPr>
              <a:t> (Vol. 1, pp. 3-6). SAGE Publications, Inc., https://dx.doi.org/10.4135/9781412971973.n2</a:t>
            </a:r>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23</a:t>
            </a:fld>
            <a:endParaRPr lang="en-US"/>
          </a:p>
        </p:txBody>
      </p:sp>
    </p:spTree>
    <p:extLst>
      <p:ext uri="{BB962C8B-B14F-4D97-AF65-F5344CB8AC3E}">
        <p14:creationId xmlns:p14="http://schemas.microsoft.com/office/powerpoint/2010/main" val="1315202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Suggestion:</a:t>
            </a:r>
          </a:p>
          <a:p>
            <a:r>
              <a:rPr lang="en-US" dirty="0"/>
              <a:t>Encourage</a:t>
            </a:r>
            <a:r>
              <a:rPr lang="en-US" baseline="0" dirty="0"/>
              <a:t> students to think about what their answers to these questions would be. Ask them to share and discuss their responses.</a:t>
            </a:r>
          </a:p>
          <a:p>
            <a:r>
              <a:rPr lang="en-US" baseline="0" dirty="0"/>
              <a:t>Ask students to discuss how the answers to these questions affect transportation decision-making processes and affected communities.</a:t>
            </a:r>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24</a:t>
            </a:fld>
            <a:endParaRPr lang="en-US"/>
          </a:p>
        </p:txBody>
      </p:sp>
    </p:spTree>
    <p:extLst>
      <p:ext uri="{BB962C8B-B14F-4D97-AF65-F5344CB8AC3E}">
        <p14:creationId xmlns:p14="http://schemas.microsoft.com/office/powerpoint/2010/main" val="40889689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Key message: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Restorative questions are a tool used to process an incident of wrongdoing or conflict</a:t>
            </a:r>
            <a:endParaRPr lang="en-US" dirty="0"/>
          </a:p>
          <a:p>
            <a:endParaRPr lang="en-US" dirty="0"/>
          </a:p>
          <a:p>
            <a:r>
              <a:rPr lang="en-US" dirty="0"/>
              <a:t>Suggestion:</a:t>
            </a:r>
            <a:r>
              <a:rPr lang="en-US" baseline="0" dirty="0"/>
              <a:t> </a:t>
            </a:r>
          </a:p>
          <a:p>
            <a:r>
              <a:rPr lang="en-US" baseline="0" dirty="0"/>
              <a:t>Share the following questions with students and discuss how and when these types of questions may be integrated into the planning process.</a:t>
            </a:r>
            <a:endParaRPr lang="en-US" dirty="0"/>
          </a:p>
          <a:p>
            <a:endParaRPr lang="en-US" dirty="0"/>
          </a:p>
          <a:p>
            <a:r>
              <a:rPr lang="en-US" dirty="0"/>
              <a:t>To identify</a:t>
            </a:r>
            <a:r>
              <a:rPr lang="en-US" baseline="0" dirty="0"/>
              <a:t> the problem one may ask:</a:t>
            </a:r>
            <a:endParaRPr lang="en-US" dirty="0"/>
          </a:p>
          <a:p>
            <a:r>
              <a:rPr lang="en-US" sz="1200" b="0" i="0" kern="1200" dirty="0">
                <a:solidFill>
                  <a:schemeClr val="tx1"/>
                </a:solidFill>
                <a:effectLst/>
                <a:latin typeface="+mn-lt"/>
                <a:ea typeface="+mn-ea"/>
                <a:cs typeface="+mn-cs"/>
              </a:rPr>
              <a:t>What happened?</a:t>
            </a:r>
          </a:p>
          <a:p>
            <a:r>
              <a:rPr lang="en-US" sz="1200" b="0" i="0" kern="1200" dirty="0">
                <a:solidFill>
                  <a:schemeClr val="tx1"/>
                </a:solidFill>
                <a:effectLst/>
                <a:latin typeface="+mn-lt"/>
                <a:ea typeface="+mn-ea"/>
                <a:cs typeface="+mn-cs"/>
              </a:rPr>
              <a:t>What were you thinking of at the time?</a:t>
            </a:r>
          </a:p>
          <a:p>
            <a:r>
              <a:rPr lang="en-US" sz="1200" b="0" i="0" kern="1200" dirty="0">
                <a:solidFill>
                  <a:schemeClr val="tx1"/>
                </a:solidFill>
                <a:effectLst/>
                <a:latin typeface="+mn-lt"/>
                <a:ea typeface="+mn-ea"/>
                <a:cs typeface="+mn-cs"/>
              </a:rPr>
              <a:t>What have you thought about since?</a:t>
            </a:r>
          </a:p>
          <a:p>
            <a:r>
              <a:rPr lang="en-US" sz="1200" b="0" i="0" kern="1200" dirty="0">
                <a:solidFill>
                  <a:schemeClr val="tx1"/>
                </a:solidFill>
                <a:effectLst/>
                <a:latin typeface="+mn-lt"/>
                <a:ea typeface="+mn-ea"/>
                <a:cs typeface="+mn-cs"/>
              </a:rPr>
              <a:t>Who has been affected by what you have done?</a:t>
            </a:r>
          </a:p>
          <a:p>
            <a:r>
              <a:rPr lang="en-US" sz="1200" b="0" i="0" kern="1200" dirty="0">
                <a:solidFill>
                  <a:schemeClr val="tx1"/>
                </a:solidFill>
                <a:effectLst/>
                <a:latin typeface="+mn-lt"/>
                <a:ea typeface="+mn-ea"/>
                <a:cs typeface="+mn-cs"/>
              </a:rPr>
              <a:t>In what way have they been affected?</a:t>
            </a:r>
          </a:p>
          <a:p>
            <a:r>
              <a:rPr lang="en-US" sz="1200" b="0" i="0" kern="1200" dirty="0">
                <a:solidFill>
                  <a:schemeClr val="tx1"/>
                </a:solidFill>
                <a:effectLst/>
                <a:latin typeface="+mn-lt"/>
                <a:ea typeface="+mn-ea"/>
                <a:cs typeface="+mn-cs"/>
              </a:rPr>
              <a:t>What do you think you need to do to make things right?</a:t>
            </a:r>
          </a:p>
          <a:p>
            <a:endParaRPr lang="en-US" dirty="0"/>
          </a:p>
          <a:p>
            <a:r>
              <a:rPr lang="en-US" dirty="0"/>
              <a:t>To help those affected ask:</a:t>
            </a:r>
          </a:p>
          <a:p>
            <a:r>
              <a:rPr lang="en-US" dirty="0"/>
              <a:t>What did you think when you realized what had happened?</a:t>
            </a:r>
          </a:p>
          <a:p>
            <a:r>
              <a:rPr lang="en-US" dirty="0"/>
              <a:t>What impact has this incident had on you and others?</a:t>
            </a:r>
          </a:p>
          <a:p>
            <a:r>
              <a:rPr lang="en-US" dirty="0"/>
              <a:t>What has been the hardest thing for you?</a:t>
            </a:r>
          </a:p>
          <a:p>
            <a:r>
              <a:rPr lang="en-US" dirty="0"/>
              <a:t>What do you think needs to happen to make things right?</a:t>
            </a:r>
          </a:p>
          <a:p>
            <a:endParaRPr lang="en-US" dirty="0"/>
          </a:p>
          <a:p>
            <a:r>
              <a:rPr lang="en-US" dirty="0"/>
              <a:t>References:</a:t>
            </a:r>
          </a:p>
          <a:p>
            <a:r>
              <a:rPr lang="en-US" dirty="0"/>
              <a:t>White, S. (2012). Time to think: Using restorative questions.  https://www.iirp.edu/news/time-to-think-using-restorative-questions </a:t>
            </a:r>
          </a:p>
          <a:p>
            <a:endParaRPr lang="en-US" dirty="0"/>
          </a:p>
          <a:p>
            <a:r>
              <a:rPr lang="en-US" dirty="0" err="1"/>
              <a:t>Litman</a:t>
            </a:r>
            <a:r>
              <a:rPr lang="en-US" dirty="0"/>
              <a:t>, T. (2022). Evaluating</a:t>
            </a:r>
            <a:r>
              <a:rPr lang="en-US" baseline="0" dirty="0"/>
              <a:t> transportation equity: Guidance for incorporating distributional impacts in transport planning </a:t>
            </a:r>
            <a:r>
              <a:rPr lang="en-US" dirty="0"/>
              <a:t>https://www.vtpi.org/equity.pdf</a:t>
            </a:r>
          </a:p>
          <a:p>
            <a:endParaRPr lang="en-US" dirty="0"/>
          </a:p>
          <a:p>
            <a:r>
              <a:rPr lang="en-US" dirty="0"/>
              <a:t>Buchanan, M. and </a:t>
            </a:r>
            <a:r>
              <a:rPr lang="en-US" dirty="0" err="1"/>
              <a:t>Rovera</a:t>
            </a:r>
            <a:r>
              <a:rPr lang="en-US" dirty="0"/>
              <a:t>, N. (2020). What transit agencies get wrong about equity, and how to get it right.  https://kinder.rice.edu/urbanedge/2020/08/31/what-transit-agencies-get-wrong-about-equity-and-how-get-it-right </a:t>
            </a:r>
          </a:p>
        </p:txBody>
      </p:sp>
      <p:sp>
        <p:nvSpPr>
          <p:cNvPr id="4" name="Slide Number Placeholder 3"/>
          <p:cNvSpPr>
            <a:spLocks noGrp="1"/>
          </p:cNvSpPr>
          <p:nvPr>
            <p:ph type="sldNum" sz="quarter" idx="10"/>
          </p:nvPr>
        </p:nvSpPr>
        <p:spPr/>
        <p:txBody>
          <a:bodyPr/>
          <a:lstStyle/>
          <a:p>
            <a:fld id="{F8A369A0-DCBA-4D38-AB62-88309E3BFB37}" type="slidenum">
              <a:rPr lang="en-US" smtClean="0"/>
              <a:t>25</a:t>
            </a:fld>
            <a:endParaRPr lang="en-US"/>
          </a:p>
        </p:txBody>
      </p:sp>
    </p:spTree>
    <p:extLst>
      <p:ext uri="{BB962C8B-B14F-4D97-AF65-F5344CB8AC3E}">
        <p14:creationId xmlns:p14="http://schemas.microsoft.com/office/powerpoint/2010/main" val="3203447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369A0-DCBA-4D38-AB62-88309E3BFB37}" type="slidenum">
              <a:rPr lang="en-US" smtClean="0"/>
              <a:t>26</a:t>
            </a:fld>
            <a:endParaRPr lang="en-US"/>
          </a:p>
        </p:txBody>
      </p:sp>
    </p:spTree>
    <p:extLst>
      <p:ext uri="{BB962C8B-B14F-4D97-AF65-F5344CB8AC3E}">
        <p14:creationId xmlns:p14="http://schemas.microsoft.com/office/powerpoint/2010/main" val="2294440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a:t>
            </a:r>
            <a:r>
              <a:rPr lang="en-US" b="0" dirty="0">
                <a:solidFill>
                  <a:schemeClr val="tx1"/>
                </a:solidFill>
              </a:rPr>
              <a:t>Led to communities being divided and demolished</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original 1944 Federal Highway Act only covered 50% of construction costs for highways. In 1956, the federal government upped this to 90%. If you were a city planner in the 1950s, you could put in roads from your city to the fast-growing suburbs for almost no cost.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Law stated the federal government would pay for 90% of the expressway construction. </a:t>
            </a:r>
            <a:r>
              <a:rPr lang="en-US" b="0" i="0" u="none" strike="noStrike" cap="none" baseline="0" dirty="0">
                <a:ea typeface="Arial"/>
                <a:cs typeface="Arial"/>
                <a:sym typeface="Arial"/>
              </a:rPr>
              <a:t>Choice of routes was left to the states</a:t>
            </a:r>
          </a:p>
          <a:p>
            <a:pPr marL="342900" indent="-342900">
              <a:spcBef>
                <a:spcPts val="0"/>
              </a:spcBef>
              <a:spcAft>
                <a:spcPts val="600"/>
              </a:spcAft>
              <a:buClr>
                <a:srgbClr val="000000"/>
              </a:buClr>
              <a:buSzPct val="100000"/>
              <a:buFont typeface="Arial" panose="020B0604020202020204" pitchFamily="34" charset="0"/>
              <a:buChar char="•"/>
            </a:pPr>
            <a:r>
              <a:rPr lang="en-US" b="0" i="0" u="none" strike="noStrike" cap="none" baseline="0" dirty="0">
                <a:ea typeface="Arial"/>
                <a:cs typeface="Arial"/>
                <a:sym typeface="Arial"/>
              </a:rPr>
              <a:t>Conflicts arise over Interstate plans</a:t>
            </a:r>
          </a:p>
          <a:p>
            <a:pPr marL="628650" lvl="1" indent="-171450">
              <a:spcBef>
                <a:spcPts val="400"/>
              </a:spcBef>
              <a:spcAft>
                <a:spcPts val="600"/>
              </a:spcAft>
              <a:buClr>
                <a:srgbClr val="000000"/>
              </a:buClr>
              <a:buSzPct val="100000"/>
              <a:buFont typeface="Arial" panose="020B0604020202020204" pitchFamily="34" charset="0"/>
              <a:buChar char="•"/>
            </a:pPr>
            <a:r>
              <a:rPr lang="en-US" b="0" i="0" u="none" strike="noStrike" cap="none" baseline="0" dirty="0">
                <a:ea typeface="Arial"/>
                <a:cs typeface="Arial"/>
                <a:sym typeface="Arial"/>
              </a:rPr>
              <a:t>Cities were bypassed</a:t>
            </a:r>
          </a:p>
          <a:p>
            <a:pPr marL="628650" lvl="1" indent="-171450">
              <a:spcBef>
                <a:spcPts val="400"/>
              </a:spcBef>
              <a:spcAft>
                <a:spcPts val="600"/>
              </a:spcAft>
              <a:buClr>
                <a:srgbClr val="000000"/>
              </a:buClr>
              <a:buSzPct val="100000"/>
              <a:buFont typeface="Arial" panose="020B0604020202020204" pitchFamily="34" charset="0"/>
              <a:buChar char="•"/>
            </a:pPr>
            <a:r>
              <a:rPr lang="en-US" b="0" i="0" u="none" strike="noStrike" cap="none" baseline="0" dirty="0">
                <a:ea typeface="Arial"/>
                <a:cs typeface="Arial"/>
                <a:sym typeface="Arial"/>
              </a:rPr>
              <a:t>Communities bulldozed, divided</a:t>
            </a:r>
          </a:p>
          <a:p>
            <a:pPr marL="342900" indent="-342900">
              <a:spcBef>
                <a:spcPts val="0"/>
              </a:spcBef>
              <a:spcAft>
                <a:spcPts val="600"/>
              </a:spcAft>
              <a:buClr>
                <a:srgbClr val="000000"/>
              </a:buClr>
              <a:buSzPct val="100000"/>
              <a:buFont typeface="Arial" panose="020B0604020202020204" pitchFamily="34" charset="0"/>
              <a:buChar char="•"/>
            </a:pPr>
            <a:r>
              <a:rPr lang="en-US" dirty="0">
                <a:ea typeface="Arial"/>
                <a:cs typeface="Arial"/>
                <a:sym typeface="Arial"/>
              </a:rPr>
              <a:t>Cities (and counties) sought a voice</a:t>
            </a:r>
          </a:p>
          <a:p>
            <a:pPr marL="628650" lvl="1" indent="-171450">
              <a:spcBef>
                <a:spcPts val="400"/>
              </a:spcBef>
              <a:spcAft>
                <a:spcPts val="600"/>
              </a:spcAft>
              <a:buClr>
                <a:srgbClr val="000000"/>
              </a:buClr>
              <a:buSzPct val="100000"/>
              <a:buFont typeface="Arial" panose="020B0604020202020204" pitchFamily="34" charset="0"/>
              <a:buChar char="•"/>
            </a:pPr>
            <a:r>
              <a:rPr lang="en-US" dirty="0">
                <a:ea typeface="Arial"/>
                <a:cs typeface="Arial"/>
                <a:sym typeface="Arial"/>
              </a:rPr>
              <a:t>Used existing regional advisory bodies</a:t>
            </a:r>
          </a:p>
          <a:p>
            <a:endParaRPr lang="en-US" dirty="0"/>
          </a:p>
          <a:p>
            <a:r>
              <a:rPr lang="en-US" dirty="0"/>
              <a:t>References:</a:t>
            </a:r>
          </a:p>
          <a:p>
            <a:r>
              <a:rPr lang="en-US" dirty="0"/>
              <a:t>Norwood C. (2021). How infrastructure has historically promoted inequality.  https://www.pbs.org/newshour/politics/how-infrastructure-has-historically-promoted-inequality</a:t>
            </a:r>
          </a:p>
          <a:p>
            <a:endParaRPr lang="en-US" dirty="0"/>
          </a:p>
          <a:p>
            <a:r>
              <a:rPr lang="en-US" dirty="0"/>
              <a:t>History.com. (2019).</a:t>
            </a:r>
            <a:r>
              <a:rPr lang="en-US" baseline="0" dirty="0"/>
              <a:t> The interstate highway system.  </a:t>
            </a:r>
            <a:r>
              <a:rPr lang="en-US" dirty="0"/>
              <a:t>https://www.history.com/topics/us-states/interstate-highway-system</a:t>
            </a:r>
          </a:p>
          <a:p>
            <a:endParaRPr lang="en-US" dirty="0"/>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27</a:t>
            </a:fld>
            <a:endParaRPr lang="en-US"/>
          </a:p>
        </p:txBody>
      </p:sp>
    </p:spTree>
    <p:extLst>
      <p:ext uri="{BB962C8B-B14F-4D97-AF65-F5344CB8AC3E}">
        <p14:creationId xmlns:p14="http://schemas.microsoft.com/office/powerpoint/2010/main" val="2038437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Case example of inequitable outcomes resulting from freeway construction</a:t>
            </a:r>
            <a:r>
              <a:rPr lang="en-US" baseline="0" dirty="0"/>
              <a:t> in Omaha, Nebraska.</a:t>
            </a:r>
            <a:endParaRPr lang="en-US" dirty="0"/>
          </a:p>
          <a:p>
            <a:endParaRPr lang="en-US" dirty="0"/>
          </a:p>
          <a:p>
            <a:r>
              <a:rPr lang="en-US" dirty="0"/>
              <a:t>Talking Points: </a:t>
            </a:r>
          </a:p>
          <a:p>
            <a:r>
              <a:rPr lang="en-US" dirty="0"/>
              <a:t>Plans developed for the North Freeway through North Omaha, and a western expressway </a:t>
            </a:r>
          </a:p>
          <a:p>
            <a:pPr lvl="1"/>
            <a:r>
              <a:rPr lang="en-US" dirty="0"/>
              <a:t>The western expressway was canceled due to resistance from white community members</a:t>
            </a:r>
          </a:p>
          <a:p>
            <a:pPr lvl="1"/>
            <a:r>
              <a:rPr lang="en-US" dirty="0"/>
              <a:t>The concerns of minority community members in North Omaha were ignored, and the North Freeway was built</a:t>
            </a:r>
          </a:p>
          <a:p>
            <a:r>
              <a:rPr lang="en-US" dirty="0"/>
              <a:t>The government used eminent domain to seize properties at depressed prices and justified with “slum clearance” claims</a:t>
            </a:r>
          </a:p>
          <a:p>
            <a:r>
              <a:rPr lang="en-US" dirty="0"/>
              <a:t>The freeway divided the community, destroyed the local business district, and created environmental justice issues</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Montag, S. (2015). A game of roads: The North Omaha Freeway and Historic Near North Side.  https://dspace2.creighton.edu/xmlui/bitstream/handle/10504/68566/S.Montag,%20MALS%20Masters%20thesis%202015.pdf;sequence=1 </a:t>
            </a:r>
            <a:br>
              <a:rPr lang="en-US" dirty="0"/>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Fletcher, A. (2020). History of the North Freeway in Omaha.  https://northomahahistory.com/2020/10/28/history-of-the-north-freeway-in-omaha/</a:t>
            </a: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28</a:t>
            </a:fld>
            <a:endParaRPr lang="en-US"/>
          </a:p>
        </p:txBody>
      </p:sp>
    </p:spTree>
    <p:extLst>
      <p:ext uri="{BB962C8B-B14F-4D97-AF65-F5344CB8AC3E}">
        <p14:creationId xmlns:p14="http://schemas.microsoft.com/office/powerpoint/2010/main" val="14805599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r>
              <a:rPr lang="en-US" sz="1200" b="0" kern="1200" baseline="0" dirty="0">
                <a:latin typeface="+mn-lt"/>
                <a:ea typeface="+mn-ea"/>
                <a:cs typeface="+mn-cs"/>
              </a:rPr>
              <a:t>Throughout the years there have been several laws, policies, and guidance to address issues related to equity. </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Civil  Rights Act of 1964: Title</a:t>
            </a:r>
            <a:r>
              <a:rPr lang="en-US" b="1" baseline="0" dirty="0"/>
              <a:t> VI </a:t>
            </a:r>
            <a:r>
              <a:rPr lang="en-US" b="0" baseline="0" dirty="0"/>
              <a:t>no discrimination in federal programs based on race or place of origin. </a:t>
            </a:r>
            <a:r>
              <a:rPr lang="en-US" dirty="0"/>
              <a:t>“fair treatment and meaningful involvement of all people regardless of race, color, national origin, or income with respect to the development, implementation and enforcement of environmental laws, regulations and policies” EPA</a:t>
            </a:r>
          </a:p>
          <a:p>
            <a:endParaRPr lang="en-US" i="1" dirty="0"/>
          </a:p>
          <a:p>
            <a:pPr marL="0" indent="0">
              <a:buFont typeface="Arial" panose="020B0604020202020204" pitchFamily="34" charset="0"/>
              <a:buNone/>
              <a:defRPr/>
            </a:pPr>
            <a:r>
              <a:rPr lang="en-US" sz="1200" b="0" i="0" kern="1200" dirty="0">
                <a:effectLst/>
                <a:latin typeface="+mn-lt"/>
                <a:ea typeface="+mn-ea"/>
                <a:cs typeface="+mn-cs"/>
              </a:rPr>
              <a:t>The </a:t>
            </a:r>
            <a:r>
              <a:rPr lang="en-US" sz="1200" b="1" i="0" kern="1200" dirty="0">
                <a:effectLst/>
                <a:latin typeface="+mn-lt"/>
                <a:ea typeface="+mn-ea"/>
                <a:cs typeface="+mn-cs"/>
              </a:rPr>
              <a:t>Americans with Disabilities Act of 1990 (ADA) </a:t>
            </a:r>
            <a:r>
              <a:rPr lang="en-US" sz="1200" b="0" i="0" kern="1200" dirty="0">
                <a:effectLst/>
                <a:latin typeface="+mn-lt"/>
                <a:ea typeface="+mn-ea"/>
                <a:cs typeface="+mn-cs"/>
              </a:rPr>
              <a:t>prohibits discrimination and ensures equal opportunity and access for persons with disabilities.</a:t>
            </a:r>
          </a:p>
          <a:p>
            <a:pPr marL="0" indent="0">
              <a:buFont typeface="Arial" panose="020B0604020202020204" pitchFamily="34" charset="0"/>
              <a:buNone/>
              <a:defRPr/>
            </a:pPr>
            <a:endParaRPr lang="en-US" dirty="0"/>
          </a:p>
          <a:p>
            <a:pPr>
              <a:defRPr/>
            </a:pPr>
            <a:r>
              <a:rPr lang="en-US" b="1" dirty="0"/>
              <a:t>Executive Order 12898 – 1994 (amplifies Title VI)</a:t>
            </a:r>
            <a:r>
              <a:rPr lang="en-US" i="1" dirty="0"/>
              <a:t>“Federal Actions to Address Environmental Justice in Minority and Low Income Populations” </a:t>
            </a:r>
            <a:r>
              <a:rPr lang="en-US" dirty="0"/>
              <a:t>– required each Federal</a:t>
            </a:r>
            <a:r>
              <a:rPr lang="en-US" baseline="0" dirty="0"/>
              <a:t> Agency to development an agency-wide EJ strategy and implement its requirements</a:t>
            </a:r>
            <a:endParaRPr lang="en-US" dirty="0"/>
          </a:p>
          <a:p>
            <a:pPr marL="640594" lvl="1" indent="-174708">
              <a:buFont typeface="Arial" panose="020B0604020202020204" pitchFamily="34" charset="0"/>
              <a:buChar char="•"/>
              <a:defRPr/>
            </a:pPr>
            <a:r>
              <a:rPr lang="en-US" dirty="0"/>
              <a:t>Added low-income as a dimension of protection from discriminatory practices – significant implications</a:t>
            </a:r>
            <a:r>
              <a:rPr lang="en-US" baseline="0" dirty="0"/>
              <a:t> for regional transportation planning</a:t>
            </a:r>
          </a:p>
          <a:p>
            <a:pPr marL="640594" lvl="1" indent="-174708">
              <a:buFont typeface="Arial" panose="020B0604020202020204" pitchFamily="34" charset="0"/>
              <a:buChar char="•"/>
              <a:defRPr/>
            </a:pPr>
            <a:endParaRPr lang="en-US" baseline="0" dirty="0"/>
          </a:p>
          <a:p>
            <a:pPr marL="8686" lvl="0" indent="0">
              <a:buFont typeface="Arial" panose="020B0604020202020204" pitchFamily="34" charset="0"/>
              <a:buNone/>
              <a:defRPr/>
            </a:pPr>
            <a:r>
              <a:rPr lang="en-US" b="1" baseline="0" dirty="0"/>
              <a:t>Executive Order 13166 – 2000 </a:t>
            </a:r>
            <a:r>
              <a:rPr lang="en-US" b="0" i="1" baseline="0" dirty="0"/>
              <a:t>“</a:t>
            </a:r>
            <a:r>
              <a:rPr lang="en-US" sz="1200" b="0" i="0" kern="1200" dirty="0">
                <a:effectLst/>
                <a:latin typeface="+mn-lt"/>
                <a:ea typeface="+mn-ea"/>
                <a:cs typeface="+mn-cs"/>
              </a:rPr>
              <a:t>"Improving Access to Services for Persons with Limited English Proficiency“</a:t>
            </a:r>
          </a:p>
          <a:p>
            <a:pPr marL="180136" lvl="0" indent="-171450">
              <a:buFont typeface="Arial" panose="020B0604020202020204" pitchFamily="34" charset="0"/>
              <a:buChar char="•"/>
              <a:defRPr/>
            </a:pPr>
            <a:r>
              <a:rPr lang="en-US" sz="1200" b="0" i="0" kern="1200" dirty="0">
                <a:effectLst/>
                <a:latin typeface="+mn-lt"/>
                <a:ea typeface="+mn-ea"/>
                <a:cs typeface="+mn-cs"/>
              </a:rPr>
              <a:t>requires Federal agencies to examine the services they provide, identify any need for services to those with limited English proficiency (LEP), and develop and implement a system to provide those services so LEP persons can have meaningful access to them</a:t>
            </a:r>
          </a:p>
          <a:p>
            <a:pPr marL="180136" lvl="0" indent="-171450">
              <a:buFont typeface="Arial" panose="020B0604020202020204" pitchFamily="34" charset="0"/>
              <a:buChar char="•"/>
              <a:defRPr/>
            </a:pPr>
            <a:endParaRPr lang="en-US" sz="1200" b="0" i="0" kern="1200" baseline="0" dirty="0">
              <a:effectLst/>
              <a:latin typeface="+mn-lt"/>
              <a:ea typeface="+mn-ea"/>
              <a:cs typeface="+mn-cs"/>
            </a:endParaRPr>
          </a:p>
          <a:p>
            <a:pPr marL="8686" lvl="0" indent="0">
              <a:buFont typeface="Arial" panose="020B0604020202020204" pitchFamily="34" charset="0"/>
              <a:buNone/>
              <a:defRPr/>
            </a:pPr>
            <a:r>
              <a:rPr lang="en-US" sz="1200" b="1" i="0" kern="1200" baseline="0" dirty="0">
                <a:effectLst/>
                <a:latin typeface="+mn-lt"/>
                <a:ea typeface="+mn-ea"/>
                <a:cs typeface="+mn-cs"/>
              </a:rPr>
              <a:t>Executive Order 13985 – 2021</a:t>
            </a:r>
            <a:r>
              <a:rPr lang="en-US" sz="1200" b="0" i="1" kern="1200" baseline="0" dirty="0">
                <a:effectLst/>
              </a:rPr>
              <a:t> “Advancing Racial Equity and Support for Underserved Communities Through the Federal Government”</a:t>
            </a:r>
            <a:endParaRPr lang="en-US" b="0" i="1" baseline="0" dirty="0"/>
          </a:p>
          <a:p>
            <a:pPr marL="180136" lvl="0" indent="-171450">
              <a:buFont typeface="Arial" panose="020B0604020202020204" pitchFamily="34" charset="0"/>
              <a:buChar char="•"/>
              <a:defRPr/>
            </a:pPr>
            <a:r>
              <a:rPr lang="en-US" dirty="0"/>
              <a:t>established that affirmatively advancing equity, civil rights, racial justice, and equal opportunity is the responsibility of the whole of our Government. (not directly</a:t>
            </a:r>
            <a:r>
              <a:rPr lang="en-US" baseline="0" dirty="0"/>
              <a:t> related to transportation, but demonstrates a shift toward more equitable practices)</a:t>
            </a:r>
          </a:p>
          <a:p>
            <a:pPr marL="180136" lvl="0" indent="-171450">
              <a:buFont typeface="Arial" panose="020B0604020202020204" pitchFamily="34" charset="0"/>
              <a:buChar char="•"/>
              <a:defRPr/>
            </a:pPr>
            <a:endParaRPr lang="en-US" baseline="0" dirty="0"/>
          </a:p>
          <a:p>
            <a:pPr marL="180136" lvl="0" indent="-171450">
              <a:buFont typeface="Arial" panose="020B0604020202020204" pitchFamily="34" charset="0"/>
              <a:buChar char="•"/>
              <a:defRPr/>
            </a:pPr>
            <a:r>
              <a:rPr lang="en-US" dirty="0"/>
              <a:t>Other antidiscrimination laws (Age Discrimination, Equal Pay) primarily protect disadvantaged groups in employment.  The Justice40 initiative (see E.O.</a:t>
            </a:r>
            <a:r>
              <a:rPr lang="en-US" baseline="0" dirty="0"/>
              <a:t> 14008)</a:t>
            </a:r>
            <a:r>
              <a:rPr lang="en-US" dirty="0"/>
              <a:t> brings some visibility to serving those populations in federally funded infrastructure, not just private employment so the underserved populations lens is wider</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29</a:t>
            </a:fld>
            <a:endParaRPr lang="en-US"/>
          </a:p>
        </p:txBody>
      </p:sp>
    </p:spTree>
    <p:extLst>
      <p:ext uri="{BB962C8B-B14F-4D97-AF65-F5344CB8AC3E}">
        <p14:creationId xmlns:p14="http://schemas.microsoft.com/office/powerpoint/2010/main" val="965518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defines </a:t>
            </a:r>
            <a:r>
              <a:rPr lang="en-US" baseline="0" dirty="0"/>
              <a:t>equity, equality, and justice. It provides information on how these concepts differ from one another and how they are also interrelated.</a:t>
            </a:r>
          </a:p>
          <a:p>
            <a:endParaRPr lang="en-US" baseline="0" dirty="0"/>
          </a:p>
          <a:p>
            <a:r>
              <a:rPr lang="en-US" baseline="0" dirty="0"/>
              <a:t>Suggestion: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latin typeface="+mn-lt"/>
                <a:ea typeface="+mn-ea"/>
                <a:cs typeface="+mn-cs"/>
              </a:rPr>
              <a:t>Module 1 Probe Question #1 </a:t>
            </a:r>
            <a:r>
              <a:rPr lang="en-US" dirty="0"/>
              <a:t>(see the</a:t>
            </a:r>
            <a:r>
              <a:rPr lang="en-US" baseline="0" dirty="0"/>
              <a:t> module outline for more information):</a:t>
            </a:r>
            <a:endParaRPr lang="en-US" sz="1200" b="0" i="0" u="none" strike="noStrike" kern="1200" baseline="0" dirty="0">
              <a:solidFill>
                <a:schemeClr val="tx1"/>
              </a:solidFill>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What do the terms equity, equality, and justice mean to you? How do these terms relate to each other? Describe how each of these concepts relate to transportation. Explain how you arrived at this answer.</a:t>
            </a:r>
            <a:r>
              <a:rPr lang="en-US" dirty="0"/>
              <a:t> </a:t>
            </a:r>
          </a:p>
          <a:p>
            <a:endParaRPr lang="en-US" baseline="0" dirty="0"/>
          </a:p>
        </p:txBody>
      </p:sp>
      <p:sp>
        <p:nvSpPr>
          <p:cNvPr id="4" name="Slide Number Placeholder 3"/>
          <p:cNvSpPr>
            <a:spLocks noGrp="1"/>
          </p:cNvSpPr>
          <p:nvPr>
            <p:ph type="sldNum" sz="quarter" idx="10"/>
          </p:nvPr>
        </p:nvSpPr>
        <p:spPr/>
        <p:txBody>
          <a:bodyPr/>
          <a:lstStyle/>
          <a:p>
            <a:fld id="{F8A369A0-DCBA-4D38-AB62-88309E3BFB37}" type="slidenum">
              <a:rPr lang="en-US" smtClean="0"/>
              <a:t>3</a:t>
            </a:fld>
            <a:endParaRPr lang="en-US"/>
          </a:p>
        </p:txBody>
      </p:sp>
    </p:spTree>
    <p:extLst>
      <p:ext uri="{BB962C8B-B14F-4D97-AF65-F5344CB8AC3E}">
        <p14:creationId xmlns:p14="http://schemas.microsoft.com/office/powerpoint/2010/main" val="8365627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Title VI of the Civil Rights Act of 1964 prohibits discrimination on the basis of race, color, and national origin in programs and activities receiving federal financial assistance</a:t>
            </a:r>
          </a:p>
          <a:p>
            <a:endParaRPr lang="en-US" dirty="0"/>
          </a:p>
          <a:p>
            <a:r>
              <a:rPr lang="en-US" dirty="0"/>
              <a:t>Talking Points: </a:t>
            </a:r>
          </a:p>
          <a:p>
            <a:r>
              <a:rPr lang="en-US" dirty="0"/>
              <a:t>Arose</a:t>
            </a:r>
            <a:r>
              <a:rPr lang="en-US" baseline="0" dirty="0"/>
              <a:t> out of conflict:</a:t>
            </a:r>
          </a:p>
          <a:p>
            <a:pPr eaLnBrk="1" hangingPunct="1"/>
            <a:r>
              <a:rPr lang="en-US" dirty="0"/>
              <a:t>Proponents</a:t>
            </a:r>
          </a:p>
          <a:p>
            <a:pPr marL="628650" lvl="1" indent="-171450" eaLnBrk="1" hangingPunct="1">
              <a:buFont typeface="Arial" panose="020B0604020202020204" pitchFamily="34" charset="0"/>
              <a:buChar char="•"/>
            </a:pPr>
            <a:r>
              <a:rPr lang="en-US" dirty="0"/>
              <a:t>Efficient movement of goods and people</a:t>
            </a:r>
          </a:p>
          <a:p>
            <a:pPr marL="628650" lvl="1" indent="-171450" eaLnBrk="1" hangingPunct="1">
              <a:buFont typeface="Arial" panose="020B0604020202020204" pitchFamily="34" charset="0"/>
              <a:buChar char="•"/>
            </a:pPr>
            <a:r>
              <a:rPr lang="en-US" dirty="0"/>
              <a:t>Economic impact of project expenditures</a:t>
            </a:r>
          </a:p>
          <a:p>
            <a:pPr marL="628650" lvl="1" indent="-171450" eaLnBrk="1" hangingPunct="1">
              <a:buFont typeface="Arial" panose="020B0604020202020204" pitchFamily="34" charset="0"/>
              <a:buChar char="•"/>
            </a:pPr>
            <a:r>
              <a:rPr lang="en-US" dirty="0"/>
              <a:t>Project completion</a:t>
            </a:r>
          </a:p>
          <a:p>
            <a:pPr lvl="1" eaLnBrk="1" hangingPunct="1"/>
            <a:endParaRPr lang="en-US" dirty="0"/>
          </a:p>
          <a:p>
            <a:pPr eaLnBrk="1" hangingPunct="1"/>
            <a:r>
              <a:rPr lang="en-US" dirty="0"/>
              <a:t>Opponents </a:t>
            </a:r>
          </a:p>
          <a:p>
            <a:pPr marL="628650" lvl="1" indent="-171450" eaLnBrk="1" hangingPunct="1">
              <a:buFont typeface="Arial" panose="020B0604020202020204" pitchFamily="34" charset="0"/>
              <a:buChar char="•"/>
            </a:pPr>
            <a:r>
              <a:rPr lang="en-US" dirty="0"/>
              <a:t>Adverse impacts on neighborhoods</a:t>
            </a:r>
          </a:p>
          <a:p>
            <a:pPr marL="628650" lvl="1" indent="-171450" eaLnBrk="1" hangingPunct="1">
              <a:buFont typeface="Arial" panose="020B0604020202020204" pitchFamily="34" charset="0"/>
              <a:buChar char="•"/>
            </a:pPr>
            <a:r>
              <a:rPr lang="en-US" dirty="0"/>
              <a:t>Loss of valuable land</a:t>
            </a:r>
          </a:p>
          <a:p>
            <a:pPr marL="628650" lvl="1" indent="-171450" eaLnBrk="1" hangingPunct="1">
              <a:buFont typeface="Arial" panose="020B0604020202020204" pitchFamily="34" charset="0"/>
              <a:buChar char="•"/>
            </a:pPr>
            <a:r>
              <a:rPr lang="en-US" dirty="0"/>
              <a:t>Urban traffic congestion</a:t>
            </a:r>
          </a:p>
          <a:p>
            <a:endParaRPr lang="en-US" baseline="0" dirty="0"/>
          </a:p>
          <a:p>
            <a:r>
              <a:rPr lang="en-US" baseline="0" dirty="0"/>
              <a:t>The implications were largely ignored until the 1990’s</a:t>
            </a:r>
          </a:p>
          <a:p>
            <a:endParaRPr lang="en-US" dirty="0"/>
          </a:p>
          <a:p>
            <a:r>
              <a:rPr lang="en-US" dirty="0"/>
              <a:t>References:</a:t>
            </a:r>
          </a:p>
          <a:p>
            <a:r>
              <a:rPr lang="en-US" dirty="0">
                <a:cs typeface="Calibri Light"/>
              </a:rPr>
              <a:t>Title VI of the Civil Rights Act of 1964. </a:t>
            </a:r>
            <a:r>
              <a:rPr lang="en-US" dirty="0"/>
              <a:t>https://www.dol.gov/agencies/oasam/regulatory/statutes/title-vi-civil-rights-act-of-1964</a:t>
            </a: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30</a:t>
            </a:fld>
            <a:endParaRPr lang="en-US"/>
          </a:p>
        </p:txBody>
      </p:sp>
    </p:spTree>
    <p:extLst>
      <p:ext uri="{BB962C8B-B14F-4D97-AF65-F5344CB8AC3E}">
        <p14:creationId xmlns:p14="http://schemas.microsoft.com/office/powerpoint/2010/main" val="3087073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 Americans with Disabilities Act (ADA) prohibits discrimination against people with disabilities</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ADA</a:t>
            </a:r>
            <a:r>
              <a:rPr lang="en-US" sz="1200" baseline="0" dirty="0"/>
              <a:t> a</a:t>
            </a:r>
            <a:r>
              <a:rPr lang="en-US" sz="1200" dirty="0"/>
              <a:t>lso provides guidance to transit agencies on how to comply with the ADA for public transit vehicle and facility accessibility</a:t>
            </a:r>
          </a:p>
          <a:p>
            <a:endParaRPr lang="en-US" dirty="0"/>
          </a:p>
          <a:p>
            <a:r>
              <a:rPr lang="en-US" dirty="0"/>
              <a:t>References:</a:t>
            </a:r>
          </a:p>
          <a:p>
            <a:r>
              <a:rPr lang="en-US" dirty="0"/>
              <a:t>The Americans with Disabilities Act. https://www.dol.gov/general/topic/disability/ada </a:t>
            </a:r>
          </a:p>
        </p:txBody>
      </p:sp>
      <p:sp>
        <p:nvSpPr>
          <p:cNvPr id="4" name="Slide Number Placeholder 3"/>
          <p:cNvSpPr>
            <a:spLocks noGrp="1"/>
          </p:cNvSpPr>
          <p:nvPr>
            <p:ph type="sldNum" sz="quarter" idx="5"/>
          </p:nvPr>
        </p:nvSpPr>
        <p:spPr/>
        <p:txBody>
          <a:bodyPr/>
          <a:lstStyle/>
          <a:p>
            <a:fld id="{F8A369A0-DCBA-4D38-AB62-88309E3BFB37}" type="slidenum">
              <a:rPr lang="en-US" smtClean="0"/>
              <a:t>31</a:t>
            </a:fld>
            <a:endParaRPr lang="en-US"/>
          </a:p>
        </p:txBody>
      </p:sp>
    </p:spTree>
    <p:extLst>
      <p:ext uri="{BB962C8B-B14F-4D97-AF65-F5344CB8AC3E}">
        <p14:creationId xmlns:p14="http://schemas.microsoft.com/office/powerpoint/2010/main" val="1877588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Requires federal</a:t>
            </a:r>
            <a:r>
              <a:rPr lang="en-US" baseline="0" dirty="0"/>
              <a:t> agencies to provide LEP persons with meaningful access to federal activities. Also ensures federal agencies comply with Title VI of the Civil Rights Act of 1964</a:t>
            </a:r>
            <a:endParaRPr lang="en-US" dirty="0"/>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USDOT. (2021).</a:t>
            </a:r>
            <a:r>
              <a:rPr lang="en-US" sz="1200" b="0" i="0" u="none" strike="noStrike" kern="1200" baseline="0" dirty="0">
                <a:solidFill>
                  <a:schemeClr val="tx1"/>
                </a:solidFill>
                <a:effectLst/>
                <a:latin typeface="+mn-lt"/>
                <a:ea typeface="+mn-ea"/>
                <a:cs typeface="+mn-cs"/>
              </a:rPr>
              <a:t> Title VI &amp; Executive Order 13166.  </a:t>
            </a:r>
            <a:r>
              <a:rPr lang="en-US" sz="1200" b="0" i="0" u="none" strike="noStrike" kern="1200" dirty="0">
                <a:solidFill>
                  <a:schemeClr val="tx1"/>
                </a:solidFill>
                <a:effectLst/>
                <a:latin typeface="+mn-lt"/>
                <a:ea typeface="+mn-ea"/>
                <a:cs typeface="+mn-cs"/>
              </a:rPr>
              <a:t>https://www.transportation.gov/civil-rights/civil-rights-awareness-enforcement/title-vi-executive-order-13166</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32</a:t>
            </a:fld>
            <a:endParaRPr lang="en-US"/>
          </a:p>
        </p:txBody>
      </p:sp>
    </p:spTree>
    <p:extLst>
      <p:ext uri="{BB962C8B-B14F-4D97-AF65-F5344CB8AC3E}">
        <p14:creationId xmlns:p14="http://schemas.microsoft.com/office/powerpoint/2010/main" val="41774494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Environmental Justice is the fair treatment and meaningful involvement of all people, regardless of race, color, national origin, or income</a:t>
            </a:r>
          </a:p>
          <a:p>
            <a:endParaRPr lang="en-US" dirty="0"/>
          </a:p>
          <a:p>
            <a:r>
              <a:rPr lang="en-US" dirty="0"/>
              <a:t>Talking Points: </a:t>
            </a:r>
          </a:p>
          <a:p>
            <a:r>
              <a:rPr lang="en-US" dirty="0"/>
              <a:t>Environmental justice is the fair treatment and meaningful involvement of all people, regardless of race, color, national origin, or income</a:t>
            </a:r>
          </a:p>
          <a:p>
            <a:pPr lvl="1"/>
            <a:r>
              <a:rPr lang="en-US" dirty="0"/>
              <a:t>This is in respect to the development, implementation, and enforcement of environmental laws, regulations, and policies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Environmental justice populations are target populations that agencies should focus on, similar to those in underserved, low-income, minority communities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1982 in Warren County, North Carolina – thousands of tons of </a:t>
            </a:r>
            <a:r>
              <a:rPr lang="en-US" dirty="0" err="1"/>
              <a:t>Polychorinated</a:t>
            </a:r>
            <a:r>
              <a:rPr lang="en-US" dirty="0"/>
              <a:t> biphenyls (PCB)-ridden soil were intentionally dumped in an African American community despite protest</a:t>
            </a:r>
          </a:p>
          <a:p>
            <a:r>
              <a:rPr lang="en-US" dirty="0"/>
              <a:t>The study, </a:t>
            </a:r>
            <a:r>
              <a:rPr lang="en-US" i="1" dirty="0"/>
              <a:t>Toxic Waste and Race, </a:t>
            </a:r>
            <a:r>
              <a:rPr lang="en-US" dirty="0"/>
              <a:t>was published in 1987 – focused on the environmental and health burden on minority communities</a:t>
            </a:r>
          </a:p>
          <a:p>
            <a:r>
              <a:rPr lang="en-US" dirty="0" err="1"/>
              <a:t>Polychorinated</a:t>
            </a:r>
            <a:r>
              <a:rPr lang="en-US" dirty="0"/>
              <a:t> biphenyls – industrial chemicals or projects. They are considered highly toxic and pose health risks to fetuses, babies and children who may suffer developmental and neurological problems from exposure. </a:t>
            </a:r>
          </a:p>
          <a:p>
            <a:endParaRPr lang="en-US" dirty="0"/>
          </a:p>
          <a:p>
            <a:r>
              <a:rPr lang="en-US" dirty="0"/>
              <a:t>References:</a:t>
            </a:r>
          </a:p>
          <a:p>
            <a:r>
              <a:rPr lang="en-US" dirty="0"/>
              <a:t>National Ocean Service. (2021). What are PSBs?  https://oceanservice.noaa.gov/facts/pcbs.html</a:t>
            </a:r>
          </a:p>
          <a:p>
            <a:endParaRPr lang="en-US" dirty="0"/>
          </a:p>
          <a:p>
            <a:r>
              <a:rPr lang="en-US" dirty="0"/>
              <a:t>Ahmed, A. (2021). Robert Bullard isn’t done yet.  https://www.texasobserver.org/robert-bullard-isnt-done-yet/</a:t>
            </a:r>
          </a:p>
          <a:p>
            <a:endParaRPr lang="en-US" dirty="0"/>
          </a:p>
          <a:p>
            <a:r>
              <a:rPr lang="en-US" dirty="0"/>
              <a:t>The Department of</a:t>
            </a:r>
            <a:r>
              <a:rPr lang="en-US" baseline="0" dirty="0"/>
              <a:t> Energy. (n.d.) Environmental justice history.  </a:t>
            </a:r>
            <a:r>
              <a:rPr lang="en-US" dirty="0"/>
              <a:t>https://www.energy.gov/lm/services/environmental-justice/environmental-justice-history</a:t>
            </a:r>
          </a:p>
          <a:p>
            <a:endParaRPr lang="en-US" dirty="0"/>
          </a:p>
          <a:p>
            <a:r>
              <a:rPr lang="en-US" dirty="0"/>
              <a:t>Sierra Club. (2001). History of Environmental Justice.  https://www.sierraclub.org/environmental-justice/history-environmental-justice</a:t>
            </a: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33</a:t>
            </a:fld>
            <a:endParaRPr lang="en-US"/>
          </a:p>
        </p:txBody>
      </p:sp>
    </p:spTree>
    <p:extLst>
      <p:ext uri="{BB962C8B-B14F-4D97-AF65-F5344CB8AC3E}">
        <p14:creationId xmlns:p14="http://schemas.microsoft.com/office/powerpoint/2010/main" val="15755260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p>
          <a:p>
            <a:r>
              <a:rPr lang="en-US" sz="1200" b="0" i="0" u="none" strike="noStrike" kern="1200" dirty="0">
                <a:solidFill>
                  <a:schemeClr val="tx1"/>
                </a:solidFill>
                <a:effectLst/>
                <a:latin typeface="+mn-lt"/>
                <a:ea typeface="+mn-ea"/>
                <a:cs typeface="+mn-cs"/>
              </a:rPr>
              <a:t>This executive order directs federal agencies to identify and address the disproportionately high and adverse human health or environmental effects of their actions on minority and low-income populations. Develop a strategy for implementing environmental justice. Promote nondiscrimination in federal programs that affect human health and the environment, as well as provide minority and low-income communities access to public information and public participation. </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sz="1200" b="0" i="0" u="none" strike="noStrike" kern="1200" dirty="0">
                <a:solidFill>
                  <a:schemeClr val="tx1"/>
                </a:solidFill>
                <a:effectLst/>
                <a:latin typeface="+mn-lt"/>
                <a:ea typeface="+mn-ea"/>
                <a:cs typeface="+mn-cs"/>
              </a:rPr>
              <a:t>EPA. (2021). Federal Interagency Working Group on Environmental Justice (EJ IWG). https://www.epa.gov/environmentaljustice/federal-interagency-working-group-environmental-justice-ej-iwg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EPA. (n.d.) Summary of Executive Order 12898 - Federal Actions to Address Environmental Justice in Minority Populations and Low-Income Populations. https://www.epa.gov/laws-regulations/summary-executive-order-12898-federal-actions-address-environmental-justice</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USDOT. (2021). Title VI &amp; Executive Order 13166. https://www.transportation.gov/civil-rights/civil-rights-awareness-enforcement/title-vi-executive-order-13166</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34</a:t>
            </a:fld>
            <a:endParaRPr lang="en-US"/>
          </a:p>
        </p:txBody>
      </p:sp>
    </p:spTree>
    <p:extLst>
      <p:ext uri="{BB962C8B-B14F-4D97-AF65-F5344CB8AC3E}">
        <p14:creationId xmlns:p14="http://schemas.microsoft.com/office/powerpoint/2010/main" val="27589014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Responsiveness to community preferences, highlighted the neighborhood history and culture, demonstrated multiple economic benefits for the community, created local and minority participation in construction</a:t>
            </a:r>
          </a:p>
          <a:p>
            <a:endParaRPr lang="en-US" dirty="0"/>
          </a:p>
          <a:p>
            <a:r>
              <a:rPr lang="en-US" dirty="0"/>
              <a:t>Talking Points: </a:t>
            </a:r>
          </a:p>
          <a:p>
            <a:r>
              <a:rPr lang="en-US" dirty="0"/>
              <a:t>The Cypress Freeway was built in the 1950s </a:t>
            </a:r>
          </a:p>
          <a:p>
            <a:r>
              <a:rPr lang="en-US" dirty="0"/>
              <a:t>Its path was through a predominantly African-American community in West Oakland</a:t>
            </a:r>
          </a:p>
          <a:p>
            <a:pPr lvl="1"/>
            <a:r>
              <a:rPr lang="en-US" dirty="0"/>
              <a:t>Split the community in half and displaced 600 families and dozens of businesses</a:t>
            </a:r>
          </a:p>
          <a:p>
            <a:r>
              <a:rPr lang="en-US" dirty="0"/>
              <a:t>In 1989, a magnitude 7.1 earthquake caused for 1 ¼ miles of the interstate to collapse</a:t>
            </a:r>
          </a:p>
          <a:p>
            <a:r>
              <a:rPr lang="en-US" dirty="0"/>
              <a:t>Community members opposed the replacement plans, which planned to rebuild the freeway in the same location</a:t>
            </a:r>
          </a:p>
          <a:p>
            <a:endParaRPr lang="en-US" dirty="0"/>
          </a:p>
          <a:p>
            <a:r>
              <a:rPr lang="en-US" dirty="0"/>
              <a:t>A coalition of residents from the area filed a lawsuit against the California DOT (Caltrans), USDOT and FHWA</a:t>
            </a:r>
          </a:p>
          <a:p>
            <a:pPr lvl="1"/>
            <a:r>
              <a:rPr lang="en-US" dirty="0"/>
              <a:t>This suit discussed exposure to noise pollution, high levels of carbon monoxide, lowering property values, and endangering health</a:t>
            </a:r>
          </a:p>
          <a:p>
            <a:pPr lvl="1"/>
            <a:r>
              <a:rPr lang="en-US" dirty="0"/>
              <a:t>It claimed the agencies violated NEPA and Title VI of the Civil Rights Act, by not considering the health and environmental effects on low-income, minority residents</a:t>
            </a:r>
          </a:p>
          <a:p>
            <a:r>
              <a:rPr lang="en-US" dirty="0"/>
              <a:t>Resulted in transportation agencies using mitigation strategies to address needs and concerns of the minority community</a:t>
            </a:r>
          </a:p>
          <a:p>
            <a:r>
              <a:rPr lang="en-US" dirty="0"/>
              <a:t>The road was rerouted and the community in West Oakland was reconnected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effectLst/>
                <a:latin typeface="+mn-lt"/>
                <a:ea typeface="+mn-ea"/>
                <a:cs typeface="+mn-cs"/>
              </a:rPr>
              <a:t>In the aftermath of the Loma </a:t>
            </a:r>
            <a:r>
              <a:rPr lang="en-US" sz="1200" b="0" i="0" u="none" strike="noStrike" kern="1200" dirty="0" err="1">
                <a:effectLst/>
                <a:latin typeface="+mn-lt"/>
                <a:ea typeface="+mn-ea"/>
                <a:cs typeface="+mn-cs"/>
              </a:rPr>
              <a:t>Prieta</a:t>
            </a:r>
            <a:r>
              <a:rPr lang="en-US" sz="1200" b="0" i="0" u="none" strike="noStrike" kern="1200" dirty="0">
                <a:effectLst/>
                <a:latin typeface="+mn-lt"/>
                <a:ea typeface="+mn-ea"/>
                <a:cs typeface="+mn-cs"/>
              </a:rPr>
              <a:t> earthquake and the collapse of the Cypress Freeway, Caltrans faced enormous pressure to reconnect what represented a key highway link between the South Bay and the San Francisco Bay Bridge. Clearly, the least costly and most expedient solution would have been to reconstruct the Cypress using the freeway's existing right-of-way. Although Caltrans initially explored this possibility, the agency listened when the community of Oakland argued for an alternative route. The result was a more expensive and time-consuming project, but one that takes into account the impact of a major freeway project on a low-income and minority community.</a:t>
            </a:r>
          </a:p>
          <a:p>
            <a:endParaRPr lang="en-US" dirty="0"/>
          </a:p>
          <a:p>
            <a:r>
              <a:rPr lang="en-US" dirty="0"/>
              <a:t>References:</a:t>
            </a:r>
          </a:p>
          <a:p>
            <a:r>
              <a:rPr lang="en-US" dirty="0"/>
              <a:t>FHWA. (n.d.). Case</a:t>
            </a:r>
            <a:r>
              <a:rPr lang="en-US" baseline="0" dirty="0"/>
              <a:t> studies: Cypress Freeway Replacement Project. </a:t>
            </a:r>
            <a:r>
              <a:rPr lang="en-US" dirty="0"/>
              <a:t>https://www.fhwa.dot.gov/environment/environmental_justice/case_studies/case5.cfm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Oakland Planning History. (n.d.). The changing face of Oakland 1945-1990.</a:t>
            </a:r>
            <a:r>
              <a:rPr lang="en-US" sz="1200" baseline="0" dirty="0"/>
              <a:t> </a:t>
            </a:r>
            <a:r>
              <a:rPr lang="en-US" sz="1200" dirty="0"/>
              <a:t>https://oaklandplanninghistory.weebly.com/the-changing-face-of-oakland.html</a:t>
            </a: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35</a:t>
            </a:fld>
            <a:endParaRPr lang="en-US"/>
          </a:p>
        </p:txBody>
      </p:sp>
    </p:spTree>
    <p:extLst>
      <p:ext uri="{BB962C8B-B14F-4D97-AF65-F5344CB8AC3E}">
        <p14:creationId xmlns:p14="http://schemas.microsoft.com/office/powerpoint/2010/main" val="27336527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p>
          <a:p>
            <a:r>
              <a:rPr lang="en-US" dirty="0"/>
              <a:t>This Executive</a:t>
            </a:r>
            <a:r>
              <a:rPr lang="en-US" baseline="0" dirty="0"/>
              <a:t> Order requires federal agencies to examine if their policies and practices contribute to inequities in service access, utilization, and outcomes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latin typeface="+mn-lt"/>
                <a:ea typeface="+mn-ea"/>
                <a:cs typeface="+mn-cs"/>
              </a:rPr>
              <a:t>Module 1 Probe Question #3 </a:t>
            </a:r>
            <a:r>
              <a:rPr lang="en-US" dirty="0"/>
              <a:t>(see the</a:t>
            </a:r>
            <a:r>
              <a:rPr lang="en-US" baseline="0" dirty="0"/>
              <a:t> module outline for more information):</a:t>
            </a:r>
            <a:r>
              <a:rPr lang="en-US" dirty="0"/>
              <a:t>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What are the key takeaways from the history of transportation as it relates to equity? Once history is acknowledged, what can transportation professionals do to create a more equitable transportation system in the future?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E.O. 14035 of Jun 25, 2021. Diversity, Equity, Inclusion, and Accessibility in the Federal Workforce.</a:t>
            </a:r>
            <a:r>
              <a:rPr lang="en-US" baseline="0" dirty="0"/>
              <a:t> https://www.federalregister.gov/documents/2021/06/30/2021-14127/diversity-equity-inclusion-and-accessibility-in-the-federal-workforce </a:t>
            </a:r>
            <a:endParaRPr lang="en-US" sz="1200" dirty="0">
              <a:solidFill>
                <a:schemeClr val="tx1">
                  <a:lumMod val="50000"/>
                  <a:lumOff val="50000"/>
                </a:schemeClr>
              </a:solidFill>
            </a:endParaRPr>
          </a:p>
        </p:txBody>
      </p:sp>
      <p:sp>
        <p:nvSpPr>
          <p:cNvPr id="4" name="Slide Number Placeholder 3"/>
          <p:cNvSpPr>
            <a:spLocks noGrp="1"/>
          </p:cNvSpPr>
          <p:nvPr>
            <p:ph type="sldNum" sz="quarter" idx="5"/>
          </p:nvPr>
        </p:nvSpPr>
        <p:spPr/>
        <p:txBody>
          <a:bodyPr/>
          <a:lstStyle/>
          <a:p>
            <a:fld id="{F8A369A0-DCBA-4D38-AB62-88309E3BFB37}" type="slidenum">
              <a:rPr lang="en-US" smtClean="0"/>
              <a:t>36</a:t>
            </a:fld>
            <a:endParaRPr lang="en-US"/>
          </a:p>
        </p:txBody>
      </p:sp>
    </p:spTree>
    <p:extLst>
      <p:ext uri="{BB962C8B-B14F-4D97-AF65-F5344CB8AC3E}">
        <p14:creationId xmlns:p14="http://schemas.microsoft.com/office/powerpoint/2010/main" val="1964846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Justice</a:t>
            </a:r>
            <a:r>
              <a:rPr lang="en-US" baseline="0" dirty="0"/>
              <a:t>40 was c</a:t>
            </a:r>
            <a:r>
              <a:rPr lang="en-US" dirty="0"/>
              <a:t>reated by President Biden in January 2021 as part of Executive Order 14008, “Tackling the Climate Crisis at Home and Abroad”.</a:t>
            </a:r>
            <a:r>
              <a:rPr lang="en-US" baseline="0" dirty="0"/>
              <a:t> </a:t>
            </a:r>
            <a:r>
              <a:rPr lang="en-US" dirty="0"/>
              <a:t>Justice40 also closely aligns with the goals of Executive Order 13985</a:t>
            </a:r>
          </a:p>
          <a:p>
            <a:endParaRPr lang="en-US" dirty="0"/>
          </a:p>
          <a:p>
            <a:r>
              <a:rPr lang="en-US" dirty="0"/>
              <a:t>Talking Points: </a:t>
            </a:r>
          </a:p>
          <a:p>
            <a:r>
              <a:rPr lang="en-US" dirty="0"/>
              <a:t>The Climate</a:t>
            </a:r>
            <a:r>
              <a:rPr lang="en-US" baseline="0" dirty="0"/>
              <a:t> and Economic Justice Screening Tool was developed through the Justice40 Initiative. It identified disadvantaged communities based on a threshold-based method for environmental or climate indicators and socioeconomic indicators.</a:t>
            </a:r>
          </a:p>
          <a:p>
            <a:r>
              <a:rPr lang="en-US" baseline="0" dirty="0"/>
              <a:t>Indicator categories include:</a:t>
            </a:r>
          </a:p>
          <a:p>
            <a:pPr marL="171450" indent="-171450">
              <a:buFont typeface="Arial" panose="020B0604020202020204" pitchFamily="34" charset="0"/>
              <a:buChar char="•"/>
            </a:pPr>
            <a:r>
              <a:rPr lang="en-US" baseline="0" dirty="0"/>
              <a:t>Climate change</a:t>
            </a:r>
          </a:p>
          <a:p>
            <a:pPr marL="171450" indent="-171450">
              <a:buFont typeface="Arial" panose="020B0604020202020204" pitchFamily="34" charset="0"/>
              <a:buChar char="•"/>
            </a:pPr>
            <a:r>
              <a:rPr lang="en-US" baseline="0" dirty="0"/>
              <a:t>Clean energy and energy efficiency</a:t>
            </a:r>
          </a:p>
          <a:p>
            <a:pPr marL="171450" indent="-171450">
              <a:buFont typeface="Arial" panose="020B0604020202020204" pitchFamily="34" charset="0"/>
              <a:buChar char="•"/>
            </a:pPr>
            <a:r>
              <a:rPr lang="en-US" baseline="0" dirty="0"/>
              <a:t>Clean transit</a:t>
            </a:r>
          </a:p>
          <a:p>
            <a:pPr marL="171450" indent="-171450">
              <a:buFont typeface="Arial" panose="020B0604020202020204" pitchFamily="34" charset="0"/>
              <a:buChar char="•"/>
            </a:pPr>
            <a:r>
              <a:rPr lang="en-US" dirty="0"/>
              <a:t>Affordable and sustainable</a:t>
            </a:r>
            <a:r>
              <a:rPr lang="en-US" baseline="0" dirty="0"/>
              <a:t> housing</a:t>
            </a:r>
          </a:p>
          <a:p>
            <a:pPr marL="171450" indent="-171450">
              <a:buFont typeface="Arial" panose="020B0604020202020204" pitchFamily="34" charset="0"/>
              <a:buChar char="•"/>
            </a:pPr>
            <a:r>
              <a:rPr lang="en-US" baseline="0" dirty="0"/>
              <a:t>Reduction and remediation of legacy pollution</a:t>
            </a:r>
          </a:p>
          <a:p>
            <a:pPr marL="171450" indent="-171450">
              <a:buFont typeface="Arial" panose="020B0604020202020204" pitchFamily="34" charset="0"/>
              <a:buChar char="•"/>
            </a:pPr>
            <a:r>
              <a:rPr lang="en-US" baseline="0" dirty="0"/>
              <a:t>Critical clean water and waste infrastructure</a:t>
            </a:r>
          </a:p>
          <a:p>
            <a:pPr marL="171450" indent="-171450">
              <a:buFont typeface="Arial" panose="020B0604020202020204" pitchFamily="34" charset="0"/>
              <a:buChar char="•"/>
            </a:pPr>
            <a:r>
              <a:rPr lang="en-US" baseline="0" dirty="0"/>
              <a:t>Health burdens</a:t>
            </a:r>
          </a:p>
          <a:p>
            <a:pPr marL="171450" indent="-171450">
              <a:buFont typeface="Arial" panose="020B0604020202020204" pitchFamily="34" charset="0"/>
              <a:buChar char="•"/>
            </a:pPr>
            <a:r>
              <a:rPr lang="en-US" baseline="0" dirty="0"/>
              <a:t>Training and workforce development</a:t>
            </a:r>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USDOT. (</a:t>
            </a:r>
            <a:r>
              <a:rPr lang="en-US" dirty="0" err="1"/>
              <a:t>n.d</a:t>
            </a:r>
            <a:r>
              <a:rPr lang="en-US" dirty="0"/>
              <a:t>). Justice40 initiative.</a:t>
            </a:r>
            <a:r>
              <a:rPr lang="en-US" baseline="0" dirty="0"/>
              <a:t> </a:t>
            </a:r>
            <a:r>
              <a:rPr lang="en-US" dirty="0"/>
              <a:t>https://www.transportation.gov/equity-Justice40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a:t>
            </a:r>
            <a:r>
              <a:rPr lang="en-US" sz="1200" b="0" i="0" u="sng" kern="1200" dirty="0">
                <a:solidFill>
                  <a:schemeClr val="tx1"/>
                </a:solidFill>
                <a:effectLst/>
                <a:latin typeface="+mn-lt"/>
                <a:ea typeface="+mn-ea"/>
                <a:cs typeface="+mn-cs"/>
                <a:hlinkClick r:id="rId3"/>
              </a:rPr>
              <a:t>Climate and Economic Justice Screening Tool (CEJST)</a:t>
            </a:r>
            <a:r>
              <a:rPr lang="en-US" sz="1200" b="0" i="0" u="sng" kern="1200" dirty="0">
                <a:solidFill>
                  <a:schemeClr val="tx1"/>
                </a:solidFill>
                <a:effectLst/>
                <a:latin typeface="+mn-lt"/>
                <a:ea typeface="+mn-ea"/>
                <a:cs typeface="+mn-cs"/>
              </a:rPr>
              <a:t> </a:t>
            </a:r>
            <a:r>
              <a:rPr lang="en-US" dirty="0"/>
              <a:t>https://screeningtool.geoplatform.gov/en/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37</a:t>
            </a:fld>
            <a:endParaRPr lang="en-US"/>
          </a:p>
        </p:txBody>
      </p:sp>
    </p:spTree>
    <p:extLst>
      <p:ext uri="{BB962C8B-B14F-4D97-AF65-F5344CB8AC3E}">
        <p14:creationId xmlns:p14="http://schemas.microsoft.com/office/powerpoint/2010/main" val="25057226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369A0-DCBA-4D38-AB62-88309E3BFB37}" type="slidenum">
              <a:rPr lang="en-US" smtClean="0"/>
              <a:t>38</a:t>
            </a:fld>
            <a:endParaRPr lang="en-US"/>
          </a:p>
        </p:txBody>
      </p:sp>
    </p:spTree>
    <p:extLst>
      <p:ext uri="{BB962C8B-B14F-4D97-AF65-F5344CB8AC3E}">
        <p14:creationId xmlns:p14="http://schemas.microsoft.com/office/powerpoint/2010/main" val="10050594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r>
              <a:rPr lang="en-US" baseline="0" dirty="0"/>
              <a:t>The following slides include select critiques of the traditional three-step approach for equity analysis.</a:t>
            </a:r>
            <a:endParaRPr lang="en-US" dirty="0"/>
          </a:p>
          <a:p>
            <a:endParaRPr lang="en-US" dirty="0"/>
          </a:p>
          <a:p>
            <a:r>
              <a:rPr lang="en-US" baseline="0" dirty="0"/>
              <a:t>Suggestion: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latin typeface="+mn-lt"/>
                <a:ea typeface="+mn-ea"/>
                <a:cs typeface="+mn-cs"/>
              </a:rPr>
              <a:t>Module 1 Probe Question #4 </a:t>
            </a:r>
            <a:r>
              <a:rPr lang="en-US" dirty="0"/>
              <a:t>(see the</a:t>
            </a:r>
            <a:r>
              <a:rPr lang="en-US" baseline="0" dirty="0"/>
              <a:t> module outline for more information)</a:t>
            </a:r>
            <a:r>
              <a:rPr lang="en-US" sz="1200" b="0" i="0" kern="1200" baseline="0" dirty="0">
                <a:solidFill>
                  <a:schemeClr val="tx1"/>
                </a:solidFill>
                <a:effectLst/>
                <a:latin typeface="+mn-lt"/>
                <a:ea typeface="+mn-ea"/>
                <a:cs typeface="+mn-cs"/>
              </a:rPr>
              <a:t>:</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 different populations, metrics, and definitions of equity affect the results of an equity analysis? Explain how you arrived at this answer.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Bills, T. S. (2013). </a:t>
            </a:r>
            <a:r>
              <a:rPr lang="en-US" sz="1200" b="0" i="1" kern="1200" dirty="0">
                <a:solidFill>
                  <a:schemeClr val="tx1"/>
                </a:solidFill>
                <a:effectLst/>
                <a:latin typeface="+mn-lt"/>
                <a:ea typeface="+mn-ea"/>
                <a:cs typeface="+mn-cs"/>
              </a:rPr>
              <a:t>Enhancing Transportation Equity Analysis for Long-Range Planning and Decision Making</a:t>
            </a:r>
            <a:r>
              <a:rPr lang="en-US" sz="1200" b="0" i="0" kern="1200" dirty="0">
                <a:solidFill>
                  <a:schemeClr val="tx1"/>
                </a:solidFill>
                <a:effectLst/>
                <a:latin typeface="+mn-lt"/>
                <a:ea typeface="+mn-ea"/>
                <a:cs typeface="+mn-cs"/>
              </a:rPr>
              <a:t>. University of California, Berkeley.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Karner, A., &amp; </a:t>
            </a:r>
            <a:r>
              <a:rPr lang="en-US" sz="1200" b="0" i="0" kern="1200" dirty="0" err="1">
                <a:solidFill>
                  <a:schemeClr val="tx1"/>
                </a:solidFill>
                <a:effectLst/>
                <a:latin typeface="+mn-lt"/>
                <a:ea typeface="+mn-ea"/>
                <a:cs typeface="+mn-cs"/>
              </a:rPr>
              <a:t>Niemeier</a:t>
            </a:r>
            <a:r>
              <a:rPr lang="en-US" sz="1200" b="0" i="0" kern="1200" dirty="0">
                <a:solidFill>
                  <a:schemeClr val="tx1"/>
                </a:solidFill>
                <a:effectLst/>
                <a:latin typeface="+mn-lt"/>
                <a:ea typeface="+mn-ea"/>
                <a:cs typeface="+mn-cs"/>
              </a:rPr>
              <a:t>, D. (2013). Civil rights guidance and equity analysis methods for regional transportation plans: A critical review of literature and practice. </a:t>
            </a:r>
            <a:r>
              <a:rPr lang="en-US" sz="1200" b="0" i="1" kern="1200" dirty="0">
                <a:solidFill>
                  <a:schemeClr val="tx1"/>
                </a:solidFill>
                <a:effectLst/>
                <a:latin typeface="+mn-lt"/>
                <a:ea typeface="+mn-ea"/>
                <a:cs typeface="+mn-cs"/>
              </a:rPr>
              <a:t>Journal of Transport Geography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33</a:t>
            </a:r>
            <a:r>
              <a:rPr lang="en-US" sz="1200" b="0" i="0" kern="1200" dirty="0">
                <a:solidFill>
                  <a:schemeClr val="tx1"/>
                </a:solidFill>
                <a:effectLst/>
                <a:latin typeface="+mn-lt"/>
                <a:ea typeface="+mn-ea"/>
                <a:cs typeface="+mn-cs"/>
              </a:rPr>
              <a:t>, 126–134. doi:10.1016/j.jtrangeo.2013.09.017</a:t>
            </a: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39</a:t>
            </a:fld>
            <a:endParaRPr lang="en-US"/>
          </a:p>
        </p:txBody>
      </p:sp>
    </p:spTree>
    <p:extLst>
      <p:ext uri="{BB962C8B-B14F-4D97-AF65-F5344CB8AC3E}">
        <p14:creationId xmlns:p14="http://schemas.microsoft.com/office/powerpoint/2010/main" val="3137586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a:t>
            </a:r>
            <a:r>
              <a:rPr lang="en-US" baseline="0" dirty="0"/>
              <a:t> disproportionate distribution of benefits and burdens between (social, economic, cultural, racial) groups and the systems that uphold these practices results in inequality.</a:t>
            </a:r>
          </a:p>
          <a:p>
            <a:r>
              <a:rPr lang="en-US" baseline="0" dirty="0"/>
              <a:t> </a:t>
            </a:r>
            <a:endParaRPr lang="en-US" dirty="0"/>
          </a:p>
          <a:p>
            <a:r>
              <a:rPr lang="en-US" dirty="0"/>
              <a:t>Talking Points: </a:t>
            </a:r>
          </a:p>
          <a:p>
            <a:pPr marL="171450" indent="-171450">
              <a:buFont typeface="Arial" panose="020B0604020202020204" pitchFamily="34" charset="0"/>
              <a:buChar char="•"/>
            </a:pPr>
            <a:r>
              <a:rPr lang="en-US" dirty="0"/>
              <a:t>Disproportionality - when the outcomes of a project or plan create or amplify disparities in only part of a community, the disproportionate impacts can lead to further social and economic impairment of some groups while others receive the full benefit of the effort.</a:t>
            </a:r>
          </a:p>
          <a:p>
            <a:pPr marL="171450" indent="-171450">
              <a:buFont typeface="Arial" panose="020B0604020202020204" pitchFamily="34" charset="0"/>
              <a:buChar char="•"/>
            </a:pPr>
            <a:r>
              <a:rPr lang="en-US" dirty="0"/>
              <a:t>Institutionalized - inequality embedded in methodologies that justify systemic policies, ignore negative outcomes and disproportionate impacts, and do not extend adequate support to the affected areas and their residents.</a:t>
            </a:r>
          </a:p>
          <a:p>
            <a:pPr marL="171450" indent="-171450">
              <a:buFont typeface="Arial" panose="020B0604020202020204" pitchFamily="34" charset="0"/>
              <a:buChar char="•"/>
            </a:pPr>
            <a:endParaRPr lang="en-US" dirty="0"/>
          </a:p>
          <a:p>
            <a:pPr lvl="0" rtl="0"/>
            <a:r>
              <a:rPr lang="en-US" dirty="0"/>
              <a:t>Disproportionality</a:t>
            </a:r>
          </a:p>
          <a:p>
            <a:pPr lvl="1" rtl="0"/>
            <a:r>
              <a:rPr lang="en-US" dirty="0"/>
              <a:t>Create or amplify disparities</a:t>
            </a:r>
          </a:p>
          <a:p>
            <a:pPr lvl="1" rtl="0"/>
            <a:r>
              <a:rPr lang="en-US" dirty="0"/>
              <a:t>Social and economic impairment of some</a:t>
            </a:r>
          </a:p>
          <a:p>
            <a:pPr lvl="1" rtl="0"/>
            <a:r>
              <a:rPr lang="en-US" dirty="0"/>
              <a:t>Full benefits received by others</a:t>
            </a:r>
          </a:p>
          <a:p>
            <a:pPr lvl="0" rtl="0"/>
            <a:r>
              <a:rPr lang="en-US" dirty="0"/>
              <a:t>Institutionalized</a:t>
            </a:r>
          </a:p>
          <a:p>
            <a:pPr lvl="1" rtl="0"/>
            <a:r>
              <a:rPr lang="en-US" dirty="0"/>
              <a:t>Embedded in methodologies</a:t>
            </a:r>
          </a:p>
          <a:p>
            <a:pPr lvl="1" rtl="0"/>
            <a:r>
              <a:rPr lang="en-US" dirty="0"/>
              <a:t>Ignore negative outcomes and disproportionate impacts</a:t>
            </a:r>
          </a:p>
          <a:p>
            <a:pPr lvl="1" rtl="0"/>
            <a:r>
              <a:rPr lang="en-US" dirty="0"/>
              <a:t>Inadequate support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0D40B47B-69FA-544F-B884-A6DBDB8E475B}" type="slidenum">
              <a:rPr lang="en-US" smtClean="0"/>
              <a:t>4</a:t>
            </a:fld>
            <a:endParaRPr lang="en-US"/>
          </a:p>
        </p:txBody>
      </p:sp>
    </p:spTree>
    <p:extLst>
      <p:ext uri="{BB962C8B-B14F-4D97-AF65-F5344CB8AC3E}">
        <p14:creationId xmlns:p14="http://schemas.microsoft.com/office/powerpoint/2010/main" val="808004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information on next slide</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Bills, T. S. (2013). </a:t>
            </a:r>
            <a:r>
              <a:rPr lang="en-US" sz="1200" b="0" i="1" kern="1200" dirty="0">
                <a:solidFill>
                  <a:schemeClr val="tx1"/>
                </a:solidFill>
                <a:effectLst/>
                <a:latin typeface="+mn-lt"/>
                <a:ea typeface="+mn-ea"/>
                <a:cs typeface="+mn-cs"/>
              </a:rPr>
              <a:t>Enhancing Transportation Equity Analysis for Long-Range Planning and Decision Making</a:t>
            </a:r>
            <a:r>
              <a:rPr lang="en-US" sz="1200" b="0" i="0" kern="1200" dirty="0">
                <a:solidFill>
                  <a:schemeClr val="tx1"/>
                </a:solidFill>
                <a:effectLst/>
                <a:latin typeface="+mn-lt"/>
                <a:ea typeface="+mn-ea"/>
                <a:cs typeface="+mn-cs"/>
              </a:rPr>
              <a:t>. University of California, Berkeley.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Karner, A., &amp; </a:t>
            </a:r>
            <a:r>
              <a:rPr lang="en-US" sz="1200" b="0" i="0" kern="1200" dirty="0" err="1">
                <a:solidFill>
                  <a:schemeClr val="tx1"/>
                </a:solidFill>
                <a:effectLst/>
                <a:latin typeface="+mn-lt"/>
                <a:ea typeface="+mn-ea"/>
                <a:cs typeface="+mn-cs"/>
              </a:rPr>
              <a:t>Niemeier</a:t>
            </a:r>
            <a:r>
              <a:rPr lang="en-US" sz="1200" b="0" i="0" kern="1200" dirty="0">
                <a:solidFill>
                  <a:schemeClr val="tx1"/>
                </a:solidFill>
                <a:effectLst/>
                <a:latin typeface="+mn-lt"/>
                <a:ea typeface="+mn-ea"/>
                <a:cs typeface="+mn-cs"/>
              </a:rPr>
              <a:t>, D. (2013). Civil rights guidance and equity analysis methods for regional transportation plans: A critical review of literature and practice. </a:t>
            </a:r>
            <a:r>
              <a:rPr lang="en-US" sz="1200" b="0" i="1" kern="1200" dirty="0">
                <a:solidFill>
                  <a:schemeClr val="tx1"/>
                </a:solidFill>
                <a:effectLst/>
                <a:latin typeface="+mn-lt"/>
                <a:ea typeface="+mn-ea"/>
                <a:cs typeface="+mn-cs"/>
              </a:rPr>
              <a:t>Journal of Transport Geography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33</a:t>
            </a:r>
            <a:r>
              <a:rPr lang="en-US" sz="1200" b="0" i="0" kern="1200" dirty="0">
                <a:solidFill>
                  <a:schemeClr val="tx1"/>
                </a:solidFill>
                <a:effectLst/>
                <a:latin typeface="+mn-lt"/>
                <a:ea typeface="+mn-ea"/>
                <a:cs typeface="+mn-cs"/>
              </a:rPr>
              <a:t>, 126–134. doi:10.1016/j.jtrangeo.2013.09.017</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40</a:t>
            </a:fld>
            <a:endParaRPr lang="en-US"/>
          </a:p>
        </p:txBody>
      </p:sp>
    </p:spTree>
    <p:extLst>
      <p:ext uri="{BB962C8B-B14F-4D97-AF65-F5344CB8AC3E}">
        <p14:creationId xmlns:p14="http://schemas.microsoft.com/office/powerpoint/2010/main" val="39467673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Suggestion: </a:t>
            </a:r>
          </a:p>
          <a:p>
            <a:r>
              <a:rPr lang="en-US" dirty="0"/>
              <a:t>Ask students to</a:t>
            </a:r>
            <a:r>
              <a:rPr lang="en-US" baseline="0" dirty="0"/>
              <a:t> discuss their thoughts on the critiques of traditional equity analysis practices. Encourage them to think of and share additional critiques. Finally, ask students to share solutions to improve equity analysis for more equitable and just outcomes. </a:t>
            </a:r>
          </a:p>
          <a:p>
            <a:r>
              <a:rPr lang="en-US" i="1" baseline="0" dirty="0"/>
              <a:t>(Note: the revised equity analysis process as defined in Community Impact Assessments is provided in the next slide)</a:t>
            </a:r>
            <a:endParaRPr lang="en-US" i="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dirty="0"/>
              <a:t>Dumas, R.</a:t>
            </a:r>
            <a:r>
              <a:rPr lang="en-US" baseline="0" dirty="0"/>
              <a:t> (2018). Analyzing transit equity using automatically collected data. </a:t>
            </a:r>
            <a:r>
              <a:rPr lang="en-US" dirty="0"/>
              <a:t>https://radumas.info/thesis/History-US-Transpo-Equity</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Karner, A., &amp; </a:t>
            </a:r>
            <a:r>
              <a:rPr lang="en-US" sz="1200" b="0" i="0" kern="1200" dirty="0" err="1">
                <a:solidFill>
                  <a:schemeClr val="tx1"/>
                </a:solidFill>
                <a:effectLst/>
                <a:latin typeface="+mn-lt"/>
                <a:ea typeface="+mn-ea"/>
                <a:cs typeface="+mn-cs"/>
              </a:rPr>
              <a:t>Niemeier</a:t>
            </a:r>
            <a:r>
              <a:rPr lang="en-US" sz="1200" b="0" i="0" kern="1200" dirty="0">
                <a:solidFill>
                  <a:schemeClr val="tx1"/>
                </a:solidFill>
                <a:effectLst/>
                <a:latin typeface="+mn-lt"/>
                <a:ea typeface="+mn-ea"/>
                <a:cs typeface="+mn-cs"/>
              </a:rPr>
              <a:t>, D. (2013). Civil rights guidance and equity analysis methods for regional transportation plans: A critical review of literature and practice. </a:t>
            </a:r>
            <a:r>
              <a:rPr lang="en-US" sz="1200" b="0" i="1" kern="1200" dirty="0">
                <a:solidFill>
                  <a:schemeClr val="tx1"/>
                </a:solidFill>
                <a:effectLst/>
                <a:latin typeface="+mn-lt"/>
                <a:ea typeface="+mn-ea"/>
                <a:cs typeface="+mn-cs"/>
              </a:rPr>
              <a:t>Journal of Transport Geography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33</a:t>
            </a:r>
            <a:r>
              <a:rPr lang="en-US" sz="1200" b="0" i="0" kern="1200" dirty="0">
                <a:solidFill>
                  <a:schemeClr val="tx1"/>
                </a:solidFill>
                <a:effectLst/>
                <a:latin typeface="+mn-lt"/>
                <a:ea typeface="+mn-ea"/>
                <a:cs typeface="+mn-cs"/>
              </a:rPr>
              <a:t>, 126–134. doi:10.1016/j.jtrangeo.2013.09.017</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Bills, T. S. (2013). </a:t>
            </a:r>
            <a:r>
              <a:rPr lang="en-US" sz="1200" b="0" i="1" kern="1200" dirty="0">
                <a:solidFill>
                  <a:schemeClr val="tx1"/>
                </a:solidFill>
                <a:effectLst/>
                <a:latin typeface="+mn-lt"/>
                <a:ea typeface="+mn-ea"/>
                <a:cs typeface="+mn-cs"/>
              </a:rPr>
              <a:t>Enhancing Transportation Equity Analysis for Long-Range Planning and Decision Making</a:t>
            </a:r>
            <a:r>
              <a:rPr lang="en-US" sz="1200" b="0" i="0" kern="1200" dirty="0">
                <a:solidFill>
                  <a:schemeClr val="tx1"/>
                </a:solidFill>
                <a:effectLst/>
                <a:latin typeface="+mn-lt"/>
                <a:ea typeface="+mn-ea"/>
                <a:cs typeface="+mn-cs"/>
              </a:rPr>
              <a:t>. University of California, Berkeley.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Karner, A., &amp; Golub, A. (2015). Comparing two common approaches to public transit service equity evaluation. </a:t>
            </a:r>
            <a:r>
              <a:rPr lang="en-US" sz="1200" b="0" i="1" kern="1200" dirty="0">
                <a:solidFill>
                  <a:schemeClr val="tx1"/>
                </a:solidFill>
                <a:effectLst/>
                <a:latin typeface="+mn-lt"/>
                <a:ea typeface="+mn-ea"/>
                <a:cs typeface="+mn-cs"/>
              </a:rPr>
              <a:t>Transportation Research Board 94th Annual Meeting</a:t>
            </a:r>
            <a:r>
              <a:rPr lang="en-US" sz="1200" b="0" i="0" kern="1200" dirty="0">
                <a:solidFill>
                  <a:schemeClr val="tx1"/>
                </a:solidFill>
                <a:effectLst/>
                <a:latin typeface="+mn-lt"/>
                <a:ea typeface="+mn-ea"/>
                <a:cs typeface="+mn-cs"/>
              </a:rPr>
              <a:t> (pp. 1–17). Washington, DC.</a:t>
            </a:r>
          </a:p>
          <a:p>
            <a:endParaRPr lang="en-US" sz="1200" b="0" i="0" kern="1200" dirty="0">
              <a:solidFill>
                <a:schemeClr val="tx1"/>
              </a:solidFill>
              <a:effectLst/>
              <a:latin typeface="+mn-lt"/>
              <a:ea typeface="+mn-ea"/>
              <a:cs typeface="+mn-cs"/>
            </a:endParaRPr>
          </a:p>
          <a:p>
            <a:r>
              <a:rPr lang="en-US" sz="1200" b="0" i="0" kern="1200" dirty="0" err="1">
                <a:solidFill>
                  <a:schemeClr val="tx1"/>
                </a:solidFill>
                <a:effectLst/>
                <a:latin typeface="+mn-lt"/>
                <a:ea typeface="+mn-ea"/>
                <a:cs typeface="+mn-cs"/>
              </a:rPr>
              <a:t>Gobillon</a:t>
            </a:r>
            <a:r>
              <a:rPr lang="en-US" sz="1200" b="0" i="0" kern="1200" dirty="0">
                <a:solidFill>
                  <a:schemeClr val="tx1"/>
                </a:solidFill>
                <a:effectLst/>
                <a:latin typeface="+mn-lt"/>
                <a:ea typeface="+mn-ea"/>
                <a:cs typeface="+mn-cs"/>
              </a:rPr>
              <a:t>, L., </a:t>
            </a:r>
            <a:r>
              <a:rPr lang="en-US" sz="1200" b="0" i="0" kern="1200" dirty="0" err="1">
                <a:solidFill>
                  <a:schemeClr val="tx1"/>
                </a:solidFill>
                <a:effectLst/>
                <a:latin typeface="+mn-lt"/>
                <a:ea typeface="+mn-ea"/>
                <a:cs typeface="+mn-cs"/>
              </a:rPr>
              <a:t>Selod</a:t>
            </a:r>
            <a:r>
              <a:rPr lang="en-US" sz="1200" b="0" i="0" kern="1200" dirty="0">
                <a:solidFill>
                  <a:schemeClr val="tx1"/>
                </a:solidFill>
                <a:effectLst/>
                <a:latin typeface="+mn-lt"/>
                <a:ea typeface="+mn-ea"/>
                <a:cs typeface="+mn-cs"/>
              </a:rPr>
              <a:t>, H., &amp; </a:t>
            </a:r>
            <a:r>
              <a:rPr lang="en-US" sz="1200" b="0" i="0" kern="1200" dirty="0" err="1">
                <a:solidFill>
                  <a:schemeClr val="tx1"/>
                </a:solidFill>
                <a:effectLst/>
                <a:latin typeface="+mn-lt"/>
                <a:ea typeface="+mn-ea"/>
                <a:cs typeface="+mn-cs"/>
              </a:rPr>
              <a:t>Zenou</a:t>
            </a:r>
            <a:r>
              <a:rPr lang="en-US" sz="1200" b="0" i="0" kern="1200" dirty="0">
                <a:solidFill>
                  <a:schemeClr val="tx1"/>
                </a:solidFill>
                <a:effectLst/>
                <a:latin typeface="+mn-lt"/>
                <a:ea typeface="+mn-ea"/>
                <a:cs typeface="+mn-cs"/>
              </a:rPr>
              <a:t>, Y. (2007). The Mechanisms of Spatial Mismatch. </a:t>
            </a:r>
            <a:r>
              <a:rPr lang="en-US" sz="1200" b="0" i="1" kern="1200" dirty="0">
                <a:solidFill>
                  <a:schemeClr val="tx1"/>
                </a:solidFill>
                <a:effectLst/>
                <a:latin typeface="+mn-lt"/>
                <a:ea typeface="+mn-ea"/>
                <a:cs typeface="+mn-cs"/>
              </a:rPr>
              <a:t>Urban Studies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44</a:t>
            </a:r>
            <a:r>
              <a:rPr lang="en-US" sz="1200" b="0" i="0" kern="1200" dirty="0">
                <a:solidFill>
                  <a:schemeClr val="tx1"/>
                </a:solidFill>
                <a:effectLst/>
                <a:latin typeface="+mn-lt"/>
                <a:ea typeface="+mn-ea"/>
                <a:cs typeface="+mn-cs"/>
              </a:rPr>
              <a:t>(12), 2401–2428. doi:10.1080/00420980701540937</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Williams, E., Pollack, S., &amp; </a:t>
            </a:r>
            <a:r>
              <a:rPr lang="en-US" sz="1200" b="0" i="0" kern="1200" dirty="0" err="1">
                <a:solidFill>
                  <a:schemeClr val="tx1"/>
                </a:solidFill>
                <a:effectLst/>
                <a:latin typeface="+mn-lt"/>
                <a:ea typeface="+mn-ea"/>
                <a:cs typeface="+mn-cs"/>
              </a:rPr>
              <a:t>Billingham</a:t>
            </a:r>
            <a:r>
              <a:rPr lang="en-US" sz="1200" b="0" i="0" kern="1200" dirty="0">
                <a:solidFill>
                  <a:schemeClr val="tx1"/>
                </a:solidFill>
                <a:effectLst/>
                <a:latin typeface="+mn-lt"/>
                <a:ea typeface="+mn-ea"/>
                <a:cs typeface="+mn-cs"/>
              </a:rPr>
              <a:t>, C. (2014). Measuring Transportation Equity: Commute Time Penalties by Race and Mode in Greater Boston. </a:t>
            </a:r>
            <a:r>
              <a:rPr lang="en-US" sz="1200" b="0" i="1" kern="1200" dirty="0">
                <a:solidFill>
                  <a:schemeClr val="tx1"/>
                </a:solidFill>
                <a:effectLst/>
                <a:latin typeface="+mn-lt"/>
                <a:ea typeface="+mn-ea"/>
                <a:cs typeface="+mn-cs"/>
              </a:rPr>
              <a:t>Transportation Research Board 93rd Annual Meeting</a:t>
            </a:r>
            <a:r>
              <a:rPr lang="en-US" sz="1200" b="0" i="0" kern="1200" dirty="0">
                <a:solidFill>
                  <a:schemeClr val="tx1"/>
                </a:solidFill>
                <a:effectLst/>
                <a:latin typeface="+mn-lt"/>
                <a:ea typeface="+mn-ea"/>
                <a:cs typeface="+mn-cs"/>
              </a:rPr>
              <a:t> (Vol. 1500). https://trid.trb.org/view/1289630 </a:t>
            </a:r>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41</a:t>
            </a:fld>
            <a:endParaRPr lang="en-US"/>
          </a:p>
        </p:txBody>
      </p:sp>
    </p:spTree>
    <p:extLst>
      <p:ext uri="{BB962C8B-B14F-4D97-AF65-F5344CB8AC3E}">
        <p14:creationId xmlns:p14="http://schemas.microsoft.com/office/powerpoint/2010/main" val="11599782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 Community Impact</a:t>
            </a:r>
            <a:r>
              <a:rPr lang="en-US" baseline="0" dirty="0"/>
              <a:t> Assessment is described as an iterative and scalable process to “evaluate the effects of a transportation action on a community and its quality of life” (FHWA, 2018)</a:t>
            </a:r>
            <a:endParaRPr lang="en-US" dirty="0"/>
          </a:p>
          <a:p>
            <a:endParaRPr lang="en-US" dirty="0"/>
          </a:p>
          <a:p>
            <a:r>
              <a:rPr lang="en-US" dirty="0"/>
              <a:t>Talking Points:</a:t>
            </a:r>
          </a:p>
          <a:p>
            <a:r>
              <a:rPr lang="en-US" dirty="0"/>
              <a:t>Engage the public – public engagement</a:t>
            </a:r>
            <a:r>
              <a:rPr lang="en-US" baseline="0" dirty="0"/>
              <a:t> is key to identifying community goals, defining project purpose and need, and developing alternatives.</a:t>
            </a:r>
            <a:endParaRPr lang="en-US" dirty="0"/>
          </a:p>
          <a:p>
            <a:r>
              <a:rPr lang="en-US" dirty="0"/>
              <a:t>Develop community visions and goals – community vision</a:t>
            </a:r>
            <a:r>
              <a:rPr lang="en-US" baseline="0" dirty="0"/>
              <a:t> and goals support agencies in identifying and understanding community priorities.</a:t>
            </a:r>
            <a:endParaRPr lang="en-US" dirty="0"/>
          </a:p>
          <a:p>
            <a:r>
              <a:rPr lang="en-US" dirty="0"/>
              <a:t>Define need and action – defining the</a:t>
            </a:r>
            <a:r>
              <a:rPr lang="en-US" baseline="0" dirty="0"/>
              <a:t> </a:t>
            </a:r>
            <a:r>
              <a:rPr lang="en-US" dirty="0"/>
              <a:t>need and action are used to develop alternatives and identify potential areas of impact.</a:t>
            </a:r>
          </a:p>
          <a:p>
            <a:r>
              <a:rPr lang="en-US" dirty="0"/>
              <a:t>Identify community characteristics – community characteristics include “neighborhood boundaries, locations of residences and businesses, demographic information, economic data, social history of communities, and land use plans”</a:t>
            </a:r>
          </a:p>
          <a:p>
            <a:r>
              <a:rPr lang="en-US" dirty="0"/>
              <a:t>Analyze impacts – identify and evaluate the</a:t>
            </a:r>
            <a:r>
              <a:rPr lang="en-US" baseline="0" dirty="0"/>
              <a:t> impacts and consequences of each alternative.</a:t>
            </a:r>
            <a:endParaRPr lang="en-US" dirty="0"/>
          </a:p>
          <a:p>
            <a:r>
              <a:rPr lang="en-US" dirty="0"/>
              <a:t>Identify solutions – solutions selected should address potential adverse impacts.</a:t>
            </a:r>
          </a:p>
          <a:p>
            <a:r>
              <a:rPr lang="en-US" dirty="0"/>
              <a:t>Document findings – present and disseminate findings.</a:t>
            </a:r>
          </a:p>
          <a:p>
            <a:r>
              <a:rPr lang="en-US" dirty="0"/>
              <a:t>Implement and monitor –benchmark and monitor conditions to assess the outcomes after project implementation.</a:t>
            </a:r>
          </a:p>
          <a:p>
            <a:endParaRPr lang="en-US" dirty="0"/>
          </a:p>
          <a:p>
            <a:r>
              <a:rPr lang="en-US" dirty="0"/>
              <a:t>References:</a:t>
            </a:r>
          </a:p>
          <a:p>
            <a:r>
              <a:rPr lang="en-US" dirty="0"/>
              <a:t>FHWA.</a:t>
            </a:r>
            <a:r>
              <a:rPr lang="en-US" baseline="0" dirty="0"/>
              <a:t> (2018). </a:t>
            </a:r>
            <a:r>
              <a:rPr lang="en-US" dirty="0"/>
              <a:t>Community Impact Assessment: A Quick Reference for Transportation.</a:t>
            </a:r>
            <a:r>
              <a:rPr lang="en-US" baseline="0" dirty="0"/>
              <a:t> </a:t>
            </a:r>
            <a:r>
              <a:rPr lang="en-US" dirty="0"/>
              <a:t>https://www.fhwa.dot.gov/livability/cia/quick_reference/ciaguide_053118.pdf</a:t>
            </a:r>
          </a:p>
        </p:txBody>
      </p:sp>
      <p:sp>
        <p:nvSpPr>
          <p:cNvPr id="4" name="Slide Number Placeholder 3"/>
          <p:cNvSpPr>
            <a:spLocks noGrp="1"/>
          </p:cNvSpPr>
          <p:nvPr>
            <p:ph type="sldNum" sz="quarter" idx="10"/>
          </p:nvPr>
        </p:nvSpPr>
        <p:spPr/>
        <p:txBody>
          <a:bodyPr/>
          <a:lstStyle/>
          <a:p>
            <a:fld id="{F8A369A0-DCBA-4D38-AB62-88309E3BFB37}" type="slidenum">
              <a:rPr lang="en-US" smtClean="0"/>
              <a:t>42</a:t>
            </a:fld>
            <a:endParaRPr lang="en-US"/>
          </a:p>
        </p:txBody>
      </p:sp>
    </p:spTree>
    <p:extLst>
      <p:ext uri="{BB962C8B-B14F-4D97-AF65-F5344CB8AC3E}">
        <p14:creationId xmlns:p14="http://schemas.microsoft.com/office/powerpoint/2010/main" val="15091644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Suggestion: </a:t>
            </a:r>
          </a:p>
          <a:p>
            <a:r>
              <a:rPr lang="en-US" dirty="0"/>
              <a:t>Ask students to discuss</a:t>
            </a:r>
            <a:r>
              <a:rPr lang="en-US" baseline="0" dirty="0"/>
              <a:t> other ways that practitioners can advance equity in transportation.</a:t>
            </a:r>
          </a:p>
          <a:p>
            <a:r>
              <a:rPr lang="en-US" baseline="0" dirty="0"/>
              <a:t>Encourage students to discuss the equity implications of each action they share, considering the three questions for equity in planning:</a:t>
            </a:r>
          </a:p>
          <a:p>
            <a:pPr marL="228600" indent="-228600">
              <a:buAutoNum type="arabicPeriod"/>
            </a:pPr>
            <a:r>
              <a:rPr lang="en-US" baseline="0" dirty="0"/>
              <a:t>Who is helped?</a:t>
            </a:r>
          </a:p>
          <a:p>
            <a:pPr marL="228600" indent="-228600">
              <a:buAutoNum type="arabicPeriod"/>
            </a:pPr>
            <a:r>
              <a:rPr lang="en-US" baseline="0" dirty="0"/>
              <a:t>Who is harmed?</a:t>
            </a:r>
          </a:p>
          <a:p>
            <a:pPr marL="228600" indent="-228600">
              <a:buAutoNum type="arabicPeriod"/>
            </a:pPr>
            <a:r>
              <a:rPr lang="en-US" baseline="0" dirty="0"/>
              <a:t>Who is missing?</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b="0" i="0" dirty="0">
                <a:effectLst/>
              </a:rPr>
              <a:t>Williams, K., Kramer, J., Keita, Y., Enomah, L. D., &amp; Boyd, T. (2019). Integrating Equity into MPO Project Prioritization(CTEDD No. 018-03; p. 181). CTEDD. https://ctedd.uta.edu/wp-content/uploads/2020/01/kris_final.pdf</a:t>
            </a:r>
          </a:p>
          <a:p>
            <a:endParaRPr lang="en-US" b="0" i="0" dirty="0">
              <a:effectLst/>
            </a:endParaRPr>
          </a:p>
          <a:p>
            <a:r>
              <a:rPr lang="en-US" b="0" i="0" dirty="0">
                <a:effectLst/>
              </a:rPr>
              <a:t>Williams, K., Boyd, T,, Keita, Y., &amp; Kramer, J. (2021). The transportation equity toolkit: </a:t>
            </a:r>
            <a:r>
              <a:rPr lang="en-US" dirty="0"/>
              <a:t>Transportation equity needs assessment &amp; project prioritization. https://www.cutr.usf.edu/2021/09/transportation-equity-toolkit/?utm_source=rss&amp;utm_medium=rss&amp;utm_campaign=transportation-equity-toolkit  </a:t>
            </a:r>
          </a:p>
          <a:p>
            <a:endParaRPr lang="en-US" dirty="0"/>
          </a:p>
          <a:p>
            <a:r>
              <a:rPr lang="en-US" dirty="0"/>
              <a:t>Ezell, K. (2022).</a:t>
            </a:r>
            <a:r>
              <a:rPr lang="en-US" baseline="0" dirty="0"/>
              <a:t> Three essential questions for better planning. https://www.planning.org/publications/document/9228741/ </a:t>
            </a:r>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43</a:t>
            </a:fld>
            <a:endParaRPr lang="en-US"/>
          </a:p>
        </p:txBody>
      </p:sp>
    </p:spTree>
    <p:extLst>
      <p:ext uri="{BB962C8B-B14F-4D97-AF65-F5344CB8AC3E}">
        <p14:creationId xmlns:p14="http://schemas.microsoft.com/office/powerpoint/2010/main" val="8572136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Suggestion 1: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Encourage students to discuss</a:t>
            </a:r>
            <a:r>
              <a:rPr lang="en-US" baseline="0" dirty="0"/>
              <a:t> their implicit bias test results and how bias in professionals can affect transportation outcomes. See the module outline in the pre-class activity section. The </a:t>
            </a:r>
            <a:r>
              <a:rPr lang="en-US" sz="1200" kern="1200" dirty="0">
                <a:solidFill>
                  <a:schemeClr val="tx1"/>
                </a:solidFill>
                <a:effectLst/>
                <a:latin typeface="+mn-lt"/>
                <a:ea typeface="+mn-ea"/>
                <a:cs typeface="+mn-cs"/>
              </a:rPr>
              <a:t>Project Implicit Website can be accessed at this link: </a:t>
            </a:r>
            <a:r>
              <a:rPr lang="en-US" sz="1200" u="sng" kern="1200" dirty="0">
                <a:solidFill>
                  <a:schemeClr val="tx1"/>
                </a:solidFill>
                <a:effectLst/>
                <a:latin typeface="+mn-lt"/>
                <a:ea typeface="+mn-ea"/>
                <a:cs typeface="+mn-cs"/>
                <a:hlinkClick r:id="rId3"/>
              </a:rPr>
              <a:t>https://implicit.harvard.edu/implicit/takeatest.html</a:t>
            </a:r>
            <a:r>
              <a:rPr lang="en-US" sz="1200" kern="1200" dirty="0">
                <a:solidFill>
                  <a:schemeClr val="tx1"/>
                </a:solidFill>
                <a:effectLst/>
                <a:latin typeface="+mn-lt"/>
                <a:ea typeface="+mn-ea"/>
                <a:cs typeface="+mn-cs"/>
              </a:rPr>
              <a:t> </a:t>
            </a:r>
          </a:p>
          <a:p>
            <a:endParaRPr lang="en-US" dirty="0"/>
          </a:p>
          <a:p>
            <a:r>
              <a:rPr lang="en-US" dirty="0"/>
              <a:t>Suggestion 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discuss the following providing an explanation for their responses (see the</a:t>
            </a:r>
            <a:r>
              <a:rPr lang="en-US" baseline="0" dirty="0"/>
              <a:t> module outline for more information)</a:t>
            </a:r>
            <a:r>
              <a:rPr lang="en-US" dirty="0"/>
              <a:t>:</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How implicit bias can affect the interactions between transportation system users.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How implicit bias can affect the way we, as practitioners, plan for and design transportation.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Ask students to identify and discuss solutions to address the effects of implicit bias in transportation. Encourage them to be creative in your approaches to problem-solving and think outside of the box.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Information on inclusive language is</a:t>
            </a:r>
            <a:r>
              <a:rPr lang="en-US" baseline="0" dirty="0"/>
              <a:t> are provided as a handout in the Transportation Equity Curriculum Guidance Document.</a:t>
            </a:r>
            <a:endParaRPr lang="en-US"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dirty="0"/>
              <a:t>Kahn,</a:t>
            </a:r>
            <a:r>
              <a:rPr lang="en-US" baseline="0" dirty="0"/>
              <a:t> K. (2014). Exploring Racial Bias in Drivers' Behavior at Pedestrian </a:t>
            </a:r>
            <a:r>
              <a:rPr lang="en-US" baseline="0"/>
              <a:t>Crossings. </a:t>
            </a:r>
            <a:r>
              <a:rPr lang="en-US" dirty="0"/>
              <a:t>https://nitc.trec.pdx.edu/research/project/733</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44</a:t>
            </a:fld>
            <a:endParaRPr lang="en-US"/>
          </a:p>
        </p:txBody>
      </p:sp>
    </p:spTree>
    <p:extLst>
      <p:ext uri="{BB962C8B-B14F-4D97-AF65-F5344CB8AC3E}">
        <p14:creationId xmlns:p14="http://schemas.microsoft.com/office/powerpoint/2010/main" val="3226446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Equality and equity mean</a:t>
            </a:r>
            <a:r>
              <a:rPr lang="en-US" baseline="0" dirty="0"/>
              <a:t> different things and have different impacts.</a:t>
            </a:r>
            <a:endParaRPr lang="en-US" dirty="0"/>
          </a:p>
          <a:p>
            <a:endParaRPr lang="en-US" dirty="0"/>
          </a:p>
          <a:p>
            <a:r>
              <a:rPr lang="en-US" dirty="0"/>
              <a:t>Talking Points: </a:t>
            </a:r>
          </a:p>
          <a:p>
            <a:pPr marL="171450" indent="-171450">
              <a:buFont typeface="Arial" panose="020B0604020202020204" pitchFamily="34" charset="0"/>
              <a:buChar char="•"/>
            </a:pPr>
            <a:r>
              <a:rPr lang="en-US" dirty="0"/>
              <a:t>Equity in transportation planning is asking: “How do we meet the needs of all communities?” and how do we do so in a way that engages the community, rather than predetermining what those needs are. </a:t>
            </a:r>
          </a:p>
          <a:p>
            <a:pPr marL="171450" indent="-171450">
              <a:buFont typeface="Arial" panose="020B0604020202020204" pitchFamily="34" charset="0"/>
              <a:buChar char="•"/>
            </a:pPr>
            <a:r>
              <a:rPr lang="en-US" dirty="0"/>
              <a:t>An equitable transportation system benefits everyone. </a:t>
            </a:r>
          </a:p>
          <a:p>
            <a:pPr marL="171450" indent="-171450">
              <a:buFont typeface="Arial" panose="020B0604020202020204" pitchFamily="34" charset="0"/>
              <a:buChar char="•"/>
            </a:pPr>
            <a:r>
              <a:rPr lang="en-US" dirty="0"/>
              <a:t>It is one that provides affordable transportation choices, creates quality jobs, and promotes safe and inclusive communities. </a:t>
            </a:r>
          </a:p>
          <a:p>
            <a:pPr marL="171450" indent="-171450">
              <a:buFont typeface="Arial" panose="020B0604020202020204" pitchFamily="34" charset="0"/>
              <a:buChar char="•"/>
            </a:pPr>
            <a:r>
              <a:rPr lang="en-US" dirty="0"/>
              <a:t>It also strengthens the economy by ensuring that all people—regardless of race, income, or ability—can connect to the education and work opportunities they need to participate in and contribute to society and the economy. – Policy Link https://www.policylink.org/resources-tools/casey-equal-voice-series-transportation</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Martinson, R. (2018). Equity and mobility. https://issuu.com/cite7/docs/tt40.2-summer2018/24</a:t>
            </a: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5</a:t>
            </a:fld>
            <a:endParaRPr lang="en-US"/>
          </a:p>
        </p:txBody>
      </p:sp>
    </p:spTree>
    <p:extLst>
      <p:ext uri="{BB962C8B-B14F-4D97-AF65-F5344CB8AC3E}">
        <p14:creationId xmlns:p14="http://schemas.microsoft.com/office/powerpoint/2010/main" val="841330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Justice</a:t>
            </a:r>
            <a:r>
              <a:rPr lang="en-US" baseline="0" dirty="0"/>
              <a:t> does more than provide support to overcome inequities, it removes the systemic barrier (root causes, institutionalized practices) that exacerbate inequality and inequity. </a:t>
            </a:r>
            <a:endParaRPr lang="en-US" dirty="0"/>
          </a:p>
          <a:p>
            <a:endParaRPr lang="en-US" dirty="0"/>
          </a:p>
          <a:p>
            <a:r>
              <a:rPr lang="en-US" dirty="0"/>
              <a:t>Talking Points: </a:t>
            </a:r>
          </a:p>
          <a:p>
            <a:pPr marL="171450" indent="-171450">
              <a:buFont typeface="Arial" panose="020B0604020202020204" pitchFamily="34" charset="0"/>
              <a:buChar char="•"/>
            </a:pPr>
            <a:r>
              <a:rPr lang="en-US" b="1" dirty="0"/>
              <a:t>Horizontal equity </a:t>
            </a:r>
            <a:r>
              <a:rPr lang="en-US" dirty="0"/>
              <a:t>requires that people with comparable needs and abilities be treated equally, for example, receiving similar benefits and bearing similar costs. It implies that people should “get what they pay for and pay for what they get,” unless a subsidy is specifically justified. It can also justify compensation for external costs.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Vertical equity </a:t>
            </a:r>
            <a:r>
              <a:rPr lang="en-US" dirty="0"/>
              <a:t>requires that the allocation of benefits and costs favors disadvantaged people. This tends to justify universal design that accommodates people with diverse needs and abilities, multimodal planning that provides transportation options for non-drivers, planning for affordability, special discounts and exemptions for lower-income travelers, and special protections or benefits for disadvantaged groups. </a:t>
            </a:r>
          </a:p>
          <a:p>
            <a:pPr marL="0" indent="0">
              <a:buFontTx/>
              <a:buNone/>
              <a:defRPr/>
            </a:pPr>
            <a:endParaRPr lang="en-US" dirty="0"/>
          </a:p>
          <a:p>
            <a:pPr marL="0" indent="0">
              <a:buFontTx/>
              <a:buNone/>
              <a:defRPr/>
            </a:pPr>
            <a:r>
              <a:rPr lang="en-US" dirty="0"/>
              <a:t>References:</a:t>
            </a:r>
          </a:p>
          <a:p>
            <a:pPr marL="0" indent="0">
              <a:buFontTx/>
              <a:buNone/>
              <a:defRPr/>
            </a:pPr>
            <a:r>
              <a:rPr lang="en-US" dirty="0" err="1"/>
              <a:t>Litman</a:t>
            </a:r>
            <a:r>
              <a:rPr lang="en-US" dirty="0"/>
              <a:t>, T. (2021).</a:t>
            </a:r>
            <a:r>
              <a:rPr lang="en-US" baseline="0" dirty="0"/>
              <a:t> </a:t>
            </a:r>
            <a:r>
              <a:rPr lang="en-US" dirty="0"/>
              <a:t>Evaluating</a:t>
            </a:r>
            <a:r>
              <a:rPr lang="en-US" baseline="0" dirty="0"/>
              <a:t> Transportation Equity. https://vtpi.org/equity.pdf </a:t>
            </a:r>
            <a:endParaRPr lang="en-US" dirty="0"/>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6</a:t>
            </a:fld>
            <a:endParaRPr lang="en-US"/>
          </a:p>
        </p:txBody>
      </p:sp>
    </p:spTree>
    <p:extLst>
      <p:ext uri="{BB962C8B-B14F-4D97-AF65-F5344CB8AC3E}">
        <p14:creationId xmlns:p14="http://schemas.microsoft.com/office/powerpoint/2010/main" val="3772415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This</a:t>
            </a:r>
            <a:r>
              <a:rPr lang="en-US" baseline="0" dirty="0"/>
              <a:t> list of key terms and definitions is derived from Executive Order 13985 (2021)</a:t>
            </a:r>
          </a:p>
          <a:p>
            <a:endParaRPr lang="en-US" dirty="0"/>
          </a:p>
          <a:p>
            <a:r>
              <a:rPr lang="en-US" dirty="0"/>
              <a:t>Talking Points: </a:t>
            </a:r>
          </a:p>
          <a:p>
            <a:r>
              <a:rPr lang="en-US" sz="1200" b="1" dirty="0"/>
              <a:t>D</a:t>
            </a:r>
            <a:r>
              <a:rPr lang="en-US" sz="1200" dirty="0"/>
              <a:t>iversity - the practice of including the many communities, identities, races, ethnicities, backgrounds, abilities, cultures, and beliefs, including underserved communities.</a:t>
            </a:r>
          </a:p>
          <a:p>
            <a:r>
              <a:rPr lang="en-US" sz="1200" b="1" dirty="0"/>
              <a:t>E</a:t>
            </a:r>
            <a:r>
              <a:rPr lang="en-US" sz="1200" dirty="0"/>
              <a:t>quity - the consistent and systematic fair, just, and impartial treatment of all individuals, including individuals who belong to underserved communities that have been denied such treatment</a:t>
            </a:r>
          </a:p>
          <a:p>
            <a:r>
              <a:rPr lang="en-US" sz="1200" b="1" dirty="0"/>
              <a:t>I</a:t>
            </a:r>
            <a:r>
              <a:rPr lang="en-US" sz="1200" dirty="0"/>
              <a:t>nclusion - the recognition, appreciation, and use of the talents and skills of persons of all backgrounds. </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E.O. 13985 of Jan 20, 2021. Advancing Racial Equity and Support for Underserved Communities Through the Federal Government</a:t>
            </a:r>
            <a:r>
              <a:rPr lang="en-US" sz="1200" baseline="0" dirty="0"/>
              <a:t>.  </a:t>
            </a:r>
            <a:r>
              <a:rPr lang="en-US" sz="1200" dirty="0"/>
              <a:t>https://www.federalregister.gov/documents/2021/01/25/2021-01753/advancing-racial-equity-and-support-for-underserved-communities-through-the-federal-government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E.O. 14035 of Jun 25, 2021. Diversity, Equity, Inclusion, and Accessibility in the Federal Workforce. </a:t>
            </a:r>
            <a:r>
              <a:rPr lang="en-US" baseline="0" dirty="0"/>
              <a:t> https://www.federalregister.gov/documents/2021/06/30/2021-14127/diversity-equity-inclusion-and-accessibility-in-the-federal-workforce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Koon &amp; Guan. (2021). Transportation and Diversity, Equity &amp; Inclusion (DEI).  https://www.remi.com/wp-content/uploads/2021/06/6.15-Transportation-and-Diversity-Equity-and-Inclusion.pdf </a:t>
            </a:r>
          </a:p>
        </p:txBody>
      </p:sp>
      <p:sp>
        <p:nvSpPr>
          <p:cNvPr id="4" name="Slide Number Placeholder 3"/>
          <p:cNvSpPr>
            <a:spLocks noGrp="1"/>
          </p:cNvSpPr>
          <p:nvPr>
            <p:ph type="sldNum" sz="quarter" idx="10"/>
          </p:nvPr>
        </p:nvSpPr>
        <p:spPr/>
        <p:txBody>
          <a:bodyPr/>
          <a:lstStyle/>
          <a:p>
            <a:fld id="{F8A369A0-DCBA-4D38-AB62-88309E3BFB37}" type="slidenum">
              <a:rPr lang="en-US" smtClean="0"/>
              <a:t>7</a:t>
            </a:fld>
            <a:endParaRPr lang="en-US"/>
          </a:p>
        </p:txBody>
      </p:sp>
    </p:spTree>
    <p:extLst>
      <p:ext uri="{BB962C8B-B14F-4D97-AF65-F5344CB8AC3E}">
        <p14:creationId xmlns:p14="http://schemas.microsoft.com/office/powerpoint/2010/main" val="1593522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traditionally underserved communities are those whose needs are typically forgotten or ignored in the transportation planning process</a:t>
            </a:r>
          </a:p>
          <a:p>
            <a:endParaRPr lang="en-US" dirty="0"/>
          </a:p>
          <a:p>
            <a:r>
              <a:rPr lang="en-US" dirty="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Underserved communities - populations sharing a particular characteristic, as well as geographic communities, who have been systematically denied a full opportunity to participate in aspects of economic, social, and civic life. </a:t>
            </a:r>
          </a:p>
          <a:p>
            <a:r>
              <a:rPr lang="en-US" dirty="0"/>
              <a:t>The effects of transportation on underserved communities include quality of life, accessibility, displacement,</a:t>
            </a:r>
            <a:r>
              <a:rPr lang="en-US" baseline="0" dirty="0"/>
              <a:t> compounding impacts of safety and security, and public involvement.</a:t>
            </a:r>
          </a:p>
          <a:p>
            <a:endParaRPr lang="en-US" baseline="0" dirty="0"/>
          </a:p>
          <a:p>
            <a:endParaRPr lang="en-US" baseline="0"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E.O. 14035 of Jun 25, 2021. Diversity, Equity, Inclusion, and Accessibility in the Federal Workforce. </a:t>
            </a:r>
            <a:r>
              <a:rPr lang="en-US" baseline="0" dirty="0"/>
              <a:t> https://www.federalregister.gov/documents/2021/06/30/2021-14127/diversity-equity-inclusion-and-accessibility-in-the-federal-workforce </a:t>
            </a:r>
            <a:endParaRPr lang="en-US" sz="1200" dirty="0">
              <a:solidFill>
                <a:schemeClr val="tx1">
                  <a:lumMod val="50000"/>
                  <a:lumOff val="50000"/>
                </a:schemeClr>
              </a:solidFill>
            </a:endParaRPr>
          </a:p>
        </p:txBody>
      </p:sp>
      <p:sp>
        <p:nvSpPr>
          <p:cNvPr id="4" name="Slide Number Placeholder 3"/>
          <p:cNvSpPr>
            <a:spLocks noGrp="1"/>
          </p:cNvSpPr>
          <p:nvPr>
            <p:ph type="sldNum" sz="quarter" idx="5"/>
          </p:nvPr>
        </p:nvSpPr>
        <p:spPr/>
        <p:txBody>
          <a:bodyPr/>
          <a:lstStyle/>
          <a:p>
            <a:fld id="{F8A369A0-DCBA-4D38-AB62-88309E3BFB37}" type="slidenum">
              <a:rPr lang="en-US" smtClean="0"/>
              <a:t>8</a:t>
            </a:fld>
            <a:endParaRPr lang="en-US"/>
          </a:p>
        </p:txBody>
      </p:sp>
    </p:spTree>
    <p:extLst>
      <p:ext uri="{BB962C8B-B14F-4D97-AF65-F5344CB8AC3E}">
        <p14:creationId xmlns:p14="http://schemas.microsoft.com/office/powerpoint/2010/main" val="741584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Accessibility is the ability to reach desired services, activities, and opportunities. </a:t>
            </a:r>
          </a:p>
          <a:p>
            <a:endParaRPr lang="en-US" dirty="0"/>
          </a:p>
          <a:p>
            <a:r>
              <a:rPr lang="en-US" dirty="0"/>
              <a:t>Talking Points: </a:t>
            </a:r>
          </a:p>
          <a:p>
            <a:r>
              <a:rPr lang="en-US" dirty="0"/>
              <a:t>Accessibility can also be defined</a:t>
            </a:r>
            <a:r>
              <a:rPr lang="en-US" baseline="0" dirty="0"/>
              <a:t> as follows:</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a typeface="+mn-lt"/>
                <a:cs typeface="+mn-lt"/>
              </a:rPr>
              <a:t>The reduction or elimination of physical and attitudinal barriers to equitable opportunities. </a:t>
            </a:r>
          </a:p>
          <a:p>
            <a:pPr marL="171450" indent="-171450">
              <a:buFont typeface="Arial" panose="020B0604020202020204" pitchFamily="34" charset="0"/>
              <a:buChar char="•"/>
            </a:pPr>
            <a:r>
              <a:rPr lang="en-US" dirty="0">
                <a:ea typeface="+mn-lt"/>
                <a:cs typeface="+mn-lt"/>
              </a:rPr>
              <a:t>The provision of accommodations and modifications to ensure equal access to employment and participation in activities for people with disabilities.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The design, construction, development, and maintenance of facilities, information and communication technology, programs, and services so that all people, including people with disabilities, can fully and independently use them.  </a:t>
            </a:r>
            <a:endParaRPr lang="en-US" sz="1200" dirty="0">
              <a:cs typeface="Calibri"/>
            </a:endParaRPr>
          </a:p>
          <a:p>
            <a:pPr marL="171450" indent="-171450">
              <a:buFont typeface="Arial" panose="020B0604020202020204" pitchFamily="34" charset="0"/>
              <a:buChar char="•"/>
            </a:pPr>
            <a:r>
              <a:rPr lang="en-US" dirty="0">
                <a:ea typeface="+mn-lt"/>
                <a:cs typeface="+mn-lt"/>
              </a:rPr>
              <a:t>A commitment to ensuring that people with disabilities can independently access every outward-facing and internal activity or electronic space, and the pursuit of best practices such as universal design.</a:t>
            </a:r>
            <a:endParaRPr lang="en-US" dirty="0"/>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E.O. 14035 of Jun 25, 2021. Diversity, Equity, Inclusion, and Accessibility in the Federal Workforce. </a:t>
            </a:r>
            <a:r>
              <a:rPr lang="en-US" baseline="0" dirty="0"/>
              <a:t> https://www.federalregister.gov/documents/2021/06/30/2021-14127/diversity-equity-inclusion-and-accessibility-in-the-federal-workforce </a:t>
            </a:r>
            <a:endParaRPr lang="en-US" sz="1200" dirty="0">
              <a:solidFill>
                <a:schemeClr val="tx1">
                  <a:lumMod val="50000"/>
                  <a:lumOff val="50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Litman</a:t>
            </a:r>
            <a:r>
              <a:rPr lang="en-US" dirty="0"/>
              <a:t>, T. (2021).</a:t>
            </a:r>
            <a:r>
              <a:rPr lang="en-US" baseline="0" dirty="0"/>
              <a:t> </a:t>
            </a:r>
            <a:r>
              <a:rPr lang="en-US" sz="1200" baseline="0" dirty="0"/>
              <a:t>Evaluating accessibility for transport planning measuring people’s ability to reach desired services and activities</a:t>
            </a:r>
            <a:r>
              <a:rPr lang="en-US" baseline="0" dirty="0"/>
              <a:t>.  </a:t>
            </a:r>
            <a:r>
              <a:rPr lang="en-US" dirty="0"/>
              <a:t>https://www.vtpi.org/access.pdf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50000"/>
                  <a:lumOff val="50000"/>
                </a:schemeClr>
              </a:solidFill>
            </a:endParaRP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9</a:t>
            </a:fld>
            <a:endParaRPr lang="en-US"/>
          </a:p>
        </p:txBody>
      </p:sp>
    </p:spTree>
    <p:extLst>
      <p:ext uri="{BB962C8B-B14F-4D97-AF65-F5344CB8AC3E}">
        <p14:creationId xmlns:p14="http://schemas.microsoft.com/office/powerpoint/2010/main" val="3530494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1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CAAE21E-9822-4C76-B80E-86B744635B95}" type="datetime1">
              <a:rPr lang="en-US" smtClean="0"/>
              <a:t>2/3/2023</a:t>
            </a:fld>
            <a:endParaRPr lang="en-US"/>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grpSp>
        <p:nvGrpSpPr>
          <p:cNvPr id="8" name="Group 7"/>
          <p:cNvGrpSpPr>
            <a:grpSpLocks noChangeAspect="1"/>
          </p:cNvGrpSpPr>
          <p:nvPr/>
        </p:nvGrpSpPr>
        <p:grpSpPr>
          <a:xfrm>
            <a:off x="10455417" y="4680426"/>
            <a:ext cx="1293319" cy="1280160"/>
            <a:chOff x="0" y="8629"/>
            <a:chExt cx="873760" cy="865456"/>
          </a:xfrm>
        </p:grpSpPr>
        <p:grpSp>
          <p:nvGrpSpPr>
            <p:cNvPr id="9" name="Group 8"/>
            <p:cNvGrpSpPr/>
            <p:nvPr/>
          </p:nvGrpSpPr>
          <p:grpSpPr>
            <a:xfrm>
              <a:off x="0" y="438150"/>
              <a:ext cx="873005" cy="435935"/>
              <a:chOff x="0" y="0"/>
              <a:chExt cx="1465167" cy="731520"/>
            </a:xfrm>
          </p:grpSpPr>
          <p:sp>
            <p:nvSpPr>
              <p:cNvPr id="11" name="Rectangle 10"/>
              <p:cNvSpPr/>
              <p:nvPr/>
            </p:nvSpPr>
            <p:spPr>
              <a:xfrm>
                <a:off x="0" y="0"/>
                <a:ext cx="731520" cy="73152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ectangle 11"/>
              <p:cNvSpPr/>
              <p:nvPr/>
            </p:nvSpPr>
            <p:spPr>
              <a:xfrm>
                <a:off x="733647" y="0"/>
                <a:ext cx="731520" cy="731520"/>
              </a:xfrm>
              <a:prstGeom prst="rect">
                <a:avLst/>
              </a:prstGeom>
              <a:solidFill>
                <a:schemeClr val="bg1">
                  <a:lumMod val="65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0" name="Rectangle 9"/>
            <p:cNvSpPr/>
            <p:nvPr/>
          </p:nvSpPr>
          <p:spPr>
            <a:xfrm>
              <a:off x="438150" y="8629"/>
              <a:ext cx="435610" cy="43561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3" name="Rectangle 12"/>
          <p:cNvSpPr/>
          <p:nvPr/>
        </p:nvSpPr>
        <p:spPr>
          <a:xfrm flipV="1">
            <a:off x="7983870" y="5200331"/>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ectangle 13"/>
          <p:cNvSpPr/>
          <p:nvPr/>
        </p:nvSpPr>
        <p:spPr>
          <a:xfrm flipV="1">
            <a:off x="1699895" y="1047680"/>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15" name="Group 14"/>
          <p:cNvGrpSpPr/>
          <p:nvPr/>
        </p:nvGrpSpPr>
        <p:grpSpPr>
          <a:xfrm rot="10800000">
            <a:off x="200872" y="233185"/>
            <a:ext cx="1088390" cy="1085851"/>
            <a:chOff x="0" y="2519"/>
            <a:chExt cx="873760" cy="871566"/>
          </a:xfrm>
        </p:grpSpPr>
        <p:grpSp>
          <p:nvGrpSpPr>
            <p:cNvPr id="16" name="Group 15"/>
            <p:cNvGrpSpPr/>
            <p:nvPr/>
          </p:nvGrpSpPr>
          <p:grpSpPr>
            <a:xfrm>
              <a:off x="0" y="438129"/>
              <a:ext cx="873004" cy="435956"/>
              <a:chOff x="0" y="-36"/>
              <a:chExt cx="1465167" cy="731556"/>
            </a:xfrm>
          </p:grpSpPr>
          <p:sp>
            <p:nvSpPr>
              <p:cNvPr id="18" name="Rectangle 17"/>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Rectangle 18"/>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7" name="Rectangle 16"/>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3" name="Rectangle 22"/>
          <p:cNvSpPr/>
          <p:nvPr/>
        </p:nvSpPr>
        <p:spPr>
          <a:xfrm>
            <a:off x="7332655" y="5152706"/>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Rectangle 23"/>
          <p:cNvSpPr/>
          <p:nvPr/>
        </p:nvSpPr>
        <p:spPr>
          <a:xfrm>
            <a:off x="2539047" y="1245640"/>
            <a:ext cx="2338705" cy="47625"/>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615229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FEA277-0C0F-44F8-A6EA-C3261BD021EA}" type="datetime1">
              <a:rPr lang="en-US" smtClean="0"/>
              <a:t>2/3/2023</a:t>
            </a:fld>
            <a:endParaRPr lang="en-US"/>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2641315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9F3569-F5F6-49AE-9A46-0239A12B6499}" type="datetime1">
              <a:rPr lang="en-US" smtClean="0"/>
              <a:t>2/3/2023</a:t>
            </a:fld>
            <a:endParaRPr lang="en-US"/>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1932846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35108"/>
            <a:ext cx="9144000" cy="2387600"/>
          </a:xfrm>
        </p:spPr>
        <p:txBody>
          <a:bodyPr anchor="b"/>
          <a:lstStyle>
            <a:lvl1pPr algn="ctr">
              <a:defRPr sz="6000" b="1"/>
            </a:lvl1pPr>
          </a:lstStyle>
          <a:p>
            <a:r>
              <a:rPr lang="en-US" dirty="0"/>
              <a:t>Click to edit Master title style</a:t>
            </a:r>
          </a:p>
        </p:txBody>
      </p:sp>
      <p:sp>
        <p:nvSpPr>
          <p:cNvPr id="3" name="Subtitle 2"/>
          <p:cNvSpPr>
            <a:spLocks noGrp="1"/>
          </p:cNvSpPr>
          <p:nvPr>
            <p:ph type="subTitle" idx="1"/>
          </p:nvPr>
        </p:nvSpPr>
        <p:spPr>
          <a:xfrm>
            <a:off x="1524000" y="4214783"/>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Slide Number Placeholder 5"/>
          <p:cNvSpPr>
            <a:spLocks noGrp="1"/>
          </p:cNvSpPr>
          <p:nvPr>
            <p:ph type="sldNum" sz="quarter" idx="12"/>
          </p:nvPr>
        </p:nvSpPr>
        <p:spPr>
          <a:xfrm>
            <a:off x="9027860" y="6062061"/>
            <a:ext cx="2743200" cy="365125"/>
          </a:xfrm>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415698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54480"/>
            <a:ext cx="11292840" cy="443484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p>
        </p:txBody>
      </p:sp>
      <p:sp>
        <p:nvSpPr>
          <p:cNvPr id="6" name="Slide Number Placeholder 5"/>
          <p:cNvSpPr>
            <a:spLocks noGrp="1"/>
          </p:cNvSpPr>
          <p:nvPr>
            <p:ph type="sldNum" sz="quarter" idx="12"/>
          </p:nvPr>
        </p:nvSpPr>
        <p:spPr/>
        <p:txBody>
          <a:bodyPr/>
          <a:lstStyle/>
          <a:p>
            <a:fld id="{561BF587-D48E-4F0D-A39C-5AB282297A33}" type="slidenum">
              <a:rPr lang="en-US" smtClean="0"/>
              <a:t>‹#›</a:t>
            </a:fld>
            <a:endParaRPr lang="en-US" dirty="0"/>
          </a:p>
        </p:txBody>
      </p:sp>
    </p:spTree>
    <p:custDataLst>
      <p:tags r:id="rId1"/>
    </p:custDataLst>
    <p:extLst>
      <p:ext uri="{BB962C8B-B14F-4D97-AF65-F5344CB8AC3E}">
        <p14:creationId xmlns:p14="http://schemas.microsoft.com/office/powerpoint/2010/main" val="3115784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54480"/>
            <a:ext cx="5486400" cy="443484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172200" y="1554480"/>
            <a:ext cx="5486400" cy="4434840"/>
          </a:xfrm>
        </p:spPr>
        <p:txBody>
          <a:bodyPr>
            <a:normAutofit/>
          </a:bodyPr>
          <a:lstStyle>
            <a:lvl1pPr marL="457200" indent="-457200">
              <a:lnSpc>
                <a:spcPct val="100000"/>
              </a:lnSpc>
              <a:buClr>
                <a:srgbClr val="03684A"/>
              </a:buClr>
              <a:buFont typeface="Wingdings" panose="05000000000000000000" pitchFamily="2" charset="2"/>
              <a:buChar char="§"/>
              <a:defRPr sz="3400"/>
            </a:lvl1pPr>
            <a:lvl2pPr marL="914400" indent="-457200">
              <a:lnSpc>
                <a:spcPct val="100000"/>
              </a:lnSpc>
              <a:buClr>
                <a:srgbClr val="03684A"/>
              </a:buClr>
              <a:buFont typeface="Arial" panose="020B0604020202020204" pitchFamily="34" charset="0"/>
              <a:buChar char="•"/>
              <a:defRPr sz="3200"/>
            </a:lvl2pPr>
            <a:lvl3pPr marL="1371600" indent="-457200">
              <a:lnSpc>
                <a:spcPct val="100000"/>
              </a:lnSpc>
              <a:buClr>
                <a:srgbClr val="03684A"/>
              </a:buClr>
              <a:buFont typeface="Calibri" panose="020F0502020204030204" pitchFamily="34" charset="0"/>
              <a:buChar char="◦"/>
              <a:defRPr sz="3000"/>
            </a:lvl3pPr>
            <a:lvl4pPr marL="1828800" indent="-457200">
              <a:lnSpc>
                <a:spcPct val="100000"/>
              </a:lnSpc>
              <a:buClr>
                <a:srgbClr val="03684A"/>
              </a:buClr>
              <a:buFont typeface="Calibri" panose="020F0502020204030204" pitchFamily="34" charset="0"/>
              <a:buChar char="▫"/>
              <a:defRPr sz="2800"/>
            </a:lvl4pPr>
            <a:lvl5pPr marL="2286000" indent="-45720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p>
        </p:txBody>
      </p:sp>
      <p:sp>
        <p:nvSpPr>
          <p:cNvPr id="7" name="Slide Number Placeholder 6"/>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38696894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lstStyle/>
          <a:p>
            <a:r>
              <a:rPr lang="en-US"/>
              <a:t>Click to edit Master title style</a:t>
            </a:r>
          </a:p>
        </p:txBody>
      </p:sp>
      <p:sp>
        <p:nvSpPr>
          <p:cNvPr id="3" name="Text Placeholder 2"/>
          <p:cNvSpPr>
            <a:spLocks noGrp="1"/>
          </p:cNvSpPr>
          <p:nvPr>
            <p:ph type="body" idx="1"/>
          </p:nvPr>
        </p:nvSpPr>
        <p:spPr>
          <a:xfrm>
            <a:off x="457200" y="1449808"/>
            <a:ext cx="5486400" cy="823912"/>
          </a:xfr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6172200" y="1449808"/>
            <a:ext cx="5486400" cy="823912"/>
          </a:xfr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Footer Placeholder 7"/>
          <p:cNvSpPr>
            <a:spLocks noGrp="1"/>
          </p:cNvSpPr>
          <p:nvPr>
            <p:ph type="ftr" sz="quarter" idx="11"/>
          </p:nvPr>
        </p:nvSpPr>
        <p:spPr/>
        <p:txBody>
          <a:bodyPr/>
          <a:lstStyle/>
          <a:p>
            <a:r>
              <a:rPr lang="en-US"/>
              <a:t>The Transportation Equity Curriculum: History and Theory of Transportation Equity</a:t>
            </a:r>
          </a:p>
        </p:txBody>
      </p:sp>
      <p:sp>
        <p:nvSpPr>
          <p:cNvPr id="9" name="Slide Number Placeholder 8"/>
          <p:cNvSpPr>
            <a:spLocks noGrp="1"/>
          </p:cNvSpPr>
          <p:nvPr>
            <p:ph type="sldNum" sz="quarter" idx="12"/>
          </p:nvPr>
        </p:nvSpPr>
        <p:spPr/>
        <p:txBody>
          <a:bodyPr/>
          <a:lstStyle/>
          <a:p>
            <a:fld id="{561BF587-D48E-4F0D-A39C-5AB282297A33}" type="slidenum">
              <a:rPr lang="en-US" smtClean="0"/>
              <a:t>‹#›</a:t>
            </a:fld>
            <a:endParaRPr lang="en-US"/>
          </a:p>
        </p:txBody>
      </p:sp>
      <p:sp>
        <p:nvSpPr>
          <p:cNvPr id="10" name="Content Placeholder 2"/>
          <p:cNvSpPr>
            <a:spLocks noGrp="1"/>
          </p:cNvSpPr>
          <p:nvPr>
            <p:ph sz="half" idx="13"/>
          </p:nvPr>
        </p:nvSpPr>
        <p:spPr>
          <a:xfrm>
            <a:off x="457200" y="2491740"/>
            <a:ext cx="5486400" cy="337185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half" idx="2"/>
          </p:nvPr>
        </p:nvSpPr>
        <p:spPr>
          <a:xfrm>
            <a:off x="6172200" y="2491740"/>
            <a:ext cx="5486400" cy="3371850"/>
          </a:xfrm>
        </p:spPr>
        <p:txBody>
          <a:bodyPr>
            <a:normAutofit/>
          </a:bodyPr>
          <a:lstStyle>
            <a:lvl1pPr marL="457200" indent="-457200">
              <a:lnSpc>
                <a:spcPct val="100000"/>
              </a:lnSpc>
              <a:buClr>
                <a:srgbClr val="03684A"/>
              </a:buClr>
              <a:buFont typeface="Wingdings" panose="05000000000000000000" pitchFamily="2" charset="2"/>
              <a:buChar char="§"/>
              <a:defRPr sz="3400"/>
            </a:lvl1pPr>
            <a:lvl2pPr marL="914400" indent="-457200">
              <a:lnSpc>
                <a:spcPct val="100000"/>
              </a:lnSpc>
              <a:buClr>
                <a:srgbClr val="03684A"/>
              </a:buClr>
              <a:buFont typeface="Arial" panose="020B0604020202020204" pitchFamily="34" charset="0"/>
              <a:buChar char="•"/>
              <a:defRPr sz="3200"/>
            </a:lvl2pPr>
            <a:lvl3pPr marL="1371600" indent="-457200">
              <a:lnSpc>
                <a:spcPct val="100000"/>
              </a:lnSpc>
              <a:buClr>
                <a:srgbClr val="03684A"/>
              </a:buClr>
              <a:buFont typeface="Calibri" panose="020F0502020204030204" pitchFamily="34" charset="0"/>
              <a:buChar char="◦"/>
              <a:defRPr sz="3000"/>
            </a:lvl3pPr>
            <a:lvl4pPr marL="1828800" indent="-457200">
              <a:lnSpc>
                <a:spcPct val="100000"/>
              </a:lnSpc>
              <a:buClr>
                <a:srgbClr val="03684A"/>
              </a:buClr>
              <a:buFont typeface="Calibri" panose="020F0502020204030204" pitchFamily="34" charset="0"/>
              <a:buChar char="▫"/>
              <a:defRPr sz="2800"/>
            </a:lvl4pPr>
            <a:lvl5pPr marL="2286000" indent="-45720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24487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3785" y="1671145"/>
            <a:ext cx="10515600" cy="2523468"/>
          </a:xfrm>
        </p:spPr>
        <p:txBody>
          <a:bodyPr anchor="b">
            <a:normAutofit/>
          </a:bodyPr>
          <a:lstStyle>
            <a:lvl1pPr>
              <a:defRPr sz="5400" b="1"/>
            </a:lvl1pPr>
          </a:lstStyle>
          <a:p>
            <a:r>
              <a:rPr lang="en-US" dirty="0"/>
              <a:t>Click to edit Master title style</a:t>
            </a:r>
          </a:p>
        </p:txBody>
      </p:sp>
      <p:sp>
        <p:nvSpPr>
          <p:cNvPr id="3" name="Text Placeholder 2"/>
          <p:cNvSpPr>
            <a:spLocks noGrp="1"/>
          </p:cNvSpPr>
          <p:nvPr>
            <p:ph type="body" idx="1"/>
          </p:nvPr>
        </p:nvSpPr>
        <p:spPr>
          <a:xfrm>
            <a:off x="903785" y="4221601"/>
            <a:ext cx="10515600" cy="1500187"/>
          </a:xfrm>
        </p:spPr>
        <p:txBody>
          <a:bodyPr>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p>
        </p:txBody>
      </p:sp>
      <p:sp>
        <p:nvSpPr>
          <p:cNvPr id="6" name="Slide Number Placeholder 5"/>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33890479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3700936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The Transportation Equity Curriculum: History and Theory of Transportation Equity</a:t>
            </a:r>
          </a:p>
        </p:txBody>
      </p:sp>
      <p:sp>
        <p:nvSpPr>
          <p:cNvPr id="4" name="Slide Number Placeholder 3"/>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1737211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561BF587-D48E-4F0D-A39C-5AB282297A33}" type="slidenum">
              <a:rPr lang="en-US" smtClean="0"/>
              <a:t>‹#›</a:t>
            </a:fld>
            <a:endParaRPr lang="en-US"/>
          </a:p>
        </p:txBody>
      </p:sp>
      <p:sp>
        <p:nvSpPr>
          <p:cNvPr id="3" name="Title 2"/>
          <p:cNvSpPr>
            <a:spLocks noGrp="1"/>
          </p:cNvSpPr>
          <p:nvPr>
            <p:ph type="title" hasCustomPrompt="1"/>
          </p:nvPr>
        </p:nvSpPr>
        <p:spPr/>
        <p:txBody>
          <a:bodyPr/>
          <a:lstStyle>
            <a:lvl1pPr>
              <a:defRPr/>
            </a:lvl1pPr>
          </a:lstStyle>
          <a:p>
            <a:r>
              <a:rPr lang="en-US" dirty="0"/>
              <a:t>Thank You!</a:t>
            </a:r>
          </a:p>
        </p:txBody>
      </p:sp>
      <p:pic>
        <p:nvPicPr>
          <p:cNvPr id="6" name="Picture 5"/>
          <p:cNvPicPr>
            <a:picLocks noChangeAspect="1"/>
          </p:cNvPicPr>
          <p:nvPr userDrawn="1"/>
        </p:nvPicPr>
        <p:blipFill>
          <a:blip r:embed="rId3"/>
          <a:stretch>
            <a:fillRect/>
          </a:stretch>
        </p:blipFill>
        <p:spPr>
          <a:xfrm>
            <a:off x="3163997" y="1567240"/>
            <a:ext cx="5687772" cy="3077442"/>
          </a:xfrm>
          <a:prstGeom prst="rect">
            <a:avLst/>
          </a:prstGeom>
          <a:effectLst>
            <a:outerShdw blurRad="50800" dist="76200" dir="2700000" algn="tl" rotWithShape="0">
              <a:prstClr val="black">
                <a:alpha val="40000"/>
              </a:prstClr>
            </a:outerShdw>
          </a:effectLst>
        </p:spPr>
      </p:pic>
      <p:sp>
        <p:nvSpPr>
          <p:cNvPr id="8" name="Text Placeholder 7"/>
          <p:cNvSpPr>
            <a:spLocks noGrp="1"/>
          </p:cNvSpPr>
          <p:nvPr>
            <p:ph type="body" sz="quarter" idx="13" hasCustomPrompt="1"/>
          </p:nvPr>
        </p:nvSpPr>
        <p:spPr>
          <a:xfrm>
            <a:off x="3163888" y="4811715"/>
            <a:ext cx="5688012" cy="1032038"/>
          </a:xfrm>
        </p:spPr>
        <p:txBody>
          <a:bodyPr/>
          <a:lstStyle>
            <a:lvl1pPr marL="0" indent="0" algn="ctr">
              <a:buFontTx/>
              <a:buNone/>
              <a:defRPr>
                <a:solidFill>
                  <a:srgbClr val="03684A"/>
                </a:solidFill>
              </a:defRPr>
            </a:lvl1pPr>
          </a:lstStyle>
          <a:p>
            <a:pPr lvl="0"/>
            <a:r>
              <a:rPr lang="en-US" dirty="0"/>
              <a:t>name@usf.edu</a:t>
            </a:r>
          </a:p>
        </p:txBody>
      </p:sp>
    </p:spTree>
    <p:custDataLst>
      <p:tags r:id="rId1"/>
    </p:custDataLst>
    <p:extLst>
      <p:ext uri="{BB962C8B-B14F-4D97-AF65-F5344CB8AC3E}">
        <p14:creationId xmlns:p14="http://schemas.microsoft.com/office/powerpoint/2010/main" val="33204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19F36C-5B4D-4A9D-B855-710A0DF28BB2}" type="datetime1">
              <a:rPr lang="en-US" smtClean="0"/>
              <a:t>2/3/2023</a:t>
            </a:fld>
            <a:endParaRPr lang="en-US"/>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grpSp>
        <p:nvGrpSpPr>
          <p:cNvPr id="14" name="Group 13"/>
          <p:cNvGrpSpPr/>
          <p:nvPr/>
        </p:nvGrpSpPr>
        <p:grpSpPr>
          <a:xfrm>
            <a:off x="155575" y="205515"/>
            <a:ext cx="2725064" cy="144462"/>
            <a:chOff x="155575" y="205515"/>
            <a:chExt cx="2725064" cy="144462"/>
          </a:xfrm>
        </p:grpSpPr>
        <p:sp>
          <p:nvSpPr>
            <p:cNvPr id="12" name="Rectangle 11"/>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ectangle 12"/>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9710324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nchor="b">
            <a:normAutofit/>
          </a:bodyPr>
          <a:lstStyle>
            <a:lvl1pPr>
              <a:defRPr sz="4400"/>
            </a:lvl1pPr>
          </a:lstStyle>
          <a:p>
            <a:r>
              <a:rPr lang="en-US" dirty="0"/>
              <a:t>Click to edit Master title style</a:t>
            </a:r>
          </a:p>
        </p:txBody>
      </p:sp>
      <p:sp>
        <p:nvSpPr>
          <p:cNvPr id="3" name="Content Placeholder 2"/>
          <p:cNvSpPr>
            <a:spLocks noGrp="1"/>
          </p:cNvSpPr>
          <p:nvPr>
            <p:ph idx="1"/>
          </p:nvPr>
        </p:nvSpPr>
        <p:spPr>
          <a:xfrm>
            <a:off x="5183188" y="1762268"/>
            <a:ext cx="6566852" cy="4018421"/>
          </a:xfrm>
        </p:spPr>
        <p:txBody>
          <a:bodyPr>
            <a:normAutofit/>
          </a:bodyPr>
          <a:lstStyle>
            <a:lvl1pPr>
              <a:buClr>
                <a:srgbClr val="03684A"/>
              </a:buClr>
              <a:defRPr sz="2800"/>
            </a:lvl1pPr>
            <a:lvl2pPr marL="800100" indent="-342900">
              <a:buClr>
                <a:srgbClr val="03684A"/>
              </a:buClr>
              <a:buFont typeface="Arial" panose="020B0604020202020204" pitchFamily="34" charset="0"/>
              <a:buChar char="•"/>
              <a:defRPr sz="2800"/>
            </a:lvl2pPr>
            <a:lvl3pPr marL="1257300" indent="-342900">
              <a:buClr>
                <a:srgbClr val="03684A"/>
              </a:buClr>
              <a:buFont typeface="Calibri" panose="020F0502020204030204" pitchFamily="34" charset="0"/>
              <a:buChar char="◦"/>
              <a:defRPr sz="2800"/>
            </a:lvl3pPr>
            <a:lvl4pPr marL="1657350" indent="-285750">
              <a:buClr>
                <a:srgbClr val="03684A"/>
              </a:buClr>
              <a:buFont typeface="Calibri" panose="020F0502020204030204" pitchFamily="34" charset="0"/>
              <a:buChar char="▫"/>
              <a:defRPr sz="2800"/>
            </a:lvl4pPr>
            <a:lvl5pPr marL="2114550" indent="-285750">
              <a:buClr>
                <a:srgbClr val="03684A"/>
              </a:buClr>
              <a:buFont typeface="Calibri" panose="020F0502020204030204" pitchFamily="34" charset="0"/>
              <a:buChar char="̶"/>
              <a:defRPr sz="2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764792"/>
            <a:ext cx="4309110" cy="401842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p>
        </p:txBody>
      </p:sp>
      <p:sp>
        <p:nvSpPr>
          <p:cNvPr id="7" name="Slide Number Placeholder 6"/>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2958494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nchor="b">
            <a:normAutofit/>
          </a:bodyPr>
          <a:lstStyle>
            <a:lvl1pPr>
              <a:defRPr sz="4400"/>
            </a:lvl1pPr>
          </a:lstStyle>
          <a:p>
            <a:r>
              <a:rPr lang="en-US" dirty="0"/>
              <a:t>Click to edit Master title style</a:t>
            </a:r>
          </a:p>
        </p:txBody>
      </p:sp>
      <p:sp>
        <p:nvSpPr>
          <p:cNvPr id="3" name="Picture Placeholder 2"/>
          <p:cNvSpPr>
            <a:spLocks noGrp="1"/>
          </p:cNvSpPr>
          <p:nvPr>
            <p:ph type="pic" idx="1"/>
          </p:nvPr>
        </p:nvSpPr>
        <p:spPr>
          <a:xfrm>
            <a:off x="5183188" y="1764792"/>
            <a:ext cx="6565392" cy="390280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57200" y="1764792"/>
            <a:ext cx="4306824" cy="390280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p>
        </p:txBody>
      </p:sp>
      <p:sp>
        <p:nvSpPr>
          <p:cNvPr id="7" name="Slide Number Placeholder 6"/>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2687458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55B7210-0A02-46CC-9E84-C8C1B67E62EE}" type="datetime1">
              <a:rPr lang="en-US" smtClean="0"/>
              <a:t>2/3/2023</a:t>
            </a:fld>
            <a:endParaRPr lang="en-US"/>
          </a:p>
        </p:txBody>
      </p:sp>
      <p:sp>
        <p:nvSpPr>
          <p:cNvPr id="5" name="Footer Placeholder 4"/>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
        <p:nvSpPr>
          <p:cNvPr id="7" name="Rectangle 6"/>
          <p:cNvSpPr/>
          <p:nvPr/>
        </p:nvSpPr>
        <p:spPr>
          <a:xfrm flipV="1">
            <a:off x="7551833" y="5998210"/>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ectangle 7"/>
          <p:cNvSpPr/>
          <p:nvPr/>
        </p:nvSpPr>
        <p:spPr>
          <a:xfrm flipV="1">
            <a:off x="948369" y="1618298"/>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793034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F18643A-3946-4F7E-939C-B2E456D7D8B1}" type="datetime1">
              <a:rPr lang="en-US" smtClean="0"/>
              <a:t>2/3/2023</a:t>
            </a:fld>
            <a:endParaRPr lang="en-US"/>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t>‹#›</a:t>
            </a:fld>
            <a:endParaRPr lang="en-US"/>
          </a:p>
        </p:txBody>
      </p:sp>
      <p:grpSp>
        <p:nvGrpSpPr>
          <p:cNvPr id="13" name="Group 12"/>
          <p:cNvGrpSpPr/>
          <p:nvPr/>
        </p:nvGrpSpPr>
        <p:grpSpPr>
          <a:xfrm>
            <a:off x="155575" y="205515"/>
            <a:ext cx="2725064" cy="144462"/>
            <a:chOff x="155575" y="205515"/>
            <a:chExt cx="2725064" cy="144462"/>
          </a:xfrm>
        </p:grpSpPr>
        <p:sp>
          <p:nvSpPr>
            <p:cNvPr id="14" name="Rectangle 13"/>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5" name="Rectangle 14"/>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428580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F3AD887-CE5E-401B-BBDC-7AC82CABC1D2}" type="datetime1">
              <a:rPr lang="en-US" smtClean="0"/>
              <a:t>2/3/2023</a:t>
            </a:fld>
            <a:endParaRPr lang="en-US"/>
          </a:p>
        </p:txBody>
      </p:sp>
      <p:sp>
        <p:nvSpPr>
          <p:cNvPr id="8" name="Footer Placeholder 7"/>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9" name="Slide Number Placeholder 8"/>
          <p:cNvSpPr>
            <a:spLocks noGrp="1"/>
          </p:cNvSpPr>
          <p:nvPr>
            <p:ph type="sldNum" sz="quarter" idx="12"/>
          </p:nvPr>
        </p:nvSpPr>
        <p:spPr/>
        <p:txBody>
          <a:bodyPr/>
          <a:lstStyle/>
          <a:p>
            <a:fld id="{82692506-6D33-4386-AFDA-6DB3896FF238}" type="slidenum">
              <a:rPr lang="en-US" smtClean="0"/>
              <a:t>‹#›</a:t>
            </a:fld>
            <a:endParaRPr lang="en-US"/>
          </a:p>
        </p:txBody>
      </p:sp>
      <p:grpSp>
        <p:nvGrpSpPr>
          <p:cNvPr id="15" name="Group 14"/>
          <p:cNvGrpSpPr/>
          <p:nvPr/>
        </p:nvGrpSpPr>
        <p:grpSpPr>
          <a:xfrm>
            <a:off x="155575" y="205515"/>
            <a:ext cx="2725064" cy="144462"/>
            <a:chOff x="155575" y="205515"/>
            <a:chExt cx="2725064" cy="144462"/>
          </a:xfrm>
        </p:grpSpPr>
        <p:sp>
          <p:nvSpPr>
            <p:cNvPr id="16" name="Rectangle 15"/>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7" name="Rectangle 16"/>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3856276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ADCC01F-FBDF-462E-BF1B-7B09E6EB71EE}" type="datetime1">
              <a:rPr lang="en-US" smtClean="0"/>
              <a:t>2/3/2023</a:t>
            </a:fld>
            <a:endParaRPr lang="en-US"/>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a:t>
            </a:fld>
            <a:endParaRPr lang="en-US"/>
          </a:p>
        </p:txBody>
      </p:sp>
      <p:grpSp>
        <p:nvGrpSpPr>
          <p:cNvPr id="11" name="Group 10"/>
          <p:cNvGrpSpPr/>
          <p:nvPr/>
        </p:nvGrpSpPr>
        <p:grpSpPr>
          <a:xfrm>
            <a:off x="155575" y="205515"/>
            <a:ext cx="2725064" cy="144462"/>
            <a:chOff x="155575" y="205515"/>
            <a:chExt cx="2725064" cy="144462"/>
          </a:xfrm>
        </p:grpSpPr>
        <p:sp>
          <p:nvSpPr>
            <p:cNvPr id="12" name="Rectangle 11"/>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ectangle 12"/>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199411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7E91A-0512-4401-A490-AF005E9A6624}" type="datetime1">
              <a:rPr lang="en-US" smtClean="0"/>
              <a:t>2/3/2023</a:t>
            </a:fld>
            <a:endParaRPr lang="en-US"/>
          </a:p>
        </p:txBody>
      </p:sp>
      <p:sp>
        <p:nvSpPr>
          <p:cNvPr id="3" name="Footer Placeholder 2"/>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4" name="Slide Number Placeholder 3"/>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2647808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CF28385-EF71-47C6-BE75-9BC7F632D783}" type="datetime1">
              <a:rPr lang="en-US" smtClean="0"/>
              <a:t>2/3/2023</a:t>
            </a:fld>
            <a:endParaRPr lang="en-US"/>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3748657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7117FC5-BA39-428E-8727-FCE48BA17306}" type="datetime1">
              <a:rPr lang="en-US" smtClean="0"/>
              <a:t>2/3/2023</a:t>
            </a:fld>
            <a:endParaRPr lang="en-US"/>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436446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NUL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ags" Target="../tags/tag1.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11339-B203-4723-AA6B-4F51B2B6E1B4}" type="datetime1">
              <a:rPr lang="en-US" smtClean="0"/>
              <a:t>2/3/2023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692506-6D33-4386-AFDA-6DB3896FF238}" type="slidenum">
              <a:rPr lang="en-US" smtClean="0"/>
              <a:t>‹#›</a:t>
            </a:fld>
            <a:endParaRPr lang="en-US"/>
          </a:p>
        </p:txBody>
      </p:sp>
      <p:grpSp>
        <p:nvGrpSpPr>
          <p:cNvPr id="19" name="Group 18"/>
          <p:cNvGrpSpPr/>
          <p:nvPr/>
        </p:nvGrpSpPr>
        <p:grpSpPr>
          <a:xfrm>
            <a:off x="155575" y="205515"/>
            <a:ext cx="2725064" cy="144462"/>
            <a:chOff x="155575" y="205515"/>
            <a:chExt cx="2725064" cy="144462"/>
          </a:xfrm>
        </p:grpSpPr>
        <p:sp>
          <p:nvSpPr>
            <p:cNvPr id="20" name="Rectangle 19"/>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Rectangle 20"/>
            <p:cNvSpPr/>
            <p:nvPr/>
          </p:nvSpPr>
          <p:spPr>
            <a:xfrm>
              <a:off x="541934" y="302352"/>
              <a:ext cx="2338705" cy="4762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nvGrpSpPr>
          <p:cNvPr id="22" name="Group 21"/>
          <p:cNvGrpSpPr/>
          <p:nvPr/>
        </p:nvGrpSpPr>
        <p:grpSpPr>
          <a:xfrm rot="10800000" flipH="1">
            <a:off x="10809605" y="205515"/>
            <a:ext cx="1088390" cy="1085851"/>
            <a:chOff x="0" y="2519"/>
            <a:chExt cx="873760" cy="871566"/>
          </a:xfrm>
        </p:grpSpPr>
        <p:grpSp>
          <p:nvGrpSpPr>
            <p:cNvPr id="23" name="Group 22"/>
            <p:cNvGrpSpPr/>
            <p:nvPr/>
          </p:nvGrpSpPr>
          <p:grpSpPr>
            <a:xfrm>
              <a:off x="0" y="438129"/>
              <a:ext cx="873004" cy="435956"/>
              <a:chOff x="0" y="-36"/>
              <a:chExt cx="1465167" cy="731556"/>
            </a:xfrm>
          </p:grpSpPr>
          <p:sp>
            <p:nvSpPr>
              <p:cNvPr id="25" name="Rectangle 24"/>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6" name="Rectangle 25"/>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4" name="Rectangle 23"/>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77468382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dt="0"/>
  <p:txStyles>
    <p:titleStyle>
      <a:lvl1pPr algn="l" defTabSz="914400" rtl="0" eaLnBrk="1" latinLnBrk="0" hangingPunct="1">
        <a:lnSpc>
          <a:spcPct val="90000"/>
        </a:lnSpc>
        <a:spcBef>
          <a:spcPct val="0"/>
        </a:spcBef>
        <a:buNone/>
        <a:defRPr sz="4400" b="1" kern="1200">
          <a:solidFill>
            <a:srgbClr val="005E88"/>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68748"/>
            <a:ext cx="11292840" cy="70408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555423"/>
            <a:ext cx="11292840" cy="443059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r>
              <a:rPr kumimoji="0" lang="en-US" sz="2800" b="0" i="0" u="none" strike="noStrike" kern="1200" cap="none" spc="0" normalizeH="0" baseline="0" noProof="0" dirty="0">
                <a:ln>
                  <a:noFill/>
                </a:ln>
                <a:solidFill>
                  <a:prstClr val="black"/>
                </a:solidFill>
                <a:effectLst/>
                <a:uLnTx/>
                <a:uFillTx/>
                <a:latin typeface="+mn-lt"/>
                <a:ea typeface="+mn-ea"/>
                <a:cs typeface="+mn-cs"/>
              </a:rPr>
              <a:t>Click to edit Master text styles</a:t>
            </a:r>
          </a:p>
          <a:p>
            <a:pPr marL="685800" marR="0" lvl="1"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Second level</a:t>
            </a:r>
          </a:p>
          <a:p>
            <a:pPr marL="1143000" marR="0" lvl="2"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Third level</a:t>
            </a:r>
          </a:p>
          <a:p>
            <a:pPr marL="1600200" marR="0" lvl="3"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Fourth level</a:t>
            </a:r>
          </a:p>
          <a:p>
            <a:pPr marL="2057400" marR="0" lvl="4"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Fifth level</a:t>
            </a:r>
          </a:p>
        </p:txBody>
      </p:sp>
      <p:sp>
        <p:nvSpPr>
          <p:cNvPr id="5" name="Footer Placeholder 4"/>
          <p:cNvSpPr>
            <a:spLocks noGrp="1"/>
          </p:cNvSpPr>
          <p:nvPr>
            <p:ph type="ftr" sz="quarter" idx="3"/>
          </p:nvPr>
        </p:nvSpPr>
        <p:spPr>
          <a:xfrm>
            <a:off x="4092485" y="6356349"/>
            <a:ext cx="4298179" cy="365125"/>
          </a:xfrm>
          <a:prstGeom prst="rect">
            <a:avLst/>
          </a:prstGeom>
        </p:spPr>
        <p:txBody>
          <a:bodyPr vert="horz" lIns="91440" tIns="45720" rIns="91440" bIns="45720" rtlCol="0" anchor="ctr"/>
          <a:lstStyle>
            <a:lvl1pPr algn="l">
              <a:defRPr sz="1200">
                <a:solidFill>
                  <a:schemeClr val="bg1"/>
                </a:solidFill>
              </a:defRPr>
            </a:lvl1pPr>
          </a:lstStyle>
          <a:p>
            <a:r>
              <a:rPr lang="en-US"/>
              <a:t>The Transportation Equity Curriculum: History and Theory of Transportation Equity</a:t>
            </a:r>
            <a:endParaRPr lang="en-US" dirty="0"/>
          </a:p>
        </p:txBody>
      </p:sp>
      <p:sp>
        <p:nvSpPr>
          <p:cNvPr id="6" name="Slide Number Placeholder 5"/>
          <p:cNvSpPr>
            <a:spLocks noGrp="1"/>
          </p:cNvSpPr>
          <p:nvPr>
            <p:ph type="sldNum" sz="quarter" idx="4"/>
          </p:nvPr>
        </p:nvSpPr>
        <p:spPr>
          <a:xfrm>
            <a:off x="9006840" y="6356350"/>
            <a:ext cx="2743200" cy="365125"/>
          </a:xfrm>
          <a:prstGeom prst="rect">
            <a:avLst/>
          </a:prstGeom>
        </p:spPr>
        <p:txBody>
          <a:bodyPr vert="horz" lIns="91440" tIns="45720" rIns="91440" bIns="45720" rtlCol="0" anchor="ctr"/>
          <a:lstStyle>
            <a:lvl1pPr algn="r">
              <a:defRPr sz="1400">
                <a:solidFill>
                  <a:srgbClr val="03684A"/>
                </a:solidFill>
              </a:defRPr>
            </a:lvl1pPr>
          </a:lstStyle>
          <a:p>
            <a:fld id="{561BF587-D48E-4F0D-A39C-5AB282297A33}" type="slidenum">
              <a:rPr lang="en-US" smtClean="0"/>
              <a:pPr/>
              <a:t>‹#›</a:t>
            </a:fld>
            <a:endParaRPr lang="en-US" dirty="0"/>
          </a:p>
        </p:txBody>
      </p:sp>
    </p:spTree>
    <p:custDataLst>
      <p:tags r:id="rId12"/>
    </p:custDataLst>
    <p:extLst>
      <p:ext uri="{BB962C8B-B14F-4D97-AF65-F5344CB8AC3E}">
        <p14:creationId xmlns:p14="http://schemas.microsoft.com/office/powerpoint/2010/main" val="271273431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8" r:id="rId3"/>
    <p:sldLayoutId id="2147483659" r:id="rId4"/>
    <p:sldLayoutId id="2147483657" r:id="rId5"/>
    <p:sldLayoutId id="2147483660" r:id="rId6"/>
    <p:sldLayoutId id="2147483661" r:id="rId7"/>
    <p:sldLayoutId id="2147483664" r:id="rId8"/>
    <p:sldLayoutId id="2147483662" r:id="rId9"/>
    <p:sldLayoutId id="2147483663" r:id="rId10"/>
  </p:sldLayoutIdLst>
  <p:hf hdr="0" dt="0"/>
  <p:txStyles>
    <p:titleStyle>
      <a:lvl1pPr algn="l" defTabSz="914400" rtl="0" eaLnBrk="1" latinLnBrk="0" hangingPunct="1">
        <a:lnSpc>
          <a:spcPct val="90000"/>
        </a:lnSpc>
        <a:spcBef>
          <a:spcPct val="0"/>
        </a:spcBef>
        <a:buNone/>
        <a:defRPr sz="4400" b="1" kern="1200">
          <a:solidFill>
            <a:srgbClr val="03684A"/>
          </a:solidFill>
          <a:latin typeface="Calibri" panose="020F0502020204030204" pitchFamily="34" charset="0"/>
          <a:ea typeface="+mj-ea"/>
          <a:cs typeface="+mj-cs"/>
        </a:defRPr>
      </a:lvl1pPr>
    </p:titleStyle>
    <p:bodyStyle>
      <a:lvl1pPr marL="457200" marR="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1pPr>
      <a:lvl2pPr marL="800100" marR="0"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2pPr>
      <a:lvl3pPr marL="1257300" marR="0"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3pPr>
      <a:lvl4pPr marL="1657350" marR="0" indent="-28575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4pPr>
      <a:lvl5pPr marL="2114550" marR="0" indent="-28575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www.tandfonline.com/doi/abs/10.1080/13604813.2015.1128679?journalCode=ccit20" TargetMode="External"/><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image" Target="../media/image8.png"/><Relationship Id="rId7" Type="http://schemas.openxmlformats.org/officeDocument/2006/relationships/diagramQuickStyle" Target="../diagrams/quickStyle14.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diagramLayout" Target="../diagrams/layout14.xml"/><Relationship Id="rId5" Type="http://schemas.openxmlformats.org/officeDocument/2006/relationships/diagramData" Target="../diagrams/data14.xml"/><Relationship Id="rId4" Type="http://schemas.openxmlformats.org/officeDocument/2006/relationships/image" Target="../media/image9.svg"/><Relationship Id="rId9" Type="http://schemas.microsoft.com/office/2007/relationships/diagramDrawing" Target="../diagrams/drawing14.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screeningtool.geoplatform.gov/en/cejst#3.55/34.22/-99.12"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flickr.com/photos/chaparral/2680967760/in/photolist-55UEj5-Noov6-524iVy-2gfJNmP-2i4u1TT-3wYG9g-8et7nP-2jMwmm5-2gQmnsp-2ha93mD-2jJaYGM-rAefrk-2m3HmZw-2m3zNBH-2jHEVAL-2hsbPxy-2govmdC-9JoCvK-2hgJ3Kr-2m3zNEU-2aUUjah-psbXLP-2iUF9of-2bt5Dsr-sjZEUQ-ANk2M4-2m3zNDr-2bx9mb6-P6EER2-wwB8c-2hxorHZ-2jpNpym-2iwadFK-Vi5zYt-2jrHRpt-29tw6i6-pgLd2U-qJ3hyB-2gfKa6J-q6Wv4H-bVkDhb-KmD2Hu-6wbXMt-mWWunn-pdafBa-2gfJNF1-bp8ram-9Sf84w-cBWroA-VKFZn7"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www.flickr.com/photos/t4america/6893080182/in/album-72157622516593443/" TargetMode="Externa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History and Theory of Transportation Equity</a:t>
            </a:r>
          </a:p>
        </p:txBody>
      </p:sp>
      <p:sp>
        <p:nvSpPr>
          <p:cNvPr id="3" name="Subtitle 2"/>
          <p:cNvSpPr>
            <a:spLocks noGrp="1"/>
          </p:cNvSpPr>
          <p:nvPr>
            <p:ph type="subTitle" idx="1"/>
          </p:nvPr>
        </p:nvSpPr>
        <p:spPr/>
        <p:txBody>
          <a:bodyPr/>
          <a:lstStyle/>
          <a:p>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a:t>
            </a:fld>
            <a:endParaRPr lang="en-US"/>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Tree>
    <p:extLst>
      <p:ext uri="{BB962C8B-B14F-4D97-AF65-F5344CB8AC3E}">
        <p14:creationId xmlns:p14="http://schemas.microsoft.com/office/powerpoint/2010/main" val="3381243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1BBD0-DE0D-5344-B4DD-88742D83B5F5}"/>
              </a:ext>
            </a:extLst>
          </p:cNvPr>
          <p:cNvSpPr>
            <a:spLocks noGrp="1"/>
          </p:cNvSpPr>
          <p:nvPr>
            <p:ph type="title"/>
          </p:nvPr>
        </p:nvSpPr>
        <p:spPr/>
        <p:txBody>
          <a:bodyPr/>
          <a:lstStyle/>
          <a:p>
            <a:r>
              <a:rPr lang="en-US" dirty="0"/>
              <a:t>Transportation Equity Concepts</a:t>
            </a:r>
          </a:p>
        </p:txBody>
      </p:sp>
      <p:sp>
        <p:nvSpPr>
          <p:cNvPr id="5" name="Slide Number Placeholder 4">
            <a:extLst>
              <a:ext uri="{FF2B5EF4-FFF2-40B4-BE49-F238E27FC236}">
                <a16:creationId xmlns:a16="http://schemas.microsoft.com/office/drawing/2014/main" id="{A43532D0-C275-3E40-ADB1-92BCF795D4B8}"/>
              </a:ext>
            </a:extLst>
          </p:cNvPr>
          <p:cNvSpPr>
            <a:spLocks noGrp="1"/>
          </p:cNvSpPr>
          <p:nvPr>
            <p:ph type="sldNum" sz="quarter" idx="12"/>
          </p:nvPr>
        </p:nvSpPr>
        <p:spPr/>
        <p:txBody>
          <a:bodyPr/>
          <a:lstStyle/>
          <a:p>
            <a:fld id="{82692506-6D33-4386-AFDA-6DB3896FF238}" type="slidenum">
              <a:rPr lang="en-US" smtClean="0"/>
              <a:t>10</a:t>
            </a:fld>
            <a:endParaRPr lang="en-US"/>
          </a:p>
        </p:txBody>
      </p:sp>
      <p:graphicFrame>
        <p:nvGraphicFramePr>
          <p:cNvPr id="6" name="Content Placeholder 5">
            <a:extLst>
              <a:ext uri="{FF2B5EF4-FFF2-40B4-BE49-F238E27FC236}">
                <a16:creationId xmlns:a16="http://schemas.microsoft.com/office/drawing/2014/main" id="{C12FBCC2-49A9-EB40-B212-5084FCF5AD43}"/>
              </a:ext>
            </a:extLst>
          </p:cNvPr>
          <p:cNvGraphicFramePr>
            <a:graphicFrameLocks noGrp="1"/>
          </p:cNvGraphicFramePr>
          <p:nvPr>
            <p:ph idx="1"/>
            <p:extLst>
              <p:ext uri="{D42A27DB-BD31-4B8C-83A1-F6EECF244321}">
                <p14:modId xmlns:p14="http://schemas.microsoft.com/office/powerpoint/2010/main" val="63983458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r>
              <a:rPr lang="en-US"/>
              <a:t>The Transportation Equity Curriculum: History and Theory of Transportation Equity</a:t>
            </a:r>
            <a:endParaRPr lang="en-US" dirty="0"/>
          </a:p>
        </p:txBody>
      </p:sp>
    </p:spTree>
    <p:extLst>
      <p:ext uri="{BB962C8B-B14F-4D97-AF65-F5344CB8AC3E}">
        <p14:creationId xmlns:p14="http://schemas.microsoft.com/office/powerpoint/2010/main" val="658286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C8F10ED6-1455-7C4E-A04D-1ECCAFC015AC}"/>
              </a:ext>
            </a:extLst>
          </p:cNvPr>
          <p:cNvSpPr>
            <a:spLocks noGrp="1"/>
          </p:cNvSpPr>
          <p:nvPr>
            <p:ph type="sldNum" sz="quarter" idx="12"/>
          </p:nvPr>
        </p:nvSpPr>
        <p:spPr/>
        <p:txBody>
          <a:bodyPr/>
          <a:lstStyle/>
          <a:p>
            <a:fld id="{82692506-6D33-4386-AFDA-6DB3896FF238}" type="slidenum">
              <a:rPr lang="en-US" smtClean="0"/>
              <a:t>11</a:t>
            </a:fld>
            <a:endParaRPr lang="en-US"/>
          </a:p>
        </p:txBody>
      </p:sp>
      <p:graphicFrame>
        <p:nvGraphicFramePr>
          <p:cNvPr id="7" name="Content Placeholder 2">
            <a:extLst>
              <a:ext uri="{FF2B5EF4-FFF2-40B4-BE49-F238E27FC236}">
                <a16:creationId xmlns:a16="http://schemas.microsoft.com/office/drawing/2014/main" id="{B20E734E-E24E-AC43-A1CA-BE99FE424AE1}"/>
              </a:ext>
            </a:extLst>
          </p:cNvPr>
          <p:cNvGraphicFramePr>
            <a:graphicFrameLocks/>
          </p:cNvGraphicFramePr>
          <p:nvPr>
            <p:extLst>
              <p:ext uri="{D42A27DB-BD31-4B8C-83A1-F6EECF244321}">
                <p14:modId xmlns:p14="http://schemas.microsoft.com/office/powerpoint/2010/main" val="2622667913"/>
              </p:ext>
            </p:extLst>
          </p:nvPr>
        </p:nvGraphicFramePr>
        <p:xfrm>
          <a:off x="2585847" y="219455"/>
          <a:ext cx="7777353" cy="59174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5165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Theory</a:t>
            </a:r>
          </a:p>
        </p:txBody>
      </p:sp>
      <p:sp>
        <p:nvSpPr>
          <p:cNvPr id="7" name="Text Placeholder 6"/>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12</a:t>
            </a:fld>
            <a:endParaRPr lang="en-US" dirty="0"/>
          </a:p>
        </p:txBody>
      </p:sp>
    </p:spTree>
    <p:extLst>
      <p:ext uri="{BB962C8B-B14F-4D97-AF65-F5344CB8AC3E}">
        <p14:creationId xmlns:p14="http://schemas.microsoft.com/office/powerpoint/2010/main" val="2888701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1C79475-7CAE-864F-8103-98A06B6A0E64}"/>
              </a:ext>
            </a:extLst>
          </p:cNvPr>
          <p:cNvSpPr>
            <a:spLocks noGrp="1"/>
          </p:cNvSpPr>
          <p:nvPr>
            <p:ph type="sldNum" sz="quarter" idx="12"/>
          </p:nvPr>
        </p:nvSpPr>
        <p:spPr/>
        <p:txBody>
          <a:bodyPr/>
          <a:lstStyle/>
          <a:p>
            <a:fld id="{82692506-6D33-4386-AFDA-6DB3896FF238}" type="slidenum">
              <a:rPr lang="en-US" smtClean="0"/>
              <a:t>13</a:t>
            </a:fld>
            <a:endParaRPr lang="en-US"/>
          </a:p>
        </p:txBody>
      </p:sp>
      <p:graphicFrame>
        <p:nvGraphicFramePr>
          <p:cNvPr id="6" name="Content Placeholder 3">
            <a:extLst>
              <a:ext uri="{FF2B5EF4-FFF2-40B4-BE49-F238E27FC236}">
                <a16:creationId xmlns:a16="http://schemas.microsoft.com/office/drawing/2014/main" id="{531F8319-28AE-E045-B256-A018A0867B41}"/>
              </a:ext>
            </a:extLst>
          </p:cNvPr>
          <p:cNvGraphicFramePr>
            <a:graphicFrameLocks/>
          </p:cNvGraphicFramePr>
          <p:nvPr>
            <p:extLst>
              <p:ext uri="{D42A27DB-BD31-4B8C-83A1-F6EECF244321}">
                <p14:modId xmlns:p14="http://schemas.microsoft.com/office/powerpoint/2010/main" val="1227491195"/>
              </p:ext>
            </p:extLst>
          </p:nvPr>
        </p:nvGraphicFramePr>
        <p:xfrm>
          <a:off x="1022954" y="320138"/>
          <a:ext cx="10146092" cy="56976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C9309E33-514F-EF45-9924-99B0710DC37B}"/>
              </a:ext>
            </a:extLst>
          </p:cNvPr>
          <p:cNvSpPr/>
          <p:nvPr/>
        </p:nvSpPr>
        <p:spPr>
          <a:xfrm>
            <a:off x="9957619" y="2206316"/>
            <a:ext cx="2234381" cy="830997"/>
          </a:xfrm>
          <a:prstGeom prst="rect">
            <a:avLst/>
          </a:prstGeom>
        </p:spPr>
        <p:txBody>
          <a:bodyPr wrap="square">
            <a:spAutoFit/>
          </a:bodyPr>
          <a:lstStyle/>
          <a:p>
            <a:pPr algn="ctr"/>
            <a:r>
              <a:rPr lang="en-US" sz="1200" dirty="0">
                <a:solidFill>
                  <a:schemeClr val="bg2">
                    <a:lumMod val="50000"/>
                  </a:schemeClr>
                </a:solidFill>
                <a:hlinkClick r:id="rId8"/>
              </a:rPr>
              <a:t>https://www.tandfonline.com/doi/abs/10.1080/13604813.2015.1128679?journalCode=ccit20</a:t>
            </a:r>
            <a:r>
              <a:rPr lang="en-US" sz="1200" dirty="0">
                <a:solidFill>
                  <a:schemeClr val="bg2">
                    <a:lumMod val="50000"/>
                  </a:schemeClr>
                </a:solidFill>
              </a:rPr>
              <a:t> as used by Hillsborough TPO</a:t>
            </a:r>
          </a:p>
        </p:txBody>
      </p:sp>
      <p:sp>
        <p:nvSpPr>
          <p:cNvPr id="2" name="Footer Placeholder 1"/>
          <p:cNvSpPr>
            <a:spLocks noGrp="1"/>
          </p:cNvSpPr>
          <p:nvPr>
            <p:ph type="ftr" sz="quarter" idx="11"/>
          </p:nvPr>
        </p:nvSpPr>
        <p:spPr/>
        <p:txBody>
          <a:bodyPr/>
          <a:lstStyle/>
          <a:p>
            <a:r>
              <a:rPr lang="en-US"/>
              <a:t>The Transportation Equity Curriculum: History and Theory of Transportation Equity</a:t>
            </a:r>
            <a:endParaRPr lang="en-US" dirty="0"/>
          </a:p>
        </p:txBody>
      </p:sp>
    </p:spTree>
    <p:extLst>
      <p:ext uri="{BB962C8B-B14F-4D97-AF65-F5344CB8AC3E}">
        <p14:creationId xmlns:p14="http://schemas.microsoft.com/office/powerpoint/2010/main" val="2052519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Distributive Justice Theories</a:t>
            </a:r>
          </a:p>
        </p:txBody>
      </p:sp>
      <p:sp>
        <p:nvSpPr>
          <p:cNvPr id="3" name="Content Placeholder 2"/>
          <p:cNvSpPr>
            <a:spLocks noGrp="1"/>
          </p:cNvSpPr>
          <p:nvPr>
            <p:ph idx="1"/>
          </p:nvPr>
        </p:nvSpPr>
        <p:spPr/>
        <p:txBody>
          <a:bodyPr>
            <a:normAutofit fontScale="92500" lnSpcReduction="10000"/>
          </a:bodyPr>
          <a:lstStyle/>
          <a:p>
            <a:r>
              <a:rPr lang="en-US" dirty="0"/>
              <a:t>Utilitarianism</a:t>
            </a:r>
          </a:p>
          <a:p>
            <a:r>
              <a:rPr lang="en-US" dirty="0"/>
              <a:t>Libertarianism</a:t>
            </a:r>
          </a:p>
          <a:p>
            <a:r>
              <a:rPr lang="en-US" dirty="0"/>
              <a:t>Absolute or Minimum Need</a:t>
            </a:r>
          </a:p>
          <a:p>
            <a:r>
              <a:rPr lang="en-US" dirty="0"/>
              <a:t>Equality of Opportunity</a:t>
            </a:r>
          </a:p>
          <a:p>
            <a:r>
              <a:rPr lang="en-US" dirty="0"/>
              <a:t>Relative Need</a:t>
            </a:r>
          </a:p>
          <a:p>
            <a:r>
              <a:rPr lang="en-US" dirty="0"/>
              <a:t>Rawls’ Theory of Justice</a:t>
            </a:r>
          </a:p>
          <a:p>
            <a:pPr lvl="1"/>
            <a:r>
              <a:rPr lang="en-US" dirty="0"/>
              <a:t>Egalitarianism</a:t>
            </a:r>
          </a:p>
          <a:p>
            <a:pPr lvl="1"/>
            <a:r>
              <a:rPr lang="en-US" dirty="0"/>
              <a:t>Maxi-min theory of justice</a:t>
            </a:r>
          </a:p>
          <a:p>
            <a:pPr lvl="1"/>
            <a:r>
              <a:rPr lang="en-US" dirty="0"/>
              <a:t>Justice as fairness</a:t>
            </a:r>
          </a:p>
          <a:p>
            <a:r>
              <a:rPr lang="en-US" dirty="0"/>
              <a:t>Capabilities Approach</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14</a:t>
            </a:fld>
            <a:endParaRPr lang="en-US"/>
          </a:p>
        </p:txBody>
      </p:sp>
      <p:pic>
        <p:nvPicPr>
          <p:cNvPr id="7" name="Picture 6" descr="Pluralism and Marketing Theory, Thought and Practice - JMM VS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8152" y="1990047"/>
            <a:ext cx="5175104" cy="3508545"/>
          </a:xfrm>
          <a:prstGeom prst="rect">
            <a:avLst/>
          </a:prstGeom>
        </p:spPr>
      </p:pic>
    </p:spTree>
    <p:extLst>
      <p:ext uri="{BB962C8B-B14F-4D97-AF65-F5344CB8AC3E}">
        <p14:creationId xmlns:p14="http://schemas.microsoft.com/office/powerpoint/2010/main" val="91135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Utilitarianism</a:t>
            </a:r>
          </a:p>
        </p:txBody>
      </p:sp>
      <p:sp>
        <p:nvSpPr>
          <p:cNvPr id="3" name="Content Placeholder 2"/>
          <p:cNvSpPr>
            <a:spLocks noGrp="1"/>
          </p:cNvSpPr>
          <p:nvPr>
            <p:ph idx="1"/>
          </p:nvPr>
        </p:nvSpPr>
        <p:spPr>
          <a:xfrm>
            <a:off x="292510" y="1654022"/>
            <a:ext cx="11061290" cy="1170500"/>
          </a:xfrm>
        </p:spPr>
        <p:txBody>
          <a:bodyPr vert="horz" lIns="91440" tIns="45720" rIns="91440" bIns="45720" rtlCol="0" anchor="t">
            <a:normAutofit/>
          </a:bodyPr>
          <a:lstStyle/>
          <a:p>
            <a:r>
              <a:rPr lang="en-US" dirty="0">
                <a:ea typeface="+mn-lt"/>
                <a:cs typeface="+mn-lt"/>
              </a:rPr>
              <a:t>The distribution of welfare, well-being, and utility</a:t>
            </a:r>
          </a:p>
          <a:p>
            <a:r>
              <a:rPr lang="en-US" dirty="0">
                <a:ea typeface="+mn-lt"/>
                <a:cs typeface="+mn-lt"/>
              </a:rPr>
              <a:t>Principle: The greatest good for the greatest number of people</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15</a:t>
            </a:fld>
            <a:endParaRPr lang="en-US" dirty="0"/>
          </a:p>
        </p:txBody>
      </p:sp>
      <p:graphicFrame>
        <p:nvGraphicFramePr>
          <p:cNvPr id="10" name="Diagram 9"/>
          <p:cNvGraphicFramePr/>
          <p:nvPr/>
        </p:nvGraphicFramePr>
        <p:xfrm>
          <a:off x="1769806" y="3303639"/>
          <a:ext cx="6400800" cy="228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4755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Libertarianism</a:t>
            </a:r>
          </a:p>
        </p:txBody>
      </p:sp>
      <p:sp>
        <p:nvSpPr>
          <p:cNvPr id="3" name="Content Placeholder 2"/>
          <p:cNvSpPr>
            <a:spLocks noGrp="1"/>
          </p:cNvSpPr>
          <p:nvPr>
            <p:ph idx="1"/>
          </p:nvPr>
        </p:nvSpPr>
        <p:spPr/>
        <p:txBody>
          <a:bodyPr vert="horz" lIns="91440" tIns="45720" rIns="91440" bIns="45720" rtlCol="0" anchor="t">
            <a:normAutofit/>
          </a:bodyPr>
          <a:lstStyle/>
          <a:p>
            <a:r>
              <a:rPr lang="en-US" dirty="0">
                <a:ea typeface="+mn-lt"/>
                <a:cs typeface="+mn-lt"/>
              </a:rPr>
              <a:t>The distribution of basic rights and liberties</a:t>
            </a:r>
          </a:p>
          <a:p>
            <a:r>
              <a:rPr lang="en-US" dirty="0">
                <a:ea typeface="+mn-lt"/>
                <a:cs typeface="+mn-lt"/>
              </a:rPr>
              <a:t>Principle: Self-ownership</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16</a:t>
            </a:fld>
            <a:endParaRPr lang="en-US" dirty="0"/>
          </a:p>
        </p:txBody>
      </p:sp>
      <p:graphicFrame>
        <p:nvGraphicFramePr>
          <p:cNvPr id="7" name="Diagram 6"/>
          <p:cNvGraphicFramePr/>
          <p:nvPr/>
        </p:nvGraphicFramePr>
        <p:xfrm>
          <a:off x="1605116" y="3451303"/>
          <a:ext cx="6400800" cy="228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2805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of Opportunity</a:t>
            </a:r>
          </a:p>
        </p:txBody>
      </p:sp>
      <p:sp>
        <p:nvSpPr>
          <p:cNvPr id="3" name="Content Placeholder 2"/>
          <p:cNvSpPr>
            <a:spLocks noGrp="1"/>
          </p:cNvSpPr>
          <p:nvPr>
            <p:ph idx="1"/>
          </p:nvPr>
        </p:nvSpPr>
        <p:spPr>
          <a:xfrm>
            <a:off x="838200" y="1825625"/>
            <a:ext cx="10024241" cy="4351338"/>
          </a:xfrm>
        </p:spPr>
        <p:txBody>
          <a:bodyPr/>
          <a:lstStyle/>
          <a:p>
            <a:r>
              <a:rPr lang="en-US" dirty="0"/>
              <a:t>The distribution of opportunity between different groups</a:t>
            </a:r>
          </a:p>
          <a:p>
            <a:r>
              <a:rPr lang="en-US" dirty="0"/>
              <a:t>Principle: Non-discrimination and a level playing field</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17</a:t>
            </a:fld>
            <a:endParaRPr lang="en-US" dirty="0"/>
          </a:p>
        </p:txBody>
      </p:sp>
      <p:graphicFrame>
        <p:nvGraphicFramePr>
          <p:cNvPr id="6" name="Diagram 5"/>
          <p:cNvGraphicFramePr/>
          <p:nvPr>
            <p:extLst>
              <p:ext uri="{D42A27DB-BD31-4B8C-83A1-F6EECF244321}">
                <p14:modId xmlns:p14="http://schemas.microsoft.com/office/powerpoint/2010/main" val="1978110397"/>
              </p:ext>
            </p:extLst>
          </p:nvPr>
        </p:nvGraphicFramePr>
        <p:xfrm>
          <a:off x="1655232" y="3659122"/>
          <a:ext cx="6400800" cy="228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94497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Absolute and Relative Need</a:t>
            </a:r>
          </a:p>
        </p:txBody>
      </p:sp>
      <p:sp>
        <p:nvSpPr>
          <p:cNvPr id="3" name="Content Placeholder 2"/>
          <p:cNvSpPr>
            <a:spLocks noGrp="1"/>
          </p:cNvSpPr>
          <p:nvPr>
            <p:ph idx="1"/>
          </p:nvPr>
        </p:nvSpPr>
        <p:spPr>
          <a:xfrm>
            <a:off x="838200" y="1646238"/>
            <a:ext cx="8034865" cy="4351338"/>
          </a:xfrm>
        </p:spPr>
        <p:txBody>
          <a:bodyPr/>
          <a:lstStyle/>
          <a:p>
            <a:r>
              <a:rPr lang="en-US" dirty="0"/>
              <a:t>Absolute or minimum need</a:t>
            </a:r>
          </a:p>
          <a:p>
            <a:pPr lvl="1"/>
            <a:r>
              <a:rPr lang="en-US" dirty="0">
                <a:cs typeface="Calibri"/>
              </a:rPr>
              <a:t>The distribution of resources to meet basic needs.</a:t>
            </a:r>
          </a:p>
          <a:p>
            <a:r>
              <a:rPr lang="en-US" dirty="0">
                <a:cs typeface="Calibri"/>
              </a:rPr>
              <a:t>Relative need</a:t>
            </a:r>
          </a:p>
          <a:p>
            <a:pPr lvl="1"/>
            <a:r>
              <a:rPr lang="en-US" dirty="0">
                <a:cs typeface="Calibri"/>
              </a:rPr>
              <a:t>The distribution of resources based on a threshold for need.</a:t>
            </a:r>
          </a:p>
          <a:p>
            <a:pPr lvl="1"/>
            <a:endParaRPr lang="en-US" dirty="0">
              <a:cs typeface="Calibri"/>
            </a:endParaRPr>
          </a:p>
          <a:p>
            <a:pPr lvl="1"/>
            <a:endParaRPr lang="en-US" dirty="0">
              <a:cs typeface="Calibri"/>
            </a:endParaRPr>
          </a:p>
          <a:p>
            <a:endParaRPr lang="en-US" dirty="0"/>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18</a:t>
            </a:fld>
            <a:endParaRPr lang="en-US"/>
          </a:p>
        </p:txBody>
      </p:sp>
      <p:graphicFrame>
        <p:nvGraphicFramePr>
          <p:cNvPr id="6" name="Diagram 5"/>
          <p:cNvGraphicFramePr/>
          <p:nvPr>
            <p:extLst>
              <p:ext uri="{D42A27DB-BD31-4B8C-83A1-F6EECF244321}">
                <p14:modId xmlns:p14="http://schemas.microsoft.com/office/powerpoint/2010/main" val="1877215447"/>
              </p:ext>
            </p:extLst>
          </p:nvPr>
        </p:nvGraphicFramePr>
        <p:xfrm>
          <a:off x="1752600" y="3821907"/>
          <a:ext cx="6400800" cy="228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58094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Rawls’ Theory of Justice</a:t>
            </a:r>
          </a:p>
        </p:txBody>
      </p:sp>
      <p:sp>
        <p:nvSpPr>
          <p:cNvPr id="3" name="Content Placeholder 2"/>
          <p:cNvSpPr>
            <a:spLocks noGrp="1"/>
          </p:cNvSpPr>
          <p:nvPr>
            <p:ph idx="1"/>
          </p:nvPr>
        </p:nvSpPr>
        <p:spPr>
          <a:xfrm>
            <a:off x="838200" y="1798020"/>
            <a:ext cx="10515600" cy="4351338"/>
          </a:xfrm>
        </p:spPr>
        <p:txBody>
          <a:bodyPr vert="horz" lIns="91440" tIns="45720" rIns="91440" bIns="45720" rtlCol="0" anchor="t">
            <a:normAutofit/>
          </a:bodyPr>
          <a:lstStyle/>
          <a:p>
            <a:r>
              <a:rPr lang="en-US" dirty="0">
                <a:ea typeface="+mn-lt"/>
                <a:cs typeface="+mn-lt"/>
              </a:rPr>
              <a:t>The distribution of basic liberties, opportunities, and primary goods</a:t>
            </a:r>
          </a:p>
          <a:p>
            <a:r>
              <a:rPr lang="en-US" dirty="0">
                <a:ea typeface="+mn-lt"/>
                <a:cs typeface="+mn-lt"/>
              </a:rPr>
              <a:t>Principles: Deontological justification, fair equality of opportunity, difference principle</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19</a:t>
            </a:fld>
            <a:endParaRPr lang="en-US" dirty="0"/>
          </a:p>
        </p:txBody>
      </p:sp>
      <p:graphicFrame>
        <p:nvGraphicFramePr>
          <p:cNvPr id="7" name="Diagram 6"/>
          <p:cNvGraphicFramePr/>
          <p:nvPr/>
        </p:nvGraphicFramePr>
        <p:xfrm>
          <a:off x="1655232" y="3659122"/>
          <a:ext cx="6400800" cy="228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8421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16314325"/>
              </p:ext>
            </p:extLst>
          </p:nvPr>
        </p:nvGraphicFramePr>
        <p:xfrm>
          <a:off x="558053" y="1485339"/>
          <a:ext cx="11075894" cy="47499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82692506-6D33-4386-AFDA-6DB3896FF238}" type="slidenum">
              <a:rPr lang="en-US" smtClean="0"/>
              <a:t>2</a:t>
            </a:fld>
            <a:endParaRPr lang="en-US"/>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Tree>
    <p:extLst>
      <p:ext uri="{BB962C8B-B14F-4D97-AF65-F5344CB8AC3E}">
        <p14:creationId xmlns:p14="http://schemas.microsoft.com/office/powerpoint/2010/main" val="3368592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Capabilities Approach</a:t>
            </a:r>
          </a:p>
        </p:txBody>
      </p:sp>
      <p:sp>
        <p:nvSpPr>
          <p:cNvPr id="3" name="Content Placeholder 2"/>
          <p:cNvSpPr>
            <a:spLocks noGrp="1"/>
          </p:cNvSpPr>
          <p:nvPr>
            <p:ph idx="1"/>
          </p:nvPr>
        </p:nvSpPr>
        <p:spPr>
          <a:xfrm>
            <a:off x="838200" y="1690688"/>
            <a:ext cx="10515600" cy="4351338"/>
          </a:xfrm>
        </p:spPr>
        <p:txBody>
          <a:bodyPr vert="horz" lIns="91440" tIns="45720" rIns="91440" bIns="45720" rtlCol="0" anchor="t">
            <a:normAutofit/>
          </a:bodyPr>
          <a:lstStyle/>
          <a:p>
            <a:r>
              <a:rPr lang="en-US" dirty="0">
                <a:cs typeface="Calibri"/>
              </a:rPr>
              <a:t>The distribution of opportunities and basic capabilities</a:t>
            </a:r>
          </a:p>
          <a:p>
            <a:r>
              <a:rPr lang="en-US" dirty="0">
                <a:cs typeface="Calibri"/>
              </a:rPr>
              <a:t>Principles: Human dignity and equal respect</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20</a:t>
            </a:fld>
            <a:endParaRPr lang="en-US" dirty="0"/>
          </a:p>
        </p:txBody>
      </p:sp>
      <p:graphicFrame>
        <p:nvGraphicFramePr>
          <p:cNvPr id="6" name="Diagram 5"/>
          <p:cNvGraphicFramePr/>
          <p:nvPr/>
        </p:nvGraphicFramePr>
        <p:xfrm>
          <a:off x="1655232" y="3659122"/>
          <a:ext cx="6400800" cy="228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1110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Distributive Justice Theories and Equity in Transportation</a:t>
            </a:r>
          </a:p>
        </p:txBody>
      </p:sp>
      <p:sp>
        <p:nvSpPr>
          <p:cNvPr id="3" name="Content Placeholder 2"/>
          <p:cNvSpPr>
            <a:spLocks noGrp="1"/>
          </p:cNvSpPr>
          <p:nvPr>
            <p:ph idx="1"/>
          </p:nvPr>
        </p:nvSpPr>
        <p:spPr>
          <a:xfrm>
            <a:off x="838200" y="1825625"/>
            <a:ext cx="10515600" cy="4286418"/>
          </a:xfrm>
        </p:spPr>
        <p:txBody>
          <a:bodyPr>
            <a:normAutofit/>
          </a:bodyPr>
          <a:lstStyle/>
          <a:p>
            <a:r>
              <a:rPr lang="en-US" dirty="0"/>
              <a:t>Proposes that transportation equity should be evaluated based on detailed analysis of how policies:</a:t>
            </a:r>
          </a:p>
          <a:p>
            <a:pPr marL="628650" lvl="1" indent="-171450"/>
            <a:r>
              <a:rPr lang="en-US" dirty="0"/>
              <a:t>Affect disadvantaged groups’ accessibility to basic services and activities; </a:t>
            </a:r>
          </a:p>
          <a:p>
            <a:pPr marL="628650" lvl="1" indent="-171450"/>
            <a:r>
              <a:rPr lang="en-US" dirty="0"/>
              <a:t>Impact disadvantaged groups; </a:t>
            </a:r>
          </a:p>
          <a:p>
            <a:pPr marL="628650" lvl="1" indent="-171450"/>
            <a:r>
              <a:rPr lang="en-US" dirty="0"/>
              <a:t>Reduce inequalities of opportunities; </a:t>
            </a:r>
          </a:p>
          <a:p>
            <a:pPr marL="628650" lvl="1" indent="-171450"/>
            <a:r>
              <a:rPr lang="en-US" dirty="0"/>
              <a:t>Mitigate transportation externalities; and </a:t>
            </a:r>
          </a:p>
          <a:p>
            <a:pPr marL="628650" lvl="1" indent="-171450"/>
            <a:r>
              <a:rPr lang="en-US" dirty="0"/>
              <a:t>Respect individuals’ rights. </a:t>
            </a:r>
          </a:p>
          <a:p>
            <a:pPr marL="0" indent="0" algn="r">
              <a:buNone/>
            </a:pPr>
            <a:endParaRPr lang="en-US" dirty="0"/>
          </a:p>
          <a:p>
            <a:pPr marL="0" indent="0" algn="r">
              <a:buNone/>
            </a:pPr>
            <a:r>
              <a:rPr lang="en-US" dirty="0"/>
              <a:t>-Pereira, </a:t>
            </a:r>
            <a:r>
              <a:rPr lang="en-US" dirty="0" err="1"/>
              <a:t>Schwanen</a:t>
            </a:r>
            <a:r>
              <a:rPr lang="en-US" dirty="0"/>
              <a:t>, &amp; Banister, 2017</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21</a:t>
            </a:fld>
            <a:endParaRPr lang="en-US"/>
          </a:p>
        </p:txBody>
      </p:sp>
    </p:spTree>
    <p:extLst>
      <p:ext uri="{BB962C8B-B14F-4D97-AF65-F5344CB8AC3E}">
        <p14:creationId xmlns:p14="http://schemas.microsoft.com/office/powerpoint/2010/main" val="826115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14B78-5BBE-4636-9533-5838A9D600A7}"/>
              </a:ext>
            </a:extLst>
          </p:cNvPr>
          <p:cNvSpPr>
            <a:spLocks noGrp="1"/>
          </p:cNvSpPr>
          <p:nvPr>
            <p:ph type="title"/>
          </p:nvPr>
        </p:nvSpPr>
        <p:spPr/>
        <p:txBody>
          <a:bodyPr/>
          <a:lstStyle/>
          <a:p>
            <a:r>
              <a:rPr lang="en-US" dirty="0"/>
              <a:t>Distributive Approach</a:t>
            </a:r>
          </a:p>
        </p:txBody>
      </p:sp>
      <p:sp>
        <p:nvSpPr>
          <p:cNvPr id="3" name="Content Placeholder 2">
            <a:extLst>
              <a:ext uri="{FF2B5EF4-FFF2-40B4-BE49-F238E27FC236}">
                <a16:creationId xmlns:a16="http://schemas.microsoft.com/office/drawing/2014/main" id="{31B48391-767F-4733-8D8C-75565521401A}"/>
              </a:ext>
            </a:extLst>
          </p:cNvPr>
          <p:cNvSpPr>
            <a:spLocks noGrp="1"/>
          </p:cNvSpPr>
          <p:nvPr>
            <p:ph sz="half" idx="1"/>
          </p:nvPr>
        </p:nvSpPr>
        <p:spPr>
          <a:xfrm>
            <a:off x="838200" y="1825624"/>
            <a:ext cx="5181600" cy="3480153"/>
          </a:xfrm>
        </p:spPr>
        <p:txBody>
          <a:bodyPr>
            <a:normAutofit lnSpcReduction="10000"/>
          </a:bodyPr>
          <a:lstStyle/>
          <a:p>
            <a:r>
              <a:rPr lang="en-US" dirty="0" err="1"/>
              <a:t>Walzer’s</a:t>
            </a:r>
            <a:r>
              <a:rPr lang="en-US" dirty="0"/>
              <a:t> “Spheres of Justice”</a:t>
            </a:r>
          </a:p>
          <a:p>
            <a:pPr lvl="1"/>
            <a:r>
              <a:rPr lang="en-US" dirty="0"/>
              <a:t>Distribution of benefits and burdens</a:t>
            </a:r>
          </a:p>
          <a:p>
            <a:pPr lvl="1"/>
            <a:r>
              <a:rPr lang="en-US" dirty="0"/>
              <a:t>Goods as social goods with differing value to different members of society</a:t>
            </a:r>
          </a:p>
          <a:p>
            <a:pPr lvl="1"/>
            <a:r>
              <a:rPr lang="en-US" dirty="0"/>
              <a:t>Remove some goods from free exchange due to social importance</a:t>
            </a:r>
          </a:p>
        </p:txBody>
      </p:sp>
      <p:sp>
        <p:nvSpPr>
          <p:cNvPr id="4" name="Content Placeholder 3">
            <a:extLst>
              <a:ext uri="{FF2B5EF4-FFF2-40B4-BE49-F238E27FC236}">
                <a16:creationId xmlns:a16="http://schemas.microsoft.com/office/drawing/2014/main" id="{4334A240-4FE4-4861-B73F-DFAD1D083240}"/>
              </a:ext>
            </a:extLst>
          </p:cNvPr>
          <p:cNvSpPr>
            <a:spLocks noGrp="1"/>
          </p:cNvSpPr>
          <p:nvPr>
            <p:ph sz="half" idx="2"/>
          </p:nvPr>
        </p:nvSpPr>
        <p:spPr>
          <a:xfrm>
            <a:off x="6172200" y="1825625"/>
            <a:ext cx="5181600" cy="3480152"/>
          </a:xfrm>
        </p:spPr>
        <p:txBody>
          <a:bodyPr>
            <a:normAutofit lnSpcReduction="10000"/>
          </a:bodyPr>
          <a:lstStyle/>
          <a:p>
            <a:r>
              <a:rPr lang="en-US" dirty="0"/>
              <a:t>Distribution of transportation as a social good</a:t>
            </a:r>
          </a:p>
          <a:p>
            <a:pPr lvl="1"/>
            <a:r>
              <a:rPr lang="en-US" dirty="0"/>
              <a:t>Social meaning based on benefits</a:t>
            </a:r>
          </a:p>
          <a:p>
            <a:pPr lvl="1"/>
            <a:r>
              <a:rPr lang="en-US" dirty="0"/>
              <a:t>Defined as accessibility</a:t>
            </a:r>
          </a:p>
          <a:p>
            <a:r>
              <a:rPr lang="en-US" dirty="0"/>
              <a:t>Convention is to treat transportation as market based (e.g., supply and demand)</a:t>
            </a:r>
          </a:p>
          <a:p>
            <a:pPr lvl="1"/>
            <a:r>
              <a:rPr lang="en-US" dirty="0"/>
              <a:t>Inequity in distribution</a:t>
            </a:r>
          </a:p>
          <a:p>
            <a:pPr lvl="1"/>
            <a:r>
              <a:rPr lang="en-US" dirty="0"/>
              <a:t>Maximax principle</a:t>
            </a:r>
          </a:p>
          <a:p>
            <a:pPr marL="457200" lvl="1" indent="0">
              <a:buNone/>
            </a:pPr>
            <a:endParaRPr lang="en-US" dirty="0"/>
          </a:p>
          <a:p>
            <a:pPr lvl="1"/>
            <a:endParaRPr lang="en-US" dirty="0"/>
          </a:p>
          <a:p>
            <a:pPr marL="0" indent="0">
              <a:buNone/>
            </a:pPr>
            <a:endParaRPr lang="en-US" dirty="0"/>
          </a:p>
        </p:txBody>
      </p:sp>
      <p:sp>
        <p:nvSpPr>
          <p:cNvPr id="5" name="Footer Placeholder 4">
            <a:extLst>
              <a:ext uri="{FF2B5EF4-FFF2-40B4-BE49-F238E27FC236}">
                <a16:creationId xmlns:a16="http://schemas.microsoft.com/office/drawing/2014/main" id="{0C2B7538-16EE-4614-8D95-2B7D8ED7B224}"/>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6" name="Slide Number Placeholder 5">
            <a:extLst>
              <a:ext uri="{FF2B5EF4-FFF2-40B4-BE49-F238E27FC236}">
                <a16:creationId xmlns:a16="http://schemas.microsoft.com/office/drawing/2014/main" id="{8093AEBD-54BE-4EBD-912B-836947C34026}"/>
              </a:ext>
            </a:extLst>
          </p:cNvPr>
          <p:cNvSpPr>
            <a:spLocks noGrp="1"/>
          </p:cNvSpPr>
          <p:nvPr>
            <p:ph type="sldNum" sz="quarter" idx="12"/>
          </p:nvPr>
        </p:nvSpPr>
        <p:spPr/>
        <p:txBody>
          <a:bodyPr/>
          <a:lstStyle/>
          <a:p>
            <a:fld id="{82692506-6D33-4386-AFDA-6DB3896FF238}" type="slidenum">
              <a:rPr lang="en-US" smtClean="0"/>
              <a:t>22</a:t>
            </a:fld>
            <a:endParaRPr lang="en-US"/>
          </a:p>
        </p:txBody>
      </p:sp>
      <p:sp>
        <p:nvSpPr>
          <p:cNvPr id="10" name="TextBox 9">
            <a:extLst>
              <a:ext uri="{FF2B5EF4-FFF2-40B4-BE49-F238E27FC236}">
                <a16:creationId xmlns:a16="http://schemas.microsoft.com/office/drawing/2014/main" id="{24456714-7F13-4764-BFE5-5266D2E51C3A}"/>
              </a:ext>
            </a:extLst>
          </p:cNvPr>
          <p:cNvSpPr txBox="1"/>
          <p:nvPr/>
        </p:nvSpPr>
        <p:spPr>
          <a:xfrm>
            <a:off x="838201" y="5862652"/>
            <a:ext cx="10515599" cy="276999"/>
          </a:xfrm>
          <a:prstGeom prst="rect">
            <a:avLst/>
          </a:prstGeom>
          <a:noFill/>
        </p:spPr>
        <p:txBody>
          <a:bodyPr wrap="square">
            <a:spAutoFit/>
          </a:bodyPr>
          <a:lstStyle/>
          <a:p>
            <a:r>
              <a:rPr lang="en-US" sz="1200" b="0" i="0" dirty="0">
                <a:solidFill>
                  <a:srgbClr val="333333"/>
                </a:solidFill>
                <a:effectLst/>
                <a:latin typeface="-apple-system"/>
              </a:rPr>
              <a:t>Source: Martens, K. Justice in transport as justice in accessibility: applying </a:t>
            </a:r>
            <a:r>
              <a:rPr lang="en-US" sz="1200" b="0" i="0" dirty="0" err="1">
                <a:solidFill>
                  <a:srgbClr val="333333"/>
                </a:solidFill>
                <a:effectLst/>
                <a:latin typeface="-apple-system"/>
              </a:rPr>
              <a:t>Walzer’s</a:t>
            </a:r>
            <a:r>
              <a:rPr lang="en-US" sz="1200" b="0" i="0" dirty="0">
                <a:solidFill>
                  <a:srgbClr val="333333"/>
                </a:solidFill>
                <a:effectLst/>
                <a:latin typeface="-apple-system"/>
              </a:rPr>
              <a:t> ‘Spheres of Justice’ to the transport sector. </a:t>
            </a:r>
            <a:r>
              <a:rPr lang="en-US" sz="1200" b="0" i="1" dirty="0">
                <a:solidFill>
                  <a:srgbClr val="333333"/>
                </a:solidFill>
                <a:effectLst/>
                <a:latin typeface="-apple-system"/>
              </a:rPr>
              <a:t>Transportation</a:t>
            </a:r>
            <a:r>
              <a:rPr lang="en-US" sz="1200" b="0" i="0" dirty="0">
                <a:solidFill>
                  <a:srgbClr val="333333"/>
                </a:solidFill>
                <a:effectLst/>
                <a:latin typeface="-apple-system"/>
              </a:rPr>
              <a:t> </a:t>
            </a:r>
            <a:r>
              <a:rPr lang="en-US" sz="1200" b="1" i="0" dirty="0">
                <a:solidFill>
                  <a:srgbClr val="333333"/>
                </a:solidFill>
                <a:effectLst/>
                <a:latin typeface="-apple-system"/>
              </a:rPr>
              <a:t>39, </a:t>
            </a:r>
            <a:r>
              <a:rPr lang="en-US" sz="1200" b="0" i="0" dirty="0">
                <a:solidFill>
                  <a:srgbClr val="333333"/>
                </a:solidFill>
                <a:effectLst/>
                <a:latin typeface="-apple-system"/>
              </a:rPr>
              <a:t>1035–1053 (2012). </a:t>
            </a:r>
            <a:endParaRPr lang="en-US" sz="1200" dirty="0"/>
          </a:p>
        </p:txBody>
      </p:sp>
    </p:spTree>
    <p:extLst>
      <p:ext uri="{BB962C8B-B14F-4D97-AF65-F5344CB8AC3E}">
        <p14:creationId xmlns:p14="http://schemas.microsoft.com/office/powerpoint/2010/main" val="2015108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dirty="0"/>
              <a:t>Relevant Planning Theories</a:t>
            </a:r>
          </a:p>
        </p:txBody>
      </p:sp>
      <p:pic>
        <p:nvPicPr>
          <p:cNvPr id="7" name="Graphic 6" descr="A puzzle">
            <a:extLst>
              <a:ext uri="{FF2B5EF4-FFF2-40B4-BE49-F238E27FC236}">
                <a16:creationId xmlns:a16="http://schemas.microsoft.com/office/drawing/2014/main" id="{3C475104-7CB8-4A43-9D9F-2AAFB1CA602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016750" y="1306286"/>
            <a:ext cx="5050064" cy="5050064"/>
          </a:xfrm>
          <a:prstGeom prst="rect">
            <a:avLst/>
          </a:prstGeom>
        </p:spPr>
      </p:pic>
      <p:graphicFrame>
        <p:nvGraphicFramePr>
          <p:cNvPr id="6" name="Content Placeholder 5"/>
          <p:cNvGraphicFramePr>
            <a:graphicFrameLocks noGrp="1"/>
          </p:cNvGraphicFramePr>
          <p:nvPr>
            <p:ph sz="half" idx="2"/>
            <p:extLst>
              <p:ext uri="{D42A27DB-BD31-4B8C-83A1-F6EECF244321}">
                <p14:modId xmlns:p14="http://schemas.microsoft.com/office/powerpoint/2010/main" val="1400701942"/>
              </p:ext>
            </p:extLst>
          </p:nvPr>
        </p:nvGraphicFramePr>
        <p:xfrm>
          <a:off x="952500" y="1847850"/>
          <a:ext cx="6172200" cy="43513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Footer Placeholder 3"/>
          <p:cNvSpPr>
            <a:spLocks noGrp="1"/>
          </p:cNvSpPr>
          <p:nvPr>
            <p:ph type="ftr" sz="quarter" idx="11"/>
          </p:nvPr>
        </p:nvSpPr>
        <p:spPr>
          <a:xfrm>
            <a:off x="4038600" y="6356350"/>
            <a:ext cx="4114800" cy="365125"/>
          </a:xfrm>
        </p:spPr>
        <p:txBody>
          <a:bodyPr anchor="ctr">
            <a:noAutofit/>
          </a:bodyPr>
          <a:lstStyle/>
          <a:p>
            <a:pPr>
              <a:lnSpc>
                <a:spcPct val="90000"/>
              </a:lnSpc>
            </a:pPr>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a:xfrm>
            <a:off x="8610600" y="6356350"/>
            <a:ext cx="2743200" cy="365125"/>
          </a:xfrm>
        </p:spPr>
        <p:txBody>
          <a:bodyPr anchor="ctr">
            <a:normAutofit/>
          </a:bodyPr>
          <a:lstStyle/>
          <a:p>
            <a:pPr>
              <a:spcAft>
                <a:spcPts val="600"/>
              </a:spcAft>
            </a:pPr>
            <a:fld id="{82692506-6D33-4386-AFDA-6DB3896FF238}" type="slidenum">
              <a:rPr lang="en-US" dirty="0" smtClean="0"/>
              <a:pPr>
                <a:spcAft>
                  <a:spcPts val="600"/>
                </a:spcAft>
              </a:pPr>
              <a:t>23</a:t>
            </a:fld>
            <a:endParaRPr lang="en-US"/>
          </a:p>
        </p:txBody>
      </p:sp>
    </p:spTree>
    <p:extLst>
      <p:ext uri="{BB962C8B-B14F-4D97-AF65-F5344CB8AC3E}">
        <p14:creationId xmlns:p14="http://schemas.microsoft.com/office/powerpoint/2010/main" val="35011622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ales - Wiktionar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9501" y="1690688"/>
            <a:ext cx="4138612" cy="4138612"/>
          </a:xfrm>
          <a:prstGeom prst="rect">
            <a:avLst/>
          </a:prstGeom>
        </p:spPr>
      </p:pic>
      <p:sp>
        <p:nvSpPr>
          <p:cNvPr id="2" name="Title 1"/>
          <p:cNvSpPr>
            <a:spLocks noGrp="1"/>
          </p:cNvSpPr>
          <p:nvPr>
            <p:ph type="title"/>
          </p:nvPr>
        </p:nvSpPr>
        <p:spPr/>
        <p:txBody>
          <a:bodyPr/>
          <a:lstStyle/>
          <a:p>
            <a:r>
              <a:rPr lang="en-US" dirty="0"/>
              <a:t>How have we been thinking about equity in transportation?</a:t>
            </a:r>
          </a:p>
        </p:txBody>
      </p:sp>
      <p:sp>
        <p:nvSpPr>
          <p:cNvPr id="3" name="Content Placeholder 2"/>
          <p:cNvSpPr>
            <a:spLocks noGrp="1"/>
          </p:cNvSpPr>
          <p:nvPr>
            <p:ph idx="1"/>
          </p:nvPr>
        </p:nvSpPr>
        <p:spPr>
          <a:xfrm>
            <a:off x="838200" y="1825625"/>
            <a:ext cx="7074407" cy="4351338"/>
          </a:xfrm>
        </p:spPr>
        <p:txBody>
          <a:bodyPr/>
          <a:lstStyle/>
          <a:p>
            <a:r>
              <a:rPr lang="en-US" dirty="0"/>
              <a:t>The fair distribution of benefits and burdens:</a:t>
            </a:r>
          </a:p>
          <a:p>
            <a:pPr lvl="1"/>
            <a:r>
              <a:rPr lang="en-US" dirty="0"/>
              <a:t>What is fair and who decides?</a:t>
            </a:r>
          </a:p>
          <a:p>
            <a:pPr lvl="1"/>
            <a:r>
              <a:rPr lang="en-US" dirty="0"/>
              <a:t>Which benefits? Which burdens?</a:t>
            </a:r>
          </a:p>
          <a:p>
            <a:pPr lvl="1"/>
            <a:r>
              <a:rPr lang="en-US" dirty="0"/>
              <a:t>How should they be distributed?</a:t>
            </a:r>
          </a:p>
          <a:p>
            <a:pPr lvl="1"/>
            <a:r>
              <a:rPr lang="en-US" dirty="0"/>
              <a:t>Who is affected?</a:t>
            </a:r>
          </a:p>
          <a:p>
            <a:pPr lvl="1"/>
            <a:r>
              <a:rPr lang="en-US" dirty="0"/>
              <a:t>Can we mitigate negative consequences?</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24</a:t>
            </a:fld>
            <a:endParaRPr lang="en-US" dirty="0"/>
          </a:p>
        </p:txBody>
      </p:sp>
    </p:spTree>
    <p:extLst>
      <p:ext uri="{BB962C8B-B14F-4D97-AF65-F5344CB8AC3E}">
        <p14:creationId xmlns:p14="http://schemas.microsoft.com/office/powerpoint/2010/main" val="3024056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Equity Concepts</a:t>
            </a:r>
            <a:endParaRPr lang="en-US" dirty="0"/>
          </a:p>
        </p:txBody>
      </p:sp>
      <p:sp>
        <p:nvSpPr>
          <p:cNvPr id="3" name="Content Placeholder 2"/>
          <p:cNvSpPr>
            <a:spLocks noGrp="1"/>
          </p:cNvSpPr>
          <p:nvPr>
            <p:ph sz="half" idx="1"/>
          </p:nvPr>
        </p:nvSpPr>
        <p:spPr>
          <a:xfrm>
            <a:off x="838200" y="1348468"/>
            <a:ext cx="5181600" cy="4480560"/>
          </a:xfrm>
          <a:solidFill>
            <a:schemeClr val="accent2">
              <a:lumMod val="20000"/>
              <a:lumOff val="80000"/>
            </a:schemeClr>
          </a:solidFill>
          <a:ln w="38100">
            <a:solidFill>
              <a:schemeClr val="accent2"/>
            </a:solidFill>
          </a:ln>
        </p:spPr>
        <p:txBody>
          <a:bodyPr vert="horz" lIns="91440" tIns="182880" rIns="91440" bIns="91440" rtlCol="0" anchor="t">
            <a:normAutofit fontScale="92500"/>
          </a:bodyPr>
          <a:lstStyle/>
          <a:p>
            <a:r>
              <a:rPr lang="en-US" dirty="0">
                <a:cs typeface="Calibri"/>
              </a:rPr>
              <a:t>Proportionality </a:t>
            </a:r>
          </a:p>
          <a:p>
            <a:pPr lvl="1"/>
            <a:r>
              <a:rPr lang="en-US" dirty="0">
                <a:cs typeface="Calibri"/>
              </a:rPr>
              <a:t>People’s outcomes are proportionate to their effort.</a:t>
            </a:r>
          </a:p>
          <a:p>
            <a:pPr lvl="1"/>
            <a:r>
              <a:rPr lang="en-US" dirty="0">
                <a:cs typeface="Calibri"/>
              </a:rPr>
              <a:t>Transportation benefits are proportional to the impacts incurred.</a:t>
            </a:r>
          </a:p>
          <a:p>
            <a:r>
              <a:rPr lang="en-US" dirty="0">
                <a:cs typeface="Calibri"/>
              </a:rPr>
              <a:t>Horizontal</a:t>
            </a:r>
          </a:p>
          <a:p>
            <a:pPr lvl="1"/>
            <a:r>
              <a:rPr lang="en-US" dirty="0">
                <a:cs typeface="Calibri"/>
              </a:rPr>
              <a:t>Equal treatment for people with comparable needs and abilities.</a:t>
            </a:r>
          </a:p>
          <a:p>
            <a:pPr lvl="1"/>
            <a:r>
              <a:rPr lang="en-US" dirty="0">
                <a:cs typeface="Calibri"/>
              </a:rPr>
              <a:t>Implies that “people should get what they pay for and pay for what they get”.</a:t>
            </a:r>
          </a:p>
          <a:p>
            <a:pPr lvl="1"/>
            <a:endParaRPr lang="en-US" dirty="0">
              <a:cs typeface="Calibri"/>
            </a:endParaRPr>
          </a:p>
        </p:txBody>
      </p:sp>
      <p:sp>
        <p:nvSpPr>
          <p:cNvPr id="6" name="Content Placeholder 5">
            <a:extLst>
              <a:ext uri="{FF2B5EF4-FFF2-40B4-BE49-F238E27FC236}">
                <a16:creationId xmlns:a16="http://schemas.microsoft.com/office/drawing/2014/main" id="{A6ED6119-EBEC-4C3F-9E3F-C4D645C7023E}"/>
              </a:ext>
            </a:extLst>
          </p:cNvPr>
          <p:cNvSpPr>
            <a:spLocks noGrp="1"/>
          </p:cNvSpPr>
          <p:nvPr>
            <p:ph sz="half" idx="2"/>
          </p:nvPr>
        </p:nvSpPr>
        <p:spPr>
          <a:xfrm>
            <a:off x="6172200" y="1348468"/>
            <a:ext cx="5181600" cy="4480560"/>
          </a:xfrm>
          <a:solidFill>
            <a:schemeClr val="accent1">
              <a:lumMod val="20000"/>
              <a:lumOff val="80000"/>
            </a:schemeClr>
          </a:solidFill>
          <a:ln w="38100">
            <a:solidFill>
              <a:srgbClr val="005E88"/>
            </a:solidFill>
          </a:ln>
        </p:spPr>
        <p:txBody>
          <a:bodyPr vert="horz" lIns="91440" tIns="182880" rIns="91440" bIns="91440" rtlCol="0" anchor="t">
            <a:normAutofit fontScale="92500"/>
          </a:bodyPr>
          <a:lstStyle/>
          <a:p>
            <a:r>
              <a:rPr lang="en-US" dirty="0">
                <a:cs typeface="Calibri"/>
              </a:rPr>
              <a:t>Restorative</a:t>
            </a:r>
          </a:p>
          <a:p>
            <a:pPr lvl="1"/>
            <a:r>
              <a:rPr lang="en-US" dirty="0">
                <a:cs typeface="Calibri"/>
              </a:rPr>
              <a:t>Acknowledges systemic inequity (past and ongoing) and ensures investments are directed to actions that repair those inequities.</a:t>
            </a:r>
          </a:p>
          <a:p>
            <a:pPr lvl="1"/>
            <a:r>
              <a:rPr lang="en-US" dirty="0">
                <a:cs typeface="Calibri"/>
              </a:rPr>
              <a:t>Centers on building, maintaining, and repairing.</a:t>
            </a:r>
          </a:p>
          <a:p>
            <a:r>
              <a:rPr lang="en-US" dirty="0" smtClean="0">
                <a:cs typeface="Calibri"/>
              </a:rPr>
              <a:t>Vertical</a:t>
            </a:r>
            <a:endParaRPr lang="en-US" dirty="0">
              <a:cs typeface="Calibri"/>
            </a:endParaRPr>
          </a:p>
          <a:p>
            <a:pPr lvl="1"/>
            <a:r>
              <a:rPr lang="en-US" dirty="0">
                <a:cs typeface="Calibri"/>
              </a:rPr>
              <a:t>Benefits and costs favor disadvantaged populations</a:t>
            </a:r>
          </a:p>
          <a:p>
            <a:pPr lvl="1"/>
            <a:r>
              <a:rPr lang="en-US" dirty="0">
                <a:cs typeface="Calibri"/>
              </a:rPr>
              <a:t>Justifies universal design to meet diverse needs and abilities.</a:t>
            </a:r>
            <a:endParaRPr lang="en-US" dirty="0"/>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25</a:t>
            </a:fld>
            <a:endParaRPr lang="en-US"/>
          </a:p>
        </p:txBody>
      </p:sp>
      <p:sp>
        <p:nvSpPr>
          <p:cNvPr id="9" name="Right Arrow 8"/>
          <p:cNvSpPr/>
          <p:nvPr/>
        </p:nvSpPr>
        <p:spPr>
          <a:xfrm>
            <a:off x="838200" y="5980912"/>
            <a:ext cx="8445500" cy="330200"/>
          </a:xfrm>
          <a:prstGeom prst="rightArrow">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283700" y="5913735"/>
            <a:ext cx="2209800" cy="461665"/>
          </a:xfrm>
          <a:prstGeom prst="rect">
            <a:avLst/>
          </a:prstGeom>
          <a:noFill/>
        </p:spPr>
        <p:txBody>
          <a:bodyPr wrap="square" rtlCol="0">
            <a:spAutoFit/>
          </a:bodyPr>
          <a:lstStyle/>
          <a:p>
            <a:r>
              <a:rPr lang="en-US" sz="2400" b="1" dirty="0" smtClean="0"/>
              <a:t>Equity &amp; Justice</a:t>
            </a:r>
            <a:endParaRPr lang="en-US" sz="2400" b="1" dirty="0"/>
          </a:p>
        </p:txBody>
      </p:sp>
    </p:spTree>
    <p:extLst>
      <p:ext uri="{BB962C8B-B14F-4D97-AF65-F5344CB8AC3E}">
        <p14:creationId xmlns:p14="http://schemas.microsoft.com/office/powerpoint/2010/main" val="2555104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Policy, &amp; Law</a:t>
            </a:r>
          </a:p>
        </p:txBody>
      </p:sp>
      <p:sp>
        <p:nvSpPr>
          <p:cNvPr id="3" name="Text Placeholder 2"/>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26</a:t>
            </a:fld>
            <a:endParaRPr lang="en-US" dirty="0"/>
          </a:p>
        </p:txBody>
      </p:sp>
    </p:spTree>
    <p:extLst>
      <p:ext uri="{BB962C8B-B14F-4D97-AF65-F5344CB8AC3E}">
        <p14:creationId xmlns:p14="http://schemas.microsoft.com/office/powerpoint/2010/main" val="18005941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70845-2BA0-A54A-883C-3E1C746AD8F9}"/>
              </a:ext>
            </a:extLst>
          </p:cNvPr>
          <p:cNvSpPr>
            <a:spLocks noGrp="1"/>
          </p:cNvSpPr>
          <p:nvPr>
            <p:ph type="title"/>
          </p:nvPr>
        </p:nvSpPr>
        <p:spPr>
          <a:xfrm>
            <a:off x="838200" y="365125"/>
            <a:ext cx="10515600" cy="1325563"/>
          </a:xfrm>
        </p:spPr>
        <p:txBody>
          <a:bodyPr anchor="ctr">
            <a:normAutofit/>
          </a:bodyPr>
          <a:lstStyle/>
          <a:p>
            <a:r>
              <a:rPr lang="en-US" dirty="0"/>
              <a:t>Federal-Aid Highway Act</a:t>
            </a:r>
          </a:p>
        </p:txBody>
      </p:sp>
      <p:sp>
        <p:nvSpPr>
          <p:cNvPr id="3" name="Content Placeholder 2">
            <a:extLst>
              <a:ext uri="{FF2B5EF4-FFF2-40B4-BE49-F238E27FC236}">
                <a16:creationId xmlns:a16="http://schemas.microsoft.com/office/drawing/2014/main" id="{AF320D42-35B3-E342-B515-D83213B932BC}"/>
              </a:ext>
            </a:extLst>
          </p:cNvPr>
          <p:cNvSpPr>
            <a:spLocks noGrp="1"/>
          </p:cNvSpPr>
          <p:nvPr>
            <p:ph idx="1"/>
          </p:nvPr>
        </p:nvSpPr>
        <p:spPr>
          <a:xfrm>
            <a:off x="838200" y="1825625"/>
            <a:ext cx="6391656" cy="4351338"/>
          </a:xfrm>
        </p:spPr>
        <p:txBody>
          <a:bodyPr>
            <a:normAutofit/>
          </a:bodyPr>
          <a:lstStyle/>
          <a:p>
            <a:r>
              <a:rPr lang="en-US" dirty="0"/>
              <a:t>Signed by President Dwight Eisenhower in 1956</a:t>
            </a:r>
          </a:p>
          <a:p>
            <a:r>
              <a:rPr lang="en-US" dirty="0"/>
              <a:t>Authorized the construction of 41,000 miles of interstate highway </a:t>
            </a:r>
          </a:p>
          <a:p>
            <a:r>
              <a:rPr lang="en-US" sz="2800" dirty="0"/>
              <a:t>Allocated $26 billion for highway construction </a:t>
            </a:r>
          </a:p>
        </p:txBody>
      </p:sp>
      <p:sp>
        <p:nvSpPr>
          <p:cNvPr id="4" name="Footer Placeholder 3">
            <a:extLst>
              <a:ext uri="{FF2B5EF4-FFF2-40B4-BE49-F238E27FC236}">
                <a16:creationId xmlns:a16="http://schemas.microsoft.com/office/drawing/2014/main" id="{5C8DE789-A079-1E4F-A06D-38D52E13F337}"/>
              </a:ext>
            </a:extLst>
          </p:cNvPr>
          <p:cNvSpPr>
            <a:spLocks noGrp="1"/>
          </p:cNvSpPr>
          <p:nvPr>
            <p:ph type="ftr" sz="quarter" idx="11"/>
          </p:nvPr>
        </p:nvSpPr>
        <p:spPr>
          <a:xfrm>
            <a:off x="4038600" y="6356350"/>
            <a:ext cx="4114800" cy="365125"/>
          </a:xfrm>
        </p:spPr>
        <p:txBody>
          <a:bodyPr anchor="ctr">
            <a:normAutofit/>
          </a:bodyPr>
          <a:lstStyle/>
          <a:p>
            <a:pPr>
              <a:lnSpc>
                <a:spcPct val="90000"/>
              </a:lnSpc>
              <a:spcAft>
                <a:spcPts val="600"/>
              </a:spcAft>
            </a:pPr>
            <a:r>
              <a:rPr lang="en-US" sz="700"/>
              <a:t>The Transportation Equity Curriculum: History and Theory of Transportation Equity</a:t>
            </a:r>
          </a:p>
        </p:txBody>
      </p:sp>
      <p:sp>
        <p:nvSpPr>
          <p:cNvPr id="5" name="Slide Number Placeholder 4">
            <a:extLst>
              <a:ext uri="{FF2B5EF4-FFF2-40B4-BE49-F238E27FC236}">
                <a16:creationId xmlns:a16="http://schemas.microsoft.com/office/drawing/2014/main" id="{6ECAA5D8-6BAB-B146-97AA-5968F6BEAE6C}"/>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82692506-6D33-4386-AFDA-6DB3896FF238}" type="slidenum">
              <a:rPr lang="en-US" smtClean="0"/>
              <a:pPr>
                <a:spcAft>
                  <a:spcPts val="600"/>
                </a:spcAft>
              </a:pPr>
              <a:t>27</a:t>
            </a:fld>
            <a:endParaRPr lang="en-US"/>
          </a:p>
        </p:txBody>
      </p:sp>
      <p:sp>
        <p:nvSpPr>
          <p:cNvPr id="6" name="Folded Corner 5"/>
          <p:cNvSpPr/>
          <p:nvPr/>
        </p:nvSpPr>
        <p:spPr>
          <a:xfrm>
            <a:off x="7486650" y="1646238"/>
            <a:ext cx="3867149" cy="3725862"/>
          </a:xfrm>
          <a:prstGeom prst="foldedCorner">
            <a:avLst/>
          </a:prstGeom>
          <a:solidFill>
            <a:srgbClr val="F8DE93"/>
          </a:solidFill>
        </p:spPr>
        <p:style>
          <a:lnRef idx="2">
            <a:schemeClr val="accent1">
              <a:shade val="50000"/>
            </a:schemeClr>
          </a:lnRef>
          <a:fillRef idx="1">
            <a:schemeClr val="accent1"/>
          </a:fillRef>
          <a:effectRef idx="0">
            <a:schemeClr val="accent1"/>
          </a:effectRef>
          <a:fontRef idx="minor">
            <a:schemeClr val="lt1"/>
          </a:fontRef>
        </p:style>
        <p:txBody>
          <a:bodyPr tIns="274320" rtlCol="0" anchor="ctr"/>
          <a:lstStyle/>
          <a:p>
            <a:r>
              <a:rPr lang="en-US" sz="2800" dirty="0">
                <a:solidFill>
                  <a:schemeClr val="tx1"/>
                </a:solidFill>
              </a:rPr>
              <a:t>It is estimated that within the first two decades of the program, more than one million people were displaced as a result of highway construction.</a:t>
            </a:r>
          </a:p>
        </p:txBody>
      </p:sp>
    </p:spTree>
    <p:extLst>
      <p:ext uri="{BB962C8B-B14F-4D97-AF65-F5344CB8AC3E}">
        <p14:creationId xmlns:p14="http://schemas.microsoft.com/office/powerpoint/2010/main" val="281852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F711-C429-1C47-A09B-C9C8C45B6D63}"/>
              </a:ext>
            </a:extLst>
          </p:cNvPr>
          <p:cNvSpPr>
            <a:spLocks noGrp="1"/>
          </p:cNvSpPr>
          <p:nvPr>
            <p:ph type="title"/>
          </p:nvPr>
        </p:nvSpPr>
        <p:spPr/>
        <p:txBody>
          <a:bodyPr/>
          <a:lstStyle/>
          <a:p>
            <a:r>
              <a:rPr lang="en-US" dirty="0"/>
              <a:t>Case Example: Omaha, Nebraska</a:t>
            </a:r>
          </a:p>
        </p:txBody>
      </p:sp>
      <p:sp>
        <p:nvSpPr>
          <p:cNvPr id="4" name="Footer Placeholder 3">
            <a:extLst>
              <a:ext uri="{FF2B5EF4-FFF2-40B4-BE49-F238E27FC236}">
                <a16:creationId xmlns:a16="http://schemas.microsoft.com/office/drawing/2014/main" id="{416CA3B8-92E3-654E-8D30-6370C2373D14}"/>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AFBED787-436F-1843-8FC0-5D274D99ED97}"/>
              </a:ext>
            </a:extLst>
          </p:cNvPr>
          <p:cNvSpPr>
            <a:spLocks noGrp="1"/>
          </p:cNvSpPr>
          <p:nvPr>
            <p:ph type="sldNum" sz="quarter" idx="12"/>
          </p:nvPr>
        </p:nvSpPr>
        <p:spPr/>
        <p:txBody>
          <a:bodyPr/>
          <a:lstStyle/>
          <a:p>
            <a:fld id="{82692506-6D33-4386-AFDA-6DB3896FF238}" type="slidenum">
              <a:rPr lang="en-US" smtClean="0"/>
              <a:t>28</a:t>
            </a:fld>
            <a:endParaRPr lang="en-US"/>
          </a:p>
        </p:txBody>
      </p:sp>
      <p:sp>
        <p:nvSpPr>
          <p:cNvPr id="7" name="Rectangle 6"/>
          <p:cNvSpPr/>
          <p:nvPr/>
        </p:nvSpPr>
        <p:spPr>
          <a:xfrm>
            <a:off x="7962900" y="2999520"/>
            <a:ext cx="4038600" cy="430887"/>
          </a:xfrm>
          <a:prstGeom prst="rect">
            <a:avLst/>
          </a:prstGeom>
        </p:spPr>
        <p:txBody>
          <a:bodyPr wrap="square">
            <a:spAutoFit/>
          </a:bodyPr>
          <a:lstStyle/>
          <a:p>
            <a:r>
              <a:rPr lang="en-US" sz="1100" dirty="0">
                <a:solidFill>
                  <a:schemeClr val="bg1">
                    <a:lumMod val="50000"/>
                  </a:schemeClr>
                </a:solidFill>
              </a:rPr>
              <a:t>Source: https://northomahahistory.com/2020/10/28/history-of-the-north-freeway-in-omaha/</a:t>
            </a:r>
          </a:p>
        </p:txBody>
      </p:sp>
      <p:pic>
        <p:nvPicPr>
          <p:cNvPr id="10" name="Picture 2" descr="https://northomahahistory.files.wordpress.com/2020/10/screen-shot-2020-10-28-at-10.50.17-am.pn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317938" y="1492959"/>
            <a:ext cx="3720662" cy="472471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orth Freeway impact on Black community, North Omaha, Nebraksa"/>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4038600" y="1492958"/>
            <a:ext cx="3505200" cy="4710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5005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B7F7D-2DEA-4391-957D-5140FB08F63F}"/>
              </a:ext>
            </a:extLst>
          </p:cNvPr>
          <p:cNvSpPr>
            <a:spLocks noGrp="1"/>
          </p:cNvSpPr>
          <p:nvPr>
            <p:ph type="title"/>
          </p:nvPr>
        </p:nvSpPr>
        <p:spPr>
          <a:xfrm>
            <a:off x="838200" y="365125"/>
            <a:ext cx="10003971" cy="1325563"/>
          </a:xfrm>
        </p:spPr>
        <p:txBody>
          <a:bodyPr anchor="ctr">
            <a:normAutofit/>
          </a:bodyPr>
          <a:lstStyle/>
          <a:p>
            <a:r>
              <a:rPr lang="en-US" dirty="0"/>
              <a:t>Relevant Federal Laws, Executive Orders, and Policies</a:t>
            </a:r>
          </a:p>
        </p:txBody>
      </p:sp>
      <p:sp>
        <p:nvSpPr>
          <p:cNvPr id="4" name="Footer Placeholder 3">
            <a:extLst>
              <a:ext uri="{FF2B5EF4-FFF2-40B4-BE49-F238E27FC236}">
                <a16:creationId xmlns:a16="http://schemas.microsoft.com/office/drawing/2014/main" id="{946D5FAF-7A15-4D6B-B04A-B2B3A05168F7}"/>
              </a:ext>
            </a:extLst>
          </p:cNvPr>
          <p:cNvSpPr>
            <a:spLocks noGrp="1"/>
          </p:cNvSpPr>
          <p:nvPr>
            <p:ph type="ftr" sz="quarter" idx="11"/>
          </p:nvPr>
        </p:nvSpPr>
        <p:spPr>
          <a:xfrm>
            <a:off x="4038600" y="6356350"/>
            <a:ext cx="4114800" cy="365125"/>
          </a:xfrm>
        </p:spPr>
        <p:txBody>
          <a:bodyPr anchor="ctr">
            <a:noAutofit/>
          </a:bodyPr>
          <a:lstStyle/>
          <a:p>
            <a:pPr>
              <a:lnSpc>
                <a:spcPct val="90000"/>
              </a:lnSpc>
              <a:spcAft>
                <a:spcPts val="600"/>
              </a:spcAft>
            </a:pPr>
            <a:r>
              <a:rPr lang="en-US"/>
              <a:t>The Transportation Equity Curriculum: History and Theory of Transportation Equity</a:t>
            </a:r>
          </a:p>
        </p:txBody>
      </p:sp>
      <p:sp>
        <p:nvSpPr>
          <p:cNvPr id="5" name="Slide Number Placeholder 4">
            <a:extLst>
              <a:ext uri="{FF2B5EF4-FFF2-40B4-BE49-F238E27FC236}">
                <a16:creationId xmlns:a16="http://schemas.microsoft.com/office/drawing/2014/main" id="{301ECF1E-0747-4361-888D-D31D09295E56}"/>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82692506-6D33-4386-AFDA-6DB3896FF238}" type="slidenum">
              <a:rPr lang="en-US" smtClean="0"/>
              <a:pPr>
                <a:spcAft>
                  <a:spcPts val="600"/>
                </a:spcAft>
              </a:pPr>
              <a:t>29</a:t>
            </a:fld>
            <a:endParaRPr lang="en-US"/>
          </a:p>
        </p:txBody>
      </p:sp>
      <p:graphicFrame>
        <p:nvGraphicFramePr>
          <p:cNvPr id="7" name="Content Placeholder 5">
            <a:extLst>
              <a:ext uri="{FF2B5EF4-FFF2-40B4-BE49-F238E27FC236}">
                <a16:creationId xmlns:a16="http://schemas.microsoft.com/office/drawing/2014/main" id="{A2610BEF-16C5-4D5B-B032-16B1A02D2E77}"/>
              </a:ext>
            </a:extLst>
          </p:cNvPr>
          <p:cNvGraphicFramePr>
            <a:graphicFrameLocks/>
          </p:cNvGraphicFramePr>
          <p:nvPr>
            <p:extLst>
              <p:ext uri="{D42A27DB-BD31-4B8C-83A1-F6EECF244321}">
                <p14:modId xmlns:p14="http://schemas.microsoft.com/office/powerpoint/2010/main" val="85760539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40038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Equality, Equity, and Justice</a:t>
            </a:r>
          </a:p>
        </p:txBody>
      </p:sp>
      <p:sp>
        <p:nvSpPr>
          <p:cNvPr id="7" name="Text Placeholder 6"/>
          <p:cNvSpPr>
            <a:spLocks noGrp="1"/>
          </p:cNvSpPr>
          <p:nvPr>
            <p:ph type="body" idx="1"/>
          </p:nvPr>
        </p:nvSpPr>
        <p:spPr/>
        <p:txBody>
          <a:bodyPr/>
          <a:lstStyle/>
          <a:p>
            <a:endParaRPr lang="en-US"/>
          </a:p>
        </p:txBody>
      </p:sp>
      <p:sp>
        <p:nvSpPr>
          <p:cNvPr id="5" name="Slide Number Placeholder 4"/>
          <p:cNvSpPr>
            <a:spLocks noGrp="1"/>
          </p:cNvSpPr>
          <p:nvPr>
            <p:ph type="sldNum" sz="quarter" idx="12"/>
          </p:nvPr>
        </p:nvSpPr>
        <p:spPr/>
        <p:txBody>
          <a:bodyPr/>
          <a:lstStyle/>
          <a:p>
            <a:fld id="{82692506-6D33-4386-AFDA-6DB3896FF238}" type="slidenum">
              <a:rPr lang="en-US" smtClean="0"/>
              <a:t>3</a:t>
            </a:fld>
            <a:endParaRPr lang="en-US"/>
          </a:p>
        </p:txBody>
      </p:sp>
      <p:sp>
        <p:nvSpPr>
          <p:cNvPr id="8" name="Footer Placeholder 7"/>
          <p:cNvSpPr>
            <a:spLocks noGrp="1"/>
          </p:cNvSpPr>
          <p:nvPr>
            <p:ph type="ftr" sz="quarter" idx="11"/>
          </p:nvPr>
        </p:nvSpPr>
        <p:spPr/>
        <p:txBody>
          <a:bodyPr/>
          <a:lstStyle/>
          <a:p>
            <a:r>
              <a:rPr lang="en-US"/>
              <a:t>The Transportation Equity Curriculum: History and Theory of Transportation Equity</a:t>
            </a:r>
            <a:endParaRPr lang="en-US" dirty="0"/>
          </a:p>
        </p:txBody>
      </p:sp>
    </p:spTree>
    <p:extLst>
      <p:ext uri="{BB962C8B-B14F-4D97-AF65-F5344CB8AC3E}">
        <p14:creationId xmlns:p14="http://schemas.microsoft.com/office/powerpoint/2010/main" val="7877071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490D6-60CC-4468-831F-897538D4C1D5}"/>
              </a:ext>
            </a:extLst>
          </p:cNvPr>
          <p:cNvSpPr>
            <a:spLocks noGrp="1"/>
          </p:cNvSpPr>
          <p:nvPr>
            <p:ph type="title"/>
          </p:nvPr>
        </p:nvSpPr>
        <p:spPr/>
        <p:txBody>
          <a:bodyPr/>
          <a:lstStyle/>
          <a:p>
            <a:r>
              <a:rPr lang="en-US" dirty="0">
                <a:cs typeface="Calibri Light"/>
              </a:rPr>
              <a:t>Title VI of the Civil Rights Act of 1964</a:t>
            </a:r>
            <a:endParaRPr lang="en-US" dirty="0"/>
          </a:p>
        </p:txBody>
      </p:sp>
      <p:sp>
        <p:nvSpPr>
          <p:cNvPr id="3" name="Content Placeholder 2">
            <a:extLst>
              <a:ext uri="{FF2B5EF4-FFF2-40B4-BE49-F238E27FC236}">
                <a16:creationId xmlns:a16="http://schemas.microsoft.com/office/drawing/2014/main" id="{86A2E26E-09A8-45B7-AD01-A330F3033D40}"/>
              </a:ext>
            </a:extLst>
          </p:cNvPr>
          <p:cNvSpPr>
            <a:spLocks noGrp="1"/>
          </p:cNvSpPr>
          <p:nvPr>
            <p:ph sz="half" idx="1"/>
          </p:nvPr>
        </p:nvSpPr>
        <p:spPr/>
        <p:txBody>
          <a:bodyPr>
            <a:normAutofit fontScale="92500" lnSpcReduction="20000"/>
          </a:bodyPr>
          <a:lstStyle/>
          <a:p>
            <a:r>
              <a:rPr lang="en-US" dirty="0"/>
              <a:t>Proposed by President John F. Kennedy in 1963</a:t>
            </a:r>
          </a:p>
          <a:p>
            <a:pPr lvl="1"/>
            <a:r>
              <a:rPr lang="en-US" dirty="0"/>
              <a:t>Signed by President Lyndon B. Johnson in 1964</a:t>
            </a:r>
          </a:p>
          <a:p>
            <a:r>
              <a:rPr lang="en-US" dirty="0"/>
              <a:t>Federal law that prohibits discrimination on the basis of race, color, or national origin in all programs and activities receiving federal funding</a:t>
            </a:r>
          </a:p>
          <a:p>
            <a:r>
              <a:rPr lang="en-US" dirty="0"/>
              <a:t>If a program or activity is found to be in violation of Title VI, the recipient will lose its federal funding</a:t>
            </a:r>
          </a:p>
          <a:p>
            <a:endParaRPr lang="en-US" dirty="0"/>
          </a:p>
        </p:txBody>
      </p:sp>
      <p:sp>
        <p:nvSpPr>
          <p:cNvPr id="4" name="Footer Placeholder 3">
            <a:extLst>
              <a:ext uri="{FF2B5EF4-FFF2-40B4-BE49-F238E27FC236}">
                <a16:creationId xmlns:a16="http://schemas.microsoft.com/office/drawing/2014/main" id="{6B5E1E90-ED64-46F7-84B1-4E16F4AF9BFA}"/>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7CE14773-0845-4B7C-861B-606AC3CD18D6}"/>
              </a:ext>
            </a:extLst>
          </p:cNvPr>
          <p:cNvSpPr>
            <a:spLocks noGrp="1"/>
          </p:cNvSpPr>
          <p:nvPr>
            <p:ph type="sldNum" sz="quarter" idx="12"/>
          </p:nvPr>
        </p:nvSpPr>
        <p:spPr/>
        <p:txBody>
          <a:bodyPr/>
          <a:lstStyle/>
          <a:p>
            <a:fld id="{82692506-6D33-4386-AFDA-6DB3896FF238}" type="slidenum">
              <a:rPr lang="en-US" smtClean="0"/>
              <a:t>30</a:t>
            </a:fld>
            <a:endParaRPr lang="en-US"/>
          </a:p>
        </p:txBody>
      </p:sp>
      <p:pic>
        <p:nvPicPr>
          <p:cNvPr id="4098" name="Picture 2" descr="8 Steps That Paved the Way to the Civil Rights Act of 1964 - HISTORY"/>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434931" y="1391580"/>
            <a:ext cx="4351338" cy="435133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847938" y="5742918"/>
            <a:ext cx="3525324" cy="261610"/>
          </a:xfrm>
          <a:prstGeom prst="rect">
            <a:avLst/>
          </a:prstGeom>
        </p:spPr>
        <p:txBody>
          <a:bodyPr wrap="none">
            <a:spAutoFit/>
          </a:bodyPr>
          <a:lstStyle/>
          <a:p>
            <a:r>
              <a:rPr lang="en-US" sz="1100" dirty="0">
                <a:solidFill>
                  <a:schemeClr val="bg1">
                    <a:lumMod val="50000"/>
                  </a:schemeClr>
                </a:solidFill>
              </a:rPr>
              <a:t>https://www.history.com/news/civil-rights-act-1964-steps</a:t>
            </a:r>
          </a:p>
        </p:txBody>
      </p:sp>
    </p:spTree>
    <p:extLst>
      <p:ext uri="{BB962C8B-B14F-4D97-AF65-F5344CB8AC3E}">
        <p14:creationId xmlns:p14="http://schemas.microsoft.com/office/powerpoint/2010/main" val="8795469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38BE8-17BD-4B63-98FE-C70FA3916C2F}"/>
              </a:ext>
            </a:extLst>
          </p:cNvPr>
          <p:cNvSpPr>
            <a:spLocks noGrp="1"/>
          </p:cNvSpPr>
          <p:nvPr>
            <p:ph type="title"/>
          </p:nvPr>
        </p:nvSpPr>
        <p:spPr/>
        <p:txBody>
          <a:bodyPr/>
          <a:lstStyle/>
          <a:p>
            <a:r>
              <a:rPr lang="en-US" dirty="0">
                <a:cs typeface="Calibri Light"/>
              </a:rPr>
              <a:t>Americans with Disabilities Act (ADA)</a:t>
            </a:r>
            <a:endParaRPr lang="en-US" dirty="0"/>
          </a:p>
        </p:txBody>
      </p:sp>
      <p:sp>
        <p:nvSpPr>
          <p:cNvPr id="3" name="Content Placeholder 2">
            <a:extLst>
              <a:ext uri="{FF2B5EF4-FFF2-40B4-BE49-F238E27FC236}">
                <a16:creationId xmlns:a16="http://schemas.microsoft.com/office/drawing/2014/main" id="{8E1A0BBF-B1B1-4D5C-B317-C9B0208FA493}"/>
              </a:ext>
            </a:extLst>
          </p:cNvPr>
          <p:cNvSpPr>
            <a:spLocks noGrp="1"/>
          </p:cNvSpPr>
          <p:nvPr>
            <p:ph sz="half" idx="1"/>
          </p:nvPr>
        </p:nvSpPr>
        <p:spPr/>
        <p:txBody>
          <a:bodyPr>
            <a:normAutofit fontScale="92500"/>
          </a:bodyPr>
          <a:lstStyle/>
          <a:p>
            <a:r>
              <a:rPr lang="en-US" sz="2400" dirty="0"/>
              <a:t>Signed by President George H.W. Bush in 1990</a:t>
            </a:r>
          </a:p>
          <a:p>
            <a:r>
              <a:rPr lang="en-US" sz="2400" dirty="0"/>
              <a:t>Federal law that prohibits discrimination against people with disabilities in employment, transportation, public accommodation, communications, and access to government programs and services</a:t>
            </a:r>
          </a:p>
          <a:p>
            <a:r>
              <a:rPr lang="en-US" sz="2400" dirty="0"/>
              <a:t>The U.S. DOT ensures that federal aid recipients and local governments do not discriminate on the basis of disability in highway transportation programs</a:t>
            </a:r>
          </a:p>
        </p:txBody>
      </p:sp>
      <p:sp>
        <p:nvSpPr>
          <p:cNvPr id="4" name="Footer Placeholder 3">
            <a:extLst>
              <a:ext uri="{FF2B5EF4-FFF2-40B4-BE49-F238E27FC236}">
                <a16:creationId xmlns:a16="http://schemas.microsoft.com/office/drawing/2014/main" id="{51ADFF76-5952-46A7-825F-5633CED4EB51}"/>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A4939350-5E0D-48D8-9E31-09E938A308A3}"/>
              </a:ext>
            </a:extLst>
          </p:cNvPr>
          <p:cNvSpPr>
            <a:spLocks noGrp="1"/>
          </p:cNvSpPr>
          <p:nvPr>
            <p:ph type="sldNum" sz="quarter" idx="12"/>
          </p:nvPr>
        </p:nvSpPr>
        <p:spPr/>
        <p:txBody>
          <a:bodyPr/>
          <a:lstStyle/>
          <a:p>
            <a:fld id="{82692506-6D33-4386-AFDA-6DB3896FF238}" type="slidenum">
              <a:rPr lang="en-US" smtClean="0"/>
              <a:t>31</a:t>
            </a:fld>
            <a:endParaRPr lang="en-US"/>
          </a:p>
        </p:txBody>
      </p:sp>
      <p:pic>
        <p:nvPicPr>
          <p:cNvPr id="7172" name="Picture 4" descr="photo of  a wheelchair user boarding a bus"/>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552459" y="5673090"/>
            <a:ext cx="2779928" cy="261610"/>
          </a:xfrm>
          <a:prstGeom prst="rect">
            <a:avLst/>
          </a:prstGeom>
        </p:spPr>
        <p:txBody>
          <a:bodyPr wrap="none">
            <a:spAutoFit/>
          </a:bodyPr>
          <a:lstStyle/>
          <a:p>
            <a:r>
              <a:rPr lang="en-US" sz="1100" dirty="0">
                <a:solidFill>
                  <a:schemeClr val="bg1">
                    <a:lumMod val="50000"/>
                  </a:schemeClr>
                </a:solidFill>
              </a:rPr>
              <a:t>https://www.access-board.gov/ada/vehicles/</a:t>
            </a:r>
          </a:p>
        </p:txBody>
      </p:sp>
    </p:spTree>
    <p:extLst>
      <p:ext uri="{BB962C8B-B14F-4D97-AF65-F5344CB8AC3E}">
        <p14:creationId xmlns:p14="http://schemas.microsoft.com/office/powerpoint/2010/main" val="13645907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A921C-CD2D-4167-AF14-BBCA18D2D599}"/>
              </a:ext>
            </a:extLst>
          </p:cNvPr>
          <p:cNvSpPr>
            <a:spLocks noGrp="1"/>
          </p:cNvSpPr>
          <p:nvPr>
            <p:ph type="title"/>
          </p:nvPr>
        </p:nvSpPr>
        <p:spPr/>
        <p:txBody>
          <a:bodyPr/>
          <a:lstStyle/>
          <a:p>
            <a:r>
              <a:rPr lang="en-US" dirty="0">
                <a:cs typeface="Calibri Light"/>
              </a:rPr>
              <a:t>Executive Order 13166</a:t>
            </a:r>
            <a:endParaRPr lang="en-US" dirty="0"/>
          </a:p>
        </p:txBody>
      </p:sp>
      <p:sp>
        <p:nvSpPr>
          <p:cNvPr id="3" name="Content Placeholder 2">
            <a:extLst>
              <a:ext uri="{FF2B5EF4-FFF2-40B4-BE49-F238E27FC236}">
                <a16:creationId xmlns:a16="http://schemas.microsoft.com/office/drawing/2014/main" id="{264443FA-346B-485F-BD1F-B3DBC94ECBE7}"/>
              </a:ext>
            </a:extLst>
          </p:cNvPr>
          <p:cNvSpPr>
            <a:spLocks noGrp="1"/>
          </p:cNvSpPr>
          <p:nvPr>
            <p:ph idx="1"/>
          </p:nvPr>
        </p:nvSpPr>
        <p:spPr/>
        <p:txBody>
          <a:bodyPr>
            <a:normAutofit/>
          </a:bodyPr>
          <a:lstStyle/>
          <a:p>
            <a:r>
              <a:rPr lang="en-US" dirty="0"/>
              <a:t>Improving Access to Services for Persons with Limited English Proficiency (LEP)</a:t>
            </a:r>
          </a:p>
          <a:p>
            <a:pPr lvl="1"/>
            <a:r>
              <a:rPr lang="en-US" dirty="0"/>
              <a:t>Issued by President Clinton in 2000</a:t>
            </a:r>
          </a:p>
          <a:p>
            <a:pPr lvl="1"/>
            <a:r>
              <a:rPr lang="en-US" dirty="0"/>
              <a:t>Requires federal agencies to examine their services, and to develop and implement a system to increase accessibility for LEP individuals </a:t>
            </a:r>
          </a:p>
          <a:p>
            <a:pPr lvl="1"/>
            <a:endParaRPr lang="en-US" dirty="0"/>
          </a:p>
        </p:txBody>
      </p:sp>
      <p:sp>
        <p:nvSpPr>
          <p:cNvPr id="4" name="Footer Placeholder 3">
            <a:extLst>
              <a:ext uri="{FF2B5EF4-FFF2-40B4-BE49-F238E27FC236}">
                <a16:creationId xmlns:a16="http://schemas.microsoft.com/office/drawing/2014/main" id="{54D58F83-A4A1-4AD1-AAFC-4EC0E8B60038}"/>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C1EA746F-E9B6-4822-8556-8F5D6A9025CF}"/>
              </a:ext>
            </a:extLst>
          </p:cNvPr>
          <p:cNvSpPr>
            <a:spLocks noGrp="1"/>
          </p:cNvSpPr>
          <p:nvPr>
            <p:ph type="sldNum" sz="quarter" idx="12"/>
          </p:nvPr>
        </p:nvSpPr>
        <p:spPr/>
        <p:txBody>
          <a:bodyPr/>
          <a:lstStyle/>
          <a:p>
            <a:fld id="{82692506-6D33-4386-AFDA-6DB3896FF238}" type="slidenum">
              <a:rPr lang="en-US" smtClean="0"/>
              <a:t>32</a:t>
            </a:fld>
            <a:endParaRPr lang="en-US"/>
          </a:p>
        </p:txBody>
      </p:sp>
    </p:spTree>
    <p:extLst>
      <p:ext uri="{BB962C8B-B14F-4D97-AF65-F5344CB8AC3E}">
        <p14:creationId xmlns:p14="http://schemas.microsoft.com/office/powerpoint/2010/main" val="2139613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2F2FE-BAF8-40FA-8060-ABDCF945BEE9}"/>
              </a:ext>
            </a:extLst>
          </p:cNvPr>
          <p:cNvSpPr>
            <a:spLocks noGrp="1"/>
          </p:cNvSpPr>
          <p:nvPr>
            <p:ph type="title"/>
          </p:nvPr>
        </p:nvSpPr>
        <p:spPr/>
        <p:txBody>
          <a:bodyPr/>
          <a:lstStyle/>
          <a:p>
            <a:r>
              <a:rPr lang="en-US" dirty="0">
                <a:cs typeface="Calibri Light"/>
              </a:rPr>
              <a:t>Environmental Justice</a:t>
            </a:r>
            <a:endParaRPr lang="en-US" dirty="0"/>
          </a:p>
        </p:txBody>
      </p:sp>
      <p:sp>
        <p:nvSpPr>
          <p:cNvPr id="3" name="Content Placeholder 2">
            <a:extLst>
              <a:ext uri="{FF2B5EF4-FFF2-40B4-BE49-F238E27FC236}">
                <a16:creationId xmlns:a16="http://schemas.microsoft.com/office/drawing/2014/main" id="{336FB7C4-55F5-4E42-B281-EF2D8D93D7B0}"/>
              </a:ext>
            </a:extLst>
          </p:cNvPr>
          <p:cNvSpPr>
            <a:spLocks noGrp="1"/>
          </p:cNvSpPr>
          <p:nvPr>
            <p:ph sz="half" idx="1"/>
          </p:nvPr>
        </p:nvSpPr>
        <p:spPr/>
        <p:txBody>
          <a:bodyPr>
            <a:normAutofit fontScale="92500"/>
          </a:bodyPr>
          <a:lstStyle/>
          <a:p>
            <a:r>
              <a:rPr lang="en-US" dirty="0"/>
              <a:t>The environmental justice movement emerged in the 1980s</a:t>
            </a:r>
          </a:p>
          <a:p>
            <a:r>
              <a:rPr lang="en-US" dirty="0"/>
              <a:t>Dr. Robert Bullard is regarded as one of the pioneers of the environmental justice movement</a:t>
            </a:r>
          </a:p>
          <a:p>
            <a:pPr lvl="1"/>
            <a:r>
              <a:rPr lang="en-US" dirty="0"/>
              <a:t>Researched the first environmental justice case in 1979</a:t>
            </a:r>
          </a:p>
          <a:p>
            <a:r>
              <a:rPr lang="en-US" dirty="0"/>
              <a:t>No population should bear a disproportionate share of negative environmental consequences</a:t>
            </a:r>
          </a:p>
        </p:txBody>
      </p:sp>
      <p:sp>
        <p:nvSpPr>
          <p:cNvPr id="4" name="Footer Placeholder 3">
            <a:extLst>
              <a:ext uri="{FF2B5EF4-FFF2-40B4-BE49-F238E27FC236}">
                <a16:creationId xmlns:a16="http://schemas.microsoft.com/office/drawing/2014/main" id="{3D5E978A-0941-46E5-A583-2BF1CFF28122}"/>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4EC3F54E-458C-4548-A89A-F5350801ABE0}"/>
              </a:ext>
            </a:extLst>
          </p:cNvPr>
          <p:cNvSpPr>
            <a:spLocks noGrp="1"/>
          </p:cNvSpPr>
          <p:nvPr>
            <p:ph type="sldNum" sz="quarter" idx="12"/>
          </p:nvPr>
        </p:nvSpPr>
        <p:spPr/>
        <p:txBody>
          <a:bodyPr/>
          <a:lstStyle/>
          <a:p>
            <a:fld id="{82692506-6D33-4386-AFDA-6DB3896FF238}" type="slidenum">
              <a:rPr lang="en-US" smtClean="0"/>
              <a:t>33</a:t>
            </a:fld>
            <a:endParaRPr lang="en-US"/>
          </a:p>
        </p:txBody>
      </p:sp>
      <p:pic>
        <p:nvPicPr>
          <p:cNvPr id="3074" name="Picture 2" descr="Environmental justice | Encyclopedia of Puget Sound"/>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019799" y="764921"/>
            <a:ext cx="5570057" cy="541204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910719" y="6005047"/>
            <a:ext cx="3788217" cy="261610"/>
          </a:xfrm>
          <a:prstGeom prst="rect">
            <a:avLst/>
          </a:prstGeom>
        </p:spPr>
        <p:txBody>
          <a:bodyPr wrap="none">
            <a:spAutoFit/>
          </a:bodyPr>
          <a:lstStyle/>
          <a:p>
            <a:r>
              <a:rPr lang="en-US" sz="1100" dirty="0">
                <a:solidFill>
                  <a:schemeClr val="bg1">
                    <a:lumMod val="50000"/>
                  </a:schemeClr>
                </a:solidFill>
              </a:rPr>
              <a:t>https://www.eopugetsound.org/articles/environmental-justice</a:t>
            </a:r>
          </a:p>
        </p:txBody>
      </p:sp>
    </p:spTree>
    <p:extLst>
      <p:ext uri="{BB962C8B-B14F-4D97-AF65-F5344CB8AC3E}">
        <p14:creationId xmlns:p14="http://schemas.microsoft.com/office/powerpoint/2010/main" val="44211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A921C-CD2D-4167-AF14-BBCA18D2D599}"/>
              </a:ext>
            </a:extLst>
          </p:cNvPr>
          <p:cNvSpPr>
            <a:spLocks noGrp="1"/>
          </p:cNvSpPr>
          <p:nvPr>
            <p:ph type="title"/>
          </p:nvPr>
        </p:nvSpPr>
        <p:spPr/>
        <p:txBody>
          <a:bodyPr/>
          <a:lstStyle/>
          <a:p>
            <a:r>
              <a:rPr lang="en-US" dirty="0">
                <a:cs typeface="Calibri Light"/>
              </a:rPr>
              <a:t>Executive Order 12898</a:t>
            </a:r>
            <a:endParaRPr lang="en-US" dirty="0"/>
          </a:p>
        </p:txBody>
      </p:sp>
      <p:sp>
        <p:nvSpPr>
          <p:cNvPr id="3" name="Content Placeholder 2">
            <a:extLst>
              <a:ext uri="{FF2B5EF4-FFF2-40B4-BE49-F238E27FC236}">
                <a16:creationId xmlns:a16="http://schemas.microsoft.com/office/drawing/2014/main" id="{264443FA-346B-485F-BD1F-B3DBC94ECBE7}"/>
              </a:ext>
            </a:extLst>
          </p:cNvPr>
          <p:cNvSpPr>
            <a:spLocks noGrp="1"/>
          </p:cNvSpPr>
          <p:nvPr>
            <p:ph sz="half" idx="1"/>
          </p:nvPr>
        </p:nvSpPr>
        <p:spPr/>
        <p:txBody>
          <a:bodyPr>
            <a:normAutofit/>
          </a:bodyPr>
          <a:lstStyle/>
          <a:p>
            <a:r>
              <a:rPr lang="en-US" dirty="0"/>
              <a:t>Federal Actions to Address Environmental Justice in Minority Populations and Low-Income Populations</a:t>
            </a:r>
          </a:p>
          <a:p>
            <a:pPr lvl="1"/>
            <a:r>
              <a:rPr lang="en-US" dirty="0"/>
              <a:t>Issued by President Clinton in 1994</a:t>
            </a:r>
          </a:p>
          <a:p>
            <a:pPr lvl="1"/>
            <a:r>
              <a:rPr lang="en-US" dirty="0"/>
              <a:t>Focus federal attention on environmental and health effects of federal actions on minority and low-income populations</a:t>
            </a:r>
          </a:p>
          <a:p>
            <a:pPr marL="457200" lvl="1" indent="0">
              <a:buNone/>
            </a:pPr>
            <a:endParaRPr lang="en-US" dirty="0"/>
          </a:p>
        </p:txBody>
      </p:sp>
      <p:pic>
        <p:nvPicPr>
          <p:cNvPr id="7" name="Content Placeholder 6"/>
          <p:cNvPicPr>
            <a:picLocks noGrp="1" noChangeAspect="1"/>
          </p:cNvPicPr>
          <p:nvPr>
            <p:ph sz="half" idx="2"/>
          </p:nvPr>
        </p:nvPicPr>
        <p:blipFill>
          <a:blip r:embed="rId3"/>
          <a:stretch>
            <a:fillRect/>
          </a:stretch>
        </p:blipFill>
        <p:spPr>
          <a:xfrm>
            <a:off x="6168044" y="1690688"/>
            <a:ext cx="5185756" cy="3495162"/>
          </a:xfrm>
          <a:prstGeom prst="rect">
            <a:avLst/>
          </a:prstGeom>
        </p:spPr>
      </p:pic>
      <p:sp>
        <p:nvSpPr>
          <p:cNvPr id="4" name="Footer Placeholder 3">
            <a:extLst>
              <a:ext uri="{FF2B5EF4-FFF2-40B4-BE49-F238E27FC236}">
                <a16:creationId xmlns:a16="http://schemas.microsoft.com/office/drawing/2014/main" id="{54D58F83-A4A1-4AD1-AAFC-4EC0E8B60038}"/>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C1EA746F-E9B6-4822-8556-8F5D6A9025CF}"/>
              </a:ext>
            </a:extLst>
          </p:cNvPr>
          <p:cNvSpPr>
            <a:spLocks noGrp="1"/>
          </p:cNvSpPr>
          <p:nvPr>
            <p:ph type="sldNum" sz="quarter" idx="12"/>
          </p:nvPr>
        </p:nvSpPr>
        <p:spPr/>
        <p:txBody>
          <a:bodyPr/>
          <a:lstStyle/>
          <a:p>
            <a:fld id="{82692506-6D33-4386-AFDA-6DB3896FF238}" type="slidenum">
              <a:rPr lang="en-US" smtClean="0"/>
              <a:t>34</a:t>
            </a:fld>
            <a:endParaRPr lang="en-US"/>
          </a:p>
        </p:txBody>
      </p:sp>
      <p:sp>
        <p:nvSpPr>
          <p:cNvPr id="8" name="Rectangle 7"/>
          <p:cNvSpPr/>
          <p:nvPr/>
        </p:nvSpPr>
        <p:spPr>
          <a:xfrm>
            <a:off x="6019800" y="5324863"/>
            <a:ext cx="6096000" cy="276999"/>
          </a:xfrm>
          <a:prstGeom prst="rect">
            <a:avLst/>
          </a:prstGeom>
        </p:spPr>
        <p:txBody>
          <a:bodyPr>
            <a:spAutoFit/>
          </a:bodyPr>
          <a:lstStyle/>
          <a:p>
            <a:r>
              <a:rPr lang="en-US" sz="1200" dirty="0">
                <a:solidFill>
                  <a:schemeClr val="bg2">
                    <a:lumMod val="50000"/>
                  </a:schemeClr>
                </a:solidFill>
              </a:rPr>
              <a:t>Source: https://www.energy.gov/sites/prod/files/2017/01/f34/201701_EJStrategy.pdf</a:t>
            </a:r>
          </a:p>
        </p:txBody>
      </p:sp>
    </p:spTree>
    <p:extLst>
      <p:ext uri="{BB962C8B-B14F-4D97-AF65-F5344CB8AC3E}">
        <p14:creationId xmlns:p14="http://schemas.microsoft.com/office/powerpoint/2010/main" val="4325356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BDD7-FEE2-074D-8E4D-A179B13ED680}"/>
              </a:ext>
            </a:extLst>
          </p:cNvPr>
          <p:cNvSpPr>
            <a:spLocks noGrp="1"/>
          </p:cNvSpPr>
          <p:nvPr>
            <p:ph type="title"/>
          </p:nvPr>
        </p:nvSpPr>
        <p:spPr/>
        <p:txBody>
          <a:bodyPr/>
          <a:lstStyle/>
          <a:p>
            <a:r>
              <a:rPr lang="en-US" dirty="0"/>
              <a:t>Case Example: Cypress Freeway Replacement</a:t>
            </a:r>
          </a:p>
        </p:txBody>
      </p:sp>
      <p:sp>
        <p:nvSpPr>
          <p:cNvPr id="4" name="Footer Placeholder 3">
            <a:extLst>
              <a:ext uri="{FF2B5EF4-FFF2-40B4-BE49-F238E27FC236}">
                <a16:creationId xmlns:a16="http://schemas.microsoft.com/office/drawing/2014/main" id="{82C88729-2E27-134A-8B47-8CC7D80FE06E}"/>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39946F21-FCD5-E248-BA67-74273D65200D}"/>
              </a:ext>
            </a:extLst>
          </p:cNvPr>
          <p:cNvSpPr>
            <a:spLocks noGrp="1"/>
          </p:cNvSpPr>
          <p:nvPr>
            <p:ph type="sldNum" sz="quarter" idx="12"/>
          </p:nvPr>
        </p:nvSpPr>
        <p:spPr/>
        <p:txBody>
          <a:bodyPr/>
          <a:lstStyle/>
          <a:p>
            <a:fld id="{82692506-6D33-4386-AFDA-6DB3896FF238}" type="slidenum">
              <a:rPr lang="en-US" smtClean="0"/>
              <a:t>35</a:t>
            </a:fld>
            <a:endParaRPr lang="en-US"/>
          </a:p>
        </p:txBody>
      </p:sp>
      <p:pic>
        <p:nvPicPr>
          <p:cNvPr id="10" name="Picture 4" descr="https://www.cnu.org/sites/default/files/512eb0738b4d1d024f31f9a75a3e0278%402x.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838200" y="1860645"/>
            <a:ext cx="5181600" cy="428129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684027" y="6109341"/>
            <a:ext cx="3435556" cy="261610"/>
          </a:xfrm>
          <a:prstGeom prst="rect">
            <a:avLst/>
          </a:prstGeom>
        </p:spPr>
        <p:txBody>
          <a:bodyPr wrap="none">
            <a:spAutoFit/>
          </a:bodyPr>
          <a:lstStyle/>
          <a:p>
            <a:r>
              <a:rPr lang="en-US" sz="1100" dirty="0">
                <a:solidFill>
                  <a:schemeClr val="bg1">
                    <a:lumMod val="50000"/>
                  </a:schemeClr>
                </a:solidFill>
              </a:rPr>
              <a:t>Source: https://www.cnu.org/oakland-mandela-parkway</a:t>
            </a:r>
          </a:p>
        </p:txBody>
      </p:sp>
      <p:pic>
        <p:nvPicPr>
          <p:cNvPr id="12" name="Picture 2" descr="Picture"/>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756862" y="1327580"/>
            <a:ext cx="3707476" cy="470612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799817" y="6033703"/>
            <a:ext cx="5685904" cy="261610"/>
          </a:xfrm>
          <a:prstGeom prst="rect">
            <a:avLst/>
          </a:prstGeom>
        </p:spPr>
        <p:txBody>
          <a:bodyPr wrap="square">
            <a:spAutoFit/>
          </a:bodyPr>
          <a:lstStyle/>
          <a:p>
            <a:r>
              <a:rPr lang="en-US" sz="1100" dirty="0">
                <a:solidFill>
                  <a:schemeClr val="bg1">
                    <a:lumMod val="50000"/>
                  </a:schemeClr>
                </a:solidFill>
              </a:rPr>
              <a:t>Source: https://oaklandplanninghistory.weebly.com/the-changing-face-of-oakland.html</a:t>
            </a:r>
          </a:p>
        </p:txBody>
      </p:sp>
    </p:spTree>
    <p:extLst>
      <p:ext uri="{BB962C8B-B14F-4D97-AF65-F5344CB8AC3E}">
        <p14:creationId xmlns:p14="http://schemas.microsoft.com/office/powerpoint/2010/main" val="2385086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F605C-63F0-9F41-AF92-C6DC0BBF8E99}"/>
              </a:ext>
            </a:extLst>
          </p:cNvPr>
          <p:cNvSpPr>
            <a:spLocks noGrp="1"/>
          </p:cNvSpPr>
          <p:nvPr>
            <p:ph type="title"/>
          </p:nvPr>
        </p:nvSpPr>
        <p:spPr/>
        <p:txBody>
          <a:bodyPr/>
          <a:lstStyle/>
          <a:p>
            <a:r>
              <a:rPr lang="en-US" dirty="0"/>
              <a:t>Executive Order 13985</a:t>
            </a:r>
          </a:p>
        </p:txBody>
      </p:sp>
      <p:sp>
        <p:nvSpPr>
          <p:cNvPr id="3" name="Content Placeholder 2">
            <a:extLst>
              <a:ext uri="{FF2B5EF4-FFF2-40B4-BE49-F238E27FC236}">
                <a16:creationId xmlns:a16="http://schemas.microsoft.com/office/drawing/2014/main" id="{E958A89A-8067-D44F-9F47-006D97731A6C}"/>
              </a:ext>
            </a:extLst>
          </p:cNvPr>
          <p:cNvSpPr>
            <a:spLocks noGrp="1"/>
          </p:cNvSpPr>
          <p:nvPr>
            <p:ph idx="1"/>
          </p:nvPr>
        </p:nvSpPr>
        <p:spPr/>
        <p:txBody>
          <a:bodyPr/>
          <a:lstStyle/>
          <a:p>
            <a:r>
              <a:rPr lang="en-US" dirty="0"/>
              <a:t>Advancing Racial Equity and Support for Underserved Communities through the Federal Government</a:t>
            </a:r>
          </a:p>
          <a:p>
            <a:pPr lvl="1"/>
            <a:r>
              <a:rPr lang="en-US" dirty="0"/>
              <a:t>Issued by President Biden in 2021</a:t>
            </a:r>
          </a:p>
          <a:p>
            <a:pPr lvl="1"/>
            <a:r>
              <a:rPr lang="en-US" dirty="0"/>
              <a:t>Requires federal agencies to examine if their policies and practices contribute to inequities in service access, utilization, and outcomes</a:t>
            </a:r>
          </a:p>
          <a:p>
            <a:pPr lvl="1"/>
            <a:r>
              <a:rPr lang="en-US" dirty="0"/>
              <a:t>Establishes requirements on the Office of Management Budget (OMB) Director and executive departments to take proactive steps to eliminate barriers to equal opportunity for underserved communities</a:t>
            </a:r>
          </a:p>
        </p:txBody>
      </p:sp>
      <p:sp>
        <p:nvSpPr>
          <p:cNvPr id="4" name="Footer Placeholder 3">
            <a:extLst>
              <a:ext uri="{FF2B5EF4-FFF2-40B4-BE49-F238E27FC236}">
                <a16:creationId xmlns:a16="http://schemas.microsoft.com/office/drawing/2014/main" id="{7B21109B-2ABC-BD46-827B-99A011EE1DBA}"/>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57C7F448-3DF1-CB44-AAB4-C028B92D4F9C}"/>
              </a:ext>
            </a:extLst>
          </p:cNvPr>
          <p:cNvSpPr>
            <a:spLocks noGrp="1"/>
          </p:cNvSpPr>
          <p:nvPr>
            <p:ph type="sldNum" sz="quarter" idx="12"/>
          </p:nvPr>
        </p:nvSpPr>
        <p:spPr/>
        <p:txBody>
          <a:bodyPr/>
          <a:lstStyle/>
          <a:p>
            <a:fld id="{82692506-6D33-4386-AFDA-6DB3896FF238}" type="slidenum">
              <a:rPr lang="en-US" smtClean="0"/>
              <a:t>36</a:t>
            </a:fld>
            <a:endParaRPr lang="en-US"/>
          </a:p>
        </p:txBody>
      </p:sp>
    </p:spTree>
    <p:extLst>
      <p:ext uri="{BB962C8B-B14F-4D97-AF65-F5344CB8AC3E}">
        <p14:creationId xmlns:p14="http://schemas.microsoft.com/office/powerpoint/2010/main" val="11329353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Justice 40</a:t>
            </a:r>
          </a:p>
        </p:txBody>
      </p:sp>
      <p:sp>
        <p:nvSpPr>
          <p:cNvPr id="3" name="Content Placeholder 2"/>
          <p:cNvSpPr>
            <a:spLocks noGrp="1"/>
          </p:cNvSpPr>
          <p:nvPr>
            <p:ph sz="half" idx="1"/>
          </p:nvPr>
        </p:nvSpPr>
        <p:spPr>
          <a:xfrm>
            <a:off x="373743" y="1762625"/>
            <a:ext cx="4401457" cy="4351338"/>
          </a:xfrm>
        </p:spPr>
        <p:txBody>
          <a:bodyPr>
            <a:normAutofit lnSpcReduction="10000"/>
          </a:bodyPr>
          <a:lstStyle/>
          <a:p>
            <a:r>
              <a:rPr lang="en-US" dirty="0"/>
              <a:t>Aims to deliver 40 percent of the overall benefits of relevant federal investments to disadvantaged communities</a:t>
            </a:r>
          </a:p>
          <a:p>
            <a:r>
              <a:rPr lang="en-US" dirty="0"/>
              <a:t>Addresses inequities that hinder sustainable, just society, and that disproportionately harm low-income and communities of color </a:t>
            </a:r>
          </a:p>
          <a:p>
            <a:endParaRPr lang="en-US" dirty="0"/>
          </a:p>
        </p:txBody>
      </p:sp>
      <p:pic>
        <p:nvPicPr>
          <p:cNvPr id="7" name="Content Placeholder 6">
            <a:hlinkClick r:id="rId3"/>
          </p:cNvPr>
          <p:cNvPicPr>
            <a:picLocks noGrp="1" noChangeAspect="1"/>
          </p:cNvPicPr>
          <p:nvPr>
            <p:ph sz="half" idx="2"/>
          </p:nvPr>
        </p:nvPicPr>
        <p:blipFill>
          <a:blip r:embed="rId4"/>
          <a:stretch>
            <a:fillRect/>
          </a:stretch>
        </p:blipFill>
        <p:spPr>
          <a:xfrm>
            <a:off x="4800600" y="1291441"/>
            <a:ext cx="6375400" cy="4602359"/>
          </a:xfrm>
          <a:prstGeom prst="rect">
            <a:avLst/>
          </a:prstGeom>
        </p:spPr>
      </p:pic>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37</a:t>
            </a:fld>
            <a:endParaRPr lang="en-US"/>
          </a:p>
        </p:txBody>
      </p:sp>
      <p:pic>
        <p:nvPicPr>
          <p:cNvPr id="8" name="Picture 7"/>
          <p:cNvPicPr>
            <a:picLocks noChangeAspect="1"/>
          </p:cNvPicPr>
          <p:nvPr/>
        </p:nvPicPr>
        <p:blipFill>
          <a:blip r:embed="rId5"/>
          <a:stretch>
            <a:fillRect/>
          </a:stretch>
        </p:blipFill>
        <p:spPr>
          <a:xfrm>
            <a:off x="8153400" y="1291441"/>
            <a:ext cx="3017533" cy="915298"/>
          </a:xfrm>
          <a:prstGeom prst="rect">
            <a:avLst/>
          </a:prstGeom>
        </p:spPr>
      </p:pic>
      <p:sp>
        <p:nvSpPr>
          <p:cNvPr id="9" name="Rectangle 8"/>
          <p:cNvSpPr/>
          <p:nvPr/>
        </p:nvSpPr>
        <p:spPr>
          <a:xfrm>
            <a:off x="4800600" y="5975463"/>
            <a:ext cx="6985000" cy="276999"/>
          </a:xfrm>
          <a:prstGeom prst="rect">
            <a:avLst/>
          </a:prstGeom>
        </p:spPr>
        <p:txBody>
          <a:bodyPr wrap="square">
            <a:spAutoFit/>
          </a:bodyPr>
          <a:lstStyle/>
          <a:p>
            <a:r>
              <a:rPr lang="en-US" sz="1200" dirty="0">
                <a:solidFill>
                  <a:schemeClr val="bg2">
                    <a:lumMod val="50000"/>
                  </a:schemeClr>
                </a:solidFill>
              </a:rPr>
              <a:t>Source: https://screeningtool.geoplatform.gov/en/cejst#3.55/34.22/-99.12</a:t>
            </a:r>
          </a:p>
        </p:txBody>
      </p:sp>
    </p:spTree>
    <p:extLst>
      <p:ext uri="{BB962C8B-B14F-4D97-AF65-F5344CB8AC3E}">
        <p14:creationId xmlns:p14="http://schemas.microsoft.com/office/powerpoint/2010/main" val="4586979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Advancing Equity in Transportation</a:t>
            </a:r>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38</a:t>
            </a:fld>
            <a:endParaRPr lang="en-US" dirty="0"/>
          </a:p>
        </p:txBody>
      </p:sp>
    </p:spTree>
    <p:extLst>
      <p:ext uri="{BB962C8B-B14F-4D97-AF65-F5344CB8AC3E}">
        <p14:creationId xmlns:p14="http://schemas.microsoft.com/office/powerpoint/2010/main" val="3776607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DC4-6DAD-4E10-8F58-DAE99BE272A5}"/>
              </a:ext>
            </a:extLst>
          </p:cNvPr>
          <p:cNvSpPr>
            <a:spLocks noGrp="1"/>
          </p:cNvSpPr>
          <p:nvPr>
            <p:ph type="title"/>
          </p:nvPr>
        </p:nvSpPr>
        <p:spPr/>
        <p:txBody>
          <a:bodyPr/>
          <a:lstStyle/>
          <a:p>
            <a:r>
              <a:rPr lang="en-US" dirty="0"/>
              <a:t>Traditional Three-Step Approach for Equity Analysis</a:t>
            </a:r>
          </a:p>
        </p:txBody>
      </p:sp>
      <p:sp>
        <p:nvSpPr>
          <p:cNvPr id="3" name="Content Placeholder 2">
            <a:extLst>
              <a:ext uri="{FF2B5EF4-FFF2-40B4-BE49-F238E27FC236}">
                <a16:creationId xmlns:a16="http://schemas.microsoft.com/office/drawing/2014/main" id="{06C1F5E0-88EA-490A-9C61-B40B25937021}"/>
              </a:ext>
            </a:extLst>
          </p:cNvPr>
          <p:cNvSpPr>
            <a:spLocks noGrp="1"/>
          </p:cNvSpPr>
          <p:nvPr>
            <p:ph idx="1"/>
          </p:nvPr>
        </p:nvSpPr>
        <p:spPr/>
        <p:txBody>
          <a:bodyPr/>
          <a:lstStyle/>
          <a:p>
            <a:r>
              <a:rPr lang="en-US" dirty="0"/>
              <a:t>Define and locate underserved populations </a:t>
            </a:r>
          </a:p>
          <a:p>
            <a:pPr lvl="1"/>
            <a:r>
              <a:rPr lang="en-US" dirty="0"/>
              <a:t>E.g., overall proportion of underserved populations compared to the region</a:t>
            </a:r>
          </a:p>
          <a:p>
            <a:r>
              <a:rPr lang="en-US" dirty="0"/>
              <a:t>Identify and select metrics and indicators for the assessment </a:t>
            </a:r>
          </a:p>
          <a:p>
            <a:pPr lvl="1"/>
            <a:r>
              <a:rPr lang="en-US" dirty="0"/>
              <a:t>E.g., accessibility, environmental impacts, health effects, etc.</a:t>
            </a:r>
          </a:p>
          <a:p>
            <a:r>
              <a:rPr lang="en-US" dirty="0"/>
              <a:t>Assess potential equity outcomes across groups and/or across scenarios for a given plan or project </a:t>
            </a:r>
          </a:p>
          <a:p>
            <a:pPr lvl="1"/>
            <a:r>
              <a:rPr lang="en-US" dirty="0"/>
              <a:t>E.g., by comparing the base year to forecasted changes</a:t>
            </a:r>
          </a:p>
        </p:txBody>
      </p:sp>
      <p:sp>
        <p:nvSpPr>
          <p:cNvPr id="4" name="Footer Placeholder 3">
            <a:extLst>
              <a:ext uri="{FF2B5EF4-FFF2-40B4-BE49-F238E27FC236}">
                <a16:creationId xmlns:a16="http://schemas.microsoft.com/office/drawing/2014/main" id="{8D180C61-C8DD-482B-A680-2833936F83BE}"/>
              </a:ext>
            </a:extLst>
          </p:cNvPr>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a:extLst>
              <a:ext uri="{FF2B5EF4-FFF2-40B4-BE49-F238E27FC236}">
                <a16:creationId xmlns:a16="http://schemas.microsoft.com/office/drawing/2014/main" id="{7E12236E-DCAE-4E82-8D53-AFE138424841}"/>
              </a:ext>
            </a:extLst>
          </p:cNvPr>
          <p:cNvSpPr>
            <a:spLocks noGrp="1"/>
          </p:cNvSpPr>
          <p:nvPr>
            <p:ph type="sldNum" sz="quarter" idx="12"/>
          </p:nvPr>
        </p:nvSpPr>
        <p:spPr/>
        <p:txBody>
          <a:bodyPr/>
          <a:lstStyle/>
          <a:p>
            <a:fld id="{82692506-6D33-4386-AFDA-6DB3896FF238}" type="slidenum">
              <a:rPr lang="en-US" smtClean="0"/>
              <a:t>39</a:t>
            </a:fld>
            <a:endParaRPr lang="en-US"/>
          </a:p>
        </p:txBody>
      </p:sp>
      <p:sp>
        <p:nvSpPr>
          <p:cNvPr id="6" name="Rectangle 5">
            <a:extLst>
              <a:ext uri="{FF2B5EF4-FFF2-40B4-BE49-F238E27FC236}">
                <a16:creationId xmlns:a16="http://schemas.microsoft.com/office/drawing/2014/main" id="{BFA6036A-CF8A-3145-BB1D-63CFBB996367}"/>
              </a:ext>
            </a:extLst>
          </p:cNvPr>
          <p:cNvSpPr/>
          <p:nvPr/>
        </p:nvSpPr>
        <p:spPr>
          <a:xfrm>
            <a:off x="5199818" y="5319319"/>
            <a:ext cx="5697458" cy="523220"/>
          </a:xfrm>
          <a:prstGeom prst="rect">
            <a:avLst/>
          </a:prstGeom>
        </p:spPr>
        <p:txBody>
          <a:bodyPr wrap="none">
            <a:spAutoFit/>
          </a:bodyPr>
          <a:lstStyle/>
          <a:p>
            <a:pPr algn="r"/>
            <a:r>
              <a:rPr lang="en-US" sz="2800" dirty="0"/>
              <a:t>-</a:t>
            </a:r>
            <a:r>
              <a:rPr lang="en-US" sz="2800" dirty="0" err="1"/>
              <a:t>Karner</a:t>
            </a:r>
            <a:r>
              <a:rPr lang="en-US" sz="2800" dirty="0"/>
              <a:t> &amp; </a:t>
            </a:r>
            <a:r>
              <a:rPr lang="en-US" sz="2800" dirty="0" err="1"/>
              <a:t>Neemier</a:t>
            </a:r>
            <a:r>
              <a:rPr lang="en-US" sz="2800" dirty="0"/>
              <a:t>, 2013 &amp; Bills, 2013</a:t>
            </a:r>
          </a:p>
        </p:txBody>
      </p:sp>
    </p:spTree>
    <p:extLst>
      <p:ext uri="{BB962C8B-B14F-4D97-AF65-F5344CB8AC3E}">
        <p14:creationId xmlns:p14="http://schemas.microsoft.com/office/powerpoint/2010/main" val="913263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Inequality</a:t>
            </a:r>
          </a:p>
        </p:txBody>
      </p:sp>
      <p:sp>
        <p:nvSpPr>
          <p:cNvPr id="3" name="Slide Number Placeholder 2"/>
          <p:cNvSpPr>
            <a:spLocks noGrp="1"/>
          </p:cNvSpPr>
          <p:nvPr>
            <p:ph type="sldNum" sz="quarter" idx="12"/>
          </p:nvPr>
        </p:nvSpPr>
        <p:spPr/>
        <p:txBody>
          <a:bodyPr/>
          <a:lstStyle/>
          <a:p>
            <a:fld id="{561BF587-D48E-4F0D-A39C-5AB282297A33}" type="slidenum">
              <a:rPr lang="en-US" smtClean="0"/>
              <a:t>4</a:t>
            </a:fld>
            <a:endParaRPr lang="en-US"/>
          </a:p>
        </p:txBody>
      </p:sp>
      <p:sp>
        <p:nvSpPr>
          <p:cNvPr id="6" name="Footer Placeholder 5"/>
          <p:cNvSpPr>
            <a:spLocks noGrp="1"/>
          </p:cNvSpPr>
          <p:nvPr>
            <p:ph type="ftr" sz="quarter" idx="11"/>
          </p:nvPr>
        </p:nvSpPr>
        <p:spPr/>
        <p:txBody>
          <a:bodyPr/>
          <a:lstStyle/>
          <a:p>
            <a:r>
              <a:rPr lang="en-US"/>
              <a:t>The Transportation Equity Curriculum: History and Theory of Transportation Equity</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6560071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2123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Critiques of Traditional Equity Analysis Practices </a:t>
            </a:r>
          </a:p>
        </p:txBody>
      </p:sp>
      <p:sp>
        <p:nvSpPr>
          <p:cNvPr id="3" name="Content Placeholder 2"/>
          <p:cNvSpPr>
            <a:spLocks noGrp="1"/>
          </p:cNvSpPr>
          <p:nvPr>
            <p:ph idx="1"/>
          </p:nvPr>
        </p:nvSpPr>
        <p:spPr>
          <a:xfrm>
            <a:off x="838200" y="1934807"/>
            <a:ext cx="10515600" cy="4351338"/>
          </a:xfrm>
        </p:spPr>
        <p:txBody>
          <a:bodyPr/>
          <a:lstStyle/>
          <a:p>
            <a:r>
              <a:rPr lang="en-US" dirty="0"/>
              <a:t>Existing law and regulatory guidance is not sufficiently prescriptive to ensure meaningful and actionable equity analyses</a:t>
            </a:r>
          </a:p>
          <a:p>
            <a:r>
              <a:rPr lang="en-US" dirty="0"/>
              <a:t>The analysis does not always consider: </a:t>
            </a:r>
          </a:p>
          <a:p>
            <a:pPr lvl="1"/>
            <a:r>
              <a:rPr lang="en-US" dirty="0"/>
              <a:t>The ways in which different target populations, metrics, and definitions of equity affect the results of the analysis</a:t>
            </a:r>
          </a:p>
          <a:p>
            <a:pPr lvl="1"/>
            <a:r>
              <a:rPr lang="en-US" dirty="0"/>
              <a:t>If the population definition adequately captures the dimensions of inequity by race and class</a:t>
            </a:r>
          </a:p>
          <a:p>
            <a:endParaRPr lang="en-US" dirty="0"/>
          </a:p>
          <a:p>
            <a:pPr marL="0" indent="0" algn="r">
              <a:buNone/>
            </a:pPr>
            <a:r>
              <a:rPr lang="en-US" dirty="0"/>
              <a:t>-Karner &amp; </a:t>
            </a:r>
            <a:r>
              <a:rPr lang="en-US" dirty="0" err="1"/>
              <a:t>Neemier</a:t>
            </a:r>
            <a:r>
              <a:rPr lang="en-US" dirty="0"/>
              <a:t>, 2013 &amp; Bills, 2013</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40</a:t>
            </a:fld>
            <a:endParaRPr lang="en-US" dirty="0"/>
          </a:p>
        </p:txBody>
      </p:sp>
    </p:spTree>
    <p:extLst>
      <p:ext uri="{BB962C8B-B14F-4D97-AF65-F5344CB8AC3E}">
        <p14:creationId xmlns:p14="http://schemas.microsoft.com/office/powerpoint/2010/main" val="3823318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Critiques of Traditional Equity Analysis Practices </a:t>
            </a:r>
          </a:p>
        </p:txBody>
      </p:sp>
      <p:sp>
        <p:nvSpPr>
          <p:cNvPr id="3" name="Content Placeholder 2"/>
          <p:cNvSpPr>
            <a:spLocks noGrp="1"/>
          </p:cNvSpPr>
          <p:nvPr>
            <p:ph idx="1"/>
          </p:nvPr>
        </p:nvSpPr>
        <p:spPr/>
        <p:txBody>
          <a:bodyPr/>
          <a:lstStyle/>
          <a:p>
            <a:r>
              <a:rPr lang="en-US" dirty="0"/>
              <a:t>The state of regulations have not kept pace with advances in modeling, computation, and data collection capabilities</a:t>
            </a:r>
          </a:p>
          <a:p>
            <a:r>
              <a:rPr lang="en-US" dirty="0"/>
              <a:t>Analyses delineating geography between protected and reference populations assumes a homogeneity of population</a:t>
            </a:r>
          </a:p>
          <a:p>
            <a:r>
              <a:rPr lang="en-US" dirty="0"/>
              <a:t>There is an assumption that effects on minorities are equivalent, when in many cities Black and African American people have been disproportionately burdened relative to other minorities</a:t>
            </a:r>
          </a:p>
          <a:p>
            <a:endParaRPr lang="en-US" dirty="0"/>
          </a:p>
          <a:p>
            <a:pPr marL="0" indent="0" algn="r">
              <a:buNone/>
            </a:pPr>
            <a:r>
              <a:rPr lang="en-US" dirty="0"/>
              <a:t>-Raphael Dumas, 2018 </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41</a:t>
            </a:fld>
            <a:endParaRPr lang="en-US" dirty="0"/>
          </a:p>
        </p:txBody>
      </p:sp>
    </p:spTree>
    <p:extLst>
      <p:ext uri="{BB962C8B-B14F-4D97-AF65-F5344CB8AC3E}">
        <p14:creationId xmlns:p14="http://schemas.microsoft.com/office/powerpoint/2010/main" val="3154483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Revised Equity Analysis Process</a:t>
            </a:r>
          </a:p>
        </p:txBody>
      </p:sp>
      <p:sp>
        <p:nvSpPr>
          <p:cNvPr id="3" name="Content Placeholder 2"/>
          <p:cNvSpPr>
            <a:spLocks noGrp="1"/>
          </p:cNvSpPr>
          <p:nvPr>
            <p:ph idx="1"/>
          </p:nvPr>
        </p:nvSpPr>
        <p:spPr/>
        <p:txBody>
          <a:bodyPr>
            <a:normAutofit fontScale="92500" lnSpcReduction="10000"/>
          </a:bodyPr>
          <a:lstStyle/>
          <a:p>
            <a:r>
              <a:rPr lang="en-US" dirty="0"/>
              <a:t>Engage the public</a:t>
            </a:r>
          </a:p>
          <a:p>
            <a:r>
              <a:rPr lang="en-US" dirty="0"/>
              <a:t>Develop community visions and goals</a:t>
            </a:r>
          </a:p>
          <a:p>
            <a:r>
              <a:rPr lang="en-US" dirty="0"/>
              <a:t>Define need and action</a:t>
            </a:r>
          </a:p>
          <a:p>
            <a:r>
              <a:rPr lang="en-US" dirty="0"/>
              <a:t>Identify community characteristics</a:t>
            </a:r>
          </a:p>
          <a:p>
            <a:r>
              <a:rPr lang="en-US" dirty="0"/>
              <a:t>Analyze impacts</a:t>
            </a:r>
          </a:p>
          <a:p>
            <a:r>
              <a:rPr lang="en-US" dirty="0"/>
              <a:t>Identify solutions</a:t>
            </a:r>
          </a:p>
          <a:p>
            <a:r>
              <a:rPr lang="en-US" dirty="0"/>
              <a:t>Document findings</a:t>
            </a:r>
          </a:p>
          <a:p>
            <a:r>
              <a:rPr lang="en-US" dirty="0"/>
              <a:t>Implement and monitor</a:t>
            </a:r>
          </a:p>
          <a:p>
            <a:pPr marL="0" indent="0" algn="r">
              <a:buNone/>
            </a:pPr>
            <a:endParaRPr lang="en-US" sz="2200" dirty="0"/>
          </a:p>
          <a:p>
            <a:pPr marL="0" indent="0" algn="r">
              <a:buNone/>
            </a:pPr>
            <a:r>
              <a:rPr lang="en-US" sz="2200" dirty="0"/>
              <a:t>-FHWA, Community Impact Assessment: A Quick Reference for Transportation, 2018</a:t>
            </a:r>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42</a:t>
            </a:fld>
            <a:endParaRPr lang="en-US"/>
          </a:p>
        </p:txBody>
      </p:sp>
    </p:spTree>
    <p:extLst>
      <p:ext uri="{BB962C8B-B14F-4D97-AF65-F5344CB8AC3E}">
        <p14:creationId xmlns:p14="http://schemas.microsoft.com/office/powerpoint/2010/main" val="2922073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4D7E2-9FC8-014C-B3AF-E18BA1249BC0}"/>
              </a:ext>
            </a:extLst>
          </p:cNvPr>
          <p:cNvSpPr>
            <a:spLocks noGrp="1"/>
          </p:cNvSpPr>
          <p:nvPr>
            <p:ph type="title"/>
          </p:nvPr>
        </p:nvSpPr>
        <p:spPr>
          <a:xfrm>
            <a:off x="838200" y="365125"/>
            <a:ext cx="10963656" cy="1325563"/>
          </a:xfrm>
        </p:spPr>
        <p:txBody>
          <a:bodyPr anchor="ctr">
            <a:normAutofit/>
          </a:bodyPr>
          <a:lstStyle/>
          <a:p>
            <a:r>
              <a:rPr lang="en-US" dirty="0"/>
              <a:t>How Can We Advance Equity in Transportation?</a:t>
            </a:r>
          </a:p>
        </p:txBody>
      </p:sp>
      <p:sp>
        <p:nvSpPr>
          <p:cNvPr id="6" name="Footer Placeholder 5"/>
          <p:cNvSpPr>
            <a:spLocks noGrp="1"/>
          </p:cNvSpPr>
          <p:nvPr>
            <p:ph type="ftr" sz="quarter" idx="11"/>
          </p:nvPr>
        </p:nvSpPr>
        <p:spPr>
          <a:xfrm>
            <a:off x="4084250" y="6356350"/>
            <a:ext cx="4471555" cy="365125"/>
          </a:xfrm>
        </p:spPr>
        <p:txBody>
          <a:bodyPr anchor="ctr">
            <a:noAutofit/>
          </a:bodyPr>
          <a:lstStyle/>
          <a:p>
            <a:pPr>
              <a:lnSpc>
                <a:spcPct val="90000"/>
              </a:lnSpc>
              <a:spcAft>
                <a:spcPts val="600"/>
              </a:spcAft>
            </a:pPr>
            <a:r>
              <a:rPr lang="en-US" dirty="0"/>
              <a:t>The Transportation Equity Curriculum: History and Theory of Transportation Equity</a:t>
            </a:r>
          </a:p>
        </p:txBody>
      </p:sp>
      <p:sp>
        <p:nvSpPr>
          <p:cNvPr id="5" name="Slide Number Placeholder 4">
            <a:extLst>
              <a:ext uri="{FF2B5EF4-FFF2-40B4-BE49-F238E27FC236}">
                <a16:creationId xmlns:a16="http://schemas.microsoft.com/office/drawing/2014/main" id="{B2195D61-847D-1E4F-9704-C8738677F1F1}"/>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82692506-6D33-4386-AFDA-6DB3896FF238}" type="slidenum">
              <a:rPr lang="en-US" smtClean="0"/>
              <a:pPr>
                <a:spcAft>
                  <a:spcPts val="600"/>
                </a:spcAft>
              </a:pPr>
              <a:t>43</a:t>
            </a:fld>
            <a:endParaRPr lang="en-US"/>
          </a:p>
        </p:txBody>
      </p:sp>
      <p:graphicFrame>
        <p:nvGraphicFramePr>
          <p:cNvPr id="8" name="Content Placeholder 2">
            <a:extLst>
              <a:ext uri="{FF2B5EF4-FFF2-40B4-BE49-F238E27FC236}">
                <a16:creationId xmlns:a16="http://schemas.microsoft.com/office/drawing/2014/main" id="{AA095FB8-B01E-4BFB-8222-0567751165EE}"/>
              </a:ext>
            </a:extLst>
          </p:cNvPr>
          <p:cNvGraphicFramePr>
            <a:graphicFrameLocks noGrp="1"/>
          </p:cNvGraphicFramePr>
          <p:nvPr>
            <p:ph idx="1"/>
            <p:extLst>
              <p:ext uri="{D42A27DB-BD31-4B8C-83A1-F6EECF244321}">
                <p14:modId xmlns:p14="http://schemas.microsoft.com/office/powerpoint/2010/main" val="676036485"/>
              </p:ext>
            </p:extLst>
          </p:nvPr>
        </p:nvGraphicFramePr>
        <p:xfrm>
          <a:off x="838199" y="1506072"/>
          <a:ext cx="10737273" cy="4850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4073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Note on Implicit Bias</a:t>
            </a:r>
          </a:p>
        </p:txBody>
      </p:sp>
      <p:sp>
        <p:nvSpPr>
          <p:cNvPr id="3" name="Content Placeholder 2"/>
          <p:cNvSpPr>
            <a:spLocks noGrp="1"/>
          </p:cNvSpPr>
          <p:nvPr>
            <p:ph sz="half" idx="1"/>
          </p:nvPr>
        </p:nvSpPr>
        <p:spPr>
          <a:xfrm>
            <a:off x="838200" y="1825625"/>
            <a:ext cx="5181600" cy="1953895"/>
          </a:xfrm>
        </p:spPr>
        <p:txBody>
          <a:bodyPr/>
          <a:lstStyle/>
          <a:p>
            <a:r>
              <a:rPr lang="en-US" dirty="0"/>
              <a:t>What is implicit bias?</a:t>
            </a:r>
          </a:p>
          <a:p>
            <a:pPr lvl="1"/>
            <a:r>
              <a:rPr lang="en-US" dirty="0"/>
              <a:t>Subtle beliefs that individuals may hold beneath their conscious awareness, but that can lead to discriminatory behavior.</a:t>
            </a:r>
          </a:p>
          <a:p>
            <a:pPr lvl="1"/>
            <a:endParaRPr lang="en-US" dirty="0"/>
          </a:p>
        </p:txBody>
      </p:sp>
      <p:sp>
        <p:nvSpPr>
          <p:cNvPr id="6" name="Content Placeholder 5"/>
          <p:cNvSpPr>
            <a:spLocks noGrp="1"/>
          </p:cNvSpPr>
          <p:nvPr>
            <p:ph sz="half" idx="2"/>
          </p:nvPr>
        </p:nvSpPr>
        <p:spPr/>
        <p:txBody>
          <a:bodyPr/>
          <a:lstStyle/>
          <a:p>
            <a:r>
              <a:rPr lang="en-US" dirty="0"/>
              <a:t>Bias in transportation system users</a:t>
            </a:r>
          </a:p>
          <a:p>
            <a:pPr lvl="1"/>
            <a:r>
              <a:rPr lang="en-US" dirty="0"/>
              <a:t>Most frequently studied in driver yielding behavior at crosswalks</a:t>
            </a:r>
          </a:p>
          <a:p>
            <a:pPr lvl="2"/>
            <a:r>
              <a:rPr lang="en-US" dirty="0"/>
              <a:t>Causes safety concerns</a:t>
            </a:r>
          </a:p>
          <a:p>
            <a:pPr lvl="2"/>
            <a:r>
              <a:rPr lang="en-US" dirty="0"/>
              <a:t>Discourages participation in active transportation by persons of color</a:t>
            </a:r>
          </a:p>
          <a:p>
            <a:r>
              <a:rPr lang="en-US" dirty="0"/>
              <a:t>Bias in transportation professionals</a:t>
            </a:r>
          </a:p>
          <a:p>
            <a:pPr lvl="1"/>
            <a:r>
              <a:rPr lang="en-US" dirty="0"/>
              <a:t>Can be individual or institutional</a:t>
            </a:r>
          </a:p>
          <a:p>
            <a:pPr lvl="1"/>
            <a:endParaRPr lang="en-US" dirty="0"/>
          </a:p>
          <a:p>
            <a:endParaRPr lang="en-US" dirty="0"/>
          </a:p>
        </p:txBody>
      </p:sp>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dirty="0" smtClean="0"/>
              <a:t>44</a:t>
            </a:fld>
            <a:endParaRPr lang="en-US" dirty="0"/>
          </a:p>
        </p:txBody>
      </p:sp>
      <p:pic>
        <p:nvPicPr>
          <p:cNvPr id="9" name="Picture 8" descr="Download Media Brain Frontiers Neuroscience Line Circle HQ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897" y="3291794"/>
            <a:ext cx="3566206" cy="3566206"/>
          </a:xfrm>
          <a:prstGeom prst="rect">
            <a:avLst/>
          </a:prstGeom>
        </p:spPr>
      </p:pic>
    </p:spTree>
    <p:extLst>
      <p:ext uri="{BB962C8B-B14F-4D97-AF65-F5344CB8AC3E}">
        <p14:creationId xmlns:p14="http://schemas.microsoft.com/office/powerpoint/2010/main" val="2353431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and Equity</a:t>
            </a:r>
          </a:p>
        </p:txBody>
      </p:sp>
      <p:sp>
        <p:nvSpPr>
          <p:cNvPr id="3" name="Content Placeholder 2"/>
          <p:cNvSpPr>
            <a:spLocks noGrp="1"/>
          </p:cNvSpPr>
          <p:nvPr>
            <p:ph idx="1"/>
          </p:nvPr>
        </p:nvSpPr>
        <p:spPr>
          <a:xfrm>
            <a:off x="7239000" y="1825625"/>
            <a:ext cx="4672914" cy="4351338"/>
          </a:xfrm>
        </p:spPr>
        <p:txBody>
          <a:bodyPr/>
          <a:lstStyle/>
          <a:p>
            <a:pPr marL="0" indent="0">
              <a:buNone/>
            </a:pPr>
            <a:r>
              <a:rPr lang="en-US" b="1" dirty="0"/>
              <a:t>Equality </a:t>
            </a:r>
          </a:p>
          <a:p>
            <a:pPr lvl="1"/>
            <a:r>
              <a:rPr lang="en-US" sz="2600" dirty="0"/>
              <a:t>Each individual or group is given the same resources and opportunities</a:t>
            </a:r>
          </a:p>
          <a:p>
            <a:pPr marL="0" indent="0">
              <a:buNone/>
            </a:pPr>
            <a:r>
              <a:rPr lang="en-US" b="1" dirty="0"/>
              <a:t>Equity</a:t>
            </a:r>
            <a:r>
              <a:rPr lang="en-US" dirty="0"/>
              <a:t> </a:t>
            </a:r>
          </a:p>
          <a:p>
            <a:pPr lvl="1"/>
            <a:r>
              <a:rPr lang="en-US" sz="2600" dirty="0"/>
              <a:t>Recognizes that each person has different circumstances and allocates the exact resources and opportunities needed to reach an equal outcome</a:t>
            </a:r>
          </a:p>
          <a:p>
            <a:pPr lvl="1"/>
            <a:endParaRPr lang="en-US" sz="2600" dirty="0"/>
          </a:p>
          <a:p>
            <a:pPr lvl="1"/>
            <a:endParaRPr lang="en-US" sz="2600" dirty="0"/>
          </a:p>
        </p:txBody>
      </p:sp>
      <p:sp>
        <p:nvSpPr>
          <p:cNvPr id="5" name="Slide Number Placeholder 4"/>
          <p:cNvSpPr>
            <a:spLocks noGrp="1"/>
          </p:cNvSpPr>
          <p:nvPr>
            <p:ph type="sldNum" sz="quarter" idx="12"/>
          </p:nvPr>
        </p:nvSpPr>
        <p:spPr/>
        <p:txBody>
          <a:bodyPr/>
          <a:lstStyle/>
          <a:p>
            <a:fld id="{82692506-6D33-4386-AFDA-6DB3896FF238}" type="slidenum">
              <a:rPr lang="en-US" smtClean="0"/>
              <a:t>5</a:t>
            </a:fld>
            <a:endParaRPr lang="en-US" dirty="0"/>
          </a:p>
        </p:txBody>
      </p:sp>
      <p:sp>
        <p:nvSpPr>
          <p:cNvPr id="7" name="Rectangle 6">
            <a:extLst>
              <a:ext uri="{FF2B5EF4-FFF2-40B4-BE49-F238E27FC236}">
                <a16:creationId xmlns:a16="http://schemas.microsoft.com/office/drawing/2014/main" id="{9AB0827E-385A-D14A-889B-C68640A84007}"/>
              </a:ext>
            </a:extLst>
          </p:cNvPr>
          <p:cNvSpPr/>
          <p:nvPr/>
        </p:nvSpPr>
        <p:spPr>
          <a:xfrm>
            <a:off x="7745142" y="6090008"/>
            <a:ext cx="4296176" cy="276999"/>
          </a:xfrm>
          <a:prstGeom prst="rect">
            <a:avLst/>
          </a:prstGeom>
        </p:spPr>
        <p:txBody>
          <a:bodyPr wrap="none">
            <a:spAutoFit/>
          </a:bodyPr>
          <a:lstStyle/>
          <a:p>
            <a:r>
              <a:rPr lang="en-US" sz="1200" dirty="0">
                <a:solidFill>
                  <a:schemeClr val="tx1">
                    <a:lumMod val="50000"/>
                    <a:lumOff val="50000"/>
                  </a:schemeClr>
                </a:solidFill>
              </a:rPr>
              <a:t>https://</a:t>
            </a:r>
            <a:r>
              <a:rPr lang="en-US" sz="1200" dirty="0" err="1">
                <a:solidFill>
                  <a:schemeClr val="tx1">
                    <a:lumMod val="50000"/>
                    <a:lumOff val="50000"/>
                  </a:schemeClr>
                </a:solidFill>
              </a:rPr>
              <a:t>onlinepublichealth.gwu.edu</a:t>
            </a:r>
            <a:r>
              <a:rPr lang="en-US" sz="1200" dirty="0">
                <a:solidFill>
                  <a:schemeClr val="tx1">
                    <a:lumMod val="50000"/>
                    <a:lumOff val="50000"/>
                  </a:schemeClr>
                </a:solidFill>
              </a:rPr>
              <a:t>/resources/equity-vs-equality/</a:t>
            </a:r>
          </a:p>
        </p:txBody>
      </p:sp>
      <p:sp>
        <p:nvSpPr>
          <p:cNvPr id="8" name="Rectangle 7">
            <a:extLst>
              <a:ext uri="{FF2B5EF4-FFF2-40B4-BE49-F238E27FC236}">
                <a16:creationId xmlns:a16="http://schemas.microsoft.com/office/drawing/2014/main" id="{A395C099-7BF4-9240-BEB6-2040B63E5D88}"/>
              </a:ext>
            </a:extLst>
          </p:cNvPr>
          <p:cNvSpPr/>
          <p:nvPr/>
        </p:nvSpPr>
        <p:spPr>
          <a:xfrm>
            <a:off x="602958" y="6027806"/>
            <a:ext cx="4896212" cy="276999"/>
          </a:xfrm>
          <a:prstGeom prst="rect">
            <a:avLst/>
          </a:prstGeom>
        </p:spPr>
        <p:txBody>
          <a:bodyPr wrap="none">
            <a:spAutoFit/>
          </a:bodyPr>
          <a:lstStyle/>
          <a:p>
            <a:r>
              <a:rPr lang="en-US" sz="1200" dirty="0">
                <a:solidFill>
                  <a:schemeClr val="tx1">
                    <a:lumMod val="50000"/>
                    <a:lumOff val="50000"/>
                  </a:schemeClr>
                </a:solidFill>
              </a:rPr>
              <a:t>https://www.rwjf.org/en/library/infographics/visualizing-health-equity.html</a:t>
            </a:r>
          </a:p>
        </p:txBody>
      </p:sp>
      <p:sp>
        <p:nvSpPr>
          <p:cNvPr id="9" name="Footer Placeholder 8"/>
          <p:cNvSpPr>
            <a:spLocks noGrp="1"/>
          </p:cNvSpPr>
          <p:nvPr>
            <p:ph type="ftr" sz="quarter" idx="11"/>
          </p:nvPr>
        </p:nvSpPr>
        <p:spPr/>
        <p:txBody>
          <a:bodyPr/>
          <a:lstStyle/>
          <a:p>
            <a:r>
              <a:rPr lang="en-US"/>
              <a:t>The Transportation Equity Curriculum: History and Theory of Transportation Equity</a:t>
            </a:r>
            <a:endParaRPr lang="en-US" dirty="0"/>
          </a:p>
        </p:txBody>
      </p:sp>
      <p:pic>
        <p:nvPicPr>
          <p:cNvPr id="10" name="Picture 2" descr="Visualizing Health Equity: Diverse People, Challenges, and Solutions  Infographic - RWJF">
            <a:extLst>
              <a:ext uri="{FF2B5EF4-FFF2-40B4-BE49-F238E27FC236}">
                <a16:creationId xmlns:a16="http://schemas.microsoft.com/office/drawing/2014/main" id="{820F4647-67BB-A341-8CCC-FA9E69559A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54163"/>
            <a:ext cx="7239000" cy="443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504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D1892-D2C1-574A-9DEF-D72524100920}"/>
              </a:ext>
            </a:extLst>
          </p:cNvPr>
          <p:cNvSpPr>
            <a:spLocks noGrp="1"/>
          </p:cNvSpPr>
          <p:nvPr>
            <p:ph type="title"/>
          </p:nvPr>
        </p:nvSpPr>
        <p:spPr>
          <a:xfrm>
            <a:off x="838200" y="365125"/>
            <a:ext cx="10515600" cy="1325563"/>
          </a:xfrm>
        </p:spPr>
        <p:txBody>
          <a:bodyPr anchor="ctr">
            <a:normAutofit/>
          </a:bodyPr>
          <a:lstStyle/>
          <a:p>
            <a:r>
              <a:rPr lang="en-US" dirty="0"/>
              <a:t>Equality, Equity, and Justice</a:t>
            </a:r>
          </a:p>
        </p:txBody>
      </p:sp>
      <p:sp>
        <p:nvSpPr>
          <p:cNvPr id="5" name="Slide Number Placeholder 4">
            <a:extLst>
              <a:ext uri="{FF2B5EF4-FFF2-40B4-BE49-F238E27FC236}">
                <a16:creationId xmlns:a16="http://schemas.microsoft.com/office/drawing/2014/main" id="{49612E52-9BBB-134C-9E3A-B1B56BF6CE2C}"/>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82692506-6D33-4386-AFDA-6DB3896FF238}" type="slidenum">
              <a:rPr lang="en-US" smtClean="0"/>
              <a:pPr>
                <a:spcAft>
                  <a:spcPts val="600"/>
                </a:spcAft>
              </a:pPr>
              <a:t>6</a:t>
            </a:fld>
            <a:endParaRPr lang="en-US"/>
          </a:p>
        </p:txBody>
      </p:sp>
      <p:sp>
        <p:nvSpPr>
          <p:cNvPr id="7" name="Rectangle 6">
            <a:extLst>
              <a:ext uri="{FF2B5EF4-FFF2-40B4-BE49-F238E27FC236}">
                <a16:creationId xmlns:a16="http://schemas.microsoft.com/office/drawing/2014/main" id="{1006B699-33B1-E946-A5D7-5EDD93376C15}"/>
              </a:ext>
            </a:extLst>
          </p:cNvPr>
          <p:cNvSpPr/>
          <p:nvPr/>
        </p:nvSpPr>
        <p:spPr>
          <a:xfrm>
            <a:off x="102421" y="6419239"/>
            <a:ext cx="3579563" cy="430887"/>
          </a:xfrm>
          <a:prstGeom prst="rect">
            <a:avLst/>
          </a:prstGeom>
        </p:spPr>
        <p:txBody>
          <a:bodyPr wrap="square">
            <a:spAutoFit/>
          </a:bodyPr>
          <a:lstStyle/>
          <a:p>
            <a:r>
              <a:rPr lang="en-US" sz="1100" dirty="0">
                <a:solidFill>
                  <a:schemeClr val="tx1">
                    <a:lumMod val="50000"/>
                    <a:lumOff val="50000"/>
                  </a:schemeClr>
                </a:solidFill>
              </a:rPr>
              <a:t>https://</a:t>
            </a:r>
            <a:r>
              <a:rPr lang="en-US" sz="1100" dirty="0" err="1">
                <a:solidFill>
                  <a:schemeClr val="tx1">
                    <a:lumMod val="50000"/>
                    <a:lumOff val="50000"/>
                  </a:schemeClr>
                </a:solidFill>
              </a:rPr>
              <a:t>www.mobilizegreen.org</a:t>
            </a:r>
            <a:r>
              <a:rPr lang="en-US" sz="1100" dirty="0">
                <a:solidFill>
                  <a:schemeClr val="tx1">
                    <a:lumMod val="50000"/>
                    <a:lumOff val="50000"/>
                  </a:schemeClr>
                </a:solidFill>
              </a:rPr>
              <a:t>/blog/2018/9/30/environmental-equity-vs-environmental-justice-whats-the-difference</a:t>
            </a:r>
          </a:p>
        </p:txBody>
      </p:sp>
      <p:sp>
        <p:nvSpPr>
          <p:cNvPr id="3" name="Footer Placeholder 2"/>
          <p:cNvSpPr>
            <a:spLocks noGrp="1"/>
          </p:cNvSpPr>
          <p:nvPr>
            <p:ph type="ftr" sz="quarter" idx="11"/>
          </p:nvPr>
        </p:nvSpPr>
        <p:spPr/>
        <p:txBody>
          <a:bodyPr/>
          <a:lstStyle/>
          <a:p>
            <a:r>
              <a:rPr lang="en-US"/>
              <a:t>The Transportation Equity Curriculum: History and Theory of Transportation Equity</a:t>
            </a:r>
            <a:endParaRPr lang="en-US" dirty="0"/>
          </a:p>
        </p:txBody>
      </p:sp>
      <p:pic>
        <p:nvPicPr>
          <p:cNvPr id="8" name="Picture 2" descr="EEJ.jpg">
            <a:extLst>
              <a:ext uri="{FF2B5EF4-FFF2-40B4-BE49-F238E27FC236}">
                <a16:creationId xmlns:a16="http://schemas.microsoft.com/office/drawing/2014/main" id="{93A497B4-D766-8743-A659-D91843D15465}"/>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5102"/>
          <a:stretch/>
        </p:blipFill>
        <p:spPr bwMode="auto">
          <a:xfrm>
            <a:off x="1892202" y="1389888"/>
            <a:ext cx="7847628" cy="4820823"/>
          </a:xfrm>
          <a:prstGeom prst="rect">
            <a:avLst/>
          </a:prstGeom>
          <a:solidFill>
            <a:srgbClr val="FFFFFF"/>
          </a:solidFill>
        </p:spPr>
      </p:pic>
    </p:spTree>
    <p:extLst>
      <p:ext uri="{BB962C8B-B14F-4D97-AF65-F5344CB8AC3E}">
        <p14:creationId xmlns:p14="http://schemas.microsoft.com/office/powerpoint/2010/main" val="669406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DEI in a Transportation Context</a:t>
            </a:r>
          </a:p>
        </p:txBody>
      </p:sp>
      <p:graphicFrame>
        <p:nvGraphicFramePr>
          <p:cNvPr id="6" name="Content Placeholder 5"/>
          <p:cNvGraphicFramePr>
            <a:graphicFrameLocks noGrp="1"/>
          </p:cNvGraphicFramePr>
          <p:nvPr>
            <p:ph idx="1"/>
          </p:nvPr>
        </p:nvGraphicFramePr>
        <p:xfrm>
          <a:off x="146304" y="1496441"/>
          <a:ext cx="1176528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11"/>
          </p:nvPr>
        </p:nvSpPr>
        <p:spPr/>
        <p:txBody>
          <a:bodyPr/>
          <a:lstStyle/>
          <a:p>
            <a:r>
              <a:rPr lang="en-US"/>
              <a:t>The Transportation Equity Curriculum: History and Theory of Transportation Equity</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7</a:t>
            </a:fld>
            <a:endParaRPr lang="en-US"/>
          </a:p>
        </p:txBody>
      </p:sp>
    </p:spTree>
    <p:extLst>
      <p:ext uri="{BB962C8B-B14F-4D97-AF65-F5344CB8AC3E}">
        <p14:creationId xmlns:p14="http://schemas.microsoft.com/office/powerpoint/2010/main" val="1801430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07246-AD0D-1345-808F-8FC69B9EA792}"/>
              </a:ext>
            </a:extLst>
          </p:cNvPr>
          <p:cNvSpPr>
            <a:spLocks noGrp="1"/>
          </p:cNvSpPr>
          <p:nvPr>
            <p:ph type="title"/>
          </p:nvPr>
        </p:nvSpPr>
        <p:spPr/>
        <p:txBody>
          <a:bodyPr/>
          <a:lstStyle/>
          <a:p>
            <a:r>
              <a:rPr lang="en-US" dirty="0"/>
              <a:t>Traditionally Underserved Communities</a:t>
            </a:r>
          </a:p>
        </p:txBody>
      </p:sp>
      <p:sp>
        <p:nvSpPr>
          <p:cNvPr id="3" name="Content Placeholder 2">
            <a:extLst>
              <a:ext uri="{FF2B5EF4-FFF2-40B4-BE49-F238E27FC236}">
                <a16:creationId xmlns:a16="http://schemas.microsoft.com/office/drawing/2014/main" id="{0CA77CEC-CBAE-1642-9549-7877BFDD2981}"/>
              </a:ext>
            </a:extLst>
          </p:cNvPr>
          <p:cNvSpPr>
            <a:spLocks noGrp="1"/>
          </p:cNvSpPr>
          <p:nvPr>
            <p:ph idx="1"/>
          </p:nvPr>
        </p:nvSpPr>
        <p:spPr>
          <a:xfrm>
            <a:off x="838200" y="1440180"/>
            <a:ext cx="6637020" cy="4097897"/>
          </a:xfrm>
        </p:spPr>
        <p:txBody>
          <a:bodyPr>
            <a:noAutofit/>
          </a:bodyPr>
          <a:lstStyle/>
          <a:p>
            <a:r>
              <a:rPr lang="en-US" sz="2400" dirty="0"/>
              <a:t>Populations may include low-income and </a:t>
            </a:r>
          </a:p>
          <a:p>
            <a:pPr lvl="1"/>
            <a:r>
              <a:rPr lang="en-US" sz="2000" dirty="0"/>
              <a:t>Minority</a:t>
            </a:r>
          </a:p>
          <a:p>
            <a:pPr lvl="1"/>
            <a:r>
              <a:rPr lang="en-US" sz="2000" dirty="0"/>
              <a:t>Older adults</a:t>
            </a:r>
          </a:p>
          <a:p>
            <a:pPr lvl="1"/>
            <a:r>
              <a:rPr lang="en-US" sz="2000" dirty="0"/>
              <a:t>Young persons</a:t>
            </a:r>
          </a:p>
          <a:p>
            <a:pPr lvl="1"/>
            <a:r>
              <a:rPr lang="en-US" sz="2000" dirty="0"/>
              <a:t>Women</a:t>
            </a:r>
          </a:p>
          <a:p>
            <a:pPr lvl="1"/>
            <a:r>
              <a:rPr lang="en-US" sz="2000" dirty="0"/>
              <a:t>Persons with disabilities</a:t>
            </a:r>
          </a:p>
          <a:p>
            <a:pPr lvl="1"/>
            <a:r>
              <a:rPr lang="en-US" sz="2000" dirty="0"/>
              <a:t>Single-parent households</a:t>
            </a:r>
          </a:p>
          <a:p>
            <a:pPr lvl="1"/>
            <a:r>
              <a:rPr lang="en-US" sz="2000" dirty="0"/>
              <a:t>Zero-vehicle</a:t>
            </a:r>
          </a:p>
          <a:p>
            <a:pPr lvl="1"/>
            <a:r>
              <a:rPr lang="en-US" sz="2000" dirty="0"/>
              <a:t>Limited English Proficiency (LEP)</a:t>
            </a:r>
          </a:p>
          <a:p>
            <a:pPr lvl="1"/>
            <a:r>
              <a:rPr lang="en-US" sz="2000" dirty="0"/>
              <a:t>LGBTQ+</a:t>
            </a:r>
          </a:p>
          <a:p>
            <a:pPr lvl="1"/>
            <a:r>
              <a:rPr lang="en-US" sz="2000" dirty="0"/>
              <a:t>Other underserved or disadvantaged populations groups</a:t>
            </a:r>
          </a:p>
        </p:txBody>
      </p:sp>
      <p:sp>
        <p:nvSpPr>
          <p:cNvPr id="5" name="Slide Number Placeholder 4">
            <a:extLst>
              <a:ext uri="{FF2B5EF4-FFF2-40B4-BE49-F238E27FC236}">
                <a16:creationId xmlns:a16="http://schemas.microsoft.com/office/drawing/2014/main" id="{DC231EFF-B5E1-754E-9244-E02067E52674}"/>
              </a:ext>
            </a:extLst>
          </p:cNvPr>
          <p:cNvSpPr>
            <a:spLocks noGrp="1"/>
          </p:cNvSpPr>
          <p:nvPr>
            <p:ph type="sldNum" sz="quarter" idx="12"/>
          </p:nvPr>
        </p:nvSpPr>
        <p:spPr/>
        <p:txBody>
          <a:bodyPr/>
          <a:lstStyle/>
          <a:p>
            <a:fld id="{82692506-6D33-4386-AFDA-6DB3896FF238}" type="slidenum">
              <a:rPr lang="en-US" smtClean="0"/>
              <a:t>8</a:t>
            </a:fld>
            <a:endParaRPr lang="en-US" dirty="0"/>
          </a:p>
        </p:txBody>
      </p:sp>
      <p:sp>
        <p:nvSpPr>
          <p:cNvPr id="6" name="Rectangle 5">
            <a:extLst>
              <a:ext uri="{FF2B5EF4-FFF2-40B4-BE49-F238E27FC236}">
                <a16:creationId xmlns:a16="http://schemas.microsoft.com/office/drawing/2014/main" id="{29388ABC-92BC-F54E-924C-093B3A4A5DA7}"/>
              </a:ext>
            </a:extLst>
          </p:cNvPr>
          <p:cNvSpPr/>
          <p:nvPr/>
        </p:nvSpPr>
        <p:spPr>
          <a:xfrm>
            <a:off x="600710" y="5677465"/>
            <a:ext cx="10990579" cy="400110"/>
          </a:xfrm>
          <a:prstGeom prst="rect">
            <a:avLst/>
          </a:prstGeom>
          <a:solidFill>
            <a:schemeClr val="accent2"/>
          </a:solidFill>
        </p:spPr>
        <p:txBody>
          <a:bodyPr wrap="square">
            <a:spAutoFit/>
          </a:bodyPr>
          <a:lstStyle/>
          <a:p>
            <a:pPr algn="ctr"/>
            <a:r>
              <a:rPr lang="en-US" sz="2000" b="1" dirty="0"/>
              <a:t>Individuals may belong to more than one underserved community and face intersecting barriers.</a:t>
            </a:r>
          </a:p>
        </p:txBody>
      </p:sp>
      <p:sp>
        <p:nvSpPr>
          <p:cNvPr id="8" name="Rectangle 7">
            <a:extLst>
              <a:ext uri="{FF2B5EF4-FFF2-40B4-BE49-F238E27FC236}">
                <a16:creationId xmlns:a16="http://schemas.microsoft.com/office/drawing/2014/main" id="{7208103A-5D1A-3D4F-8F94-D5CDA897126F}"/>
              </a:ext>
            </a:extLst>
          </p:cNvPr>
          <p:cNvSpPr/>
          <p:nvPr/>
        </p:nvSpPr>
        <p:spPr>
          <a:xfrm>
            <a:off x="7826738" y="4380065"/>
            <a:ext cx="2707793" cy="261610"/>
          </a:xfrm>
          <a:prstGeom prst="rect">
            <a:avLst/>
          </a:prstGeom>
        </p:spPr>
        <p:txBody>
          <a:bodyPr wrap="none">
            <a:spAutoFit/>
          </a:bodyPr>
          <a:lstStyle/>
          <a:p>
            <a:r>
              <a:rPr lang="en-US" sz="1100" dirty="0"/>
              <a:t>Source: </a:t>
            </a:r>
            <a:r>
              <a:rPr lang="en-US" sz="1100" dirty="0">
                <a:hlinkClick r:id="rId3"/>
              </a:rPr>
              <a:t>Senior</a:t>
            </a:r>
            <a:r>
              <a:rPr lang="en-US" sz="1100" dirty="0">
                <a:solidFill>
                  <a:srgbClr val="000000"/>
                </a:solidFill>
                <a:cs typeface="Calibri"/>
                <a:hlinkClick r:id="rId3"/>
              </a:rPr>
              <a:t> Citizens Area</a:t>
            </a:r>
            <a:r>
              <a:rPr lang="en-US" sz="1100" dirty="0">
                <a:solidFill>
                  <a:srgbClr val="000000"/>
                </a:solidFill>
                <a:cs typeface="Calibri"/>
              </a:rPr>
              <a:t> </a:t>
            </a:r>
            <a:r>
              <a:rPr lang="en-US" sz="1100" dirty="0">
                <a:solidFill>
                  <a:srgbClr val="0563C1"/>
                </a:solidFill>
                <a:cs typeface="Segoe UI"/>
                <a:hlinkClick r:id="rId4"/>
              </a:rPr>
              <a:t> </a:t>
            </a:r>
            <a:r>
              <a:rPr lang="en-US" sz="1100" dirty="0"/>
              <a:t>by </a:t>
            </a:r>
            <a:r>
              <a:rPr lang="en-US" sz="1100" dirty="0" err="1"/>
              <a:t>Chapendra</a:t>
            </a:r>
            <a:r>
              <a:rPr lang="en-US" sz="1100" dirty="0"/>
              <a:t>  </a:t>
            </a:r>
            <a:r>
              <a:rPr lang="en-US" sz="1100" dirty="0">
                <a:cs typeface="Calibri"/>
              </a:rPr>
              <a:t>​</a:t>
            </a:r>
            <a:endParaRPr lang="en-US" sz="1100" dirty="0"/>
          </a:p>
        </p:txBody>
      </p:sp>
      <p:sp>
        <p:nvSpPr>
          <p:cNvPr id="9" name="Footer Placeholder 8"/>
          <p:cNvSpPr>
            <a:spLocks noGrp="1"/>
          </p:cNvSpPr>
          <p:nvPr>
            <p:ph type="ftr" sz="quarter" idx="11"/>
          </p:nvPr>
        </p:nvSpPr>
        <p:spPr/>
        <p:txBody>
          <a:bodyPr/>
          <a:lstStyle/>
          <a:p>
            <a:r>
              <a:rPr lang="en-US"/>
              <a:t>The Transportation Equity Curriculum: History and Theory of Transportation Equity</a:t>
            </a:r>
            <a:endParaRPr lang="en-US" dirty="0"/>
          </a:p>
        </p:txBody>
      </p:sp>
      <p:pic>
        <p:nvPicPr>
          <p:cNvPr id="10" name="Picture 9" descr="A picture containing text, tree, sign, outdoor&#10;&#10;Description automatically generated">
            <a:extLst>
              <a:ext uri="{FF2B5EF4-FFF2-40B4-BE49-F238E27FC236}">
                <a16:creationId xmlns:a16="http://schemas.microsoft.com/office/drawing/2014/main" id="{FFE1FCAC-B562-AD49-BABE-099A21B765F0}"/>
              </a:ext>
            </a:extLst>
          </p:cNvPr>
          <p:cNvPicPr>
            <a:picLocks noChangeAspect="1"/>
          </p:cNvPicPr>
          <p:nvPr/>
        </p:nvPicPr>
        <p:blipFill>
          <a:blip r:embed="rId5"/>
          <a:stretch>
            <a:fillRect/>
          </a:stretch>
        </p:blipFill>
        <p:spPr>
          <a:xfrm>
            <a:off x="7871910" y="1774837"/>
            <a:ext cx="3877249" cy="2588063"/>
          </a:xfrm>
          <a:prstGeom prst="rect">
            <a:avLst/>
          </a:prstGeom>
          <a:ln w="19050">
            <a:solidFill>
              <a:srgbClr val="03684A"/>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94725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F06B-E183-8A48-855A-70AFE9A76BDB}"/>
              </a:ext>
            </a:extLst>
          </p:cNvPr>
          <p:cNvSpPr>
            <a:spLocks noGrp="1"/>
          </p:cNvSpPr>
          <p:nvPr>
            <p:ph type="title"/>
          </p:nvPr>
        </p:nvSpPr>
        <p:spPr/>
        <p:txBody>
          <a:bodyPr/>
          <a:lstStyle/>
          <a:p>
            <a:r>
              <a:rPr lang="en-US" dirty="0"/>
              <a:t>Transportation Equity Concepts - Accessibility</a:t>
            </a:r>
          </a:p>
        </p:txBody>
      </p:sp>
      <p:graphicFrame>
        <p:nvGraphicFramePr>
          <p:cNvPr id="8" name="Content Placeholder 7"/>
          <p:cNvGraphicFramePr>
            <a:graphicFrameLocks noGrp="1"/>
          </p:cNvGraphicFramePr>
          <p:nvPr>
            <p:ph sz="half" idx="1"/>
            <p:extLst>
              <p:ext uri="{D42A27DB-BD31-4B8C-83A1-F6EECF244321}">
                <p14:modId xmlns:p14="http://schemas.microsoft.com/office/powerpoint/2010/main" val="2557631344"/>
              </p:ext>
            </p:extLst>
          </p:nvPr>
        </p:nvGraphicFramePr>
        <p:xfrm>
          <a:off x="838200" y="1825625"/>
          <a:ext cx="5181600" cy="2505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ontent Placeholder 3"/>
          <p:cNvSpPr>
            <a:spLocks noGrp="1"/>
          </p:cNvSpPr>
          <p:nvPr>
            <p:ph sz="half" idx="2"/>
          </p:nvPr>
        </p:nvSpPr>
        <p:spPr>
          <a:xfrm>
            <a:off x="6172200" y="1825625"/>
            <a:ext cx="5181600" cy="2505601"/>
          </a:xfrm>
        </p:spPr>
        <p:style>
          <a:lnRef idx="2">
            <a:schemeClr val="accent4"/>
          </a:lnRef>
          <a:fillRef idx="1">
            <a:schemeClr val="lt1"/>
          </a:fillRef>
          <a:effectRef idx="0">
            <a:schemeClr val="accent4"/>
          </a:effectRef>
          <a:fontRef idx="minor">
            <a:schemeClr val="dk1"/>
          </a:fontRef>
        </p:style>
        <p:txBody>
          <a:bodyPr>
            <a:normAutofit lnSpcReduction="10000"/>
          </a:bodyPr>
          <a:lstStyle/>
          <a:p>
            <a:pPr marL="0" indent="0">
              <a:buNone/>
            </a:pPr>
            <a:r>
              <a:rPr lang="en-US" dirty="0">
                <a:ea typeface="+mn-lt"/>
                <a:cs typeface="+mn-lt"/>
              </a:rPr>
              <a:t>The level of accessibility is affected by:</a:t>
            </a:r>
          </a:p>
          <a:p>
            <a:pPr lvl="1"/>
            <a:r>
              <a:rPr lang="en-US" dirty="0">
                <a:ea typeface="+mn-lt"/>
                <a:cs typeface="+mn-lt"/>
              </a:rPr>
              <a:t>Mobility, </a:t>
            </a:r>
          </a:p>
          <a:p>
            <a:pPr lvl="1"/>
            <a:r>
              <a:rPr lang="en-US" dirty="0">
                <a:ea typeface="+mn-lt"/>
                <a:cs typeface="+mn-lt"/>
              </a:rPr>
              <a:t>The quality and affordability of transport options, </a:t>
            </a:r>
          </a:p>
          <a:p>
            <a:pPr lvl="1"/>
            <a:r>
              <a:rPr lang="en-US" dirty="0">
                <a:ea typeface="+mn-lt"/>
                <a:cs typeface="+mn-lt"/>
              </a:rPr>
              <a:t>System connectivity, and </a:t>
            </a:r>
          </a:p>
          <a:p>
            <a:pPr lvl="1"/>
            <a:r>
              <a:rPr lang="en-US" dirty="0">
                <a:ea typeface="+mn-lt"/>
                <a:cs typeface="+mn-lt"/>
              </a:rPr>
              <a:t>Land use patterns</a:t>
            </a:r>
          </a:p>
          <a:p>
            <a:endParaRPr lang="en-US" dirty="0"/>
          </a:p>
        </p:txBody>
      </p:sp>
      <p:sp>
        <p:nvSpPr>
          <p:cNvPr id="7" name="Footer Placeholder 6"/>
          <p:cNvSpPr>
            <a:spLocks noGrp="1"/>
          </p:cNvSpPr>
          <p:nvPr>
            <p:ph type="ftr" sz="quarter" idx="11"/>
          </p:nvPr>
        </p:nvSpPr>
        <p:spPr/>
        <p:txBody>
          <a:bodyPr/>
          <a:lstStyle/>
          <a:p>
            <a:r>
              <a:rPr lang="en-US" dirty="0"/>
              <a:t>The Transportation Equity Curriculum: History and Theory of Transportation Equity</a:t>
            </a:r>
          </a:p>
        </p:txBody>
      </p:sp>
      <p:sp>
        <p:nvSpPr>
          <p:cNvPr id="5" name="Slide Number Placeholder 4">
            <a:extLst>
              <a:ext uri="{FF2B5EF4-FFF2-40B4-BE49-F238E27FC236}">
                <a16:creationId xmlns:a16="http://schemas.microsoft.com/office/drawing/2014/main" id="{367A94FE-8442-B64C-9622-E8AC1A50A0A8}"/>
              </a:ext>
            </a:extLst>
          </p:cNvPr>
          <p:cNvSpPr>
            <a:spLocks noGrp="1"/>
          </p:cNvSpPr>
          <p:nvPr>
            <p:ph type="sldNum" sz="quarter" idx="12"/>
          </p:nvPr>
        </p:nvSpPr>
        <p:spPr/>
        <p:txBody>
          <a:bodyPr/>
          <a:lstStyle/>
          <a:p>
            <a:fld id="{82692506-6D33-4386-AFDA-6DB3896FF238}" type="slidenum">
              <a:rPr lang="en-US" smtClean="0"/>
              <a:t>9</a:t>
            </a:fld>
            <a:endParaRPr lang="en-US" dirty="0"/>
          </a:p>
        </p:txBody>
      </p:sp>
      <p:sp>
        <p:nvSpPr>
          <p:cNvPr id="6" name="Rectangle 5"/>
          <p:cNvSpPr/>
          <p:nvPr/>
        </p:nvSpPr>
        <p:spPr>
          <a:xfrm>
            <a:off x="2794000" y="4694763"/>
            <a:ext cx="6096000" cy="1200329"/>
          </a:xfrm>
          <a:prstGeom prst="rect">
            <a:avLst/>
          </a:prstGeom>
          <a:solidFill>
            <a:schemeClr val="accent1">
              <a:lumMod val="40000"/>
              <a:lumOff val="60000"/>
            </a:schemeClr>
          </a:solidFill>
        </p:spPr>
        <p:txBody>
          <a:bodyPr>
            <a:spAutoFit/>
          </a:bodyPr>
          <a:lstStyle/>
          <a:p>
            <a:pPr algn="ctr"/>
            <a:r>
              <a:rPr lang="en-US" sz="2400" dirty="0">
                <a:ea typeface="+mn-lt"/>
                <a:cs typeface="+mn-lt"/>
              </a:rPr>
              <a:t>Accessibility is the primary goal of most transportation activity, so transportation planning should be based in accessibility.</a:t>
            </a:r>
          </a:p>
        </p:txBody>
      </p:sp>
    </p:spTree>
    <p:extLst>
      <p:ext uri="{BB962C8B-B14F-4D97-AF65-F5344CB8AC3E}">
        <p14:creationId xmlns:p14="http://schemas.microsoft.com/office/powerpoint/2010/main" val="28667287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quity Curriculu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quity Curriculum" id="{A9A181E2-F167-4700-8813-578ADB5FBE39}" vid="{8B030D81-4FD3-4928-AE21-0BC59688D400}"/>
    </a:ext>
  </a:extLst>
</a:theme>
</file>

<file path=ppt/theme/theme2.xml><?xml version="1.0" encoding="utf-8"?>
<a:theme xmlns:a="http://schemas.openxmlformats.org/drawingml/2006/main" name="Custom Design">
  <a:themeElements>
    <a:clrScheme name="USF Colors">
      <a:dk1>
        <a:sysClr val="windowText" lastClr="000000"/>
      </a:dk1>
      <a:lt1>
        <a:sysClr val="window" lastClr="FFFFFF"/>
      </a:lt1>
      <a:dk2>
        <a:srgbClr val="44546A"/>
      </a:dk2>
      <a:lt2>
        <a:srgbClr val="E7E6E6"/>
      </a:lt2>
      <a:accent1>
        <a:srgbClr val="006747"/>
      </a:accent1>
      <a:accent2>
        <a:srgbClr val="CFC493"/>
      </a:accent2>
      <a:accent3>
        <a:srgbClr val="29AFCE"/>
      </a:accent3>
      <a:accent4>
        <a:srgbClr val="DBE442"/>
      </a:accent4>
      <a:accent5>
        <a:srgbClr val="7E96A0"/>
      </a:accent5>
      <a:accent6>
        <a:srgbClr val="006484"/>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Equity Curriculum</Template>
  <TotalTime>16033</TotalTime>
  <Words>9098</Words>
  <Application>Microsoft Office PowerPoint</Application>
  <PresentationFormat>Widescreen</PresentationFormat>
  <Paragraphs>947</Paragraphs>
  <Slides>44</Slides>
  <Notes>44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-apple-system</vt:lpstr>
      <vt:lpstr>Arial</vt:lpstr>
      <vt:lpstr>Calibri</vt:lpstr>
      <vt:lpstr>Calibri Light</vt:lpstr>
      <vt:lpstr>Segoe UI</vt:lpstr>
      <vt:lpstr>Wingdings</vt:lpstr>
      <vt:lpstr>Equity Curriculum</vt:lpstr>
      <vt:lpstr>Custom Design</vt:lpstr>
      <vt:lpstr>History and Theory of Transportation Equity</vt:lpstr>
      <vt:lpstr>Learning Objectives</vt:lpstr>
      <vt:lpstr>Equality, Equity, and Justice</vt:lpstr>
      <vt:lpstr>Inequality</vt:lpstr>
      <vt:lpstr>Equality and Equity</vt:lpstr>
      <vt:lpstr>Equality, Equity, and Justice</vt:lpstr>
      <vt:lpstr>DEI in a Transportation Context</vt:lpstr>
      <vt:lpstr>Traditionally Underserved Communities</vt:lpstr>
      <vt:lpstr>Transportation Equity Concepts - Accessibility</vt:lpstr>
      <vt:lpstr>Transportation Equity Concepts</vt:lpstr>
      <vt:lpstr>PowerPoint Presentation</vt:lpstr>
      <vt:lpstr>Theory</vt:lpstr>
      <vt:lpstr>PowerPoint Presentation</vt:lpstr>
      <vt:lpstr>Distributive Justice Theories</vt:lpstr>
      <vt:lpstr>Utilitarianism</vt:lpstr>
      <vt:lpstr>Libertarianism</vt:lpstr>
      <vt:lpstr>Equality of Opportunity</vt:lpstr>
      <vt:lpstr>Absolute and Relative Need</vt:lpstr>
      <vt:lpstr>Rawls’ Theory of Justice</vt:lpstr>
      <vt:lpstr>The Capabilities Approach</vt:lpstr>
      <vt:lpstr>Distributive Justice Theories and Equity in Transportation</vt:lpstr>
      <vt:lpstr>Distributive Approach</vt:lpstr>
      <vt:lpstr>Relevant Planning Theories</vt:lpstr>
      <vt:lpstr>How have we been thinking about equity in transportation?</vt:lpstr>
      <vt:lpstr>Equity Concepts</vt:lpstr>
      <vt:lpstr>History, Policy, &amp; Law</vt:lpstr>
      <vt:lpstr>Federal-Aid Highway Act</vt:lpstr>
      <vt:lpstr>Case Example: Omaha, Nebraska</vt:lpstr>
      <vt:lpstr>Relevant Federal Laws, Executive Orders, and Policies</vt:lpstr>
      <vt:lpstr>Title VI of the Civil Rights Act of 1964</vt:lpstr>
      <vt:lpstr>Americans with Disabilities Act (ADA)</vt:lpstr>
      <vt:lpstr>Executive Order 13166</vt:lpstr>
      <vt:lpstr>Environmental Justice</vt:lpstr>
      <vt:lpstr>Executive Order 12898</vt:lpstr>
      <vt:lpstr>Case Example: Cypress Freeway Replacement</vt:lpstr>
      <vt:lpstr>Executive Order 13985</vt:lpstr>
      <vt:lpstr>Justice 40</vt:lpstr>
      <vt:lpstr>Advancing Equity in Transportation</vt:lpstr>
      <vt:lpstr>Traditional Three-Step Approach for Equity Analysis</vt:lpstr>
      <vt:lpstr>Critiques of Traditional Equity Analysis Practices </vt:lpstr>
      <vt:lpstr>Critiques of Traditional Equity Analysis Practices </vt:lpstr>
      <vt:lpstr>Revised Equity Analysis Process</vt:lpstr>
      <vt:lpstr>How Can We Advance Equity in Transportation?</vt:lpstr>
      <vt:lpstr>A Note on Implicit Bias</vt:lpstr>
    </vt:vector>
  </TitlesOfParts>
  <Company>University of South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Tia Boyd</dc:creator>
  <cp:lastModifiedBy>Tia Boyd</cp:lastModifiedBy>
  <cp:revision>348</cp:revision>
  <dcterms:created xsi:type="dcterms:W3CDTF">2021-09-20T16:45:10Z</dcterms:created>
  <dcterms:modified xsi:type="dcterms:W3CDTF">2023-02-03T16:32:20Z</dcterms:modified>
</cp:coreProperties>
</file>