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42"/>
  </p:notesMasterIdLst>
  <p:sldIdLst>
    <p:sldId id="256" r:id="rId2"/>
    <p:sldId id="316" r:id="rId3"/>
    <p:sldId id="335" r:id="rId4"/>
    <p:sldId id="336" r:id="rId5"/>
    <p:sldId id="337" r:id="rId6"/>
    <p:sldId id="310" r:id="rId7"/>
    <p:sldId id="349" r:id="rId8"/>
    <p:sldId id="348" r:id="rId9"/>
    <p:sldId id="350" r:id="rId10"/>
    <p:sldId id="351" r:id="rId11"/>
    <p:sldId id="352" r:id="rId12"/>
    <p:sldId id="311" r:id="rId13"/>
    <p:sldId id="353" r:id="rId14"/>
    <p:sldId id="354" r:id="rId15"/>
    <p:sldId id="359" r:id="rId16"/>
    <p:sldId id="282" r:id="rId17"/>
    <p:sldId id="329" r:id="rId18"/>
    <p:sldId id="366" r:id="rId19"/>
    <p:sldId id="283" r:id="rId20"/>
    <p:sldId id="360" r:id="rId21"/>
    <p:sldId id="370" r:id="rId22"/>
    <p:sldId id="274" r:id="rId23"/>
    <p:sldId id="323" r:id="rId24"/>
    <p:sldId id="362" r:id="rId25"/>
    <p:sldId id="363" r:id="rId26"/>
    <p:sldId id="364" r:id="rId27"/>
    <p:sldId id="365" r:id="rId28"/>
    <p:sldId id="275" r:id="rId29"/>
    <p:sldId id="325" r:id="rId30"/>
    <p:sldId id="276" r:id="rId31"/>
    <p:sldId id="326" r:id="rId32"/>
    <p:sldId id="367" r:id="rId33"/>
    <p:sldId id="355" r:id="rId34"/>
    <p:sldId id="340" r:id="rId35"/>
    <p:sldId id="313" r:id="rId36"/>
    <p:sldId id="279" r:id="rId37"/>
    <p:sldId id="368" r:id="rId38"/>
    <p:sldId id="280" r:id="rId39"/>
    <p:sldId id="281" r:id="rId40"/>
    <p:sldId id="369"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BAB911-5A5A-F375-757E-F67A9490E144}" name="Carey McAndrews" initials="CM" userId="Carey McAndrews" providerId="None"/>
  <p188:author id="{45E75ACB-3B49-FF97-867B-B14CDAAB985E}" name="Yicong Yang" initials="YY" userId="S::yyang478@wisc.edu::eb80df94-e893-48d8-9317-223e3088028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999" autoAdjust="0"/>
    <p:restoredTop sz="55582" autoAdjust="0"/>
  </p:normalViewPr>
  <p:slideViewPr>
    <p:cSldViewPr snapToGrid="0">
      <p:cViewPr varScale="1">
        <p:scale>
          <a:sx n="58" d="100"/>
          <a:sy n="58" d="100"/>
        </p:scale>
        <p:origin x="1536" y="66"/>
      </p:cViewPr>
      <p:guideLst/>
    </p:cSldViewPr>
  </p:slideViewPr>
  <p:notesTextViewPr>
    <p:cViewPr>
      <p:scale>
        <a:sx n="125" d="100"/>
        <a:sy n="125" d="100"/>
      </p:scale>
      <p:origin x="0" y="0"/>
    </p:cViewPr>
  </p:notesTextViewPr>
  <p:sorterViewPr>
    <p:cViewPr>
      <p:scale>
        <a:sx n="100" d="100"/>
        <a:sy n="100" d="100"/>
      </p:scale>
      <p:origin x="0" y="-5592"/>
    </p:cViewPr>
  </p:sorterViewPr>
  <p:notesViewPr>
    <p:cSldViewPr snapToGrid="0">
      <p:cViewPr varScale="1">
        <p:scale>
          <a:sx n="82" d="100"/>
          <a:sy n="82" d="100"/>
        </p:scale>
        <p:origin x="3156"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B385FE-A844-415D-8277-3C7184584238}" type="doc">
      <dgm:prSet loTypeId="urn:microsoft.com/office/officeart/2005/8/layout/vList2" loCatId="list" qsTypeId="urn:microsoft.com/office/officeart/2005/8/quickstyle/simple1" qsCatId="simple" csTypeId="urn:microsoft.com/office/officeart/2005/8/colors/accent5_2" csCatId="accent5" phldr="1"/>
      <dgm:spPr/>
      <dgm:t>
        <a:bodyPr/>
        <a:lstStyle/>
        <a:p>
          <a:endParaRPr lang="en-US"/>
        </a:p>
      </dgm:t>
    </dgm:pt>
    <dgm:pt modelId="{F35D62DB-ED35-4AF6-84D5-29296C28219D}">
      <dgm:prSet/>
      <dgm:spPr/>
      <dgm:t>
        <a:bodyPr/>
        <a:lstStyle/>
        <a:p>
          <a:pPr rtl="0"/>
          <a:r>
            <a:rPr lang="en-US" dirty="0"/>
            <a:t>Describe transportation as a social determinant of health and health equity. </a:t>
          </a:r>
        </a:p>
      </dgm:t>
    </dgm:pt>
    <dgm:pt modelId="{18E7BB3B-50FD-4730-9C68-38549D1DF781}" type="parTrans" cxnId="{9CD1B066-09DF-4A5F-B477-903247AFD044}">
      <dgm:prSet/>
      <dgm:spPr/>
      <dgm:t>
        <a:bodyPr/>
        <a:lstStyle/>
        <a:p>
          <a:endParaRPr lang="en-US"/>
        </a:p>
      </dgm:t>
    </dgm:pt>
    <dgm:pt modelId="{A90432E4-09F1-4C42-A687-4D63E137B9BB}" type="sibTrans" cxnId="{9CD1B066-09DF-4A5F-B477-903247AFD044}">
      <dgm:prSet/>
      <dgm:spPr/>
      <dgm:t>
        <a:bodyPr/>
        <a:lstStyle/>
        <a:p>
          <a:endParaRPr lang="en-US"/>
        </a:p>
      </dgm:t>
    </dgm:pt>
    <dgm:pt modelId="{7BFE3E49-68AE-4F8E-9085-0FD5F4F5C963}">
      <dgm:prSet/>
      <dgm:spPr/>
      <dgm:t>
        <a:bodyPr/>
        <a:lstStyle/>
        <a:p>
          <a:r>
            <a:rPr lang="en-US" dirty="0"/>
            <a:t>Identify the various health implications of transportation and land use.</a:t>
          </a:r>
        </a:p>
      </dgm:t>
    </dgm:pt>
    <dgm:pt modelId="{A1A1687A-FDC1-4C86-BB9B-C5D57CBCCB7C}" type="parTrans" cxnId="{160B73DE-CB53-4C51-BFBF-136A200AD2DD}">
      <dgm:prSet/>
      <dgm:spPr/>
      <dgm:t>
        <a:bodyPr/>
        <a:lstStyle/>
        <a:p>
          <a:endParaRPr lang="en-US"/>
        </a:p>
      </dgm:t>
    </dgm:pt>
    <dgm:pt modelId="{0C2E6BB2-1CB3-4F10-A4A0-2B3DA3558C1F}" type="sibTrans" cxnId="{160B73DE-CB53-4C51-BFBF-136A200AD2DD}">
      <dgm:prSet/>
      <dgm:spPr/>
      <dgm:t>
        <a:bodyPr/>
        <a:lstStyle/>
        <a:p>
          <a:endParaRPr lang="en-US"/>
        </a:p>
      </dgm:t>
    </dgm:pt>
    <dgm:pt modelId="{6B9C619F-11B2-4291-AFB7-4C4D880228A7}">
      <dgm:prSet/>
      <dgm:spPr/>
      <dgm:t>
        <a:bodyPr/>
        <a:lstStyle/>
        <a:p>
          <a:r>
            <a:rPr lang="en-US" dirty="0"/>
            <a:t>Compare the public health effects of transportation decision-making and investments on underserved populations.</a:t>
          </a:r>
        </a:p>
      </dgm:t>
    </dgm:pt>
    <dgm:pt modelId="{41AE4DEC-A012-44E2-B63D-2FEA90EE3BCE}" type="parTrans" cxnId="{012D2F5C-41F2-4737-A5DB-64939C65DE88}">
      <dgm:prSet/>
      <dgm:spPr/>
      <dgm:t>
        <a:bodyPr/>
        <a:lstStyle/>
        <a:p>
          <a:endParaRPr lang="en-US"/>
        </a:p>
      </dgm:t>
    </dgm:pt>
    <dgm:pt modelId="{FE328FC2-8246-4B3E-856D-642A37871C6D}" type="sibTrans" cxnId="{012D2F5C-41F2-4737-A5DB-64939C65DE88}">
      <dgm:prSet/>
      <dgm:spPr/>
      <dgm:t>
        <a:bodyPr/>
        <a:lstStyle/>
        <a:p>
          <a:endParaRPr lang="en-US"/>
        </a:p>
      </dgm:t>
    </dgm:pt>
    <dgm:pt modelId="{5C854D01-C38D-4125-9F7C-FCD19BF8E3FC}" type="pres">
      <dgm:prSet presAssocID="{7BB385FE-A844-415D-8277-3C7184584238}" presName="linear" presStyleCnt="0">
        <dgm:presLayoutVars>
          <dgm:animLvl val="lvl"/>
          <dgm:resizeHandles val="exact"/>
        </dgm:presLayoutVars>
      </dgm:prSet>
      <dgm:spPr/>
      <dgm:t>
        <a:bodyPr/>
        <a:lstStyle/>
        <a:p>
          <a:endParaRPr lang="en-US"/>
        </a:p>
      </dgm:t>
    </dgm:pt>
    <dgm:pt modelId="{AF053855-E90C-4374-8C71-4A79496E4B6D}" type="pres">
      <dgm:prSet presAssocID="{F35D62DB-ED35-4AF6-84D5-29296C28219D}" presName="parentText" presStyleLbl="node1" presStyleIdx="0" presStyleCnt="3">
        <dgm:presLayoutVars>
          <dgm:chMax val="0"/>
          <dgm:bulletEnabled val="1"/>
        </dgm:presLayoutVars>
      </dgm:prSet>
      <dgm:spPr/>
      <dgm:t>
        <a:bodyPr/>
        <a:lstStyle/>
        <a:p>
          <a:endParaRPr lang="en-US"/>
        </a:p>
      </dgm:t>
    </dgm:pt>
    <dgm:pt modelId="{33CC43AB-72F7-41A8-B535-CB75372369D9}" type="pres">
      <dgm:prSet presAssocID="{A90432E4-09F1-4C42-A687-4D63E137B9BB}" presName="spacer" presStyleCnt="0"/>
      <dgm:spPr/>
    </dgm:pt>
    <dgm:pt modelId="{E5893D9B-CC66-4587-A5E7-E7888069CB71}" type="pres">
      <dgm:prSet presAssocID="{7BFE3E49-68AE-4F8E-9085-0FD5F4F5C963}" presName="parentText" presStyleLbl="node1" presStyleIdx="1" presStyleCnt="3">
        <dgm:presLayoutVars>
          <dgm:chMax val="0"/>
          <dgm:bulletEnabled val="1"/>
        </dgm:presLayoutVars>
      </dgm:prSet>
      <dgm:spPr/>
      <dgm:t>
        <a:bodyPr/>
        <a:lstStyle/>
        <a:p>
          <a:endParaRPr lang="en-US"/>
        </a:p>
      </dgm:t>
    </dgm:pt>
    <dgm:pt modelId="{3B44FF39-5170-4C28-A42C-42A2F3D448BA}" type="pres">
      <dgm:prSet presAssocID="{0C2E6BB2-1CB3-4F10-A4A0-2B3DA3558C1F}" presName="spacer" presStyleCnt="0"/>
      <dgm:spPr/>
    </dgm:pt>
    <dgm:pt modelId="{3FF16CC9-7B12-46EF-A555-BB3F1918A1B6}" type="pres">
      <dgm:prSet presAssocID="{6B9C619F-11B2-4291-AFB7-4C4D880228A7}" presName="parentText" presStyleLbl="node1" presStyleIdx="2" presStyleCnt="3">
        <dgm:presLayoutVars>
          <dgm:chMax val="0"/>
          <dgm:bulletEnabled val="1"/>
        </dgm:presLayoutVars>
      </dgm:prSet>
      <dgm:spPr/>
      <dgm:t>
        <a:bodyPr/>
        <a:lstStyle/>
        <a:p>
          <a:endParaRPr lang="en-US"/>
        </a:p>
      </dgm:t>
    </dgm:pt>
  </dgm:ptLst>
  <dgm:cxnLst>
    <dgm:cxn modelId="{442C6A81-566F-4170-8452-B9E5E23A1510}" type="presOf" srcId="{6B9C619F-11B2-4291-AFB7-4C4D880228A7}" destId="{3FF16CC9-7B12-46EF-A555-BB3F1918A1B6}" srcOrd="0" destOrd="0" presId="urn:microsoft.com/office/officeart/2005/8/layout/vList2"/>
    <dgm:cxn modelId="{B474A2AC-6EE2-48CE-A878-00F114510A6E}" type="presOf" srcId="{7BFE3E49-68AE-4F8E-9085-0FD5F4F5C963}" destId="{E5893D9B-CC66-4587-A5E7-E7888069CB71}" srcOrd="0" destOrd="0" presId="urn:microsoft.com/office/officeart/2005/8/layout/vList2"/>
    <dgm:cxn modelId="{160B73DE-CB53-4C51-BFBF-136A200AD2DD}" srcId="{7BB385FE-A844-415D-8277-3C7184584238}" destId="{7BFE3E49-68AE-4F8E-9085-0FD5F4F5C963}" srcOrd="1" destOrd="0" parTransId="{A1A1687A-FDC1-4C86-BB9B-C5D57CBCCB7C}" sibTransId="{0C2E6BB2-1CB3-4F10-A4A0-2B3DA3558C1F}"/>
    <dgm:cxn modelId="{012D2F5C-41F2-4737-A5DB-64939C65DE88}" srcId="{7BB385FE-A844-415D-8277-3C7184584238}" destId="{6B9C619F-11B2-4291-AFB7-4C4D880228A7}" srcOrd="2" destOrd="0" parTransId="{41AE4DEC-A012-44E2-B63D-2FEA90EE3BCE}" sibTransId="{FE328FC2-8246-4B3E-856D-642A37871C6D}"/>
    <dgm:cxn modelId="{3DB8853B-1E70-4C18-AB01-E69147E2E1C8}" type="presOf" srcId="{F35D62DB-ED35-4AF6-84D5-29296C28219D}" destId="{AF053855-E90C-4374-8C71-4A79496E4B6D}" srcOrd="0" destOrd="0" presId="urn:microsoft.com/office/officeart/2005/8/layout/vList2"/>
    <dgm:cxn modelId="{9CD1B066-09DF-4A5F-B477-903247AFD044}" srcId="{7BB385FE-A844-415D-8277-3C7184584238}" destId="{F35D62DB-ED35-4AF6-84D5-29296C28219D}" srcOrd="0" destOrd="0" parTransId="{18E7BB3B-50FD-4730-9C68-38549D1DF781}" sibTransId="{A90432E4-09F1-4C42-A687-4D63E137B9BB}"/>
    <dgm:cxn modelId="{9FA73AB7-069F-4382-A417-842899980894}" type="presOf" srcId="{7BB385FE-A844-415D-8277-3C7184584238}" destId="{5C854D01-C38D-4125-9F7C-FCD19BF8E3FC}" srcOrd="0" destOrd="0" presId="urn:microsoft.com/office/officeart/2005/8/layout/vList2"/>
    <dgm:cxn modelId="{4B4847A4-8558-44A4-8B7F-B58FE048F139}" type="presParOf" srcId="{5C854D01-C38D-4125-9F7C-FCD19BF8E3FC}" destId="{AF053855-E90C-4374-8C71-4A79496E4B6D}" srcOrd="0" destOrd="0" presId="urn:microsoft.com/office/officeart/2005/8/layout/vList2"/>
    <dgm:cxn modelId="{AD112DDD-F22E-497C-A6FB-39D282C2979B}" type="presParOf" srcId="{5C854D01-C38D-4125-9F7C-FCD19BF8E3FC}" destId="{33CC43AB-72F7-41A8-B535-CB75372369D9}" srcOrd="1" destOrd="0" presId="urn:microsoft.com/office/officeart/2005/8/layout/vList2"/>
    <dgm:cxn modelId="{528635C1-8EEF-4DB2-B1C9-33BA17E3D7F1}" type="presParOf" srcId="{5C854D01-C38D-4125-9F7C-FCD19BF8E3FC}" destId="{E5893D9B-CC66-4587-A5E7-E7888069CB71}" srcOrd="2" destOrd="0" presId="urn:microsoft.com/office/officeart/2005/8/layout/vList2"/>
    <dgm:cxn modelId="{0A439402-AC12-4D2C-A99A-44B555B9B7A1}" type="presParOf" srcId="{5C854D01-C38D-4125-9F7C-FCD19BF8E3FC}" destId="{3B44FF39-5170-4C28-A42C-42A2F3D448BA}" srcOrd="3" destOrd="0" presId="urn:microsoft.com/office/officeart/2005/8/layout/vList2"/>
    <dgm:cxn modelId="{45ABE53D-CB3F-49E0-86E3-06132CA948C0}" type="presParOf" srcId="{5C854D01-C38D-4125-9F7C-FCD19BF8E3FC}" destId="{3FF16CC9-7B12-46EF-A555-BB3F1918A1B6}"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E34DE11-275A-498C-9D03-A70302322205}"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C6954CC9-7A5E-4002-9CED-A2F10DCC6E2A}">
      <dgm:prSet/>
      <dgm:spPr/>
      <dgm:t>
        <a:bodyPr/>
        <a:lstStyle/>
        <a:p>
          <a:pPr rtl="0"/>
          <a:r>
            <a:rPr lang="en-US" dirty="0"/>
            <a:t>Factors such as race, income, and geography should not affect health outcomes</a:t>
          </a:r>
        </a:p>
      </dgm:t>
    </dgm:pt>
    <dgm:pt modelId="{A58A1504-1F63-4F12-A0DF-7B20BB068922}" type="parTrans" cxnId="{A4119771-7465-4658-9FDB-BD26DECB35F1}">
      <dgm:prSet/>
      <dgm:spPr/>
      <dgm:t>
        <a:bodyPr/>
        <a:lstStyle/>
        <a:p>
          <a:endParaRPr lang="en-US"/>
        </a:p>
      </dgm:t>
    </dgm:pt>
    <dgm:pt modelId="{6259D509-FE5C-4DE7-A066-7E60596E5F0A}" type="sibTrans" cxnId="{A4119771-7465-4658-9FDB-BD26DECB35F1}">
      <dgm:prSet/>
      <dgm:spPr/>
      <dgm:t>
        <a:bodyPr/>
        <a:lstStyle/>
        <a:p>
          <a:endParaRPr lang="en-US"/>
        </a:p>
      </dgm:t>
    </dgm:pt>
    <dgm:pt modelId="{F9240DE2-E4B3-4311-BADC-BD2EDD7862E6}">
      <dgm:prSet/>
      <dgm:spPr/>
      <dgm:t>
        <a:bodyPr/>
        <a:lstStyle/>
        <a:p>
          <a:pPr rtl="0"/>
          <a:r>
            <a:rPr lang="en-US"/>
            <a:t>All people should have the opportunity to be as healthy as possible</a:t>
          </a:r>
        </a:p>
      </dgm:t>
    </dgm:pt>
    <dgm:pt modelId="{9D39FA1E-D043-43D9-8BC5-94E185B192E9}" type="parTrans" cxnId="{6F4B328A-2D29-4C07-AD47-1961EE3821AB}">
      <dgm:prSet/>
      <dgm:spPr/>
      <dgm:t>
        <a:bodyPr/>
        <a:lstStyle/>
        <a:p>
          <a:endParaRPr lang="en-US"/>
        </a:p>
      </dgm:t>
    </dgm:pt>
    <dgm:pt modelId="{114B5B67-FB59-44D8-88A0-DA6757A3B4D1}" type="sibTrans" cxnId="{6F4B328A-2D29-4C07-AD47-1961EE3821AB}">
      <dgm:prSet/>
      <dgm:spPr/>
      <dgm:t>
        <a:bodyPr/>
        <a:lstStyle/>
        <a:p>
          <a:endParaRPr lang="en-US"/>
        </a:p>
      </dgm:t>
    </dgm:pt>
    <dgm:pt modelId="{31635F47-0C67-46B3-8E24-251A3CE1E47F}" type="pres">
      <dgm:prSet presAssocID="{DE34DE11-275A-498C-9D03-A70302322205}" presName="linear" presStyleCnt="0">
        <dgm:presLayoutVars>
          <dgm:animLvl val="lvl"/>
          <dgm:resizeHandles val="exact"/>
        </dgm:presLayoutVars>
      </dgm:prSet>
      <dgm:spPr/>
      <dgm:t>
        <a:bodyPr/>
        <a:lstStyle/>
        <a:p>
          <a:endParaRPr lang="en-US"/>
        </a:p>
      </dgm:t>
    </dgm:pt>
    <dgm:pt modelId="{9154B124-2AED-4605-8D4A-C621DB5278E1}" type="pres">
      <dgm:prSet presAssocID="{C6954CC9-7A5E-4002-9CED-A2F10DCC6E2A}" presName="parentText" presStyleLbl="node1" presStyleIdx="0" presStyleCnt="2">
        <dgm:presLayoutVars>
          <dgm:chMax val="0"/>
          <dgm:bulletEnabled val="1"/>
        </dgm:presLayoutVars>
      </dgm:prSet>
      <dgm:spPr/>
      <dgm:t>
        <a:bodyPr/>
        <a:lstStyle/>
        <a:p>
          <a:endParaRPr lang="en-US"/>
        </a:p>
      </dgm:t>
    </dgm:pt>
    <dgm:pt modelId="{5350E1EF-34E0-4DCB-9A79-4EB1A41821DD}" type="pres">
      <dgm:prSet presAssocID="{6259D509-FE5C-4DE7-A066-7E60596E5F0A}" presName="spacer" presStyleCnt="0"/>
      <dgm:spPr/>
    </dgm:pt>
    <dgm:pt modelId="{1B9B492F-FA17-4679-8F92-7A01C2C7D6B7}" type="pres">
      <dgm:prSet presAssocID="{F9240DE2-E4B3-4311-BADC-BD2EDD7862E6}" presName="parentText" presStyleLbl="node1" presStyleIdx="1" presStyleCnt="2">
        <dgm:presLayoutVars>
          <dgm:chMax val="0"/>
          <dgm:bulletEnabled val="1"/>
        </dgm:presLayoutVars>
      </dgm:prSet>
      <dgm:spPr/>
      <dgm:t>
        <a:bodyPr/>
        <a:lstStyle/>
        <a:p>
          <a:endParaRPr lang="en-US"/>
        </a:p>
      </dgm:t>
    </dgm:pt>
  </dgm:ptLst>
  <dgm:cxnLst>
    <dgm:cxn modelId="{EDFBE1CD-0CC5-4082-8BEE-003593608F85}" type="presOf" srcId="{C6954CC9-7A5E-4002-9CED-A2F10DCC6E2A}" destId="{9154B124-2AED-4605-8D4A-C621DB5278E1}" srcOrd="0" destOrd="0" presId="urn:microsoft.com/office/officeart/2005/8/layout/vList2"/>
    <dgm:cxn modelId="{6F4B328A-2D29-4C07-AD47-1961EE3821AB}" srcId="{DE34DE11-275A-498C-9D03-A70302322205}" destId="{F9240DE2-E4B3-4311-BADC-BD2EDD7862E6}" srcOrd="1" destOrd="0" parTransId="{9D39FA1E-D043-43D9-8BC5-94E185B192E9}" sibTransId="{114B5B67-FB59-44D8-88A0-DA6757A3B4D1}"/>
    <dgm:cxn modelId="{B1834003-1E3E-4BC4-BC6B-7AC8AF22FBD7}" type="presOf" srcId="{DE34DE11-275A-498C-9D03-A70302322205}" destId="{31635F47-0C67-46B3-8E24-251A3CE1E47F}" srcOrd="0" destOrd="0" presId="urn:microsoft.com/office/officeart/2005/8/layout/vList2"/>
    <dgm:cxn modelId="{A4119771-7465-4658-9FDB-BD26DECB35F1}" srcId="{DE34DE11-275A-498C-9D03-A70302322205}" destId="{C6954CC9-7A5E-4002-9CED-A2F10DCC6E2A}" srcOrd="0" destOrd="0" parTransId="{A58A1504-1F63-4F12-A0DF-7B20BB068922}" sibTransId="{6259D509-FE5C-4DE7-A066-7E60596E5F0A}"/>
    <dgm:cxn modelId="{B1593170-3B41-4915-A09B-7696B2C10115}" type="presOf" srcId="{F9240DE2-E4B3-4311-BADC-BD2EDD7862E6}" destId="{1B9B492F-FA17-4679-8F92-7A01C2C7D6B7}" srcOrd="0" destOrd="0" presId="urn:microsoft.com/office/officeart/2005/8/layout/vList2"/>
    <dgm:cxn modelId="{ABE86B81-970C-4FBE-9D47-F17B29BBB127}" type="presParOf" srcId="{31635F47-0C67-46B3-8E24-251A3CE1E47F}" destId="{9154B124-2AED-4605-8D4A-C621DB5278E1}" srcOrd="0" destOrd="0" presId="urn:microsoft.com/office/officeart/2005/8/layout/vList2"/>
    <dgm:cxn modelId="{293849AE-3288-4BA4-B914-9421EF0C80AA}" type="presParOf" srcId="{31635F47-0C67-46B3-8E24-251A3CE1E47F}" destId="{5350E1EF-34E0-4DCB-9A79-4EB1A41821DD}" srcOrd="1" destOrd="0" presId="urn:microsoft.com/office/officeart/2005/8/layout/vList2"/>
    <dgm:cxn modelId="{27673474-50C7-4A6D-84EF-56983E31B9DB}" type="presParOf" srcId="{31635F47-0C67-46B3-8E24-251A3CE1E47F}" destId="{1B9B492F-FA17-4679-8F92-7A01C2C7D6B7}"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3763749-38D9-EA43-8615-41FCEAFC230E}" type="doc">
      <dgm:prSet loTypeId="urn:microsoft.com/office/officeart/2005/8/layout/radial4" loCatId="" qsTypeId="urn:microsoft.com/office/officeart/2005/8/quickstyle/simple1" qsCatId="simple" csTypeId="urn:microsoft.com/office/officeart/2005/8/colors/colorful1" csCatId="colorful" phldr="1"/>
      <dgm:spPr/>
      <dgm:t>
        <a:bodyPr/>
        <a:lstStyle/>
        <a:p>
          <a:endParaRPr lang="en-US"/>
        </a:p>
      </dgm:t>
    </dgm:pt>
    <dgm:pt modelId="{10008F52-2B73-6D4E-8C52-685243B3740F}">
      <dgm:prSet phldrT="[Text]" custT="1"/>
      <dgm:spPr/>
      <dgm:t>
        <a:bodyPr/>
        <a:lstStyle/>
        <a:p>
          <a:r>
            <a:rPr lang="en-US" sz="1600" dirty="0"/>
            <a:t>Transportation</a:t>
          </a:r>
        </a:p>
      </dgm:t>
    </dgm:pt>
    <dgm:pt modelId="{6A005155-64F5-9B4D-8167-519FF244D937}" type="parTrans" cxnId="{2AB468FB-9901-204A-9889-E41DAEBFD94F}">
      <dgm:prSet/>
      <dgm:spPr/>
      <dgm:t>
        <a:bodyPr/>
        <a:lstStyle/>
        <a:p>
          <a:endParaRPr lang="en-US" sz="1800"/>
        </a:p>
      </dgm:t>
    </dgm:pt>
    <dgm:pt modelId="{9594A78F-E0F1-C541-830A-A32A2E71418E}" type="sibTrans" cxnId="{2AB468FB-9901-204A-9889-E41DAEBFD94F}">
      <dgm:prSet/>
      <dgm:spPr/>
      <dgm:t>
        <a:bodyPr/>
        <a:lstStyle/>
        <a:p>
          <a:endParaRPr lang="en-US"/>
        </a:p>
      </dgm:t>
    </dgm:pt>
    <dgm:pt modelId="{78BFEBEB-6E99-F940-823E-CB8BDEC3280D}">
      <dgm:prSet phldrT="[Text]" custT="1"/>
      <dgm:spPr/>
      <dgm:t>
        <a:bodyPr/>
        <a:lstStyle/>
        <a:p>
          <a:r>
            <a:rPr lang="en-US" sz="1800" dirty="0"/>
            <a:t>Air pollution</a:t>
          </a:r>
        </a:p>
      </dgm:t>
    </dgm:pt>
    <dgm:pt modelId="{71D1BFE7-68A2-4346-862A-6D5EAD1B31DC}" type="parTrans" cxnId="{C851AA6F-E685-2D4D-84CD-3CA4054E7BF1}">
      <dgm:prSet/>
      <dgm:spPr/>
      <dgm:t>
        <a:bodyPr/>
        <a:lstStyle/>
        <a:p>
          <a:endParaRPr lang="en-US" sz="1800"/>
        </a:p>
      </dgm:t>
    </dgm:pt>
    <dgm:pt modelId="{4B61C939-97D4-4E4B-836C-57A823B2FFEB}" type="sibTrans" cxnId="{C851AA6F-E685-2D4D-84CD-3CA4054E7BF1}">
      <dgm:prSet/>
      <dgm:spPr/>
      <dgm:t>
        <a:bodyPr/>
        <a:lstStyle/>
        <a:p>
          <a:endParaRPr lang="en-US" sz="1800"/>
        </a:p>
      </dgm:t>
    </dgm:pt>
    <dgm:pt modelId="{CB47DD78-CF52-1A41-B25A-1B50E140FFD9}">
      <dgm:prSet custT="1"/>
      <dgm:spPr/>
      <dgm:t>
        <a:bodyPr/>
        <a:lstStyle/>
        <a:p>
          <a:r>
            <a:rPr lang="en-US" sz="1800" dirty="0"/>
            <a:t>Access to healthcare</a:t>
          </a:r>
        </a:p>
      </dgm:t>
    </dgm:pt>
    <dgm:pt modelId="{D0928213-95AF-1E46-BC3F-F2671AB55470}" type="parTrans" cxnId="{FB935072-F4DF-5844-8906-BD7673DAAAC7}">
      <dgm:prSet/>
      <dgm:spPr/>
      <dgm:t>
        <a:bodyPr vert="horz"/>
        <a:lstStyle/>
        <a:p>
          <a:endParaRPr lang="en-US" sz="1800"/>
        </a:p>
      </dgm:t>
    </dgm:pt>
    <dgm:pt modelId="{66998020-27DD-FC49-821C-63799F16DB62}" type="sibTrans" cxnId="{FB935072-F4DF-5844-8906-BD7673DAAAC7}">
      <dgm:prSet/>
      <dgm:spPr/>
      <dgm:t>
        <a:bodyPr/>
        <a:lstStyle/>
        <a:p>
          <a:endParaRPr lang="en-US" sz="1800"/>
        </a:p>
      </dgm:t>
    </dgm:pt>
    <dgm:pt modelId="{21BA9552-50A0-2F41-B7EA-8D5325AE69D0}">
      <dgm:prSet custT="1"/>
      <dgm:spPr/>
      <dgm:t>
        <a:bodyPr/>
        <a:lstStyle/>
        <a:p>
          <a:r>
            <a:rPr lang="en-US" sz="1800" dirty="0"/>
            <a:t>Greenhouse gas emissions</a:t>
          </a:r>
        </a:p>
      </dgm:t>
    </dgm:pt>
    <dgm:pt modelId="{C17ED9ED-F77D-AB4E-8FAC-A3DE5E4AFE6B}" type="parTrans" cxnId="{2AC5D539-D073-004A-AA87-2F5BFB9F080B}">
      <dgm:prSet/>
      <dgm:spPr/>
      <dgm:t>
        <a:bodyPr/>
        <a:lstStyle/>
        <a:p>
          <a:endParaRPr lang="en-US" sz="1800"/>
        </a:p>
      </dgm:t>
    </dgm:pt>
    <dgm:pt modelId="{08516432-703D-4541-92C7-DE9D2482547A}" type="sibTrans" cxnId="{2AC5D539-D073-004A-AA87-2F5BFB9F080B}">
      <dgm:prSet/>
      <dgm:spPr/>
      <dgm:t>
        <a:bodyPr/>
        <a:lstStyle/>
        <a:p>
          <a:endParaRPr lang="en-US" sz="1800"/>
        </a:p>
      </dgm:t>
    </dgm:pt>
    <dgm:pt modelId="{090DDB4F-C12D-7749-965F-9CB5427E0163}">
      <dgm:prSet custT="1"/>
      <dgm:spPr/>
      <dgm:t>
        <a:bodyPr/>
        <a:lstStyle/>
        <a:p>
          <a:r>
            <a:rPr lang="en-US" sz="1800" dirty="0"/>
            <a:t>Noise </a:t>
          </a:r>
        </a:p>
      </dgm:t>
    </dgm:pt>
    <dgm:pt modelId="{209E8CC3-A7AF-BD47-8337-D944D47A3F1D}" type="parTrans" cxnId="{9C5AEF2E-5D8A-3D48-9B99-1B06B6D524E0}">
      <dgm:prSet/>
      <dgm:spPr/>
      <dgm:t>
        <a:bodyPr/>
        <a:lstStyle/>
        <a:p>
          <a:endParaRPr lang="en-US" sz="1800"/>
        </a:p>
      </dgm:t>
    </dgm:pt>
    <dgm:pt modelId="{5B2A4509-8B18-6945-B7DC-8D5634C12891}" type="sibTrans" cxnId="{9C5AEF2E-5D8A-3D48-9B99-1B06B6D524E0}">
      <dgm:prSet/>
      <dgm:spPr/>
      <dgm:t>
        <a:bodyPr/>
        <a:lstStyle/>
        <a:p>
          <a:endParaRPr lang="en-US" sz="1800"/>
        </a:p>
      </dgm:t>
    </dgm:pt>
    <dgm:pt modelId="{B727F4FE-B6BF-274E-A521-E102D0F0EB2C}">
      <dgm:prSet custT="1"/>
      <dgm:spPr/>
      <dgm:t>
        <a:bodyPr/>
        <a:lstStyle/>
        <a:p>
          <a:r>
            <a:rPr lang="en-US" sz="1800" dirty="0"/>
            <a:t>Food deserts</a:t>
          </a:r>
        </a:p>
      </dgm:t>
    </dgm:pt>
    <dgm:pt modelId="{2D998174-0290-AA41-8EE4-A14319752912}" type="parTrans" cxnId="{C8667F1F-92FF-3A46-9E29-FA5EA3EF5B2F}">
      <dgm:prSet/>
      <dgm:spPr>
        <a:solidFill>
          <a:schemeClr val="accent5">
            <a:hueOff val="0"/>
            <a:satOff val="0"/>
            <a:lumOff val="0"/>
          </a:schemeClr>
        </a:solidFill>
        <a:ln>
          <a:noFill/>
        </a:ln>
      </dgm:spPr>
      <dgm:t>
        <a:bodyPr/>
        <a:lstStyle/>
        <a:p>
          <a:endParaRPr lang="en-US" sz="1800"/>
        </a:p>
      </dgm:t>
    </dgm:pt>
    <dgm:pt modelId="{C9DC37F7-66EB-2A40-A140-BBB1CEDC8306}" type="sibTrans" cxnId="{C8667F1F-92FF-3A46-9E29-FA5EA3EF5B2F}">
      <dgm:prSet/>
      <dgm:spPr/>
      <dgm:t>
        <a:bodyPr/>
        <a:lstStyle/>
        <a:p>
          <a:endParaRPr lang="en-US" sz="1800"/>
        </a:p>
      </dgm:t>
    </dgm:pt>
    <dgm:pt modelId="{12190A2A-214C-854D-82D0-3DA2E3F55FD4}">
      <dgm:prSet custT="1"/>
      <dgm:spPr/>
      <dgm:t>
        <a:bodyPr/>
        <a:lstStyle/>
        <a:p>
          <a:r>
            <a:rPr lang="en-US" sz="1800" dirty="0"/>
            <a:t>Physical activity</a:t>
          </a:r>
        </a:p>
      </dgm:t>
    </dgm:pt>
    <dgm:pt modelId="{23B16DEA-00A7-8F46-A9B3-98F81CD6D074}" type="parTrans" cxnId="{64101F47-9D35-7041-B084-037CFB9E2502}">
      <dgm:prSet/>
      <dgm:spPr/>
      <dgm:t>
        <a:bodyPr/>
        <a:lstStyle/>
        <a:p>
          <a:endParaRPr lang="en-US" sz="1800"/>
        </a:p>
      </dgm:t>
    </dgm:pt>
    <dgm:pt modelId="{B83EDB2D-F86D-DD40-B439-3EF5089EAAD7}" type="sibTrans" cxnId="{64101F47-9D35-7041-B084-037CFB9E2502}">
      <dgm:prSet/>
      <dgm:spPr/>
      <dgm:t>
        <a:bodyPr/>
        <a:lstStyle/>
        <a:p>
          <a:endParaRPr lang="en-US" sz="1800"/>
        </a:p>
      </dgm:t>
    </dgm:pt>
    <dgm:pt modelId="{54904F4F-9989-4942-AC4E-FC30B7A26016}">
      <dgm:prSet custT="1"/>
      <dgm:spPr/>
      <dgm:t>
        <a:bodyPr/>
        <a:lstStyle/>
        <a:p>
          <a:r>
            <a:rPr lang="en-US" sz="1800" dirty="0"/>
            <a:t>Traffic injury</a:t>
          </a:r>
        </a:p>
      </dgm:t>
    </dgm:pt>
    <dgm:pt modelId="{6B47E59C-4266-8440-B24C-8A2EDC87CD8F}" type="parTrans" cxnId="{BED3132A-03B7-FF48-A1CC-E7BFEBED65CD}">
      <dgm:prSet/>
      <dgm:spPr/>
      <dgm:t>
        <a:bodyPr/>
        <a:lstStyle/>
        <a:p>
          <a:endParaRPr lang="en-US" sz="1800"/>
        </a:p>
      </dgm:t>
    </dgm:pt>
    <dgm:pt modelId="{E4CE81E5-EBF8-1347-A750-F71CBF73CDCC}" type="sibTrans" cxnId="{BED3132A-03B7-FF48-A1CC-E7BFEBED65CD}">
      <dgm:prSet/>
      <dgm:spPr/>
      <dgm:t>
        <a:bodyPr/>
        <a:lstStyle/>
        <a:p>
          <a:endParaRPr lang="en-US" sz="1800"/>
        </a:p>
      </dgm:t>
    </dgm:pt>
    <dgm:pt modelId="{DD41EE57-4237-5445-99EB-9BE483B831C0}" type="pres">
      <dgm:prSet presAssocID="{63763749-38D9-EA43-8615-41FCEAFC230E}" presName="cycle" presStyleCnt="0">
        <dgm:presLayoutVars>
          <dgm:chMax val="1"/>
          <dgm:dir/>
          <dgm:animLvl val="ctr"/>
          <dgm:resizeHandles val="exact"/>
        </dgm:presLayoutVars>
      </dgm:prSet>
      <dgm:spPr/>
      <dgm:t>
        <a:bodyPr/>
        <a:lstStyle/>
        <a:p>
          <a:endParaRPr lang="en-US"/>
        </a:p>
      </dgm:t>
    </dgm:pt>
    <dgm:pt modelId="{1566C5FE-BF98-804D-8B98-EB43A11FC491}" type="pres">
      <dgm:prSet presAssocID="{10008F52-2B73-6D4E-8C52-685243B3740F}" presName="centerShape" presStyleLbl="node0" presStyleIdx="0" presStyleCnt="1"/>
      <dgm:spPr/>
      <dgm:t>
        <a:bodyPr/>
        <a:lstStyle/>
        <a:p>
          <a:endParaRPr lang="en-US"/>
        </a:p>
      </dgm:t>
    </dgm:pt>
    <dgm:pt modelId="{6D22B475-C437-4743-B783-3AB0E756358C}" type="pres">
      <dgm:prSet presAssocID="{71D1BFE7-68A2-4346-862A-6D5EAD1B31DC}" presName="parTrans" presStyleLbl="bgSibTrans2D1" presStyleIdx="0" presStyleCnt="7" custAng="10800000" custScaleX="68837" custLinFactNeighborX="16848" custLinFactNeighborY="2413"/>
      <dgm:spPr/>
      <dgm:t>
        <a:bodyPr/>
        <a:lstStyle/>
        <a:p>
          <a:endParaRPr lang="en-US"/>
        </a:p>
      </dgm:t>
    </dgm:pt>
    <dgm:pt modelId="{2A7D3568-E9B8-A240-9012-DAB2A450B41E}" type="pres">
      <dgm:prSet presAssocID="{78BFEBEB-6E99-F940-823E-CB8BDEC3280D}" presName="node" presStyleLbl="node1" presStyleIdx="0" presStyleCnt="7">
        <dgm:presLayoutVars>
          <dgm:bulletEnabled val="1"/>
        </dgm:presLayoutVars>
      </dgm:prSet>
      <dgm:spPr/>
      <dgm:t>
        <a:bodyPr/>
        <a:lstStyle/>
        <a:p>
          <a:endParaRPr lang="en-US"/>
        </a:p>
      </dgm:t>
    </dgm:pt>
    <dgm:pt modelId="{30289C05-9C94-954C-87AA-C9C705AE0152}" type="pres">
      <dgm:prSet presAssocID="{C17ED9ED-F77D-AB4E-8FAC-A3DE5E4AFE6B}" presName="parTrans" presStyleLbl="bgSibTrans2D1" presStyleIdx="1" presStyleCnt="7" custAng="10761119" custScaleX="65150" custLinFactNeighborX="17472" custLinFactNeighborY="31370"/>
      <dgm:spPr/>
      <dgm:t>
        <a:bodyPr/>
        <a:lstStyle/>
        <a:p>
          <a:endParaRPr lang="en-US"/>
        </a:p>
      </dgm:t>
    </dgm:pt>
    <dgm:pt modelId="{4EAE04F3-820C-8845-8E2F-9FD324E891FF}" type="pres">
      <dgm:prSet presAssocID="{21BA9552-50A0-2F41-B7EA-8D5325AE69D0}" presName="node" presStyleLbl="node1" presStyleIdx="1" presStyleCnt="7">
        <dgm:presLayoutVars>
          <dgm:bulletEnabled val="1"/>
        </dgm:presLayoutVars>
      </dgm:prSet>
      <dgm:spPr/>
      <dgm:t>
        <a:bodyPr/>
        <a:lstStyle/>
        <a:p>
          <a:endParaRPr lang="en-US"/>
        </a:p>
      </dgm:t>
    </dgm:pt>
    <dgm:pt modelId="{058A43FD-5BA6-DD4D-B47C-DB9A75A6A008}" type="pres">
      <dgm:prSet presAssocID="{23B16DEA-00A7-8F46-A9B3-98F81CD6D074}" presName="parTrans" presStyleLbl="bgSibTrans2D1" presStyleIdx="2" presStyleCnt="7" custAng="10852870" custScaleX="67893" custLinFactNeighborX="6240" custLinFactNeighborY="55501"/>
      <dgm:spPr/>
      <dgm:t>
        <a:bodyPr/>
        <a:lstStyle/>
        <a:p>
          <a:endParaRPr lang="en-US"/>
        </a:p>
      </dgm:t>
    </dgm:pt>
    <dgm:pt modelId="{D1FADD68-68C2-C645-937A-6C704C049ED8}" type="pres">
      <dgm:prSet presAssocID="{12190A2A-214C-854D-82D0-3DA2E3F55FD4}" presName="node" presStyleLbl="node1" presStyleIdx="2" presStyleCnt="7">
        <dgm:presLayoutVars>
          <dgm:bulletEnabled val="1"/>
        </dgm:presLayoutVars>
      </dgm:prSet>
      <dgm:spPr/>
      <dgm:t>
        <a:bodyPr/>
        <a:lstStyle/>
        <a:p>
          <a:endParaRPr lang="en-US"/>
        </a:p>
      </dgm:t>
    </dgm:pt>
    <dgm:pt modelId="{A2EBA078-74FA-664C-A3B5-1C039DABE6A1}" type="pres">
      <dgm:prSet presAssocID="{2D998174-0290-AA41-8EE4-A14319752912}" presName="parTrans" presStyleLbl="bgSibTrans2D1" presStyleIdx="3" presStyleCnt="7" custAng="10800000" custScaleX="71843" custLinFactNeighborY="53089"/>
      <dgm:spPr/>
      <dgm:t>
        <a:bodyPr/>
        <a:lstStyle/>
        <a:p>
          <a:endParaRPr lang="en-US"/>
        </a:p>
      </dgm:t>
    </dgm:pt>
    <dgm:pt modelId="{4CC5AE36-5090-154C-A852-09B1AD1072D7}" type="pres">
      <dgm:prSet presAssocID="{B727F4FE-B6BF-274E-A521-E102D0F0EB2C}" presName="node" presStyleLbl="node1" presStyleIdx="3" presStyleCnt="7">
        <dgm:presLayoutVars>
          <dgm:bulletEnabled val="1"/>
        </dgm:presLayoutVars>
      </dgm:prSet>
      <dgm:spPr/>
      <dgm:t>
        <a:bodyPr/>
        <a:lstStyle/>
        <a:p>
          <a:endParaRPr lang="en-US"/>
        </a:p>
      </dgm:t>
    </dgm:pt>
    <dgm:pt modelId="{4BF0F685-05AE-6F41-8593-015204BD1D81}" type="pres">
      <dgm:prSet presAssocID="{209E8CC3-A7AF-BD47-8337-D944D47A3F1D}" presName="parTrans" presStyleLbl="bgSibTrans2D1" presStyleIdx="4" presStyleCnt="7" custAng="10762020" custScaleX="67023" custLinFactNeighborX="-7488" custLinFactNeighborY="55501"/>
      <dgm:spPr/>
      <dgm:t>
        <a:bodyPr/>
        <a:lstStyle/>
        <a:p>
          <a:endParaRPr lang="en-US"/>
        </a:p>
      </dgm:t>
    </dgm:pt>
    <dgm:pt modelId="{7EB768D0-FE1A-724E-B9E2-82712E92C984}" type="pres">
      <dgm:prSet presAssocID="{090DDB4F-C12D-7749-965F-9CB5427E0163}" presName="node" presStyleLbl="node1" presStyleIdx="4" presStyleCnt="7" custRadScaleRad="100000" custRadScaleInc="0">
        <dgm:presLayoutVars>
          <dgm:bulletEnabled val="1"/>
        </dgm:presLayoutVars>
      </dgm:prSet>
      <dgm:spPr/>
      <dgm:t>
        <a:bodyPr/>
        <a:lstStyle/>
        <a:p>
          <a:endParaRPr lang="en-US"/>
        </a:p>
      </dgm:t>
    </dgm:pt>
    <dgm:pt modelId="{34855E87-A46E-7840-BD6C-4485E78CE2EC}" type="pres">
      <dgm:prSet presAssocID="{6B47E59C-4266-8440-B24C-8A2EDC87CD8F}" presName="parTrans" presStyleLbl="bgSibTrans2D1" presStyleIdx="5" presStyleCnt="7" custAng="10707808" custScaleX="64160" custLinFactNeighborX="-15601" custLinFactNeighborY="33783"/>
      <dgm:spPr/>
      <dgm:t>
        <a:bodyPr/>
        <a:lstStyle/>
        <a:p>
          <a:endParaRPr lang="en-US"/>
        </a:p>
      </dgm:t>
    </dgm:pt>
    <dgm:pt modelId="{59038C5B-433A-5949-92D1-B66A836BCF46}" type="pres">
      <dgm:prSet presAssocID="{54904F4F-9989-4942-AC4E-FC30B7A26016}" presName="node" presStyleLbl="node1" presStyleIdx="5" presStyleCnt="7" custRadScaleRad="101793" custRadScaleInc="2259">
        <dgm:presLayoutVars>
          <dgm:bulletEnabled val="1"/>
        </dgm:presLayoutVars>
      </dgm:prSet>
      <dgm:spPr/>
      <dgm:t>
        <a:bodyPr/>
        <a:lstStyle/>
        <a:p>
          <a:endParaRPr lang="en-US"/>
        </a:p>
      </dgm:t>
    </dgm:pt>
    <dgm:pt modelId="{9B82CF65-20B1-644B-88FE-93AE5D9D73B2}" type="pres">
      <dgm:prSet presAssocID="{D0928213-95AF-1E46-BC3F-F2671AB55470}" presName="parTrans" presStyleLbl="bgSibTrans2D1" presStyleIdx="6" presStyleCnt="7" custAng="10800000" custScaleX="67588" custLinFactNeighborX="-17473"/>
      <dgm:spPr/>
      <dgm:t>
        <a:bodyPr/>
        <a:lstStyle/>
        <a:p>
          <a:endParaRPr lang="en-US"/>
        </a:p>
      </dgm:t>
    </dgm:pt>
    <dgm:pt modelId="{30A61A68-CBC5-9346-896C-CE806D89CC8F}" type="pres">
      <dgm:prSet presAssocID="{CB47DD78-CF52-1A41-B25A-1B50E140FFD9}" presName="node" presStyleLbl="node1" presStyleIdx="6" presStyleCnt="7">
        <dgm:presLayoutVars>
          <dgm:bulletEnabled val="1"/>
        </dgm:presLayoutVars>
      </dgm:prSet>
      <dgm:spPr/>
      <dgm:t>
        <a:bodyPr/>
        <a:lstStyle/>
        <a:p>
          <a:endParaRPr lang="en-US"/>
        </a:p>
      </dgm:t>
    </dgm:pt>
  </dgm:ptLst>
  <dgm:cxnLst>
    <dgm:cxn modelId="{C851AA6F-E685-2D4D-84CD-3CA4054E7BF1}" srcId="{10008F52-2B73-6D4E-8C52-685243B3740F}" destId="{78BFEBEB-6E99-F940-823E-CB8BDEC3280D}" srcOrd="0" destOrd="0" parTransId="{71D1BFE7-68A2-4346-862A-6D5EAD1B31DC}" sibTransId="{4B61C939-97D4-4E4B-836C-57A823B2FFEB}"/>
    <dgm:cxn modelId="{3D2E60EF-84A1-9C41-8F17-463FE49B9221}" type="presOf" srcId="{209E8CC3-A7AF-BD47-8337-D944D47A3F1D}" destId="{4BF0F685-05AE-6F41-8593-015204BD1D81}" srcOrd="0" destOrd="0" presId="urn:microsoft.com/office/officeart/2005/8/layout/radial4"/>
    <dgm:cxn modelId="{8F563F9B-0D6B-3644-A4A3-2E867BED3AEF}" type="presOf" srcId="{12190A2A-214C-854D-82D0-3DA2E3F55FD4}" destId="{D1FADD68-68C2-C645-937A-6C704C049ED8}" srcOrd="0" destOrd="0" presId="urn:microsoft.com/office/officeart/2005/8/layout/radial4"/>
    <dgm:cxn modelId="{C8667F1F-92FF-3A46-9E29-FA5EA3EF5B2F}" srcId="{10008F52-2B73-6D4E-8C52-685243B3740F}" destId="{B727F4FE-B6BF-274E-A521-E102D0F0EB2C}" srcOrd="3" destOrd="0" parTransId="{2D998174-0290-AA41-8EE4-A14319752912}" sibTransId="{C9DC37F7-66EB-2A40-A140-BBB1CEDC8306}"/>
    <dgm:cxn modelId="{64101F47-9D35-7041-B084-037CFB9E2502}" srcId="{10008F52-2B73-6D4E-8C52-685243B3740F}" destId="{12190A2A-214C-854D-82D0-3DA2E3F55FD4}" srcOrd="2" destOrd="0" parTransId="{23B16DEA-00A7-8F46-A9B3-98F81CD6D074}" sibTransId="{B83EDB2D-F86D-DD40-B439-3EF5089EAAD7}"/>
    <dgm:cxn modelId="{DF3D101D-4729-A646-AB42-0C5AE207FBF5}" type="presOf" srcId="{63763749-38D9-EA43-8615-41FCEAFC230E}" destId="{DD41EE57-4237-5445-99EB-9BE483B831C0}" srcOrd="0" destOrd="0" presId="urn:microsoft.com/office/officeart/2005/8/layout/radial4"/>
    <dgm:cxn modelId="{668628C1-04DA-234F-B367-5719E971B41F}" type="presOf" srcId="{CB47DD78-CF52-1A41-B25A-1B50E140FFD9}" destId="{30A61A68-CBC5-9346-896C-CE806D89CC8F}" srcOrd="0" destOrd="0" presId="urn:microsoft.com/office/officeart/2005/8/layout/radial4"/>
    <dgm:cxn modelId="{62B4C880-5AFB-9F49-AE15-253999D55E5F}" type="presOf" srcId="{090DDB4F-C12D-7749-965F-9CB5427E0163}" destId="{7EB768D0-FE1A-724E-B9E2-82712E92C984}" srcOrd="0" destOrd="0" presId="urn:microsoft.com/office/officeart/2005/8/layout/radial4"/>
    <dgm:cxn modelId="{9C5AEF2E-5D8A-3D48-9B99-1B06B6D524E0}" srcId="{10008F52-2B73-6D4E-8C52-685243B3740F}" destId="{090DDB4F-C12D-7749-965F-9CB5427E0163}" srcOrd="4" destOrd="0" parTransId="{209E8CC3-A7AF-BD47-8337-D944D47A3F1D}" sibTransId="{5B2A4509-8B18-6945-B7DC-8D5634C12891}"/>
    <dgm:cxn modelId="{BED3132A-03B7-FF48-A1CC-E7BFEBED65CD}" srcId="{10008F52-2B73-6D4E-8C52-685243B3740F}" destId="{54904F4F-9989-4942-AC4E-FC30B7A26016}" srcOrd="5" destOrd="0" parTransId="{6B47E59C-4266-8440-B24C-8A2EDC87CD8F}" sibTransId="{E4CE81E5-EBF8-1347-A750-F71CBF73CDCC}"/>
    <dgm:cxn modelId="{3C8326DE-3F61-2844-A17B-D06A6AB71B6A}" type="presOf" srcId="{B727F4FE-B6BF-274E-A521-E102D0F0EB2C}" destId="{4CC5AE36-5090-154C-A852-09B1AD1072D7}" srcOrd="0" destOrd="0" presId="urn:microsoft.com/office/officeart/2005/8/layout/radial4"/>
    <dgm:cxn modelId="{A59FC9F4-BD4F-F148-88F0-5A0237B3AD94}" type="presOf" srcId="{C17ED9ED-F77D-AB4E-8FAC-A3DE5E4AFE6B}" destId="{30289C05-9C94-954C-87AA-C9C705AE0152}" srcOrd="0" destOrd="0" presId="urn:microsoft.com/office/officeart/2005/8/layout/radial4"/>
    <dgm:cxn modelId="{751EE150-5761-964D-8ADB-0757E77189B2}" type="presOf" srcId="{54904F4F-9989-4942-AC4E-FC30B7A26016}" destId="{59038C5B-433A-5949-92D1-B66A836BCF46}" srcOrd="0" destOrd="0" presId="urn:microsoft.com/office/officeart/2005/8/layout/radial4"/>
    <dgm:cxn modelId="{9FEE86B6-65BE-CD49-9280-40F3B226E5F9}" type="presOf" srcId="{10008F52-2B73-6D4E-8C52-685243B3740F}" destId="{1566C5FE-BF98-804D-8B98-EB43A11FC491}" srcOrd="0" destOrd="0" presId="urn:microsoft.com/office/officeart/2005/8/layout/radial4"/>
    <dgm:cxn modelId="{4FEADECF-0F65-F046-8DFC-5E70E46FD574}" type="presOf" srcId="{71D1BFE7-68A2-4346-862A-6D5EAD1B31DC}" destId="{6D22B475-C437-4743-B783-3AB0E756358C}" srcOrd="0" destOrd="0" presId="urn:microsoft.com/office/officeart/2005/8/layout/radial4"/>
    <dgm:cxn modelId="{B0FB6E85-B50F-6D48-8404-7D88DC91F32F}" type="presOf" srcId="{23B16DEA-00A7-8F46-A9B3-98F81CD6D074}" destId="{058A43FD-5BA6-DD4D-B47C-DB9A75A6A008}" srcOrd="0" destOrd="0" presId="urn:microsoft.com/office/officeart/2005/8/layout/radial4"/>
    <dgm:cxn modelId="{FBC6B5EA-DF08-FA42-80AB-4FF0F956A457}" type="presOf" srcId="{21BA9552-50A0-2F41-B7EA-8D5325AE69D0}" destId="{4EAE04F3-820C-8845-8E2F-9FD324E891FF}" srcOrd="0" destOrd="0" presId="urn:microsoft.com/office/officeart/2005/8/layout/radial4"/>
    <dgm:cxn modelId="{66513A52-9D39-534D-82D6-5B371DFF9A77}" type="presOf" srcId="{D0928213-95AF-1E46-BC3F-F2671AB55470}" destId="{9B82CF65-20B1-644B-88FE-93AE5D9D73B2}" srcOrd="0" destOrd="0" presId="urn:microsoft.com/office/officeart/2005/8/layout/radial4"/>
    <dgm:cxn modelId="{D61DC508-0C59-0A47-A2AE-33DE4AEACBF7}" type="presOf" srcId="{78BFEBEB-6E99-F940-823E-CB8BDEC3280D}" destId="{2A7D3568-E9B8-A240-9012-DAB2A450B41E}" srcOrd="0" destOrd="0" presId="urn:microsoft.com/office/officeart/2005/8/layout/radial4"/>
    <dgm:cxn modelId="{FB935072-F4DF-5844-8906-BD7673DAAAC7}" srcId="{10008F52-2B73-6D4E-8C52-685243B3740F}" destId="{CB47DD78-CF52-1A41-B25A-1B50E140FFD9}" srcOrd="6" destOrd="0" parTransId="{D0928213-95AF-1E46-BC3F-F2671AB55470}" sibTransId="{66998020-27DD-FC49-821C-63799F16DB62}"/>
    <dgm:cxn modelId="{2AC5D539-D073-004A-AA87-2F5BFB9F080B}" srcId="{10008F52-2B73-6D4E-8C52-685243B3740F}" destId="{21BA9552-50A0-2F41-B7EA-8D5325AE69D0}" srcOrd="1" destOrd="0" parTransId="{C17ED9ED-F77D-AB4E-8FAC-A3DE5E4AFE6B}" sibTransId="{08516432-703D-4541-92C7-DE9D2482547A}"/>
    <dgm:cxn modelId="{2AB468FB-9901-204A-9889-E41DAEBFD94F}" srcId="{63763749-38D9-EA43-8615-41FCEAFC230E}" destId="{10008F52-2B73-6D4E-8C52-685243B3740F}" srcOrd="0" destOrd="0" parTransId="{6A005155-64F5-9B4D-8167-519FF244D937}" sibTransId="{9594A78F-E0F1-C541-830A-A32A2E71418E}"/>
    <dgm:cxn modelId="{60A342F7-E340-574B-809F-AF8710F4DA5B}" type="presOf" srcId="{6B47E59C-4266-8440-B24C-8A2EDC87CD8F}" destId="{34855E87-A46E-7840-BD6C-4485E78CE2EC}" srcOrd="0" destOrd="0" presId="urn:microsoft.com/office/officeart/2005/8/layout/radial4"/>
    <dgm:cxn modelId="{3A62AFF9-FF10-364A-B675-9F355A4291E4}" type="presOf" srcId="{2D998174-0290-AA41-8EE4-A14319752912}" destId="{A2EBA078-74FA-664C-A3B5-1C039DABE6A1}" srcOrd="0" destOrd="0" presId="urn:microsoft.com/office/officeart/2005/8/layout/radial4"/>
    <dgm:cxn modelId="{63400C51-8256-744B-99EE-2D49896EA76C}" type="presParOf" srcId="{DD41EE57-4237-5445-99EB-9BE483B831C0}" destId="{1566C5FE-BF98-804D-8B98-EB43A11FC491}" srcOrd="0" destOrd="0" presId="urn:microsoft.com/office/officeart/2005/8/layout/radial4"/>
    <dgm:cxn modelId="{5E15E303-A817-494B-B9A1-59B8EE934799}" type="presParOf" srcId="{DD41EE57-4237-5445-99EB-9BE483B831C0}" destId="{6D22B475-C437-4743-B783-3AB0E756358C}" srcOrd="1" destOrd="0" presId="urn:microsoft.com/office/officeart/2005/8/layout/radial4"/>
    <dgm:cxn modelId="{31C7CF48-4B78-7F4C-808E-3FDBFA20C5B7}" type="presParOf" srcId="{DD41EE57-4237-5445-99EB-9BE483B831C0}" destId="{2A7D3568-E9B8-A240-9012-DAB2A450B41E}" srcOrd="2" destOrd="0" presId="urn:microsoft.com/office/officeart/2005/8/layout/radial4"/>
    <dgm:cxn modelId="{C4F1C832-CD62-274E-8289-C2BE1BCF4EDB}" type="presParOf" srcId="{DD41EE57-4237-5445-99EB-9BE483B831C0}" destId="{30289C05-9C94-954C-87AA-C9C705AE0152}" srcOrd="3" destOrd="0" presId="urn:microsoft.com/office/officeart/2005/8/layout/radial4"/>
    <dgm:cxn modelId="{42277376-9033-D54F-BB00-56C1A9A83487}" type="presParOf" srcId="{DD41EE57-4237-5445-99EB-9BE483B831C0}" destId="{4EAE04F3-820C-8845-8E2F-9FD324E891FF}" srcOrd="4" destOrd="0" presId="urn:microsoft.com/office/officeart/2005/8/layout/radial4"/>
    <dgm:cxn modelId="{C666C26E-CF5D-1643-AF77-59FB2997E5C9}" type="presParOf" srcId="{DD41EE57-4237-5445-99EB-9BE483B831C0}" destId="{058A43FD-5BA6-DD4D-B47C-DB9A75A6A008}" srcOrd="5" destOrd="0" presId="urn:microsoft.com/office/officeart/2005/8/layout/radial4"/>
    <dgm:cxn modelId="{F19059A6-24AB-9743-A986-F7AB5DFD9BD9}" type="presParOf" srcId="{DD41EE57-4237-5445-99EB-9BE483B831C0}" destId="{D1FADD68-68C2-C645-937A-6C704C049ED8}" srcOrd="6" destOrd="0" presId="urn:microsoft.com/office/officeart/2005/8/layout/radial4"/>
    <dgm:cxn modelId="{75CA35BE-062A-A14F-9F9F-0633257C9C2D}" type="presParOf" srcId="{DD41EE57-4237-5445-99EB-9BE483B831C0}" destId="{A2EBA078-74FA-664C-A3B5-1C039DABE6A1}" srcOrd="7" destOrd="0" presId="urn:microsoft.com/office/officeart/2005/8/layout/radial4"/>
    <dgm:cxn modelId="{56432A4D-05EF-5F4E-857A-1285B5A5521B}" type="presParOf" srcId="{DD41EE57-4237-5445-99EB-9BE483B831C0}" destId="{4CC5AE36-5090-154C-A852-09B1AD1072D7}" srcOrd="8" destOrd="0" presId="urn:microsoft.com/office/officeart/2005/8/layout/radial4"/>
    <dgm:cxn modelId="{B06627E1-C92A-D94C-B5E4-097C6866E9BB}" type="presParOf" srcId="{DD41EE57-4237-5445-99EB-9BE483B831C0}" destId="{4BF0F685-05AE-6F41-8593-015204BD1D81}" srcOrd="9" destOrd="0" presId="urn:microsoft.com/office/officeart/2005/8/layout/radial4"/>
    <dgm:cxn modelId="{24CF87CC-62CC-134A-A6AA-DB230161866C}" type="presParOf" srcId="{DD41EE57-4237-5445-99EB-9BE483B831C0}" destId="{7EB768D0-FE1A-724E-B9E2-82712E92C984}" srcOrd="10" destOrd="0" presId="urn:microsoft.com/office/officeart/2005/8/layout/radial4"/>
    <dgm:cxn modelId="{58884019-2B4A-DF4D-99C4-5F02DE761AC3}" type="presParOf" srcId="{DD41EE57-4237-5445-99EB-9BE483B831C0}" destId="{34855E87-A46E-7840-BD6C-4485E78CE2EC}" srcOrd="11" destOrd="0" presId="urn:microsoft.com/office/officeart/2005/8/layout/radial4"/>
    <dgm:cxn modelId="{9346584A-73B5-4540-ACE3-8ACDA8A13205}" type="presParOf" srcId="{DD41EE57-4237-5445-99EB-9BE483B831C0}" destId="{59038C5B-433A-5949-92D1-B66A836BCF46}" srcOrd="12" destOrd="0" presId="urn:microsoft.com/office/officeart/2005/8/layout/radial4"/>
    <dgm:cxn modelId="{7DE87696-D910-D741-A30B-996A96F629A5}" type="presParOf" srcId="{DD41EE57-4237-5445-99EB-9BE483B831C0}" destId="{9B82CF65-20B1-644B-88FE-93AE5D9D73B2}" srcOrd="13" destOrd="0" presId="urn:microsoft.com/office/officeart/2005/8/layout/radial4"/>
    <dgm:cxn modelId="{6C690770-AA7E-814A-9FF7-3E3B026B1B2A}" type="presParOf" srcId="{DD41EE57-4237-5445-99EB-9BE483B831C0}" destId="{30A61A68-CBC5-9346-896C-CE806D89CC8F}" srcOrd="1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198C842-CEDB-7A45-885C-FEBDB4FFFC4D}"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2EB3926A-C556-8944-A3B5-D355637D159B}">
      <dgm:prSet/>
      <dgm:spPr/>
      <dgm:t>
        <a:bodyPr/>
        <a:lstStyle/>
        <a:p>
          <a:r>
            <a:rPr lang="en-US" dirty="0"/>
            <a:t>Carbon monoxide (CO)</a:t>
          </a:r>
        </a:p>
      </dgm:t>
    </dgm:pt>
    <dgm:pt modelId="{C903B2FA-8A9A-1C4A-94DD-586B7C30EDAA}" type="parTrans" cxnId="{AD00FEA4-000A-8A4F-91AF-88A83DAACDB7}">
      <dgm:prSet/>
      <dgm:spPr/>
      <dgm:t>
        <a:bodyPr/>
        <a:lstStyle/>
        <a:p>
          <a:endParaRPr lang="en-US"/>
        </a:p>
      </dgm:t>
    </dgm:pt>
    <dgm:pt modelId="{B512C45A-C999-7546-8BCE-C6BBB59DFAB1}" type="sibTrans" cxnId="{AD00FEA4-000A-8A4F-91AF-88A83DAACDB7}">
      <dgm:prSet/>
      <dgm:spPr/>
      <dgm:t>
        <a:bodyPr/>
        <a:lstStyle/>
        <a:p>
          <a:endParaRPr lang="en-US"/>
        </a:p>
      </dgm:t>
    </dgm:pt>
    <dgm:pt modelId="{5E5E63FA-A2C8-E94B-8616-06938061F68A}">
      <dgm:prSet/>
      <dgm:spPr/>
      <dgm:t>
        <a:bodyPr/>
        <a:lstStyle/>
        <a:p>
          <a:r>
            <a:rPr lang="en-US" dirty="0"/>
            <a:t>Nitrogen oxides (NO</a:t>
          </a:r>
          <a:r>
            <a:rPr lang="en-US" baseline="-25000" dirty="0"/>
            <a:t>x</a:t>
          </a:r>
          <a:r>
            <a:rPr lang="en-US" dirty="0"/>
            <a:t>)</a:t>
          </a:r>
        </a:p>
      </dgm:t>
    </dgm:pt>
    <dgm:pt modelId="{8AA6AF88-0642-744B-99B7-69FB70452CA1}" type="parTrans" cxnId="{9590D977-7706-5044-B8A8-4D61EBEBC5D6}">
      <dgm:prSet/>
      <dgm:spPr/>
      <dgm:t>
        <a:bodyPr/>
        <a:lstStyle/>
        <a:p>
          <a:endParaRPr lang="en-US"/>
        </a:p>
      </dgm:t>
    </dgm:pt>
    <dgm:pt modelId="{1E8BB134-4109-0A40-8B9F-09CBB8BDE4FA}" type="sibTrans" cxnId="{9590D977-7706-5044-B8A8-4D61EBEBC5D6}">
      <dgm:prSet/>
      <dgm:spPr/>
      <dgm:t>
        <a:bodyPr/>
        <a:lstStyle/>
        <a:p>
          <a:endParaRPr lang="en-US"/>
        </a:p>
      </dgm:t>
    </dgm:pt>
    <dgm:pt modelId="{6997C4C9-B44F-2942-ADC0-1238A66421AB}">
      <dgm:prSet/>
      <dgm:spPr/>
      <dgm:t>
        <a:bodyPr/>
        <a:lstStyle/>
        <a:p>
          <a:r>
            <a:rPr lang="en-US" dirty="0"/>
            <a:t>Sulfur dioxide (SO</a:t>
          </a:r>
          <a:r>
            <a:rPr lang="en-US" baseline="-25000" dirty="0"/>
            <a:t>2</a:t>
          </a:r>
          <a:r>
            <a:rPr lang="en-US" dirty="0"/>
            <a:t>)</a:t>
          </a:r>
        </a:p>
      </dgm:t>
    </dgm:pt>
    <dgm:pt modelId="{C77F2D71-B81C-9647-9887-21E9A4742992}" type="parTrans" cxnId="{EC8E6B2A-8AF8-2E41-A4C0-45FC32FBA6C5}">
      <dgm:prSet/>
      <dgm:spPr/>
      <dgm:t>
        <a:bodyPr/>
        <a:lstStyle/>
        <a:p>
          <a:endParaRPr lang="en-US"/>
        </a:p>
      </dgm:t>
    </dgm:pt>
    <dgm:pt modelId="{AD65BFF8-DCF2-7B44-B91B-70C1A3F9668E}" type="sibTrans" cxnId="{EC8E6B2A-8AF8-2E41-A4C0-45FC32FBA6C5}">
      <dgm:prSet/>
      <dgm:spPr/>
      <dgm:t>
        <a:bodyPr/>
        <a:lstStyle/>
        <a:p>
          <a:endParaRPr lang="en-US"/>
        </a:p>
      </dgm:t>
    </dgm:pt>
    <dgm:pt modelId="{5250EBDD-0ED9-FC47-8844-A20056507C80}">
      <dgm:prSet/>
      <dgm:spPr/>
      <dgm:t>
        <a:bodyPr/>
        <a:lstStyle/>
        <a:p>
          <a:r>
            <a:rPr lang="en-US" dirty="0"/>
            <a:t>Lead (Pb)</a:t>
          </a:r>
        </a:p>
      </dgm:t>
    </dgm:pt>
    <dgm:pt modelId="{9E46DED4-811C-0D48-8F40-136FF1782286}" type="parTrans" cxnId="{F0A9A3B7-103D-2645-BB35-97719AB9FF8C}">
      <dgm:prSet/>
      <dgm:spPr/>
      <dgm:t>
        <a:bodyPr/>
        <a:lstStyle/>
        <a:p>
          <a:endParaRPr lang="en-US"/>
        </a:p>
      </dgm:t>
    </dgm:pt>
    <dgm:pt modelId="{65646818-6FFE-CA4F-84CB-FCEDF935AC35}" type="sibTrans" cxnId="{F0A9A3B7-103D-2645-BB35-97719AB9FF8C}">
      <dgm:prSet/>
      <dgm:spPr/>
      <dgm:t>
        <a:bodyPr/>
        <a:lstStyle/>
        <a:p>
          <a:endParaRPr lang="en-US"/>
        </a:p>
      </dgm:t>
    </dgm:pt>
    <dgm:pt modelId="{A0A24C96-519B-0647-BCB5-653C6F3292A7}">
      <dgm:prSet/>
      <dgm:spPr/>
      <dgm:t>
        <a:bodyPr/>
        <a:lstStyle/>
        <a:p>
          <a:r>
            <a:rPr lang="en-US" dirty="0"/>
            <a:t>Ozone (O</a:t>
          </a:r>
          <a:r>
            <a:rPr lang="en-US" baseline="-25000" dirty="0"/>
            <a:t>3</a:t>
          </a:r>
          <a:r>
            <a:rPr lang="en-US" dirty="0"/>
            <a:t>)</a:t>
          </a:r>
        </a:p>
      </dgm:t>
    </dgm:pt>
    <dgm:pt modelId="{82B5AC46-6602-494A-8E04-C575BC653C1B}" type="parTrans" cxnId="{7B85080A-0770-434A-BF2B-0FBB52FE39F2}">
      <dgm:prSet/>
      <dgm:spPr/>
      <dgm:t>
        <a:bodyPr/>
        <a:lstStyle/>
        <a:p>
          <a:endParaRPr lang="en-US"/>
        </a:p>
      </dgm:t>
    </dgm:pt>
    <dgm:pt modelId="{E5669645-665B-1548-90E3-4320C9410838}" type="sibTrans" cxnId="{7B85080A-0770-434A-BF2B-0FBB52FE39F2}">
      <dgm:prSet/>
      <dgm:spPr/>
      <dgm:t>
        <a:bodyPr/>
        <a:lstStyle/>
        <a:p>
          <a:endParaRPr lang="en-US"/>
        </a:p>
      </dgm:t>
    </dgm:pt>
    <dgm:pt modelId="{92E171C0-F512-824F-8508-DA417B7B4E07}">
      <dgm:prSet/>
      <dgm:spPr/>
      <dgm:t>
        <a:bodyPr/>
        <a:lstStyle/>
        <a:p>
          <a:r>
            <a:rPr lang="en-US" dirty="0"/>
            <a:t>Particulate matter (PM)</a:t>
          </a:r>
        </a:p>
      </dgm:t>
    </dgm:pt>
    <dgm:pt modelId="{EB06BE45-2780-B44B-982D-E30FAEAFE947}" type="parTrans" cxnId="{543C0421-B683-7C43-90A5-62BD24B60A07}">
      <dgm:prSet/>
      <dgm:spPr/>
      <dgm:t>
        <a:bodyPr/>
        <a:lstStyle/>
        <a:p>
          <a:endParaRPr lang="en-US"/>
        </a:p>
      </dgm:t>
    </dgm:pt>
    <dgm:pt modelId="{D32A97F4-D7E0-914F-964A-ADF9E9A4948D}" type="sibTrans" cxnId="{543C0421-B683-7C43-90A5-62BD24B60A07}">
      <dgm:prSet/>
      <dgm:spPr/>
      <dgm:t>
        <a:bodyPr/>
        <a:lstStyle/>
        <a:p>
          <a:endParaRPr lang="en-US"/>
        </a:p>
      </dgm:t>
    </dgm:pt>
    <dgm:pt modelId="{9E6B47CE-1B89-E448-97DE-730186A94EB2}">
      <dgm:prSet/>
      <dgm:spPr/>
      <dgm:t>
        <a:bodyPr/>
        <a:lstStyle/>
        <a:p>
          <a:r>
            <a:rPr lang="en-US" dirty="0"/>
            <a:t>affects blood stream, reduces oxygen availability</a:t>
          </a:r>
        </a:p>
      </dgm:t>
    </dgm:pt>
    <dgm:pt modelId="{3F30B75A-698A-DB45-A2F0-0545293E407B}" type="parTrans" cxnId="{9B8B9C1D-DD80-6548-90B0-1891426A28BB}">
      <dgm:prSet/>
      <dgm:spPr/>
      <dgm:t>
        <a:bodyPr/>
        <a:lstStyle/>
        <a:p>
          <a:endParaRPr lang="en-US"/>
        </a:p>
      </dgm:t>
    </dgm:pt>
    <dgm:pt modelId="{283B925D-6C31-5E44-9057-AEFD7B5F7AFA}" type="sibTrans" cxnId="{9B8B9C1D-DD80-6548-90B0-1891426A28BB}">
      <dgm:prSet/>
      <dgm:spPr/>
      <dgm:t>
        <a:bodyPr/>
        <a:lstStyle/>
        <a:p>
          <a:endParaRPr lang="en-US"/>
        </a:p>
      </dgm:t>
    </dgm:pt>
    <dgm:pt modelId="{88F40E1D-AD4A-3A49-B93F-0A960FCF1C8B}">
      <dgm:prSet/>
      <dgm:spPr/>
      <dgm:t>
        <a:bodyPr/>
        <a:lstStyle/>
        <a:p>
          <a:r>
            <a:rPr lang="en-US" dirty="0"/>
            <a:t>reduces lung function, increases risk of respiratory problems</a:t>
          </a:r>
        </a:p>
      </dgm:t>
    </dgm:pt>
    <dgm:pt modelId="{14965F78-66BF-DC44-91EE-813092D16CEF}" type="parTrans" cxnId="{A1697099-54A7-6741-9266-987D2DF1FA97}">
      <dgm:prSet/>
      <dgm:spPr/>
      <dgm:t>
        <a:bodyPr/>
        <a:lstStyle/>
        <a:p>
          <a:endParaRPr lang="en-US"/>
        </a:p>
      </dgm:t>
    </dgm:pt>
    <dgm:pt modelId="{0C2A729B-87CD-9D40-A70E-D98B002125F6}" type="sibTrans" cxnId="{A1697099-54A7-6741-9266-987D2DF1FA97}">
      <dgm:prSet/>
      <dgm:spPr/>
      <dgm:t>
        <a:bodyPr/>
        <a:lstStyle/>
        <a:p>
          <a:endParaRPr lang="en-US"/>
        </a:p>
      </dgm:t>
    </dgm:pt>
    <dgm:pt modelId="{20DDA95D-948C-9C49-837C-9FBACB84EB23}">
      <dgm:prSet/>
      <dgm:spPr/>
      <dgm:t>
        <a:bodyPr/>
        <a:lstStyle/>
        <a:p>
          <a:r>
            <a:rPr lang="en-US"/>
            <a:t>causes acid rain, affects crops and forests</a:t>
          </a:r>
        </a:p>
      </dgm:t>
    </dgm:pt>
    <dgm:pt modelId="{11B27534-6393-D24A-8119-D3902802D3A6}" type="parTrans" cxnId="{65F5D3B7-21DF-9940-80BB-D3510EF73D2C}">
      <dgm:prSet/>
      <dgm:spPr/>
      <dgm:t>
        <a:bodyPr/>
        <a:lstStyle/>
        <a:p>
          <a:endParaRPr lang="en-US"/>
        </a:p>
      </dgm:t>
    </dgm:pt>
    <dgm:pt modelId="{ABECCD7A-7410-6949-AFDE-F0642F5A4B83}" type="sibTrans" cxnId="{65F5D3B7-21DF-9940-80BB-D3510EF73D2C}">
      <dgm:prSet/>
      <dgm:spPr/>
      <dgm:t>
        <a:bodyPr/>
        <a:lstStyle/>
        <a:p>
          <a:endParaRPr lang="en-US"/>
        </a:p>
      </dgm:t>
    </dgm:pt>
    <dgm:pt modelId="{4B891EE1-A56B-7D42-9BEE-E60F83B37C9D}">
      <dgm:prSet/>
      <dgm:spPr/>
      <dgm:t>
        <a:bodyPr/>
        <a:lstStyle/>
        <a:p>
          <a:r>
            <a:rPr lang="en-US" dirty="0"/>
            <a:t>causes blood disorders and mental retardation in children</a:t>
          </a:r>
        </a:p>
      </dgm:t>
    </dgm:pt>
    <dgm:pt modelId="{8C28A558-D86A-3846-8B19-076F1EAE0308}" type="parTrans" cxnId="{4C7B3485-3E25-AD4F-837D-5EC405171B1A}">
      <dgm:prSet/>
      <dgm:spPr/>
      <dgm:t>
        <a:bodyPr/>
        <a:lstStyle/>
        <a:p>
          <a:endParaRPr lang="en-US"/>
        </a:p>
      </dgm:t>
    </dgm:pt>
    <dgm:pt modelId="{6131C184-5090-0646-A525-D839C657C677}" type="sibTrans" cxnId="{4C7B3485-3E25-AD4F-837D-5EC405171B1A}">
      <dgm:prSet/>
      <dgm:spPr/>
      <dgm:t>
        <a:bodyPr/>
        <a:lstStyle/>
        <a:p>
          <a:endParaRPr lang="en-US"/>
        </a:p>
      </dgm:t>
    </dgm:pt>
    <dgm:pt modelId="{DA8567F9-2720-2F4B-A60A-23F800D4C535}">
      <dgm:prSet/>
      <dgm:spPr/>
      <dgm:t>
        <a:bodyPr/>
        <a:lstStyle/>
        <a:p>
          <a:r>
            <a:rPr lang="en-US" dirty="0"/>
            <a:t>harmful to lungs and eyes</a:t>
          </a:r>
        </a:p>
      </dgm:t>
    </dgm:pt>
    <dgm:pt modelId="{3F985ADB-6E7D-4B4E-8F6C-8C009BFDEA65}" type="parTrans" cxnId="{BDAC0D8F-D637-E94C-AB30-8E86E367751E}">
      <dgm:prSet/>
      <dgm:spPr/>
      <dgm:t>
        <a:bodyPr/>
        <a:lstStyle/>
        <a:p>
          <a:endParaRPr lang="en-US"/>
        </a:p>
      </dgm:t>
    </dgm:pt>
    <dgm:pt modelId="{FA9C8381-F23E-334E-9921-E3D63058DFA9}" type="sibTrans" cxnId="{BDAC0D8F-D637-E94C-AB30-8E86E367751E}">
      <dgm:prSet/>
      <dgm:spPr/>
      <dgm:t>
        <a:bodyPr/>
        <a:lstStyle/>
        <a:p>
          <a:endParaRPr lang="en-US"/>
        </a:p>
      </dgm:t>
    </dgm:pt>
    <dgm:pt modelId="{A1C08046-6A61-EA40-B3A4-98E0DAB2E486}">
      <dgm:prSet/>
      <dgm:spPr/>
      <dgm:t>
        <a:bodyPr/>
        <a:lstStyle/>
        <a:p>
          <a:r>
            <a:rPr lang="en-US"/>
            <a:t>causes respiratory problems and allergies</a:t>
          </a:r>
        </a:p>
      </dgm:t>
    </dgm:pt>
    <dgm:pt modelId="{78040388-F75A-B343-921B-6629F0100860}" type="parTrans" cxnId="{EE7F06DA-8646-DF4C-9717-C83B161BF9A6}">
      <dgm:prSet/>
      <dgm:spPr/>
      <dgm:t>
        <a:bodyPr/>
        <a:lstStyle/>
        <a:p>
          <a:endParaRPr lang="en-US"/>
        </a:p>
      </dgm:t>
    </dgm:pt>
    <dgm:pt modelId="{9DEA23EA-5BB5-1346-81D1-17DE538611C1}" type="sibTrans" cxnId="{EE7F06DA-8646-DF4C-9717-C83B161BF9A6}">
      <dgm:prSet/>
      <dgm:spPr/>
      <dgm:t>
        <a:bodyPr/>
        <a:lstStyle/>
        <a:p>
          <a:endParaRPr lang="en-US"/>
        </a:p>
      </dgm:t>
    </dgm:pt>
    <dgm:pt modelId="{8E7607B0-94EA-4C77-8846-F37EAB12EF60}" type="pres">
      <dgm:prSet presAssocID="{5198C842-CEDB-7A45-885C-FEBDB4FFFC4D}" presName="vert0" presStyleCnt="0">
        <dgm:presLayoutVars>
          <dgm:dir/>
          <dgm:animOne val="branch"/>
          <dgm:animLvl val="lvl"/>
        </dgm:presLayoutVars>
      </dgm:prSet>
      <dgm:spPr/>
      <dgm:t>
        <a:bodyPr/>
        <a:lstStyle/>
        <a:p>
          <a:endParaRPr lang="en-US"/>
        </a:p>
      </dgm:t>
    </dgm:pt>
    <dgm:pt modelId="{8527E44A-0216-444C-8722-96FAD388FBF6}" type="pres">
      <dgm:prSet presAssocID="{2EB3926A-C556-8944-A3B5-D355637D159B}" presName="thickLine" presStyleLbl="alignNode1" presStyleIdx="0" presStyleCnt="6"/>
      <dgm:spPr/>
    </dgm:pt>
    <dgm:pt modelId="{1923CDEC-C2A5-40DE-A71D-2C69F05F24ED}" type="pres">
      <dgm:prSet presAssocID="{2EB3926A-C556-8944-A3B5-D355637D159B}" presName="horz1" presStyleCnt="0"/>
      <dgm:spPr/>
    </dgm:pt>
    <dgm:pt modelId="{988C2889-E17C-45AD-AA68-CEE416DD3364}" type="pres">
      <dgm:prSet presAssocID="{2EB3926A-C556-8944-A3B5-D355637D159B}" presName="tx1" presStyleLbl="revTx" presStyleIdx="0" presStyleCnt="12"/>
      <dgm:spPr/>
      <dgm:t>
        <a:bodyPr/>
        <a:lstStyle/>
        <a:p>
          <a:endParaRPr lang="en-US"/>
        </a:p>
      </dgm:t>
    </dgm:pt>
    <dgm:pt modelId="{9E6A5BBA-F429-410F-93DF-6CAAE6528F3C}" type="pres">
      <dgm:prSet presAssocID="{2EB3926A-C556-8944-A3B5-D355637D159B}" presName="vert1" presStyleCnt="0"/>
      <dgm:spPr/>
    </dgm:pt>
    <dgm:pt modelId="{EBDBEDB4-E6EC-4790-8560-85A4FEB23BDF}" type="pres">
      <dgm:prSet presAssocID="{9E6B47CE-1B89-E448-97DE-730186A94EB2}" presName="vertSpace2a" presStyleCnt="0"/>
      <dgm:spPr/>
    </dgm:pt>
    <dgm:pt modelId="{B04CE0C7-9B7E-480A-8F3E-A2CE8175D47D}" type="pres">
      <dgm:prSet presAssocID="{9E6B47CE-1B89-E448-97DE-730186A94EB2}" presName="horz2" presStyleCnt="0"/>
      <dgm:spPr/>
    </dgm:pt>
    <dgm:pt modelId="{BA568A1D-A4FE-4CE4-80AE-5BC5921B2876}" type="pres">
      <dgm:prSet presAssocID="{9E6B47CE-1B89-E448-97DE-730186A94EB2}" presName="horzSpace2" presStyleCnt="0"/>
      <dgm:spPr/>
    </dgm:pt>
    <dgm:pt modelId="{D29CE210-BDC0-4315-A3E7-641BB88EA246}" type="pres">
      <dgm:prSet presAssocID="{9E6B47CE-1B89-E448-97DE-730186A94EB2}" presName="tx2" presStyleLbl="revTx" presStyleIdx="1" presStyleCnt="12"/>
      <dgm:spPr/>
      <dgm:t>
        <a:bodyPr/>
        <a:lstStyle/>
        <a:p>
          <a:endParaRPr lang="en-US"/>
        </a:p>
      </dgm:t>
    </dgm:pt>
    <dgm:pt modelId="{340B49E9-0F01-41B7-A0F5-8443DF8FA1F9}" type="pres">
      <dgm:prSet presAssocID="{9E6B47CE-1B89-E448-97DE-730186A94EB2}" presName="vert2" presStyleCnt="0"/>
      <dgm:spPr/>
    </dgm:pt>
    <dgm:pt modelId="{3B7F6208-E415-4B5D-8043-5A316C87D841}" type="pres">
      <dgm:prSet presAssocID="{9E6B47CE-1B89-E448-97DE-730186A94EB2}" presName="thinLine2b" presStyleLbl="callout" presStyleIdx="0" presStyleCnt="6"/>
      <dgm:spPr/>
    </dgm:pt>
    <dgm:pt modelId="{FCEF42F4-8D15-4CE1-BE25-FD8E5F5B8932}" type="pres">
      <dgm:prSet presAssocID="{9E6B47CE-1B89-E448-97DE-730186A94EB2}" presName="vertSpace2b" presStyleCnt="0"/>
      <dgm:spPr/>
    </dgm:pt>
    <dgm:pt modelId="{340D6091-F116-48EE-AC3A-074DF89D60F5}" type="pres">
      <dgm:prSet presAssocID="{5E5E63FA-A2C8-E94B-8616-06938061F68A}" presName="thickLine" presStyleLbl="alignNode1" presStyleIdx="1" presStyleCnt="6"/>
      <dgm:spPr/>
    </dgm:pt>
    <dgm:pt modelId="{04E393C7-60C3-44AD-B791-760DD44BF45E}" type="pres">
      <dgm:prSet presAssocID="{5E5E63FA-A2C8-E94B-8616-06938061F68A}" presName="horz1" presStyleCnt="0"/>
      <dgm:spPr/>
    </dgm:pt>
    <dgm:pt modelId="{A76FB932-3284-45D5-A69C-00528D072809}" type="pres">
      <dgm:prSet presAssocID="{5E5E63FA-A2C8-E94B-8616-06938061F68A}" presName="tx1" presStyleLbl="revTx" presStyleIdx="2" presStyleCnt="12"/>
      <dgm:spPr/>
      <dgm:t>
        <a:bodyPr/>
        <a:lstStyle/>
        <a:p>
          <a:endParaRPr lang="en-US"/>
        </a:p>
      </dgm:t>
    </dgm:pt>
    <dgm:pt modelId="{B1903E13-07C3-4DE1-8303-5F1EA4BA69EA}" type="pres">
      <dgm:prSet presAssocID="{5E5E63FA-A2C8-E94B-8616-06938061F68A}" presName="vert1" presStyleCnt="0"/>
      <dgm:spPr/>
    </dgm:pt>
    <dgm:pt modelId="{BE3851CC-522A-44E4-815A-7F42D446FB0D}" type="pres">
      <dgm:prSet presAssocID="{88F40E1D-AD4A-3A49-B93F-0A960FCF1C8B}" presName="vertSpace2a" presStyleCnt="0"/>
      <dgm:spPr/>
    </dgm:pt>
    <dgm:pt modelId="{E62C9E15-F0A2-453F-9C10-3749EA7B3A6D}" type="pres">
      <dgm:prSet presAssocID="{88F40E1D-AD4A-3A49-B93F-0A960FCF1C8B}" presName="horz2" presStyleCnt="0"/>
      <dgm:spPr/>
    </dgm:pt>
    <dgm:pt modelId="{22FB33B7-48FE-4369-B140-80003DEE76E6}" type="pres">
      <dgm:prSet presAssocID="{88F40E1D-AD4A-3A49-B93F-0A960FCF1C8B}" presName="horzSpace2" presStyleCnt="0"/>
      <dgm:spPr/>
    </dgm:pt>
    <dgm:pt modelId="{FE5C1A4A-DD41-4A62-975A-D028EC0C99FA}" type="pres">
      <dgm:prSet presAssocID="{88F40E1D-AD4A-3A49-B93F-0A960FCF1C8B}" presName="tx2" presStyleLbl="revTx" presStyleIdx="3" presStyleCnt="12"/>
      <dgm:spPr/>
      <dgm:t>
        <a:bodyPr/>
        <a:lstStyle/>
        <a:p>
          <a:endParaRPr lang="en-US"/>
        </a:p>
      </dgm:t>
    </dgm:pt>
    <dgm:pt modelId="{96998722-ABF6-4980-8FE9-1BC7FD810084}" type="pres">
      <dgm:prSet presAssocID="{88F40E1D-AD4A-3A49-B93F-0A960FCF1C8B}" presName="vert2" presStyleCnt="0"/>
      <dgm:spPr/>
    </dgm:pt>
    <dgm:pt modelId="{E4AE82F7-8DDB-414F-8B27-D5DA9F1E5E01}" type="pres">
      <dgm:prSet presAssocID="{88F40E1D-AD4A-3A49-B93F-0A960FCF1C8B}" presName="thinLine2b" presStyleLbl="callout" presStyleIdx="1" presStyleCnt="6"/>
      <dgm:spPr/>
    </dgm:pt>
    <dgm:pt modelId="{FCD1BC61-47DD-423A-B96D-77C16D15968F}" type="pres">
      <dgm:prSet presAssocID="{88F40E1D-AD4A-3A49-B93F-0A960FCF1C8B}" presName="vertSpace2b" presStyleCnt="0"/>
      <dgm:spPr/>
    </dgm:pt>
    <dgm:pt modelId="{AC4AA175-8405-4946-A42F-0F51D808FC88}" type="pres">
      <dgm:prSet presAssocID="{6997C4C9-B44F-2942-ADC0-1238A66421AB}" presName="thickLine" presStyleLbl="alignNode1" presStyleIdx="2" presStyleCnt="6"/>
      <dgm:spPr/>
    </dgm:pt>
    <dgm:pt modelId="{280DB917-5056-4750-98CA-1B534B7CFE49}" type="pres">
      <dgm:prSet presAssocID="{6997C4C9-B44F-2942-ADC0-1238A66421AB}" presName="horz1" presStyleCnt="0"/>
      <dgm:spPr/>
    </dgm:pt>
    <dgm:pt modelId="{13730436-A04A-4F6A-BAC3-73C3FE319EFF}" type="pres">
      <dgm:prSet presAssocID="{6997C4C9-B44F-2942-ADC0-1238A66421AB}" presName="tx1" presStyleLbl="revTx" presStyleIdx="4" presStyleCnt="12"/>
      <dgm:spPr/>
      <dgm:t>
        <a:bodyPr/>
        <a:lstStyle/>
        <a:p>
          <a:endParaRPr lang="en-US"/>
        </a:p>
      </dgm:t>
    </dgm:pt>
    <dgm:pt modelId="{FA9052C4-623E-4850-ADA4-98BF42DA9E2F}" type="pres">
      <dgm:prSet presAssocID="{6997C4C9-B44F-2942-ADC0-1238A66421AB}" presName="vert1" presStyleCnt="0"/>
      <dgm:spPr/>
    </dgm:pt>
    <dgm:pt modelId="{D7ADC3C0-06D8-4DAD-B794-8E5AE0695EA6}" type="pres">
      <dgm:prSet presAssocID="{20DDA95D-948C-9C49-837C-9FBACB84EB23}" presName="vertSpace2a" presStyleCnt="0"/>
      <dgm:spPr/>
    </dgm:pt>
    <dgm:pt modelId="{2FD4F97B-1C0F-428B-969D-C45270FE82F3}" type="pres">
      <dgm:prSet presAssocID="{20DDA95D-948C-9C49-837C-9FBACB84EB23}" presName="horz2" presStyleCnt="0"/>
      <dgm:spPr/>
    </dgm:pt>
    <dgm:pt modelId="{8941B2F1-4B25-4B0A-9185-C682FBD7B068}" type="pres">
      <dgm:prSet presAssocID="{20DDA95D-948C-9C49-837C-9FBACB84EB23}" presName="horzSpace2" presStyleCnt="0"/>
      <dgm:spPr/>
    </dgm:pt>
    <dgm:pt modelId="{A3AA2F02-C93D-4CE8-867C-05065D463D53}" type="pres">
      <dgm:prSet presAssocID="{20DDA95D-948C-9C49-837C-9FBACB84EB23}" presName="tx2" presStyleLbl="revTx" presStyleIdx="5" presStyleCnt="12"/>
      <dgm:spPr/>
      <dgm:t>
        <a:bodyPr/>
        <a:lstStyle/>
        <a:p>
          <a:endParaRPr lang="en-US"/>
        </a:p>
      </dgm:t>
    </dgm:pt>
    <dgm:pt modelId="{42C488AC-72FD-4805-934B-C078ED87DD76}" type="pres">
      <dgm:prSet presAssocID="{20DDA95D-948C-9C49-837C-9FBACB84EB23}" presName="vert2" presStyleCnt="0"/>
      <dgm:spPr/>
    </dgm:pt>
    <dgm:pt modelId="{261121B5-084F-42FF-B976-BE277CABDD74}" type="pres">
      <dgm:prSet presAssocID="{20DDA95D-948C-9C49-837C-9FBACB84EB23}" presName="thinLine2b" presStyleLbl="callout" presStyleIdx="2" presStyleCnt="6"/>
      <dgm:spPr/>
    </dgm:pt>
    <dgm:pt modelId="{A1F37D41-5575-4106-A0A7-9471D33F35A3}" type="pres">
      <dgm:prSet presAssocID="{20DDA95D-948C-9C49-837C-9FBACB84EB23}" presName="vertSpace2b" presStyleCnt="0"/>
      <dgm:spPr/>
    </dgm:pt>
    <dgm:pt modelId="{63F183F3-621E-4AC7-AF1E-9C60CB1DF690}" type="pres">
      <dgm:prSet presAssocID="{5250EBDD-0ED9-FC47-8844-A20056507C80}" presName="thickLine" presStyleLbl="alignNode1" presStyleIdx="3" presStyleCnt="6"/>
      <dgm:spPr/>
    </dgm:pt>
    <dgm:pt modelId="{06BDF94B-B943-407A-88ED-D6BB33D3EBA7}" type="pres">
      <dgm:prSet presAssocID="{5250EBDD-0ED9-FC47-8844-A20056507C80}" presName="horz1" presStyleCnt="0"/>
      <dgm:spPr/>
    </dgm:pt>
    <dgm:pt modelId="{DC59742B-B4BB-4E1F-9C7C-F57AF70CE553}" type="pres">
      <dgm:prSet presAssocID="{5250EBDD-0ED9-FC47-8844-A20056507C80}" presName="tx1" presStyleLbl="revTx" presStyleIdx="6" presStyleCnt="12"/>
      <dgm:spPr/>
      <dgm:t>
        <a:bodyPr/>
        <a:lstStyle/>
        <a:p>
          <a:endParaRPr lang="en-US"/>
        </a:p>
      </dgm:t>
    </dgm:pt>
    <dgm:pt modelId="{D91544A9-658B-4CD4-8CA7-47D5ED87B739}" type="pres">
      <dgm:prSet presAssocID="{5250EBDD-0ED9-FC47-8844-A20056507C80}" presName="vert1" presStyleCnt="0"/>
      <dgm:spPr/>
    </dgm:pt>
    <dgm:pt modelId="{CF28D7CA-0D1A-443E-B3FA-6C3484900528}" type="pres">
      <dgm:prSet presAssocID="{4B891EE1-A56B-7D42-9BEE-E60F83B37C9D}" presName="vertSpace2a" presStyleCnt="0"/>
      <dgm:spPr/>
    </dgm:pt>
    <dgm:pt modelId="{E64E1A84-49A3-42E6-8681-3497861F2F98}" type="pres">
      <dgm:prSet presAssocID="{4B891EE1-A56B-7D42-9BEE-E60F83B37C9D}" presName="horz2" presStyleCnt="0"/>
      <dgm:spPr/>
    </dgm:pt>
    <dgm:pt modelId="{ED2BF37D-94B0-437E-8837-8E0BEBB50E40}" type="pres">
      <dgm:prSet presAssocID="{4B891EE1-A56B-7D42-9BEE-E60F83B37C9D}" presName="horzSpace2" presStyleCnt="0"/>
      <dgm:spPr/>
    </dgm:pt>
    <dgm:pt modelId="{F666B910-632A-41CD-A90C-1377609977E6}" type="pres">
      <dgm:prSet presAssocID="{4B891EE1-A56B-7D42-9BEE-E60F83B37C9D}" presName="tx2" presStyleLbl="revTx" presStyleIdx="7" presStyleCnt="12"/>
      <dgm:spPr/>
      <dgm:t>
        <a:bodyPr/>
        <a:lstStyle/>
        <a:p>
          <a:endParaRPr lang="en-US"/>
        </a:p>
      </dgm:t>
    </dgm:pt>
    <dgm:pt modelId="{E9E056E2-0FA8-41D7-B700-369BCCD66226}" type="pres">
      <dgm:prSet presAssocID="{4B891EE1-A56B-7D42-9BEE-E60F83B37C9D}" presName="vert2" presStyleCnt="0"/>
      <dgm:spPr/>
    </dgm:pt>
    <dgm:pt modelId="{07F59497-28A4-4AE7-914A-1231E93B4402}" type="pres">
      <dgm:prSet presAssocID="{4B891EE1-A56B-7D42-9BEE-E60F83B37C9D}" presName="thinLine2b" presStyleLbl="callout" presStyleIdx="3" presStyleCnt="6"/>
      <dgm:spPr/>
    </dgm:pt>
    <dgm:pt modelId="{5CB1CDD8-B7B8-40BE-9040-03B5C3D4AA04}" type="pres">
      <dgm:prSet presAssocID="{4B891EE1-A56B-7D42-9BEE-E60F83B37C9D}" presName="vertSpace2b" presStyleCnt="0"/>
      <dgm:spPr/>
    </dgm:pt>
    <dgm:pt modelId="{6FAED67E-598C-4267-AAC2-2E3D19F31846}" type="pres">
      <dgm:prSet presAssocID="{A0A24C96-519B-0647-BCB5-653C6F3292A7}" presName="thickLine" presStyleLbl="alignNode1" presStyleIdx="4" presStyleCnt="6"/>
      <dgm:spPr/>
    </dgm:pt>
    <dgm:pt modelId="{66EA7767-12F2-43D9-A0EC-03033FA637B1}" type="pres">
      <dgm:prSet presAssocID="{A0A24C96-519B-0647-BCB5-653C6F3292A7}" presName="horz1" presStyleCnt="0"/>
      <dgm:spPr/>
    </dgm:pt>
    <dgm:pt modelId="{B7F703F4-89D0-485A-AB8C-943E1F8D05E9}" type="pres">
      <dgm:prSet presAssocID="{A0A24C96-519B-0647-BCB5-653C6F3292A7}" presName="tx1" presStyleLbl="revTx" presStyleIdx="8" presStyleCnt="12"/>
      <dgm:spPr/>
      <dgm:t>
        <a:bodyPr/>
        <a:lstStyle/>
        <a:p>
          <a:endParaRPr lang="en-US"/>
        </a:p>
      </dgm:t>
    </dgm:pt>
    <dgm:pt modelId="{8F7D444C-5043-486C-9E2C-18BFE2D0172D}" type="pres">
      <dgm:prSet presAssocID="{A0A24C96-519B-0647-BCB5-653C6F3292A7}" presName="vert1" presStyleCnt="0"/>
      <dgm:spPr/>
    </dgm:pt>
    <dgm:pt modelId="{CE997CCD-BED3-43BB-AC1A-AC6C0B14494B}" type="pres">
      <dgm:prSet presAssocID="{DA8567F9-2720-2F4B-A60A-23F800D4C535}" presName="vertSpace2a" presStyleCnt="0"/>
      <dgm:spPr/>
    </dgm:pt>
    <dgm:pt modelId="{467557D5-47DF-41E3-B800-F8AC89F569D4}" type="pres">
      <dgm:prSet presAssocID="{DA8567F9-2720-2F4B-A60A-23F800D4C535}" presName="horz2" presStyleCnt="0"/>
      <dgm:spPr/>
    </dgm:pt>
    <dgm:pt modelId="{C030485C-6F4F-480F-BB99-B691F9D85243}" type="pres">
      <dgm:prSet presAssocID="{DA8567F9-2720-2F4B-A60A-23F800D4C535}" presName="horzSpace2" presStyleCnt="0"/>
      <dgm:spPr/>
    </dgm:pt>
    <dgm:pt modelId="{5568D82D-C3C7-47AA-96C5-9A292D6D4FD6}" type="pres">
      <dgm:prSet presAssocID="{DA8567F9-2720-2F4B-A60A-23F800D4C535}" presName="tx2" presStyleLbl="revTx" presStyleIdx="9" presStyleCnt="12"/>
      <dgm:spPr/>
      <dgm:t>
        <a:bodyPr/>
        <a:lstStyle/>
        <a:p>
          <a:endParaRPr lang="en-US"/>
        </a:p>
      </dgm:t>
    </dgm:pt>
    <dgm:pt modelId="{4CB352AA-EAB7-4838-AB98-B126A8030623}" type="pres">
      <dgm:prSet presAssocID="{DA8567F9-2720-2F4B-A60A-23F800D4C535}" presName="vert2" presStyleCnt="0"/>
      <dgm:spPr/>
    </dgm:pt>
    <dgm:pt modelId="{1C8C642A-2D2B-43CE-A54D-182F3918D1A8}" type="pres">
      <dgm:prSet presAssocID="{DA8567F9-2720-2F4B-A60A-23F800D4C535}" presName="thinLine2b" presStyleLbl="callout" presStyleIdx="4" presStyleCnt="6"/>
      <dgm:spPr/>
    </dgm:pt>
    <dgm:pt modelId="{41CA1544-AADF-42AE-BC3D-8443E6E85A76}" type="pres">
      <dgm:prSet presAssocID="{DA8567F9-2720-2F4B-A60A-23F800D4C535}" presName="vertSpace2b" presStyleCnt="0"/>
      <dgm:spPr/>
    </dgm:pt>
    <dgm:pt modelId="{89B6034A-EB25-4C80-8C55-6416702C4524}" type="pres">
      <dgm:prSet presAssocID="{92E171C0-F512-824F-8508-DA417B7B4E07}" presName="thickLine" presStyleLbl="alignNode1" presStyleIdx="5" presStyleCnt="6"/>
      <dgm:spPr/>
    </dgm:pt>
    <dgm:pt modelId="{24639F1E-ACD6-4E70-8A7C-7F0157C573B3}" type="pres">
      <dgm:prSet presAssocID="{92E171C0-F512-824F-8508-DA417B7B4E07}" presName="horz1" presStyleCnt="0"/>
      <dgm:spPr/>
    </dgm:pt>
    <dgm:pt modelId="{9119C7E7-C1D3-4E7B-AFCF-750F2E24EDA9}" type="pres">
      <dgm:prSet presAssocID="{92E171C0-F512-824F-8508-DA417B7B4E07}" presName="tx1" presStyleLbl="revTx" presStyleIdx="10" presStyleCnt="12"/>
      <dgm:spPr/>
      <dgm:t>
        <a:bodyPr/>
        <a:lstStyle/>
        <a:p>
          <a:endParaRPr lang="en-US"/>
        </a:p>
      </dgm:t>
    </dgm:pt>
    <dgm:pt modelId="{15F01109-8C4B-4324-86E6-CA868D9FF4C6}" type="pres">
      <dgm:prSet presAssocID="{92E171C0-F512-824F-8508-DA417B7B4E07}" presName="vert1" presStyleCnt="0"/>
      <dgm:spPr/>
    </dgm:pt>
    <dgm:pt modelId="{ED35AE83-509D-4C64-86C4-FD445CFCA9A4}" type="pres">
      <dgm:prSet presAssocID="{A1C08046-6A61-EA40-B3A4-98E0DAB2E486}" presName="vertSpace2a" presStyleCnt="0"/>
      <dgm:spPr/>
    </dgm:pt>
    <dgm:pt modelId="{FCD607FB-A9F6-4AEE-B705-D2631968BC68}" type="pres">
      <dgm:prSet presAssocID="{A1C08046-6A61-EA40-B3A4-98E0DAB2E486}" presName="horz2" presStyleCnt="0"/>
      <dgm:spPr/>
    </dgm:pt>
    <dgm:pt modelId="{95D0D7E4-5B52-4FB1-B53D-ECF01AA89509}" type="pres">
      <dgm:prSet presAssocID="{A1C08046-6A61-EA40-B3A4-98E0DAB2E486}" presName="horzSpace2" presStyleCnt="0"/>
      <dgm:spPr/>
    </dgm:pt>
    <dgm:pt modelId="{6E7ED443-80B4-452C-99CE-537566ECC1C8}" type="pres">
      <dgm:prSet presAssocID="{A1C08046-6A61-EA40-B3A4-98E0DAB2E486}" presName="tx2" presStyleLbl="revTx" presStyleIdx="11" presStyleCnt="12"/>
      <dgm:spPr/>
      <dgm:t>
        <a:bodyPr/>
        <a:lstStyle/>
        <a:p>
          <a:endParaRPr lang="en-US"/>
        </a:p>
      </dgm:t>
    </dgm:pt>
    <dgm:pt modelId="{1BDBC02D-DB2F-4725-B803-5FA158B82493}" type="pres">
      <dgm:prSet presAssocID="{A1C08046-6A61-EA40-B3A4-98E0DAB2E486}" presName="vert2" presStyleCnt="0"/>
      <dgm:spPr/>
    </dgm:pt>
    <dgm:pt modelId="{38BF4603-0B5A-40E6-BDB1-314C67AA2374}" type="pres">
      <dgm:prSet presAssocID="{A1C08046-6A61-EA40-B3A4-98E0DAB2E486}" presName="thinLine2b" presStyleLbl="callout" presStyleIdx="5" presStyleCnt="6"/>
      <dgm:spPr/>
    </dgm:pt>
    <dgm:pt modelId="{475D9154-4869-4D92-BFD7-A154A16A5268}" type="pres">
      <dgm:prSet presAssocID="{A1C08046-6A61-EA40-B3A4-98E0DAB2E486}" presName="vertSpace2b" presStyleCnt="0"/>
      <dgm:spPr/>
    </dgm:pt>
  </dgm:ptLst>
  <dgm:cxnLst>
    <dgm:cxn modelId="{49E5C9C0-4E06-4F73-9188-4243C8D9C333}" type="presOf" srcId="{6997C4C9-B44F-2942-ADC0-1238A66421AB}" destId="{13730436-A04A-4F6A-BAC3-73C3FE319EFF}" srcOrd="0" destOrd="0" presId="urn:microsoft.com/office/officeart/2008/layout/LinedList"/>
    <dgm:cxn modelId="{E98F7ACF-DD39-4744-BFA7-1020178CC0B7}" type="presOf" srcId="{4B891EE1-A56B-7D42-9BEE-E60F83B37C9D}" destId="{F666B910-632A-41CD-A90C-1377609977E6}" srcOrd="0" destOrd="0" presId="urn:microsoft.com/office/officeart/2008/layout/LinedList"/>
    <dgm:cxn modelId="{65F5D3B7-21DF-9940-80BB-D3510EF73D2C}" srcId="{6997C4C9-B44F-2942-ADC0-1238A66421AB}" destId="{20DDA95D-948C-9C49-837C-9FBACB84EB23}" srcOrd="0" destOrd="0" parTransId="{11B27534-6393-D24A-8119-D3902802D3A6}" sibTransId="{ABECCD7A-7410-6949-AFDE-F0642F5A4B83}"/>
    <dgm:cxn modelId="{AB10DDFF-6DBF-4BBA-91FB-4A26B5E0A044}" type="presOf" srcId="{A0A24C96-519B-0647-BCB5-653C6F3292A7}" destId="{B7F703F4-89D0-485A-AB8C-943E1F8D05E9}" srcOrd="0" destOrd="0" presId="urn:microsoft.com/office/officeart/2008/layout/LinedList"/>
    <dgm:cxn modelId="{DF5CA435-B757-4452-832E-9AFB7B6675B5}" type="presOf" srcId="{2EB3926A-C556-8944-A3B5-D355637D159B}" destId="{988C2889-E17C-45AD-AA68-CEE416DD3364}" srcOrd="0" destOrd="0" presId="urn:microsoft.com/office/officeart/2008/layout/LinedList"/>
    <dgm:cxn modelId="{8C2467C5-1D01-4BF6-A25B-D602E839F8F4}" type="presOf" srcId="{92E171C0-F512-824F-8508-DA417B7B4E07}" destId="{9119C7E7-C1D3-4E7B-AFCF-750F2E24EDA9}" srcOrd="0" destOrd="0" presId="urn:microsoft.com/office/officeart/2008/layout/LinedList"/>
    <dgm:cxn modelId="{AD00FEA4-000A-8A4F-91AF-88A83DAACDB7}" srcId="{5198C842-CEDB-7A45-885C-FEBDB4FFFC4D}" destId="{2EB3926A-C556-8944-A3B5-D355637D159B}" srcOrd="0" destOrd="0" parTransId="{C903B2FA-8A9A-1C4A-94DD-586B7C30EDAA}" sibTransId="{B512C45A-C999-7546-8BCE-C6BBB59DFAB1}"/>
    <dgm:cxn modelId="{936F909E-B5F3-4AA6-A87A-7F8B15C6682C}" type="presOf" srcId="{A1C08046-6A61-EA40-B3A4-98E0DAB2E486}" destId="{6E7ED443-80B4-452C-99CE-537566ECC1C8}" srcOrd="0" destOrd="0" presId="urn:microsoft.com/office/officeart/2008/layout/LinedList"/>
    <dgm:cxn modelId="{05E8221E-107B-49A7-977B-F79F27EFF2E9}" type="presOf" srcId="{5E5E63FA-A2C8-E94B-8616-06938061F68A}" destId="{A76FB932-3284-45D5-A69C-00528D072809}" srcOrd="0" destOrd="0" presId="urn:microsoft.com/office/officeart/2008/layout/LinedList"/>
    <dgm:cxn modelId="{7B85080A-0770-434A-BF2B-0FBB52FE39F2}" srcId="{5198C842-CEDB-7A45-885C-FEBDB4FFFC4D}" destId="{A0A24C96-519B-0647-BCB5-653C6F3292A7}" srcOrd="4" destOrd="0" parTransId="{82B5AC46-6602-494A-8E04-C575BC653C1B}" sibTransId="{E5669645-665B-1548-90E3-4320C9410838}"/>
    <dgm:cxn modelId="{EC8E6B2A-8AF8-2E41-A4C0-45FC32FBA6C5}" srcId="{5198C842-CEDB-7A45-885C-FEBDB4FFFC4D}" destId="{6997C4C9-B44F-2942-ADC0-1238A66421AB}" srcOrd="2" destOrd="0" parTransId="{C77F2D71-B81C-9647-9887-21E9A4742992}" sibTransId="{AD65BFF8-DCF2-7B44-B91B-70C1A3F9668E}"/>
    <dgm:cxn modelId="{F0A9A3B7-103D-2645-BB35-97719AB9FF8C}" srcId="{5198C842-CEDB-7A45-885C-FEBDB4FFFC4D}" destId="{5250EBDD-0ED9-FC47-8844-A20056507C80}" srcOrd="3" destOrd="0" parTransId="{9E46DED4-811C-0D48-8F40-136FF1782286}" sibTransId="{65646818-6FFE-CA4F-84CB-FCEDF935AC35}"/>
    <dgm:cxn modelId="{9590D977-7706-5044-B8A8-4D61EBEBC5D6}" srcId="{5198C842-CEDB-7A45-885C-FEBDB4FFFC4D}" destId="{5E5E63FA-A2C8-E94B-8616-06938061F68A}" srcOrd="1" destOrd="0" parTransId="{8AA6AF88-0642-744B-99B7-69FB70452CA1}" sibTransId="{1E8BB134-4109-0A40-8B9F-09CBB8BDE4FA}"/>
    <dgm:cxn modelId="{D63A4DE7-53D1-499C-A868-A31F9CE46230}" type="presOf" srcId="{DA8567F9-2720-2F4B-A60A-23F800D4C535}" destId="{5568D82D-C3C7-47AA-96C5-9A292D6D4FD6}" srcOrd="0" destOrd="0" presId="urn:microsoft.com/office/officeart/2008/layout/LinedList"/>
    <dgm:cxn modelId="{821753FD-7F84-456D-9A54-AF454B97A50C}" type="presOf" srcId="{5250EBDD-0ED9-FC47-8844-A20056507C80}" destId="{DC59742B-B4BB-4E1F-9C7C-F57AF70CE553}" srcOrd="0" destOrd="0" presId="urn:microsoft.com/office/officeart/2008/layout/LinedList"/>
    <dgm:cxn modelId="{543C0421-B683-7C43-90A5-62BD24B60A07}" srcId="{5198C842-CEDB-7A45-885C-FEBDB4FFFC4D}" destId="{92E171C0-F512-824F-8508-DA417B7B4E07}" srcOrd="5" destOrd="0" parTransId="{EB06BE45-2780-B44B-982D-E30FAEAFE947}" sibTransId="{D32A97F4-D7E0-914F-964A-ADF9E9A4948D}"/>
    <dgm:cxn modelId="{A1697099-54A7-6741-9266-987D2DF1FA97}" srcId="{5E5E63FA-A2C8-E94B-8616-06938061F68A}" destId="{88F40E1D-AD4A-3A49-B93F-0A960FCF1C8B}" srcOrd="0" destOrd="0" parTransId="{14965F78-66BF-DC44-91EE-813092D16CEF}" sibTransId="{0C2A729B-87CD-9D40-A70E-D98B002125F6}"/>
    <dgm:cxn modelId="{EEFEA96D-149D-4EC0-A01C-86E62FFB5DD5}" type="presOf" srcId="{88F40E1D-AD4A-3A49-B93F-0A960FCF1C8B}" destId="{FE5C1A4A-DD41-4A62-975A-D028EC0C99FA}" srcOrd="0" destOrd="0" presId="urn:microsoft.com/office/officeart/2008/layout/LinedList"/>
    <dgm:cxn modelId="{4C7B3485-3E25-AD4F-837D-5EC405171B1A}" srcId="{5250EBDD-0ED9-FC47-8844-A20056507C80}" destId="{4B891EE1-A56B-7D42-9BEE-E60F83B37C9D}" srcOrd="0" destOrd="0" parTransId="{8C28A558-D86A-3846-8B19-076F1EAE0308}" sibTransId="{6131C184-5090-0646-A525-D839C657C677}"/>
    <dgm:cxn modelId="{BDAC0D8F-D637-E94C-AB30-8E86E367751E}" srcId="{A0A24C96-519B-0647-BCB5-653C6F3292A7}" destId="{DA8567F9-2720-2F4B-A60A-23F800D4C535}" srcOrd="0" destOrd="0" parTransId="{3F985ADB-6E7D-4B4E-8F6C-8C009BFDEA65}" sibTransId="{FA9C8381-F23E-334E-9921-E3D63058DFA9}"/>
    <dgm:cxn modelId="{9B8B9C1D-DD80-6548-90B0-1891426A28BB}" srcId="{2EB3926A-C556-8944-A3B5-D355637D159B}" destId="{9E6B47CE-1B89-E448-97DE-730186A94EB2}" srcOrd="0" destOrd="0" parTransId="{3F30B75A-698A-DB45-A2F0-0545293E407B}" sibTransId="{283B925D-6C31-5E44-9057-AEFD7B5F7AFA}"/>
    <dgm:cxn modelId="{39CC2335-43E4-47EC-AFE9-E218AA94A67C}" type="presOf" srcId="{5198C842-CEDB-7A45-885C-FEBDB4FFFC4D}" destId="{8E7607B0-94EA-4C77-8846-F37EAB12EF60}" srcOrd="0" destOrd="0" presId="urn:microsoft.com/office/officeart/2008/layout/LinedList"/>
    <dgm:cxn modelId="{59AD9BF9-6D77-4749-8C14-9C31166FB6CA}" type="presOf" srcId="{20DDA95D-948C-9C49-837C-9FBACB84EB23}" destId="{A3AA2F02-C93D-4CE8-867C-05065D463D53}" srcOrd="0" destOrd="0" presId="urn:microsoft.com/office/officeart/2008/layout/LinedList"/>
    <dgm:cxn modelId="{848CA0BF-BB62-43F1-86AA-C455645F8B27}" type="presOf" srcId="{9E6B47CE-1B89-E448-97DE-730186A94EB2}" destId="{D29CE210-BDC0-4315-A3E7-641BB88EA246}" srcOrd="0" destOrd="0" presId="urn:microsoft.com/office/officeart/2008/layout/LinedList"/>
    <dgm:cxn modelId="{EE7F06DA-8646-DF4C-9717-C83B161BF9A6}" srcId="{92E171C0-F512-824F-8508-DA417B7B4E07}" destId="{A1C08046-6A61-EA40-B3A4-98E0DAB2E486}" srcOrd="0" destOrd="0" parTransId="{78040388-F75A-B343-921B-6629F0100860}" sibTransId="{9DEA23EA-5BB5-1346-81D1-17DE538611C1}"/>
    <dgm:cxn modelId="{4488FBBA-6950-4B33-8F20-E9EC5441AA8A}" type="presParOf" srcId="{8E7607B0-94EA-4C77-8846-F37EAB12EF60}" destId="{8527E44A-0216-444C-8722-96FAD388FBF6}" srcOrd="0" destOrd="0" presId="urn:microsoft.com/office/officeart/2008/layout/LinedList"/>
    <dgm:cxn modelId="{801DBA15-A6AE-4D50-B10D-68FE755BAD57}" type="presParOf" srcId="{8E7607B0-94EA-4C77-8846-F37EAB12EF60}" destId="{1923CDEC-C2A5-40DE-A71D-2C69F05F24ED}" srcOrd="1" destOrd="0" presId="urn:microsoft.com/office/officeart/2008/layout/LinedList"/>
    <dgm:cxn modelId="{CF2DAE5D-BEE0-48B4-9E52-2A1B6C023AA0}" type="presParOf" srcId="{1923CDEC-C2A5-40DE-A71D-2C69F05F24ED}" destId="{988C2889-E17C-45AD-AA68-CEE416DD3364}" srcOrd="0" destOrd="0" presId="urn:microsoft.com/office/officeart/2008/layout/LinedList"/>
    <dgm:cxn modelId="{E7D676F8-E04F-4D87-92E5-A7C9979FA87B}" type="presParOf" srcId="{1923CDEC-C2A5-40DE-A71D-2C69F05F24ED}" destId="{9E6A5BBA-F429-410F-93DF-6CAAE6528F3C}" srcOrd="1" destOrd="0" presId="urn:microsoft.com/office/officeart/2008/layout/LinedList"/>
    <dgm:cxn modelId="{649E851F-4160-41A8-BDCB-8777FC958348}" type="presParOf" srcId="{9E6A5BBA-F429-410F-93DF-6CAAE6528F3C}" destId="{EBDBEDB4-E6EC-4790-8560-85A4FEB23BDF}" srcOrd="0" destOrd="0" presId="urn:microsoft.com/office/officeart/2008/layout/LinedList"/>
    <dgm:cxn modelId="{26017674-D229-4D3D-835D-22AB5681114E}" type="presParOf" srcId="{9E6A5BBA-F429-410F-93DF-6CAAE6528F3C}" destId="{B04CE0C7-9B7E-480A-8F3E-A2CE8175D47D}" srcOrd="1" destOrd="0" presId="urn:microsoft.com/office/officeart/2008/layout/LinedList"/>
    <dgm:cxn modelId="{A8C97348-D316-4167-A6F5-A5AB5B72132D}" type="presParOf" srcId="{B04CE0C7-9B7E-480A-8F3E-A2CE8175D47D}" destId="{BA568A1D-A4FE-4CE4-80AE-5BC5921B2876}" srcOrd="0" destOrd="0" presId="urn:microsoft.com/office/officeart/2008/layout/LinedList"/>
    <dgm:cxn modelId="{E61731E1-DEB2-4A8C-8FE5-61E1CB5B2458}" type="presParOf" srcId="{B04CE0C7-9B7E-480A-8F3E-A2CE8175D47D}" destId="{D29CE210-BDC0-4315-A3E7-641BB88EA246}" srcOrd="1" destOrd="0" presId="urn:microsoft.com/office/officeart/2008/layout/LinedList"/>
    <dgm:cxn modelId="{21A76CAA-A3AE-4684-A5F7-D7D08933F2F4}" type="presParOf" srcId="{B04CE0C7-9B7E-480A-8F3E-A2CE8175D47D}" destId="{340B49E9-0F01-41B7-A0F5-8443DF8FA1F9}" srcOrd="2" destOrd="0" presId="urn:microsoft.com/office/officeart/2008/layout/LinedList"/>
    <dgm:cxn modelId="{D412D7D0-545D-467B-A50E-8622C77E0E49}" type="presParOf" srcId="{9E6A5BBA-F429-410F-93DF-6CAAE6528F3C}" destId="{3B7F6208-E415-4B5D-8043-5A316C87D841}" srcOrd="2" destOrd="0" presId="urn:microsoft.com/office/officeart/2008/layout/LinedList"/>
    <dgm:cxn modelId="{4F26C037-10A9-419B-B22E-A4B0A283DE4A}" type="presParOf" srcId="{9E6A5BBA-F429-410F-93DF-6CAAE6528F3C}" destId="{FCEF42F4-8D15-4CE1-BE25-FD8E5F5B8932}" srcOrd="3" destOrd="0" presId="urn:microsoft.com/office/officeart/2008/layout/LinedList"/>
    <dgm:cxn modelId="{84E317E9-E0F1-4D29-B692-1AD5ED67D5C3}" type="presParOf" srcId="{8E7607B0-94EA-4C77-8846-F37EAB12EF60}" destId="{340D6091-F116-48EE-AC3A-074DF89D60F5}" srcOrd="2" destOrd="0" presId="urn:microsoft.com/office/officeart/2008/layout/LinedList"/>
    <dgm:cxn modelId="{7244B781-79BF-4DB0-BD8D-F3B703936123}" type="presParOf" srcId="{8E7607B0-94EA-4C77-8846-F37EAB12EF60}" destId="{04E393C7-60C3-44AD-B791-760DD44BF45E}" srcOrd="3" destOrd="0" presId="urn:microsoft.com/office/officeart/2008/layout/LinedList"/>
    <dgm:cxn modelId="{8F00AFBB-693D-4D1D-87B6-DDF83A6BA00E}" type="presParOf" srcId="{04E393C7-60C3-44AD-B791-760DD44BF45E}" destId="{A76FB932-3284-45D5-A69C-00528D072809}" srcOrd="0" destOrd="0" presId="urn:microsoft.com/office/officeart/2008/layout/LinedList"/>
    <dgm:cxn modelId="{A008154E-B982-4256-B690-820BF7390FA5}" type="presParOf" srcId="{04E393C7-60C3-44AD-B791-760DD44BF45E}" destId="{B1903E13-07C3-4DE1-8303-5F1EA4BA69EA}" srcOrd="1" destOrd="0" presId="urn:microsoft.com/office/officeart/2008/layout/LinedList"/>
    <dgm:cxn modelId="{8C83F942-D970-4E83-AB8D-5A835F1D97F7}" type="presParOf" srcId="{B1903E13-07C3-4DE1-8303-5F1EA4BA69EA}" destId="{BE3851CC-522A-44E4-815A-7F42D446FB0D}" srcOrd="0" destOrd="0" presId="urn:microsoft.com/office/officeart/2008/layout/LinedList"/>
    <dgm:cxn modelId="{00B0F93E-F781-4099-B4D5-BCFE36DB9A86}" type="presParOf" srcId="{B1903E13-07C3-4DE1-8303-5F1EA4BA69EA}" destId="{E62C9E15-F0A2-453F-9C10-3749EA7B3A6D}" srcOrd="1" destOrd="0" presId="urn:microsoft.com/office/officeart/2008/layout/LinedList"/>
    <dgm:cxn modelId="{DD6F8212-E8F0-4029-877E-0903C7845DE4}" type="presParOf" srcId="{E62C9E15-F0A2-453F-9C10-3749EA7B3A6D}" destId="{22FB33B7-48FE-4369-B140-80003DEE76E6}" srcOrd="0" destOrd="0" presId="urn:microsoft.com/office/officeart/2008/layout/LinedList"/>
    <dgm:cxn modelId="{C2407AC0-E653-4BBD-A4CA-58FD1CFF86AE}" type="presParOf" srcId="{E62C9E15-F0A2-453F-9C10-3749EA7B3A6D}" destId="{FE5C1A4A-DD41-4A62-975A-D028EC0C99FA}" srcOrd="1" destOrd="0" presId="urn:microsoft.com/office/officeart/2008/layout/LinedList"/>
    <dgm:cxn modelId="{92424834-2952-4D5F-8A2C-3F655393BE4A}" type="presParOf" srcId="{E62C9E15-F0A2-453F-9C10-3749EA7B3A6D}" destId="{96998722-ABF6-4980-8FE9-1BC7FD810084}" srcOrd="2" destOrd="0" presId="urn:microsoft.com/office/officeart/2008/layout/LinedList"/>
    <dgm:cxn modelId="{9C6FFB1D-8B08-4760-B288-09A96D00165A}" type="presParOf" srcId="{B1903E13-07C3-4DE1-8303-5F1EA4BA69EA}" destId="{E4AE82F7-8DDB-414F-8B27-D5DA9F1E5E01}" srcOrd="2" destOrd="0" presId="urn:microsoft.com/office/officeart/2008/layout/LinedList"/>
    <dgm:cxn modelId="{BD71CF93-48A3-4431-99A9-6CC19D3F8EF8}" type="presParOf" srcId="{B1903E13-07C3-4DE1-8303-5F1EA4BA69EA}" destId="{FCD1BC61-47DD-423A-B96D-77C16D15968F}" srcOrd="3" destOrd="0" presId="urn:microsoft.com/office/officeart/2008/layout/LinedList"/>
    <dgm:cxn modelId="{050D4156-8B44-4ED1-AF7D-DCFC24ED82AA}" type="presParOf" srcId="{8E7607B0-94EA-4C77-8846-F37EAB12EF60}" destId="{AC4AA175-8405-4946-A42F-0F51D808FC88}" srcOrd="4" destOrd="0" presId="urn:microsoft.com/office/officeart/2008/layout/LinedList"/>
    <dgm:cxn modelId="{B8EB469F-612C-41CF-AAF0-04E1E7D2406C}" type="presParOf" srcId="{8E7607B0-94EA-4C77-8846-F37EAB12EF60}" destId="{280DB917-5056-4750-98CA-1B534B7CFE49}" srcOrd="5" destOrd="0" presId="urn:microsoft.com/office/officeart/2008/layout/LinedList"/>
    <dgm:cxn modelId="{CC6EF1AC-6189-4EC0-9BC4-BB30ECBCAA9D}" type="presParOf" srcId="{280DB917-5056-4750-98CA-1B534B7CFE49}" destId="{13730436-A04A-4F6A-BAC3-73C3FE319EFF}" srcOrd="0" destOrd="0" presId="urn:microsoft.com/office/officeart/2008/layout/LinedList"/>
    <dgm:cxn modelId="{A4E53667-0A2E-42DC-977E-2754545CFC0D}" type="presParOf" srcId="{280DB917-5056-4750-98CA-1B534B7CFE49}" destId="{FA9052C4-623E-4850-ADA4-98BF42DA9E2F}" srcOrd="1" destOrd="0" presId="urn:microsoft.com/office/officeart/2008/layout/LinedList"/>
    <dgm:cxn modelId="{C236449B-23E3-453E-B253-3C027222CE56}" type="presParOf" srcId="{FA9052C4-623E-4850-ADA4-98BF42DA9E2F}" destId="{D7ADC3C0-06D8-4DAD-B794-8E5AE0695EA6}" srcOrd="0" destOrd="0" presId="urn:microsoft.com/office/officeart/2008/layout/LinedList"/>
    <dgm:cxn modelId="{3930B234-F51A-4D45-B4D0-305F1E62C109}" type="presParOf" srcId="{FA9052C4-623E-4850-ADA4-98BF42DA9E2F}" destId="{2FD4F97B-1C0F-428B-969D-C45270FE82F3}" srcOrd="1" destOrd="0" presId="urn:microsoft.com/office/officeart/2008/layout/LinedList"/>
    <dgm:cxn modelId="{FFEF07F9-156D-4754-B60B-23ABA299C5DE}" type="presParOf" srcId="{2FD4F97B-1C0F-428B-969D-C45270FE82F3}" destId="{8941B2F1-4B25-4B0A-9185-C682FBD7B068}" srcOrd="0" destOrd="0" presId="urn:microsoft.com/office/officeart/2008/layout/LinedList"/>
    <dgm:cxn modelId="{C141F4EE-6822-4999-9D54-2569C83311C2}" type="presParOf" srcId="{2FD4F97B-1C0F-428B-969D-C45270FE82F3}" destId="{A3AA2F02-C93D-4CE8-867C-05065D463D53}" srcOrd="1" destOrd="0" presId="urn:microsoft.com/office/officeart/2008/layout/LinedList"/>
    <dgm:cxn modelId="{637BCB8F-F991-437A-92A1-FE52B5B946FF}" type="presParOf" srcId="{2FD4F97B-1C0F-428B-969D-C45270FE82F3}" destId="{42C488AC-72FD-4805-934B-C078ED87DD76}" srcOrd="2" destOrd="0" presId="urn:microsoft.com/office/officeart/2008/layout/LinedList"/>
    <dgm:cxn modelId="{433275E4-B206-47E1-9BD5-30486E62B56F}" type="presParOf" srcId="{FA9052C4-623E-4850-ADA4-98BF42DA9E2F}" destId="{261121B5-084F-42FF-B976-BE277CABDD74}" srcOrd="2" destOrd="0" presId="urn:microsoft.com/office/officeart/2008/layout/LinedList"/>
    <dgm:cxn modelId="{7CC69048-4F51-4FC7-A70C-B40AD52E947A}" type="presParOf" srcId="{FA9052C4-623E-4850-ADA4-98BF42DA9E2F}" destId="{A1F37D41-5575-4106-A0A7-9471D33F35A3}" srcOrd="3" destOrd="0" presId="urn:microsoft.com/office/officeart/2008/layout/LinedList"/>
    <dgm:cxn modelId="{7387539E-D15F-498B-BFAB-4F46AE47142A}" type="presParOf" srcId="{8E7607B0-94EA-4C77-8846-F37EAB12EF60}" destId="{63F183F3-621E-4AC7-AF1E-9C60CB1DF690}" srcOrd="6" destOrd="0" presId="urn:microsoft.com/office/officeart/2008/layout/LinedList"/>
    <dgm:cxn modelId="{CCC653AE-B335-492A-B413-F2376408A24A}" type="presParOf" srcId="{8E7607B0-94EA-4C77-8846-F37EAB12EF60}" destId="{06BDF94B-B943-407A-88ED-D6BB33D3EBA7}" srcOrd="7" destOrd="0" presId="urn:microsoft.com/office/officeart/2008/layout/LinedList"/>
    <dgm:cxn modelId="{51590453-140E-4B9D-9A16-FAD912F09784}" type="presParOf" srcId="{06BDF94B-B943-407A-88ED-D6BB33D3EBA7}" destId="{DC59742B-B4BB-4E1F-9C7C-F57AF70CE553}" srcOrd="0" destOrd="0" presId="urn:microsoft.com/office/officeart/2008/layout/LinedList"/>
    <dgm:cxn modelId="{2F32BBC3-1F94-4007-B01A-A8F446D3DAB6}" type="presParOf" srcId="{06BDF94B-B943-407A-88ED-D6BB33D3EBA7}" destId="{D91544A9-658B-4CD4-8CA7-47D5ED87B739}" srcOrd="1" destOrd="0" presId="urn:microsoft.com/office/officeart/2008/layout/LinedList"/>
    <dgm:cxn modelId="{CD149839-4FA9-45FA-9E8D-3150682A8FD8}" type="presParOf" srcId="{D91544A9-658B-4CD4-8CA7-47D5ED87B739}" destId="{CF28D7CA-0D1A-443E-B3FA-6C3484900528}" srcOrd="0" destOrd="0" presId="urn:microsoft.com/office/officeart/2008/layout/LinedList"/>
    <dgm:cxn modelId="{5451C2E4-BB15-4DF2-A682-30D2A2C34138}" type="presParOf" srcId="{D91544A9-658B-4CD4-8CA7-47D5ED87B739}" destId="{E64E1A84-49A3-42E6-8681-3497861F2F98}" srcOrd="1" destOrd="0" presId="urn:microsoft.com/office/officeart/2008/layout/LinedList"/>
    <dgm:cxn modelId="{41B6AB02-6C60-45AA-B983-8B09B264327B}" type="presParOf" srcId="{E64E1A84-49A3-42E6-8681-3497861F2F98}" destId="{ED2BF37D-94B0-437E-8837-8E0BEBB50E40}" srcOrd="0" destOrd="0" presId="urn:microsoft.com/office/officeart/2008/layout/LinedList"/>
    <dgm:cxn modelId="{1CAE825E-6887-4B2C-958E-8D16A8F4311F}" type="presParOf" srcId="{E64E1A84-49A3-42E6-8681-3497861F2F98}" destId="{F666B910-632A-41CD-A90C-1377609977E6}" srcOrd="1" destOrd="0" presId="urn:microsoft.com/office/officeart/2008/layout/LinedList"/>
    <dgm:cxn modelId="{8909BE91-2FC7-470E-8B7D-3920A7FD04BC}" type="presParOf" srcId="{E64E1A84-49A3-42E6-8681-3497861F2F98}" destId="{E9E056E2-0FA8-41D7-B700-369BCCD66226}" srcOrd="2" destOrd="0" presId="urn:microsoft.com/office/officeart/2008/layout/LinedList"/>
    <dgm:cxn modelId="{987B5F34-2D7C-47D8-9CEB-361B8495F942}" type="presParOf" srcId="{D91544A9-658B-4CD4-8CA7-47D5ED87B739}" destId="{07F59497-28A4-4AE7-914A-1231E93B4402}" srcOrd="2" destOrd="0" presId="urn:microsoft.com/office/officeart/2008/layout/LinedList"/>
    <dgm:cxn modelId="{267CA5C6-4530-4EC5-9F7F-A28951B9A178}" type="presParOf" srcId="{D91544A9-658B-4CD4-8CA7-47D5ED87B739}" destId="{5CB1CDD8-B7B8-40BE-9040-03B5C3D4AA04}" srcOrd="3" destOrd="0" presId="urn:microsoft.com/office/officeart/2008/layout/LinedList"/>
    <dgm:cxn modelId="{9F7E06F1-EC3E-4F48-9DF2-DA23AC5AA937}" type="presParOf" srcId="{8E7607B0-94EA-4C77-8846-F37EAB12EF60}" destId="{6FAED67E-598C-4267-AAC2-2E3D19F31846}" srcOrd="8" destOrd="0" presId="urn:microsoft.com/office/officeart/2008/layout/LinedList"/>
    <dgm:cxn modelId="{EA795F29-19FC-40CD-8022-5C67AE47FFAA}" type="presParOf" srcId="{8E7607B0-94EA-4C77-8846-F37EAB12EF60}" destId="{66EA7767-12F2-43D9-A0EC-03033FA637B1}" srcOrd="9" destOrd="0" presId="urn:microsoft.com/office/officeart/2008/layout/LinedList"/>
    <dgm:cxn modelId="{267E81BE-900D-44AE-AA09-E87C4B74DA03}" type="presParOf" srcId="{66EA7767-12F2-43D9-A0EC-03033FA637B1}" destId="{B7F703F4-89D0-485A-AB8C-943E1F8D05E9}" srcOrd="0" destOrd="0" presId="urn:microsoft.com/office/officeart/2008/layout/LinedList"/>
    <dgm:cxn modelId="{798A73B8-329F-491B-9EC0-8727C5ACA22E}" type="presParOf" srcId="{66EA7767-12F2-43D9-A0EC-03033FA637B1}" destId="{8F7D444C-5043-486C-9E2C-18BFE2D0172D}" srcOrd="1" destOrd="0" presId="urn:microsoft.com/office/officeart/2008/layout/LinedList"/>
    <dgm:cxn modelId="{D1514B46-4934-4EE3-ACE6-B6176E77A160}" type="presParOf" srcId="{8F7D444C-5043-486C-9E2C-18BFE2D0172D}" destId="{CE997CCD-BED3-43BB-AC1A-AC6C0B14494B}" srcOrd="0" destOrd="0" presId="urn:microsoft.com/office/officeart/2008/layout/LinedList"/>
    <dgm:cxn modelId="{EEDE151A-5236-4CA8-87EE-39162ACC67AF}" type="presParOf" srcId="{8F7D444C-5043-486C-9E2C-18BFE2D0172D}" destId="{467557D5-47DF-41E3-B800-F8AC89F569D4}" srcOrd="1" destOrd="0" presId="urn:microsoft.com/office/officeart/2008/layout/LinedList"/>
    <dgm:cxn modelId="{80EDA7B1-351B-4671-81FB-0188B20A14C2}" type="presParOf" srcId="{467557D5-47DF-41E3-B800-F8AC89F569D4}" destId="{C030485C-6F4F-480F-BB99-B691F9D85243}" srcOrd="0" destOrd="0" presId="urn:microsoft.com/office/officeart/2008/layout/LinedList"/>
    <dgm:cxn modelId="{38DEFC3D-2424-4660-ABF3-9ED2AE062FB4}" type="presParOf" srcId="{467557D5-47DF-41E3-B800-F8AC89F569D4}" destId="{5568D82D-C3C7-47AA-96C5-9A292D6D4FD6}" srcOrd="1" destOrd="0" presId="urn:microsoft.com/office/officeart/2008/layout/LinedList"/>
    <dgm:cxn modelId="{BBFC019B-29EB-410D-856A-5B80D9B45558}" type="presParOf" srcId="{467557D5-47DF-41E3-B800-F8AC89F569D4}" destId="{4CB352AA-EAB7-4838-AB98-B126A8030623}" srcOrd="2" destOrd="0" presId="urn:microsoft.com/office/officeart/2008/layout/LinedList"/>
    <dgm:cxn modelId="{55009F4F-1712-4305-9052-78DF7E1BEC69}" type="presParOf" srcId="{8F7D444C-5043-486C-9E2C-18BFE2D0172D}" destId="{1C8C642A-2D2B-43CE-A54D-182F3918D1A8}" srcOrd="2" destOrd="0" presId="urn:microsoft.com/office/officeart/2008/layout/LinedList"/>
    <dgm:cxn modelId="{046E898A-EB38-4607-B748-7884ADFAB6FD}" type="presParOf" srcId="{8F7D444C-5043-486C-9E2C-18BFE2D0172D}" destId="{41CA1544-AADF-42AE-BC3D-8443E6E85A76}" srcOrd="3" destOrd="0" presId="urn:microsoft.com/office/officeart/2008/layout/LinedList"/>
    <dgm:cxn modelId="{D13380F7-15BB-4667-ABD4-AA8CC9ADB654}" type="presParOf" srcId="{8E7607B0-94EA-4C77-8846-F37EAB12EF60}" destId="{89B6034A-EB25-4C80-8C55-6416702C4524}" srcOrd="10" destOrd="0" presId="urn:microsoft.com/office/officeart/2008/layout/LinedList"/>
    <dgm:cxn modelId="{B9681843-9C9D-45A2-88B7-E9091CE9285E}" type="presParOf" srcId="{8E7607B0-94EA-4C77-8846-F37EAB12EF60}" destId="{24639F1E-ACD6-4E70-8A7C-7F0157C573B3}" srcOrd="11" destOrd="0" presId="urn:microsoft.com/office/officeart/2008/layout/LinedList"/>
    <dgm:cxn modelId="{59A00BDE-E3CE-47E6-8DE9-461587C84C8D}" type="presParOf" srcId="{24639F1E-ACD6-4E70-8A7C-7F0157C573B3}" destId="{9119C7E7-C1D3-4E7B-AFCF-750F2E24EDA9}" srcOrd="0" destOrd="0" presId="urn:microsoft.com/office/officeart/2008/layout/LinedList"/>
    <dgm:cxn modelId="{64845661-1903-4C56-AB31-6D229CCA5546}" type="presParOf" srcId="{24639F1E-ACD6-4E70-8A7C-7F0157C573B3}" destId="{15F01109-8C4B-4324-86E6-CA868D9FF4C6}" srcOrd="1" destOrd="0" presId="urn:microsoft.com/office/officeart/2008/layout/LinedList"/>
    <dgm:cxn modelId="{C7238A50-0549-4D19-A444-5E9E8EB3A6B0}" type="presParOf" srcId="{15F01109-8C4B-4324-86E6-CA868D9FF4C6}" destId="{ED35AE83-509D-4C64-86C4-FD445CFCA9A4}" srcOrd="0" destOrd="0" presId="urn:microsoft.com/office/officeart/2008/layout/LinedList"/>
    <dgm:cxn modelId="{F4AB4D00-26FC-4129-8AD0-95107081CB70}" type="presParOf" srcId="{15F01109-8C4B-4324-86E6-CA868D9FF4C6}" destId="{FCD607FB-A9F6-4AEE-B705-D2631968BC68}" srcOrd="1" destOrd="0" presId="urn:microsoft.com/office/officeart/2008/layout/LinedList"/>
    <dgm:cxn modelId="{BCEDF8D8-618D-4CEB-B15A-714424472ADF}" type="presParOf" srcId="{FCD607FB-A9F6-4AEE-B705-D2631968BC68}" destId="{95D0D7E4-5B52-4FB1-B53D-ECF01AA89509}" srcOrd="0" destOrd="0" presId="urn:microsoft.com/office/officeart/2008/layout/LinedList"/>
    <dgm:cxn modelId="{26C3DCAA-918F-4996-B994-DF78B17E0DBD}" type="presParOf" srcId="{FCD607FB-A9F6-4AEE-B705-D2631968BC68}" destId="{6E7ED443-80B4-452C-99CE-537566ECC1C8}" srcOrd="1" destOrd="0" presId="urn:microsoft.com/office/officeart/2008/layout/LinedList"/>
    <dgm:cxn modelId="{70537876-14CD-4B08-B926-C606638B8B69}" type="presParOf" srcId="{FCD607FB-A9F6-4AEE-B705-D2631968BC68}" destId="{1BDBC02D-DB2F-4725-B803-5FA158B82493}" srcOrd="2" destOrd="0" presId="urn:microsoft.com/office/officeart/2008/layout/LinedList"/>
    <dgm:cxn modelId="{929BE920-C5A3-446C-B005-42A99A550ECD}" type="presParOf" srcId="{15F01109-8C4B-4324-86E6-CA868D9FF4C6}" destId="{38BF4603-0B5A-40E6-BDB1-314C67AA2374}" srcOrd="2" destOrd="0" presId="urn:microsoft.com/office/officeart/2008/layout/LinedList"/>
    <dgm:cxn modelId="{94F41B98-D9F6-4B15-A37F-B0C4E47EA462}" type="presParOf" srcId="{15F01109-8C4B-4324-86E6-CA868D9FF4C6}" destId="{475D9154-4869-4D92-BFD7-A154A16A5268}" srcOrd="3"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053855-E90C-4374-8C71-4A79496E4B6D}">
      <dsp:nvSpPr>
        <dsp:cNvPr id="0" name=""/>
        <dsp:cNvSpPr/>
      </dsp:nvSpPr>
      <dsp:spPr>
        <a:xfrm>
          <a:off x="0" y="174069"/>
          <a:ext cx="10515600" cy="12729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kern="1200" dirty="0"/>
            <a:t>Describe transportation as a social determinant of health and health equity. </a:t>
          </a:r>
        </a:p>
      </dsp:txBody>
      <dsp:txXfrm>
        <a:off x="62141" y="236210"/>
        <a:ext cx="10391318" cy="1148678"/>
      </dsp:txXfrm>
    </dsp:sp>
    <dsp:sp modelId="{E5893D9B-CC66-4587-A5E7-E7888069CB71}">
      <dsp:nvSpPr>
        <dsp:cNvPr id="0" name=""/>
        <dsp:cNvSpPr/>
      </dsp:nvSpPr>
      <dsp:spPr>
        <a:xfrm>
          <a:off x="0" y="1539189"/>
          <a:ext cx="10515600" cy="12729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a:t>Identify the various health implications of transportation and land use.</a:t>
          </a:r>
        </a:p>
      </dsp:txBody>
      <dsp:txXfrm>
        <a:off x="62141" y="1601330"/>
        <a:ext cx="10391318" cy="1148678"/>
      </dsp:txXfrm>
    </dsp:sp>
    <dsp:sp modelId="{3FF16CC9-7B12-46EF-A555-BB3F1918A1B6}">
      <dsp:nvSpPr>
        <dsp:cNvPr id="0" name=""/>
        <dsp:cNvSpPr/>
      </dsp:nvSpPr>
      <dsp:spPr>
        <a:xfrm>
          <a:off x="0" y="2904309"/>
          <a:ext cx="10515600" cy="12729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a:t>Compare the public health effects of transportation decision-making and investments on underserved populations.</a:t>
          </a:r>
        </a:p>
      </dsp:txBody>
      <dsp:txXfrm>
        <a:off x="62141" y="2966450"/>
        <a:ext cx="10391318" cy="11486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4B124-2AED-4605-8D4A-C621DB5278E1}">
      <dsp:nvSpPr>
        <dsp:cNvPr id="0" name=""/>
        <dsp:cNvSpPr/>
      </dsp:nvSpPr>
      <dsp:spPr>
        <a:xfrm>
          <a:off x="0" y="403209"/>
          <a:ext cx="10515600" cy="17105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lvl="0" algn="l" defTabSz="1911350" rtl="0">
            <a:lnSpc>
              <a:spcPct val="90000"/>
            </a:lnSpc>
            <a:spcBef>
              <a:spcPct val="0"/>
            </a:spcBef>
            <a:spcAft>
              <a:spcPct val="35000"/>
            </a:spcAft>
          </a:pPr>
          <a:r>
            <a:rPr lang="en-US" sz="4300" kern="1200" dirty="0"/>
            <a:t>Factors such as race, income, and geography should not affect health outcomes</a:t>
          </a:r>
        </a:p>
      </dsp:txBody>
      <dsp:txXfrm>
        <a:off x="83502" y="486711"/>
        <a:ext cx="10348596" cy="1543536"/>
      </dsp:txXfrm>
    </dsp:sp>
    <dsp:sp modelId="{1B9B492F-FA17-4679-8F92-7A01C2C7D6B7}">
      <dsp:nvSpPr>
        <dsp:cNvPr id="0" name=""/>
        <dsp:cNvSpPr/>
      </dsp:nvSpPr>
      <dsp:spPr>
        <a:xfrm>
          <a:off x="0" y="2237589"/>
          <a:ext cx="10515600" cy="1710540"/>
        </a:xfrm>
        <a:prstGeom prst="roundRect">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lvl="0" algn="l" defTabSz="1911350" rtl="0">
            <a:lnSpc>
              <a:spcPct val="90000"/>
            </a:lnSpc>
            <a:spcBef>
              <a:spcPct val="0"/>
            </a:spcBef>
            <a:spcAft>
              <a:spcPct val="35000"/>
            </a:spcAft>
          </a:pPr>
          <a:r>
            <a:rPr lang="en-US" sz="4300" kern="1200"/>
            <a:t>All people should have the opportunity to be as healthy as possible</a:t>
          </a:r>
        </a:p>
      </dsp:txBody>
      <dsp:txXfrm>
        <a:off x="83502" y="2321091"/>
        <a:ext cx="10348596" cy="15435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66C5FE-BF98-804D-8B98-EB43A11FC491}">
      <dsp:nvSpPr>
        <dsp:cNvPr id="0" name=""/>
        <dsp:cNvSpPr/>
      </dsp:nvSpPr>
      <dsp:spPr>
        <a:xfrm>
          <a:off x="2823624" y="2688450"/>
          <a:ext cx="1855647" cy="185564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Transportation</a:t>
          </a:r>
        </a:p>
      </dsp:txBody>
      <dsp:txXfrm>
        <a:off x="3095377" y="2960203"/>
        <a:ext cx="1312141" cy="1312141"/>
      </dsp:txXfrm>
    </dsp:sp>
    <dsp:sp modelId="{6D22B475-C437-4743-B783-3AB0E756358C}">
      <dsp:nvSpPr>
        <dsp:cNvPr id="0" name=""/>
        <dsp:cNvSpPr/>
      </dsp:nvSpPr>
      <dsp:spPr>
        <a:xfrm>
          <a:off x="1320243" y="3364605"/>
          <a:ext cx="1410101" cy="528859"/>
        </a:xfrm>
        <a:prstGeom prst="lef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7D3568-E9B8-A240-9012-DAB2A450B41E}">
      <dsp:nvSpPr>
        <dsp:cNvPr id="0" name=""/>
        <dsp:cNvSpPr/>
      </dsp:nvSpPr>
      <dsp:spPr>
        <a:xfrm>
          <a:off x="6460" y="3096692"/>
          <a:ext cx="1298953" cy="10391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a:t>Air pollution</a:t>
          </a:r>
        </a:p>
      </dsp:txBody>
      <dsp:txXfrm>
        <a:off x="36896" y="3127128"/>
        <a:ext cx="1238081" cy="978290"/>
      </dsp:txXfrm>
    </dsp:sp>
    <dsp:sp modelId="{30289C05-9C94-954C-87AA-C9C705AE0152}">
      <dsp:nvSpPr>
        <dsp:cNvPr id="0" name=""/>
        <dsp:cNvSpPr/>
      </dsp:nvSpPr>
      <dsp:spPr>
        <a:xfrm rot="1761119">
          <a:off x="1648288" y="2482108"/>
          <a:ext cx="1334574" cy="528859"/>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EAE04F3-820C-8845-8E2F-9FD324E891FF}">
      <dsp:nvSpPr>
        <dsp:cNvPr id="0" name=""/>
        <dsp:cNvSpPr/>
      </dsp:nvSpPr>
      <dsp:spPr>
        <a:xfrm>
          <a:off x="421180" y="1548937"/>
          <a:ext cx="1298953" cy="1039162"/>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a:t>Greenhouse gas emissions</a:t>
          </a:r>
        </a:p>
      </dsp:txBody>
      <dsp:txXfrm>
        <a:off x="451616" y="1579373"/>
        <a:ext cx="1238081" cy="978290"/>
      </dsp:txXfrm>
    </dsp:sp>
    <dsp:sp modelId="{058A43FD-5BA6-DD4D-B47C-DB9A75A6A008}">
      <dsp:nvSpPr>
        <dsp:cNvPr id="0" name=""/>
        <dsp:cNvSpPr/>
      </dsp:nvSpPr>
      <dsp:spPr>
        <a:xfrm rot="3652870">
          <a:off x="2148250" y="1851586"/>
          <a:ext cx="1390763" cy="528859"/>
        </a:xfrm>
        <a:prstGeom prst="lef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1FADD68-68C2-C645-937A-6C704C049ED8}">
      <dsp:nvSpPr>
        <dsp:cNvPr id="0" name=""/>
        <dsp:cNvSpPr/>
      </dsp:nvSpPr>
      <dsp:spPr>
        <a:xfrm>
          <a:off x="1554215" y="415901"/>
          <a:ext cx="1298953" cy="10391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a:t>Physical activity</a:t>
          </a:r>
        </a:p>
      </dsp:txBody>
      <dsp:txXfrm>
        <a:off x="1584651" y="446337"/>
        <a:ext cx="1238081" cy="978290"/>
      </dsp:txXfrm>
    </dsp:sp>
    <dsp:sp modelId="{A2EBA078-74FA-664C-A3B5-1C039DABE6A1}">
      <dsp:nvSpPr>
        <dsp:cNvPr id="0" name=""/>
        <dsp:cNvSpPr/>
      </dsp:nvSpPr>
      <dsp:spPr>
        <a:xfrm rot="5400000">
          <a:off x="3015608" y="1561331"/>
          <a:ext cx="1471678" cy="528859"/>
        </a:xfrm>
        <a:prstGeom prst="leftArrow">
          <a:avLst>
            <a:gd name="adj1" fmla="val 60000"/>
            <a:gd name="adj2" fmla="val 50000"/>
          </a:avLst>
        </a:prstGeom>
        <a:solidFill>
          <a:schemeClr val="accent5">
            <a:hueOff val="0"/>
            <a:satOff val="0"/>
            <a:lumOff val="0"/>
          </a:schemeClr>
        </a:solidFill>
        <a:ln>
          <a:noFill/>
        </a:ln>
        <a:effectLst/>
      </dsp:spPr>
      <dsp:style>
        <a:lnRef idx="0">
          <a:scrgbClr r="0" g="0" b="0"/>
        </a:lnRef>
        <a:fillRef idx="1">
          <a:scrgbClr r="0" g="0" b="0"/>
        </a:fillRef>
        <a:effectRef idx="0">
          <a:scrgbClr r="0" g="0" b="0"/>
        </a:effectRef>
        <a:fontRef idx="minor">
          <a:schemeClr val="lt1"/>
        </a:fontRef>
      </dsp:style>
    </dsp:sp>
    <dsp:sp modelId="{4CC5AE36-5090-154C-A852-09B1AD1072D7}">
      <dsp:nvSpPr>
        <dsp:cNvPr id="0" name=""/>
        <dsp:cNvSpPr/>
      </dsp:nvSpPr>
      <dsp:spPr>
        <a:xfrm>
          <a:off x="3101971" y="1181"/>
          <a:ext cx="1298953" cy="10391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a:t>Food deserts</a:t>
          </a:r>
        </a:p>
      </dsp:txBody>
      <dsp:txXfrm>
        <a:off x="3132407" y="31617"/>
        <a:ext cx="1238081" cy="978290"/>
      </dsp:txXfrm>
    </dsp:sp>
    <dsp:sp modelId="{4BF0F685-05AE-6F41-8593-015204BD1D81}">
      <dsp:nvSpPr>
        <dsp:cNvPr id="0" name=""/>
        <dsp:cNvSpPr/>
      </dsp:nvSpPr>
      <dsp:spPr>
        <a:xfrm rot="7162020">
          <a:off x="3947227" y="1851586"/>
          <a:ext cx="1372942" cy="528859"/>
        </a:xfrm>
        <a:prstGeom prst="lef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EB768D0-FE1A-724E-B9E2-82712E92C984}">
      <dsp:nvSpPr>
        <dsp:cNvPr id="0" name=""/>
        <dsp:cNvSpPr/>
      </dsp:nvSpPr>
      <dsp:spPr>
        <a:xfrm>
          <a:off x="4649726" y="415901"/>
          <a:ext cx="1298953" cy="1039162"/>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a:t>Noise </a:t>
          </a:r>
        </a:p>
      </dsp:txBody>
      <dsp:txXfrm>
        <a:off x="4680162" y="446337"/>
        <a:ext cx="1238081" cy="978290"/>
      </dsp:txXfrm>
    </dsp:sp>
    <dsp:sp modelId="{34855E87-A46E-7840-BD6C-4485E78CE2EC}">
      <dsp:nvSpPr>
        <dsp:cNvPr id="0" name=""/>
        <dsp:cNvSpPr/>
      </dsp:nvSpPr>
      <dsp:spPr>
        <a:xfrm rot="8942661">
          <a:off x="4579400" y="2498727"/>
          <a:ext cx="1347946" cy="528859"/>
        </a:xfrm>
        <a:prstGeom prst="lef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9038C5B-433A-5949-92D1-B66A836BCF46}">
      <dsp:nvSpPr>
        <dsp:cNvPr id="0" name=""/>
        <dsp:cNvSpPr/>
      </dsp:nvSpPr>
      <dsp:spPr>
        <a:xfrm>
          <a:off x="5846661" y="1548932"/>
          <a:ext cx="1298953" cy="10391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a:t>Traffic injury</a:t>
          </a:r>
        </a:p>
      </dsp:txBody>
      <dsp:txXfrm>
        <a:off x="5877097" y="1579368"/>
        <a:ext cx="1238081" cy="978290"/>
      </dsp:txXfrm>
    </dsp:sp>
    <dsp:sp modelId="{9B82CF65-20B1-644B-88FE-93AE5D9D73B2}">
      <dsp:nvSpPr>
        <dsp:cNvPr id="0" name=""/>
        <dsp:cNvSpPr/>
      </dsp:nvSpPr>
      <dsp:spPr>
        <a:xfrm rot="10800000">
          <a:off x="4772540" y="3351844"/>
          <a:ext cx="1384515" cy="528859"/>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0A61A68-CBC5-9346-896C-CE806D89CC8F}">
      <dsp:nvSpPr>
        <dsp:cNvPr id="0" name=""/>
        <dsp:cNvSpPr/>
      </dsp:nvSpPr>
      <dsp:spPr>
        <a:xfrm>
          <a:off x="6197482" y="3096692"/>
          <a:ext cx="1298953" cy="1039162"/>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a:t>Access to healthcare</a:t>
          </a:r>
        </a:p>
      </dsp:txBody>
      <dsp:txXfrm>
        <a:off x="6227918" y="3127128"/>
        <a:ext cx="1238081" cy="97829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27E44A-0216-444C-8722-96FAD388FBF6}">
      <dsp:nvSpPr>
        <dsp:cNvPr id="0" name=""/>
        <dsp:cNvSpPr/>
      </dsp:nvSpPr>
      <dsp:spPr>
        <a:xfrm>
          <a:off x="0" y="2278"/>
          <a:ext cx="1196848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8C2889-E17C-45AD-AA68-CEE416DD3364}">
      <dsp:nvSpPr>
        <dsp:cNvPr id="0" name=""/>
        <dsp:cNvSpPr/>
      </dsp:nvSpPr>
      <dsp:spPr>
        <a:xfrm>
          <a:off x="0" y="2278"/>
          <a:ext cx="2393696" cy="776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kern="1200" dirty="0"/>
            <a:t>Carbon monoxide (CO)</a:t>
          </a:r>
        </a:p>
      </dsp:txBody>
      <dsp:txXfrm>
        <a:off x="0" y="2278"/>
        <a:ext cx="2393696" cy="776850"/>
      </dsp:txXfrm>
    </dsp:sp>
    <dsp:sp modelId="{D29CE210-BDC0-4315-A3E7-641BB88EA246}">
      <dsp:nvSpPr>
        <dsp:cNvPr id="0" name=""/>
        <dsp:cNvSpPr/>
      </dsp:nvSpPr>
      <dsp:spPr>
        <a:xfrm>
          <a:off x="2573223" y="37555"/>
          <a:ext cx="9395256" cy="705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lvl="0" algn="l" defTabSz="1289050">
            <a:lnSpc>
              <a:spcPct val="90000"/>
            </a:lnSpc>
            <a:spcBef>
              <a:spcPct val="0"/>
            </a:spcBef>
            <a:spcAft>
              <a:spcPct val="35000"/>
            </a:spcAft>
          </a:pPr>
          <a:r>
            <a:rPr lang="en-US" sz="2900" kern="1200" dirty="0"/>
            <a:t>affects blood stream, reduces oxygen availability</a:t>
          </a:r>
        </a:p>
      </dsp:txBody>
      <dsp:txXfrm>
        <a:off x="2573223" y="37555"/>
        <a:ext cx="9395256" cy="705538"/>
      </dsp:txXfrm>
    </dsp:sp>
    <dsp:sp modelId="{3B7F6208-E415-4B5D-8043-5A316C87D841}">
      <dsp:nvSpPr>
        <dsp:cNvPr id="0" name=""/>
        <dsp:cNvSpPr/>
      </dsp:nvSpPr>
      <dsp:spPr>
        <a:xfrm>
          <a:off x="2393695" y="743093"/>
          <a:ext cx="957478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0D6091-F116-48EE-AC3A-074DF89D60F5}">
      <dsp:nvSpPr>
        <dsp:cNvPr id="0" name=""/>
        <dsp:cNvSpPr/>
      </dsp:nvSpPr>
      <dsp:spPr>
        <a:xfrm>
          <a:off x="0" y="779129"/>
          <a:ext cx="1196848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6FB932-3284-45D5-A69C-00528D072809}">
      <dsp:nvSpPr>
        <dsp:cNvPr id="0" name=""/>
        <dsp:cNvSpPr/>
      </dsp:nvSpPr>
      <dsp:spPr>
        <a:xfrm>
          <a:off x="0" y="779129"/>
          <a:ext cx="2393696" cy="776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kern="1200" dirty="0"/>
            <a:t>Nitrogen oxides (NO</a:t>
          </a:r>
          <a:r>
            <a:rPr lang="en-US" sz="2100" kern="1200" baseline="-25000" dirty="0"/>
            <a:t>x</a:t>
          </a:r>
          <a:r>
            <a:rPr lang="en-US" sz="2100" kern="1200" dirty="0"/>
            <a:t>)</a:t>
          </a:r>
        </a:p>
      </dsp:txBody>
      <dsp:txXfrm>
        <a:off x="0" y="779129"/>
        <a:ext cx="2393696" cy="776850"/>
      </dsp:txXfrm>
    </dsp:sp>
    <dsp:sp modelId="{FE5C1A4A-DD41-4A62-975A-D028EC0C99FA}">
      <dsp:nvSpPr>
        <dsp:cNvPr id="0" name=""/>
        <dsp:cNvSpPr/>
      </dsp:nvSpPr>
      <dsp:spPr>
        <a:xfrm>
          <a:off x="2573223" y="814406"/>
          <a:ext cx="9395256" cy="705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lvl="0" algn="l" defTabSz="1289050">
            <a:lnSpc>
              <a:spcPct val="90000"/>
            </a:lnSpc>
            <a:spcBef>
              <a:spcPct val="0"/>
            </a:spcBef>
            <a:spcAft>
              <a:spcPct val="35000"/>
            </a:spcAft>
          </a:pPr>
          <a:r>
            <a:rPr lang="en-US" sz="2900" kern="1200" dirty="0"/>
            <a:t>reduces lung function, increases risk of respiratory problems</a:t>
          </a:r>
        </a:p>
      </dsp:txBody>
      <dsp:txXfrm>
        <a:off x="2573223" y="814406"/>
        <a:ext cx="9395256" cy="705538"/>
      </dsp:txXfrm>
    </dsp:sp>
    <dsp:sp modelId="{E4AE82F7-8DDB-414F-8B27-D5DA9F1E5E01}">
      <dsp:nvSpPr>
        <dsp:cNvPr id="0" name=""/>
        <dsp:cNvSpPr/>
      </dsp:nvSpPr>
      <dsp:spPr>
        <a:xfrm>
          <a:off x="2393695" y="1519944"/>
          <a:ext cx="957478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4AA175-8405-4946-A42F-0F51D808FC88}">
      <dsp:nvSpPr>
        <dsp:cNvPr id="0" name=""/>
        <dsp:cNvSpPr/>
      </dsp:nvSpPr>
      <dsp:spPr>
        <a:xfrm>
          <a:off x="0" y="1555980"/>
          <a:ext cx="1196848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3730436-A04A-4F6A-BAC3-73C3FE319EFF}">
      <dsp:nvSpPr>
        <dsp:cNvPr id="0" name=""/>
        <dsp:cNvSpPr/>
      </dsp:nvSpPr>
      <dsp:spPr>
        <a:xfrm>
          <a:off x="0" y="1555980"/>
          <a:ext cx="2393696" cy="776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kern="1200" dirty="0"/>
            <a:t>Sulfur dioxide (SO</a:t>
          </a:r>
          <a:r>
            <a:rPr lang="en-US" sz="2100" kern="1200" baseline="-25000" dirty="0"/>
            <a:t>2</a:t>
          </a:r>
          <a:r>
            <a:rPr lang="en-US" sz="2100" kern="1200" dirty="0"/>
            <a:t>)</a:t>
          </a:r>
        </a:p>
      </dsp:txBody>
      <dsp:txXfrm>
        <a:off x="0" y="1555980"/>
        <a:ext cx="2393696" cy="776850"/>
      </dsp:txXfrm>
    </dsp:sp>
    <dsp:sp modelId="{A3AA2F02-C93D-4CE8-867C-05065D463D53}">
      <dsp:nvSpPr>
        <dsp:cNvPr id="0" name=""/>
        <dsp:cNvSpPr/>
      </dsp:nvSpPr>
      <dsp:spPr>
        <a:xfrm>
          <a:off x="2573223" y="1591256"/>
          <a:ext cx="9395256" cy="705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lvl="0" algn="l" defTabSz="1289050">
            <a:lnSpc>
              <a:spcPct val="90000"/>
            </a:lnSpc>
            <a:spcBef>
              <a:spcPct val="0"/>
            </a:spcBef>
            <a:spcAft>
              <a:spcPct val="35000"/>
            </a:spcAft>
          </a:pPr>
          <a:r>
            <a:rPr lang="en-US" sz="2900" kern="1200"/>
            <a:t>causes acid rain, affects crops and forests</a:t>
          </a:r>
        </a:p>
      </dsp:txBody>
      <dsp:txXfrm>
        <a:off x="2573223" y="1591256"/>
        <a:ext cx="9395256" cy="705538"/>
      </dsp:txXfrm>
    </dsp:sp>
    <dsp:sp modelId="{261121B5-084F-42FF-B976-BE277CABDD74}">
      <dsp:nvSpPr>
        <dsp:cNvPr id="0" name=""/>
        <dsp:cNvSpPr/>
      </dsp:nvSpPr>
      <dsp:spPr>
        <a:xfrm>
          <a:off x="2393695" y="2296795"/>
          <a:ext cx="957478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F183F3-621E-4AC7-AF1E-9C60CB1DF690}">
      <dsp:nvSpPr>
        <dsp:cNvPr id="0" name=""/>
        <dsp:cNvSpPr/>
      </dsp:nvSpPr>
      <dsp:spPr>
        <a:xfrm>
          <a:off x="0" y="2332831"/>
          <a:ext cx="1196848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59742B-B4BB-4E1F-9C7C-F57AF70CE553}">
      <dsp:nvSpPr>
        <dsp:cNvPr id="0" name=""/>
        <dsp:cNvSpPr/>
      </dsp:nvSpPr>
      <dsp:spPr>
        <a:xfrm>
          <a:off x="0" y="2332831"/>
          <a:ext cx="2393696" cy="776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kern="1200" dirty="0"/>
            <a:t>Lead (Pb)</a:t>
          </a:r>
        </a:p>
      </dsp:txBody>
      <dsp:txXfrm>
        <a:off x="0" y="2332831"/>
        <a:ext cx="2393696" cy="776850"/>
      </dsp:txXfrm>
    </dsp:sp>
    <dsp:sp modelId="{F666B910-632A-41CD-A90C-1377609977E6}">
      <dsp:nvSpPr>
        <dsp:cNvPr id="0" name=""/>
        <dsp:cNvSpPr/>
      </dsp:nvSpPr>
      <dsp:spPr>
        <a:xfrm>
          <a:off x="2573223" y="2368107"/>
          <a:ext cx="9395256" cy="705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lvl="0" algn="l" defTabSz="1289050">
            <a:lnSpc>
              <a:spcPct val="90000"/>
            </a:lnSpc>
            <a:spcBef>
              <a:spcPct val="0"/>
            </a:spcBef>
            <a:spcAft>
              <a:spcPct val="35000"/>
            </a:spcAft>
          </a:pPr>
          <a:r>
            <a:rPr lang="en-US" sz="2900" kern="1200" dirty="0"/>
            <a:t>causes blood disorders and mental retardation in children</a:t>
          </a:r>
        </a:p>
      </dsp:txBody>
      <dsp:txXfrm>
        <a:off x="2573223" y="2368107"/>
        <a:ext cx="9395256" cy="705538"/>
      </dsp:txXfrm>
    </dsp:sp>
    <dsp:sp modelId="{07F59497-28A4-4AE7-914A-1231E93B4402}">
      <dsp:nvSpPr>
        <dsp:cNvPr id="0" name=""/>
        <dsp:cNvSpPr/>
      </dsp:nvSpPr>
      <dsp:spPr>
        <a:xfrm>
          <a:off x="2393695" y="3073646"/>
          <a:ext cx="957478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FAED67E-598C-4267-AAC2-2E3D19F31846}">
      <dsp:nvSpPr>
        <dsp:cNvPr id="0" name=""/>
        <dsp:cNvSpPr/>
      </dsp:nvSpPr>
      <dsp:spPr>
        <a:xfrm>
          <a:off x="0" y="3109681"/>
          <a:ext cx="1196848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F703F4-89D0-485A-AB8C-943E1F8D05E9}">
      <dsp:nvSpPr>
        <dsp:cNvPr id="0" name=""/>
        <dsp:cNvSpPr/>
      </dsp:nvSpPr>
      <dsp:spPr>
        <a:xfrm>
          <a:off x="0" y="3109681"/>
          <a:ext cx="2393696" cy="776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kern="1200" dirty="0"/>
            <a:t>Ozone (O</a:t>
          </a:r>
          <a:r>
            <a:rPr lang="en-US" sz="2100" kern="1200" baseline="-25000" dirty="0"/>
            <a:t>3</a:t>
          </a:r>
          <a:r>
            <a:rPr lang="en-US" sz="2100" kern="1200" dirty="0"/>
            <a:t>)</a:t>
          </a:r>
        </a:p>
      </dsp:txBody>
      <dsp:txXfrm>
        <a:off x="0" y="3109681"/>
        <a:ext cx="2393696" cy="776850"/>
      </dsp:txXfrm>
    </dsp:sp>
    <dsp:sp modelId="{5568D82D-C3C7-47AA-96C5-9A292D6D4FD6}">
      <dsp:nvSpPr>
        <dsp:cNvPr id="0" name=""/>
        <dsp:cNvSpPr/>
      </dsp:nvSpPr>
      <dsp:spPr>
        <a:xfrm>
          <a:off x="2573223" y="3144958"/>
          <a:ext cx="9395256" cy="705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lvl="0" algn="l" defTabSz="1289050">
            <a:lnSpc>
              <a:spcPct val="90000"/>
            </a:lnSpc>
            <a:spcBef>
              <a:spcPct val="0"/>
            </a:spcBef>
            <a:spcAft>
              <a:spcPct val="35000"/>
            </a:spcAft>
          </a:pPr>
          <a:r>
            <a:rPr lang="en-US" sz="2900" kern="1200" dirty="0"/>
            <a:t>harmful to lungs and eyes</a:t>
          </a:r>
        </a:p>
      </dsp:txBody>
      <dsp:txXfrm>
        <a:off x="2573223" y="3144958"/>
        <a:ext cx="9395256" cy="705538"/>
      </dsp:txXfrm>
    </dsp:sp>
    <dsp:sp modelId="{1C8C642A-2D2B-43CE-A54D-182F3918D1A8}">
      <dsp:nvSpPr>
        <dsp:cNvPr id="0" name=""/>
        <dsp:cNvSpPr/>
      </dsp:nvSpPr>
      <dsp:spPr>
        <a:xfrm>
          <a:off x="2393695" y="3850497"/>
          <a:ext cx="957478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9B6034A-EB25-4C80-8C55-6416702C4524}">
      <dsp:nvSpPr>
        <dsp:cNvPr id="0" name=""/>
        <dsp:cNvSpPr/>
      </dsp:nvSpPr>
      <dsp:spPr>
        <a:xfrm>
          <a:off x="0" y="3886532"/>
          <a:ext cx="1196848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119C7E7-C1D3-4E7B-AFCF-750F2E24EDA9}">
      <dsp:nvSpPr>
        <dsp:cNvPr id="0" name=""/>
        <dsp:cNvSpPr/>
      </dsp:nvSpPr>
      <dsp:spPr>
        <a:xfrm>
          <a:off x="0" y="3886532"/>
          <a:ext cx="2393696" cy="776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kern="1200" dirty="0"/>
            <a:t>Particulate matter (PM)</a:t>
          </a:r>
        </a:p>
      </dsp:txBody>
      <dsp:txXfrm>
        <a:off x="0" y="3886532"/>
        <a:ext cx="2393696" cy="776850"/>
      </dsp:txXfrm>
    </dsp:sp>
    <dsp:sp modelId="{6E7ED443-80B4-452C-99CE-537566ECC1C8}">
      <dsp:nvSpPr>
        <dsp:cNvPr id="0" name=""/>
        <dsp:cNvSpPr/>
      </dsp:nvSpPr>
      <dsp:spPr>
        <a:xfrm>
          <a:off x="2573223" y="3921809"/>
          <a:ext cx="9395256" cy="705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lvl="0" algn="l" defTabSz="1289050">
            <a:lnSpc>
              <a:spcPct val="90000"/>
            </a:lnSpc>
            <a:spcBef>
              <a:spcPct val="0"/>
            </a:spcBef>
            <a:spcAft>
              <a:spcPct val="35000"/>
            </a:spcAft>
          </a:pPr>
          <a:r>
            <a:rPr lang="en-US" sz="2900" kern="1200"/>
            <a:t>causes respiratory problems and allergies</a:t>
          </a:r>
        </a:p>
      </dsp:txBody>
      <dsp:txXfrm>
        <a:off x="2573223" y="3921809"/>
        <a:ext cx="9395256" cy="705538"/>
      </dsp:txXfrm>
    </dsp:sp>
    <dsp:sp modelId="{38BF4603-0B5A-40E6-BDB1-314C67AA2374}">
      <dsp:nvSpPr>
        <dsp:cNvPr id="0" name=""/>
        <dsp:cNvSpPr/>
      </dsp:nvSpPr>
      <dsp:spPr>
        <a:xfrm>
          <a:off x="2393695" y="4627348"/>
          <a:ext cx="957478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6065B8-347B-4FD8-9057-67879B134BF1}" type="datetimeFigureOut">
              <a:rPr lang="en-US" smtClean="0"/>
              <a:t>5/25/2022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AE1F9E-0D63-4D4E-8D91-AFCB40222A72}" type="slidenum">
              <a:rPr lang="en-US" smtClean="0"/>
              <a:t>‹#›</a:t>
            </a:fld>
            <a:endParaRPr lang="en-US"/>
          </a:p>
        </p:txBody>
      </p:sp>
    </p:spTree>
    <p:extLst>
      <p:ext uri="{BB962C8B-B14F-4D97-AF65-F5344CB8AC3E}">
        <p14:creationId xmlns:p14="http://schemas.microsoft.com/office/powerpoint/2010/main" val="1536276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psycnet.apa.org/doi/10.1016/j.jth.2018.11.008"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epa.gov/transportation-air-pollution-and-climate-change/overview-air-pollution-transportation#poor_air"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doi.org/10.1126/sciadv.abf4491"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doi.org/10.1126/sciadv.abf4491"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cdc.gov/physicalactivity/basics/adults/index.ht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cdc.gov/obesity/data/prevalence-maps.html#nonhispanic-black-adults"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cdc.gov/diabetes/pdfs/data/statistics/national-diabetes-statistics-report.pdf"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cdc.gov/diabetes/pdfs/data/statistics/national-diabetes-statistics-report.pdf"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www.cdc.gov/diabetes/prevention/lcp-details.html?CDC_AA_refVal=https%3A%2F%2Fwww.cdc.gov%2Fdiabetes%2Fprevention%2Flifestyle-program%2Flcp-details.html"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ers.usda.gov/amber-waves/2011/december/data-feature-mapping-food-deserts-in-the-us/"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epa.gov/clean-air-act-overview/clean-air-act-title-iv-noise-pollution"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ww.health.gov.on.ca/en/pro/programs/heia/"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www.porticonetwork.ca/web/heia/home" TargetMode="Externa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ithim.org/ithim/" TargetMode="External"/><Relationship Id="rId2" Type="http://schemas.openxmlformats.org/officeDocument/2006/relationships/slide" Target="../slides/slide39.xml"/><Relationship Id="rId1" Type="http://schemas.openxmlformats.org/officeDocument/2006/relationships/notesMaster" Target="../notesMasters/notesMaster1.xml"/><Relationship Id="rId4" Type="http://schemas.openxmlformats.org/officeDocument/2006/relationships/hyperlink" Target="https://www.ithim.org/ithim/#Methods"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brookings.edu/research/a-dozen-facts-about-the-economics-of-the-u-s-health-care-system/"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health.gov/healthypeople/objectives-and-data/social-determinants-health" TargetMode="External"/><Relationship Id="rId4" Type="http://schemas.openxmlformats.org/officeDocument/2006/relationships/hyperlink" Target="https://www.trb.org/Publications/PubsTransportationResearchCirculars.aspx"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cdc.gov/nchs/fastats/leading-causes-of-death.ht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jamanetwork.com/journals/jama/article-abstract/198357?casa_token=NHb0plWxok0AAAAA:IQG3oQQZ5WRBl1NLmWfb4Bgct4rbHTKYcpEgU1Fz4GFNq3yEhb7w6Pc495qKKs3PisJ5--bBPg"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health.gov/healthypeople/objectives-and-data/social-determinants-health"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AE1F9E-0D63-4D4E-8D91-AFCB40222A72}" type="slidenum">
              <a:rPr lang="en-US" smtClean="0"/>
              <a:t>1</a:t>
            </a:fld>
            <a:endParaRPr lang="en-US"/>
          </a:p>
        </p:txBody>
      </p:sp>
    </p:spTree>
    <p:extLst>
      <p:ext uri="{BB962C8B-B14F-4D97-AF65-F5344CB8AC3E}">
        <p14:creationId xmlns:p14="http://schemas.microsoft.com/office/powerpoint/2010/main" val="17385452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Key Message: Access to healthy food and opportunities for active living are not equitably distributed</a:t>
            </a:r>
            <a:r>
              <a:rPr lang="en-US" altLang="zh-CN" dirty="0"/>
              <a:t> .</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Talking Points:</a:t>
            </a:r>
          </a:p>
          <a:p>
            <a:pPr marL="0" lvl="0" indent="0" algn="l" rtl="0">
              <a:spcBef>
                <a:spcPts val="0"/>
              </a:spcBef>
              <a:spcAft>
                <a:spcPts val="0"/>
              </a:spcAft>
              <a:buNone/>
            </a:pPr>
            <a:r>
              <a:rPr lang="en-US" dirty="0"/>
              <a:t>The social determinants of health and health equity operate at multiple levels.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For example, as it relates to physical activity and active transportation</a:t>
            </a:r>
          </a:p>
          <a:p>
            <a:pPr marL="171450" lvl="0" indent="-171450" algn="l" rtl="0">
              <a:spcBef>
                <a:spcPts val="0"/>
              </a:spcBef>
              <a:spcAft>
                <a:spcPts val="0"/>
              </a:spcAft>
              <a:buFont typeface="Arial" panose="020B0604020202020204" pitchFamily="34" charset="0"/>
              <a:buChar char="•"/>
            </a:pPr>
            <a:r>
              <a:rPr lang="en-US" sz="1200" dirty="0"/>
              <a:t>Active transportation </a:t>
            </a:r>
            <a:r>
              <a:rPr lang="en-US" dirty="0"/>
              <a:t>is</a:t>
            </a:r>
            <a:r>
              <a:rPr lang="en-US" sz="1200" dirty="0"/>
              <a:t> only partially explained by individual knowledge and attitudes</a:t>
            </a:r>
            <a:endParaRPr lang="en-US" dirty="0"/>
          </a:p>
          <a:p>
            <a:pPr marL="171450" lvl="0" indent="-171450" algn="l" rtl="0">
              <a:spcBef>
                <a:spcPts val="0"/>
              </a:spcBef>
              <a:spcAft>
                <a:spcPts val="0"/>
              </a:spcAft>
              <a:buFont typeface="Arial" panose="020B0604020202020204" pitchFamily="34" charset="0"/>
              <a:buChar char="•"/>
            </a:pPr>
            <a:r>
              <a:rPr lang="en-US" dirty="0"/>
              <a:t>Participation in active transportation is i</a:t>
            </a:r>
            <a:r>
              <a:rPr lang="en-US" sz="1200" dirty="0"/>
              <a:t>nfluenced by our social and built environments, the </a:t>
            </a:r>
            <a:r>
              <a:rPr lang="en-US" dirty="0"/>
              <a:t>distribution of hazardous and protective environments. </a:t>
            </a:r>
          </a:p>
          <a:p>
            <a:pPr marL="171450" lvl="0" indent="-171450" algn="l" rtl="0">
              <a:spcBef>
                <a:spcPts val="0"/>
              </a:spcBef>
              <a:spcAft>
                <a:spcPts val="0"/>
              </a:spcAft>
              <a:buFont typeface="Arial" panose="020B0604020202020204" pitchFamily="34" charset="0"/>
              <a:buChar char="•"/>
            </a:pPr>
            <a:r>
              <a:rPr lang="en-US" sz="1200" dirty="0"/>
              <a:t>Active transportation interventions that include both environmental and social elements are more successful than either one alone.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References:</a:t>
            </a:r>
          </a:p>
          <a:p>
            <a:pPr marL="0" lvl="0" indent="0" algn="l" rtl="0">
              <a:spcBef>
                <a:spcPts val="0"/>
              </a:spcBef>
              <a:spcAft>
                <a:spcPts val="0"/>
              </a:spcAft>
              <a:buNone/>
            </a:pPr>
            <a:r>
              <a:rPr lang="en-US" sz="1200" dirty="0"/>
              <a:t>Bornstein, D.B. and Davis, W.J., 2014. The transportation profession's role in improving public health. Institute of Transportation Engineers. ITE Journal, 84(7), p.18. https://trid.trb.org/view/1320811 </a:t>
            </a:r>
          </a:p>
          <a:p>
            <a:pPr marL="0" lvl="0" indent="0" algn="l" rtl="0">
              <a:spcBef>
                <a:spcPts val="0"/>
              </a:spcBef>
              <a:spcAft>
                <a:spcPts val="0"/>
              </a:spcAft>
              <a:buNone/>
            </a:pPr>
            <a:endParaRPr lang="en-US" sz="1200" dirty="0"/>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10</a:t>
            </a:fld>
            <a:endParaRPr lang="en-US"/>
          </a:p>
        </p:txBody>
      </p:sp>
    </p:spTree>
    <p:extLst>
      <p:ext uri="{BB962C8B-B14F-4D97-AF65-F5344CB8AC3E}">
        <p14:creationId xmlns:p14="http://schemas.microsoft.com/office/powerpoint/2010/main" val="30140977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US" dirty="0"/>
              <a:t>Key message: </a:t>
            </a:r>
            <a:r>
              <a:rPr lang="en-US" sz="1200" dirty="0"/>
              <a:t>Transportation agencies and public health agencies need to work together to improve public health outcomes. </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Talking points: </a:t>
            </a:r>
          </a:p>
          <a:p>
            <a:pPr marL="0" lvl="0" indent="0" algn="l" rtl="0">
              <a:spcBef>
                <a:spcPts val="0"/>
              </a:spcBef>
              <a:spcAft>
                <a:spcPts val="0"/>
              </a:spcAft>
              <a:buNone/>
            </a:pPr>
            <a:r>
              <a:rPr lang="en-US" dirty="0"/>
              <a:t>Additional opportunities for</a:t>
            </a:r>
            <a:r>
              <a:rPr lang="en-US" baseline="0" dirty="0"/>
              <a:t> collaboration and communication </a:t>
            </a:r>
            <a:r>
              <a:rPr lang="en-US" dirty="0"/>
              <a:t>outlined by Lane et al.</a:t>
            </a:r>
            <a:r>
              <a:rPr lang="en-US" baseline="0" dirty="0"/>
              <a:t> (2019)</a:t>
            </a:r>
            <a:r>
              <a:rPr lang="en-US" dirty="0"/>
              <a:t> include</a:t>
            </a:r>
            <a:r>
              <a:rPr lang="en-US" baseline="0" dirty="0"/>
              <a:t>:</a:t>
            </a:r>
          </a:p>
          <a:p>
            <a:pPr marL="171450" lvl="0" indent="-171450" algn="l" rtl="0">
              <a:spcBef>
                <a:spcPts val="0"/>
              </a:spcBef>
              <a:spcAft>
                <a:spcPts val="0"/>
              </a:spcAft>
              <a:buFont typeface="Arial" panose="020B0604020202020204" pitchFamily="34" charset="0"/>
              <a:buChar char="•"/>
            </a:pPr>
            <a:r>
              <a:rPr lang="en-US" dirty="0"/>
              <a:t>Building on existing best practices</a:t>
            </a:r>
          </a:p>
          <a:p>
            <a:pPr marL="171450" lvl="0" indent="-171450" algn="l" rtl="0">
              <a:spcBef>
                <a:spcPts val="0"/>
              </a:spcBef>
              <a:spcAft>
                <a:spcPts val="0"/>
              </a:spcAft>
              <a:buFont typeface="Arial" panose="020B0604020202020204" pitchFamily="34" charset="0"/>
              <a:buChar char="•"/>
            </a:pPr>
            <a:r>
              <a:rPr lang="en-US" dirty="0"/>
              <a:t>Addressing rural and suburban settings</a:t>
            </a:r>
          </a:p>
          <a:p>
            <a:pPr marL="171450" lvl="0" indent="-171450" algn="l" rtl="0">
              <a:spcBef>
                <a:spcPts val="0"/>
              </a:spcBef>
              <a:spcAft>
                <a:spcPts val="0"/>
              </a:spcAft>
              <a:buFont typeface="Arial" panose="020B0604020202020204" pitchFamily="34" charset="0"/>
              <a:buChar char="•"/>
            </a:pPr>
            <a:r>
              <a:rPr lang="en-US" dirty="0"/>
              <a:t>Expanding the transportation and health topics considered</a:t>
            </a:r>
          </a:p>
          <a:p>
            <a:pPr marL="171450" lvl="0" indent="-171450" algn="l" rtl="0">
              <a:spcBef>
                <a:spcPts val="0"/>
              </a:spcBef>
              <a:spcAft>
                <a:spcPts val="0"/>
              </a:spcAft>
              <a:buFont typeface="Arial" panose="020B0604020202020204" pitchFamily="34" charset="0"/>
              <a:buChar char="•"/>
            </a:pPr>
            <a:r>
              <a:rPr lang="en-US" dirty="0"/>
              <a:t>Moving from policy development into supporting practices</a:t>
            </a:r>
          </a:p>
          <a:p>
            <a:pPr marL="171450" lvl="0" indent="-171450" algn="l" rtl="0">
              <a:spcBef>
                <a:spcPts val="0"/>
              </a:spcBef>
              <a:spcAft>
                <a:spcPts val="0"/>
              </a:spcAft>
              <a:buFont typeface="Arial" panose="020B0604020202020204" pitchFamily="34" charset="0"/>
              <a:buChar char="•"/>
            </a:pPr>
            <a:r>
              <a:rPr lang="en-US" dirty="0"/>
              <a:t>Developing improved communication tools and guidance.</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Some organizations/programs involved in health and transportation communications</a:t>
            </a:r>
            <a:r>
              <a:rPr lang="en-US" baseline="0" dirty="0"/>
              <a:t> </a:t>
            </a:r>
            <a:r>
              <a:rPr lang="en-US" sz="1200" dirty="0"/>
              <a:t>include: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t>Active Living Research, American Public Health Association, Association of State and Territorial Health Officials (ASTHO), Centers for Disease Control and Prevention (CDC) , Institute of Transportation Engineers (ITE), National Association of County and City Health Officials (NACCHO), National Center for Mobility Management (NCMM), Plan4Health, </a:t>
            </a:r>
            <a:r>
              <a:rPr lang="en-US" sz="1200" dirty="0" err="1"/>
              <a:t>PlanWorks</a:t>
            </a:r>
            <a:r>
              <a:rPr lang="en-US" sz="1200" dirty="0"/>
              <a:t>, </a:t>
            </a:r>
            <a:r>
              <a:rPr lang="en-US" sz="1200" dirty="0" err="1"/>
              <a:t>PolicyLink</a:t>
            </a:r>
            <a:r>
              <a:rPr lang="en-US" sz="1200" dirty="0"/>
              <a:t>, Rails to Trails Partnership for Active Transportation, Robert Wood Johnson Foundation, Safe Routes to School National Partnership, Smart Growth America: National Complete Streets Coalition, TRB Health and Transportation Committee on Transportation and Public Health, Vision Zero Network</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t>References: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t>Lane, L., Steedly, A., Townsend, T., Huston, B., and </a:t>
            </a:r>
            <a:r>
              <a:rPr lang="en-US" sz="1200" dirty="0" err="1"/>
              <a:t>Danley</a:t>
            </a:r>
            <a:r>
              <a:rPr lang="en-US" sz="1200" dirty="0"/>
              <a:t>, C. (2019). Connecting</a:t>
            </a:r>
            <a:r>
              <a:rPr lang="en-US" sz="1200" baseline="0" dirty="0"/>
              <a:t> transportation and health: A guide to communication and collaboration. https://onlinepubs.trb.org/onlinepubs/nchrp/docs/NCHRP25-25Task105/NCHRP25-25Task105Guidebook.pdf </a:t>
            </a:r>
            <a:endParaRPr lang="en-US" sz="1200" dirty="0"/>
          </a:p>
        </p:txBody>
      </p:sp>
      <p:sp>
        <p:nvSpPr>
          <p:cNvPr id="4" name="Slide Number Placeholder 3"/>
          <p:cNvSpPr>
            <a:spLocks noGrp="1"/>
          </p:cNvSpPr>
          <p:nvPr>
            <p:ph type="sldNum" sz="quarter" idx="5"/>
          </p:nvPr>
        </p:nvSpPr>
        <p:spPr/>
        <p:txBody>
          <a:bodyPr/>
          <a:lstStyle/>
          <a:p>
            <a:fld id="{F8AE1F9E-0D63-4D4E-8D91-AFCB40222A72}" type="slidenum">
              <a:rPr lang="en-US" smtClean="0"/>
              <a:t>11</a:t>
            </a:fld>
            <a:endParaRPr lang="en-US"/>
          </a:p>
        </p:txBody>
      </p:sp>
    </p:spTree>
    <p:extLst>
      <p:ext uri="{BB962C8B-B14F-4D97-AF65-F5344CB8AC3E}">
        <p14:creationId xmlns:p14="http://schemas.microsoft.com/office/powerpoint/2010/main" val="2036161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E1F9E-0D63-4D4E-8D91-AFCB40222A72}" type="slidenum">
              <a:rPr lang="en-US" smtClean="0"/>
              <a:t>12</a:t>
            </a:fld>
            <a:endParaRPr lang="en-US"/>
          </a:p>
        </p:txBody>
      </p:sp>
    </p:spTree>
    <p:extLst>
      <p:ext uri="{BB962C8B-B14F-4D97-AF65-F5344CB8AC3E}">
        <p14:creationId xmlns:p14="http://schemas.microsoft.com/office/powerpoint/2010/main" val="2445321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Key Message:</a:t>
            </a:r>
            <a:r>
              <a:rPr lang="en-US" baseline="0" dirty="0"/>
              <a:t> </a:t>
            </a:r>
            <a:r>
              <a:rPr lang="en-US" dirty="0"/>
              <a:t>Both the transportation and public health sectors are aware of the health risks associated with motorized traffic.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Talking Points:</a:t>
            </a:r>
          </a:p>
          <a:p>
            <a:pPr marL="0" lvl="0" indent="0" algn="l" rtl="0">
              <a:spcBef>
                <a:spcPts val="0"/>
              </a:spcBef>
              <a:spcAft>
                <a:spcPts val="0"/>
              </a:spcAft>
              <a:buNone/>
            </a:pPr>
            <a:r>
              <a:rPr lang="en-US" dirty="0"/>
              <a:t>Air pollution, much of it generated by vehicles, is associated with higher rates of cardiovascular and respiratory diseases, certain cancers, low birthweight, and is estimated to kill some 1.2 million people annually around the world .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Road traffic injuries are responsible for another estimated 1.3 million deaths, and pedestrians and cyclists are among the groups most at risk. In the U.S., pedestrian deaths have increased by 46% since 2009.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Motorization leads to more sedentary lifestyles. Globally, insufficient physical activity is estimated to cause some 3.2 million deaths annually; it is a risk factor for cardiovascular diseases, certain cancers, diabetes.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These are some of the ways that the transportation operates as an environmental determinant of health, but it also has a social dimension and should be considered a social determinant of health.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Poverty and inequalities may be exacerbated by transportation and settlement patterns shaping geographies of opportunity.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Transportation enables individuals</a:t>
            </a:r>
            <a:r>
              <a:rPr lang="en-US" baseline="0" dirty="0"/>
              <a:t> to </a:t>
            </a:r>
            <a:r>
              <a:rPr lang="en-US" dirty="0"/>
              <a:t>carry out a full life, it is fundamental social interactions and patterns of social health and well-being.</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References:</a:t>
            </a:r>
          </a:p>
          <a:p>
            <a:pPr marL="0" lvl="0" indent="0" algn="l" rtl="0">
              <a:spcBef>
                <a:spcPts val="0"/>
              </a:spcBef>
              <a:spcAft>
                <a:spcPts val="0"/>
              </a:spcAft>
              <a:buNone/>
            </a:pPr>
            <a:r>
              <a:rPr lang="en-US" dirty="0"/>
              <a:t>World</a:t>
            </a:r>
            <a:r>
              <a:rPr lang="en-US" baseline="0" dirty="0"/>
              <a:t> Health Organization. (2009). Healthy transport in developing cities. https://www.who.int/heli/risks/urban/transportpolicybrief2010.pdf </a:t>
            </a:r>
            <a:endParaRPr lang="en-US" dirty="0"/>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13</a:t>
            </a:fld>
            <a:endParaRPr lang="en-US"/>
          </a:p>
        </p:txBody>
      </p:sp>
    </p:spTree>
    <p:extLst>
      <p:ext uri="{BB962C8B-B14F-4D97-AF65-F5344CB8AC3E}">
        <p14:creationId xmlns:p14="http://schemas.microsoft.com/office/powerpoint/2010/main" val="6883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noFill/>
        </p:spPr>
        <p:txBody>
          <a:bodyPr/>
          <a:lstStyle/>
          <a:p>
            <a:pPr marL="0" lvl="0" indent="0" algn="l" rtl="0">
              <a:spcBef>
                <a:spcPts val="0"/>
              </a:spcBef>
              <a:spcAft>
                <a:spcPts val="0"/>
              </a:spcAft>
              <a:buNone/>
            </a:pPr>
            <a:r>
              <a:rPr lang="en-US" dirty="0"/>
              <a:t>Key message: The pathway from the built environment to health</a:t>
            </a:r>
            <a:r>
              <a:rPr lang="en-US" baseline="0" dirty="0"/>
              <a:t> </a:t>
            </a:r>
            <a:r>
              <a:rPr lang="en-US" dirty="0"/>
              <a:t>includes multiple health outcomes associated with environmental and behavioral exposures.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Talking points:  </a:t>
            </a:r>
          </a:p>
          <a:p>
            <a:pPr marL="0" lvl="0" indent="0" algn="l" rtl="0">
              <a:spcBef>
                <a:spcPts val="0"/>
              </a:spcBef>
              <a:spcAft>
                <a:spcPts val="0"/>
              </a:spcAft>
              <a:buNone/>
            </a:pPr>
            <a:r>
              <a:rPr lang="en-US" dirty="0"/>
              <a:t>The built environment and transportation influence health outcomes through two primary paths: </a:t>
            </a:r>
          </a:p>
          <a:p>
            <a:pPr marL="228600" lvl="0" indent="-228600" algn="l" rtl="0">
              <a:spcBef>
                <a:spcPts val="0"/>
              </a:spcBef>
              <a:spcAft>
                <a:spcPts val="0"/>
              </a:spcAft>
              <a:buAutoNum type="arabicPeriod"/>
            </a:pPr>
            <a:r>
              <a:rPr lang="en-US" dirty="0"/>
              <a:t>behavior: encouraging or discouraging us to behave in ways that affect health,</a:t>
            </a:r>
            <a:r>
              <a:rPr lang="en-US" baseline="0" dirty="0"/>
              <a:t> and </a:t>
            </a:r>
            <a:r>
              <a:rPr lang="en-US" dirty="0"/>
              <a:t> </a:t>
            </a:r>
          </a:p>
          <a:p>
            <a:pPr marL="228600" lvl="0" indent="-228600" algn="l" rtl="0">
              <a:spcBef>
                <a:spcPts val="0"/>
              </a:spcBef>
              <a:spcAft>
                <a:spcPts val="0"/>
              </a:spcAft>
              <a:buAutoNum type="arabicPeriod"/>
            </a:pPr>
            <a:r>
              <a:rPr lang="en-US" dirty="0"/>
              <a:t>exposure to harmful substances and stressors.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References: </a:t>
            </a:r>
          </a:p>
          <a:p>
            <a:pPr marL="0" lvl="0" indent="0" algn="l" rtl="0">
              <a:spcBef>
                <a:spcPts val="0"/>
              </a:spcBef>
              <a:spcAft>
                <a:spcPts val="0"/>
              </a:spcAft>
              <a:buNone/>
            </a:pPr>
            <a:r>
              <a:rPr lang="en-US" dirty="0">
                <a:highlight>
                  <a:srgbClr val="FFFFFF"/>
                </a:highlight>
                <a:ea typeface="Arial"/>
                <a:cs typeface="Arial"/>
                <a:sym typeface="Arial"/>
              </a:rPr>
              <a:t>Frank, L.D., </a:t>
            </a:r>
            <a:r>
              <a:rPr lang="en-US" dirty="0" err="1">
                <a:highlight>
                  <a:srgbClr val="FFFFFF"/>
                </a:highlight>
                <a:ea typeface="Arial"/>
                <a:cs typeface="Arial"/>
                <a:sym typeface="Arial"/>
              </a:rPr>
              <a:t>Iroz-Elardo</a:t>
            </a:r>
            <a:r>
              <a:rPr lang="en-US" dirty="0">
                <a:highlight>
                  <a:srgbClr val="FFFFFF"/>
                </a:highlight>
                <a:ea typeface="Arial"/>
                <a:cs typeface="Arial"/>
                <a:sym typeface="Arial"/>
              </a:rPr>
              <a:t>, N., MacLeod, K.E. and Hong, A., 2019. Pathways from built environment to health: a conceptual framework linking behavior and exposure-based impacts. </a:t>
            </a:r>
            <a:r>
              <a:rPr lang="en-US" i="1" dirty="0">
                <a:highlight>
                  <a:srgbClr val="FFFFFF"/>
                </a:highlight>
                <a:ea typeface="Arial"/>
                <a:cs typeface="Arial"/>
                <a:sym typeface="Arial"/>
              </a:rPr>
              <a:t>Journal of Transport &amp; Health</a:t>
            </a:r>
            <a:r>
              <a:rPr lang="en-US" dirty="0">
                <a:highlight>
                  <a:srgbClr val="FFFFFF"/>
                </a:highlight>
                <a:ea typeface="Arial"/>
                <a:cs typeface="Arial"/>
                <a:sym typeface="Arial"/>
              </a:rPr>
              <a:t>, </a:t>
            </a:r>
            <a:r>
              <a:rPr lang="en-US" i="1" dirty="0">
                <a:highlight>
                  <a:srgbClr val="FFFFFF"/>
                </a:highlight>
                <a:ea typeface="Arial"/>
                <a:cs typeface="Arial"/>
                <a:sym typeface="Arial"/>
              </a:rPr>
              <a:t>12</a:t>
            </a:r>
            <a:r>
              <a:rPr lang="en-US" dirty="0">
                <a:highlight>
                  <a:srgbClr val="FFFFFF"/>
                </a:highlight>
                <a:ea typeface="Arial"/>
                <a:cs typeface="Arial"/>
                <a:sym typeface="Arial"/>
              </a:rPr>
              <a:t>, pp.319-335. </a:t>
            </a:r>
            <a:r>
              <a:rPr lang="en-US" b="0" i="0" u="none" strike="noStrike" kern="1200" dirty="0">
                <a:effectLst/>
                <a:hlinkClick r:id="rId3"/>
              </a:rPr>
              <a:t>https://doi.org/10.1016/j.jth.2018.11.008</a:t>
            </a:r>
            <a:r>
              <a:rPr lang="en-US" b="0" i="0" u="none" strike="noStrike" kern="1200" dirty="0">
                <a:effectLst/>
              </a:rPr>
              <a:t> </a:t>
            </a: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14</a:t>
            </a:fld>
            <a:endParaRPr lang="en-US"/>
          </a:p>
        </p:txBody>
      </p:sp>
    </p:spTree>
    <p:extLst>
      <p:ext uri="{BB962C8B-B14F-4D97-AF65-F5344CB8AC3E}">
        <p14:creationId xmlns:p14="http://schemas.microsoft.com/office/powerpoint/2010/main" val="3244940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Six “criteria pollutants” emitted from transportation activity have an impact on human health</a:t>
            </a:r>
          </a:p>
          <a:p>
            <a:endParaRPr lang="en-US" dirty="0"/>
          </a:p>
          <a:p>
            <a:r>
              <a:rPr lang="en-US" dirty="0"/>
              <a:t>Talking Points:</a:t>
            </a:r>
          </a:p>
          <a:p>
            <a:r>
              <a:rPr lang="en-US" dirty="0"/>
              <a:t>Transportation air pollution are mobile sources of air pollution emit ozone, particle pollution, and air toxics. </a:t>
            </a:r>
          </a:p>
          <a:p>
            <a:r>
              <a:rPr lang="en-US" dirty="0"/>
              <a:t>Health effects include respiratory infections, heart disease, and lung cancer. </a:t>
            </a:r>
          </a:p>
          <a:p>
            <a:endParaRPr lang="en-US" dirty="0"/>
          </a:p>
          <a:p>
            <a:r>
              <a:rPr lang="en-US" dirty="0"/>
              <a:t>Reference: </a:t>
            </a:r>
          </a:p>
          <a:p>
            <a:r>
              <a:rPr lang="en-US" dirty="0"/>
              <a:t>EPA. (n.d.). Overview of air pollution from transportation. </a:t>
            </a:r>
            <a:r>
              <a:rPr lang="en-US" dirty="0">
                <a:hlinkClick r:id="rId3"/>
              </a:rPr>
              <a:t>https://www.epa.gov/transportation-air-pollution-and-climate-change/overview-air-pollution-transportation#poor_air</a:t>
            </a:r>
            <a:r>
              <a:rPr lang="en-US" dirty="0"/>
              <a:t> </a:t>
            </a:r>
          </a:p>
          <a:p>
            <a:pPr lvl="0">
              <a:defRPr/>
            </a:pPr>
            <a:endParaRPr lang="en-US" dirty="0"/>
          </a:p>
          <a:p>
            <a:pPr lvl="0">
              <a:defRPr/>
            </a:pPr>
            <a:r>
              <a:rPr lang="en-US" dirty="0" err="1"/>
              <a:t>Tessum</a:t>
            </a:r>
            <a:r>
              <a:rPr lang="en-US" dirty="0"/>
              <a:t>, C. W., </a:t>
            </a:r>
            <a:r>
              <a:rPr lang="en-US" dirty="0" err="1"/>
              <a:t>Paolella</a:t>
            </a:r>
            <a:r>
              <a:rPr lang="en-US" dirty="0"/>
              <a:t>, D. A., Chambliss, S. E., </a:t>
            </a:r>
            <a:r>
              <a:rPr lang="en-US" dirty="0" err="1"/>
              <a:t>Apte</a:t>
            </a:r>
            <a:r>
              <a:rPr lang="en-US" dirty="0"/>
              <a:t>, J. S., Hill, J. D., &amp; Marshall, J. D. (2021). PM2. 5 polluters disproportionately and systemically affect people of color in the United States. Science Advances, 7(18). </a:t>
            </a:r>
            <a:r>
              <a:rPr lang="en-US" u="sng" dirty="0">
                <a:hlinkClick r:id="rId4"/>
              </a:rPr>
              <a:t>DOI: 10.1126/sciadv.abf4491</a:t>
            </a:r>
            <a:r>
              <a:rPr lang="en-US" u="sng" dirty="0"/>
              <a:t> </a:t>
            </a: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15</a:t>
            </a:fld>
            <a:endParaRPr lang="en-US"/>
          </a:p>
        </p:txBody>
      </p:sp>
    </p:spTree>
    <p:extLst>
      <p:ext uri="{BB962C8B-B14F-4D97-AF65-F5344CB8AC3E}">
        <p14:creationId xmlns:p14="http://schemas.microsoft.com/office/powerpoint/2010/main" val="4280963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Key message: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Racial-ethnic minorities in the United States are exposed to disproportionately high levels of ambient fine particulate air pollution (PM</a:t>
            </a:r>
            <a:r>
              <a:rPr lang="en-US" sz="1200" b="0" i="0" kern="1200" baseline="-25000" dirty="0">
                <a:solidFill>
                  <a:schemeClr val="tx1"/>
                </a:solidFill>
                <a:effectLst/>
                <a:latin typeface="+mn-lt"/>
                <a:ea typeface="+mn-ea"/>
                <a:cs typeface="+mn-cs"/>
              </a:rPr>
              <a:t>2.5</a:t>
            </a:r>
            <a:r>
              <a:rPr lang="en-US" sz="1200" b="0" i="0" kern="1200" dirty="0">
                <a:solidFill>
                  <a:schemeClr val="tx1"/>
                </a:solidFill>
                <a:effectLst/>
                <a:latin typeface="+mn-lt"/>
                <a:ea typeface="+mn-ea"/>
                <a:cs typeface="+mn-cs"/>
              </a:rPr>
              <a:t>), the largest environmental cause of human mortality.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Figure Nots:</a:t>
            </a:r>
          </a:p>
          <a:p>
            <a:r>
              <a:rPr lang="en-US" sz="1200" i="1" dirty="0"/>
              <a:t>Source contributions to racial-ethnic disparity in PM</a:t>
            </a:r>
            <a:r>
              <a:rPr lang="en-US" sz="1200" i="1" baseline="-25000" dirty="0"/>
              <a:t>2.5</a:t>
            </a:r>
            <a:r>
              <a:rPr lang="en-US" sz="1200" i="1" dirty="0"/>
              <a:t> exposure.</a:t>
            </a:r>
          </a:p>
          <a:p>
            <a:r>
              <a:rPr lang="en-US" sz="1200" i="1" dirty="0"/>
              <a:t>(</a:t>
            </a:r>
            <a:r>
              <a:rPr lang="en-US" sz="1200" b="1" i="1" dirty="0"/>
              <a:t>A</a:t>
            </a:r>
            <a:r>
              <a:rPr lang="en-US" sz="1200" i="1" dirty="0"/>
              <a:t> to </a:t>
            </a:r>
            <a:r>
              <a:rPr lang="en-US" sz="1200" b="1" i="1" dirty="0"/>
              <a:t>E</a:t>
            </a:r>
            <a:r>
              <a:rPr lang="en-US" sz="1200" i="1" dirty="0"/>
              <a:t>) Individual source type (n = 5434 source types) contributions to exposure (y axis) and % exposure disparity (x axis, truncated at 200%, positive values are shaded red, negative values are shaded blue), with dashed lines denoting percent exposure caused by sources with positive exposure disparity. (</a:t>
            </a:r>
            <a:r>
              <a:rPr lang="en-US" sz="1200" b="1" i="1" dirty="0"/>
              <a:t>F</a:t>
            </a:r>
            <a:r>
              <a:rPr lang="en-US" sz="1200" i="1" dirty="0"/>
              <a:t> to </a:t>
            </a:r>
            <a:r>
              <a:rPr lang="en-US" sz="1200" b="1" i="1" dirty="0"/>
              <a:t>J</a:t>
            </a:r>
            <a:r>
              <a:rPr lang="en-US" sz="1200" i="1" dirty="0"/>
              <a:t>) Sources in (A) to (E) grouped into source sectors (n = 14 groups) and ranked vertically according to absolute exposure disparity, proportional to the area of each rectangle. As shown in (B), POC experience greater-than-average exposures from source types causing 75% of overall exposure. Source: data file S1, which also includes results for individual states and urban areas.</a:t>
            </a:r>
            <a:endParaRPr lang="en-US" sz="1200" b="0" i="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EPA. (2021).</a:t>
            </a:r>
            <a:r>
              <a:rPr lang="en-US" baseline="0" dirty="0"/>
              <a:t> Study finds exposure to air pollution higher for people of color regardless of region or income. </a:t>
            </a:r>
            <a:r>
              <a:rPr lang="en-US" dirty="0"/>
              <a:t>https://www.epa.gov/sciencematters/study-finds-exposure-air-pollution-higher-people-color-regardless-region-or-income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dirty="0" err="1"/>
              <a:t>Tessum</a:t>
            </a:r>
            <a:r>
              <a:rPr lang="en-US" dirty="0"/>
              <a:t>, C. W., </a:t>
            </a:r>
            <a:r>
              <a:rPr lang="en-US" dirty="0" err="1"/>
              <a:t>Paolella</a:t>
            </a:r>
            <a:r>
              <a:rPr lang="en-US" dirty="0"/>
              <a:t>, D. A., Chambliss, S. E., </a:t>
            </a:r>
            <a:r>
              <a:rPr lang="en-US" dirty="0" err="1"/>
              <a:t>Apte</a:t>
            </a:r>
            <a:r>
              <a:rPr lang="en-US" dirty="0"/>
              <a:t>, J. S., Hill, J. D., &amp; Marshall, J. D. (2021). PM2. 5 polluters disproportionately and systemically affect people of color in the United States.</a:t>
            </a:r>
            <a:r>
              <a:rPr lang="en-US" baseline="0" dirty="0"/>
              <a:t> </a:t>
            </a:r>
            <a:r>
              <a:rPr lang="en-US" dirty="0"/>
              <a:t>Science Advances, 7(18). </a:t>
            </a:r>
            <a:r>
              <a:rPr lang="en-US" u="sng" dirty="0">
                <a:hlinkClick r:id="rId3"/>
              </a:rPr>
              <a:t>DOI: 10.1126/sciadv.abf4491</a:t>
            </a:r>
            <a:r>
              <a:rPr lang="en-US" u="sng" dirty="0"/>
              <a:t> </a:t>
            </a: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16</a:t>
            </a:fld>
            <a:endParaRPr lang="en-US"/>
          </a:p>
        </p:txBody>
      </p:sp>
    </p:spTree>
    <p:extLst>
      <p:ext uri="{BB962C8B-B14F-4D97-AF65-F5344CB8AC3E}">
        <p14:creationId xmlns:p14="http://schemas.microsoft.com/office/powerpoint/2010/main" val="30221168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Ambient and near-roadway exposures are measured in different ways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New technology is critical to monitor and mitigate air pollution. </a:t>
            </a:r>
          </a:p>
          <a:p>
            <a:pPr marL="0" lvl="0" indent="0" algn="l" rtl="0">
              <a:spcBef>
                <a:spcPts val="0"/>
              </a:spcBef>
              <a:spcAft>
                <a:spcPts val="0"/>
              </a:spcAft>
              <a:buNone/>
            </a:pPr>
            <a:r>
              <a:rPr lang="en-US" dirty="0"/>
              <a:t>For</a:t>
            </a:r>
            <a:r>
              <a:rPr lang="en-US" baseline="0" dirty="0"/>
              <a:t> example,</a:t>
            </a:r>
            <a:r>
              <a:rPr lang="en-US" dirty="0"/>
              <a:t> </a:t>
            </a:r>
            <a:r>
              <a:rPr lang="en-US" sz="1200" dirty="0"/>
              <a:t>mobile sensing provides block-by-block insights</a:t>
            </a:r>
            <a:r>
              <a:rPr lang="en-US" sz="1200" baseline="0" dirty="0"/>
              <a:t> for </a:t>
            </a:r>
            <a:r>
              <a:rPr lang="en-US" dirty="0"/>
              <a:t>high resolution air pollution mapping and street level air pollution monitoring, which is more direct to identify who are unequally impacted by air pollution.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Reference: </a:t>
            </a:r>
          </a:p>
          <a:p>
            <a:pPr marL="0" lvl="0" indent="0" algn="l" rtl="0">
              <a:spcBef>
                <a:spcPts val="0"/>
              </a:spcBef>
              <a:spcAft>
                <a:spcPts val="0"/>
              </a:spcAft>
              <a:buNone/>
            </a:pPr>
            <a:r>
              <a:rPr lang="en-US" dirty="0" err="1"/>
              <a:t>Apte</a:t>
            </a:r>
            <a:r>
              <a:rPr lang="en-US" dirty="0"/>
              <a:t>, et al. (2017). High-resolution air pollution mapping with Google street view cars:</a:t>
            </a:r>
          </a:p>
          <a:p>
            <a:pPr marL="0" lvl="0" indent="0" algn="l" rtl="0">
              <a:spcBef>
                <a:spcPts val="0"/>
              </a:spcBef>
              <a:spcAft>
                <a:spcPts val="0"/>
              </a:spcAft>
              <a:buNone/>
            </a:pPr>
            <a:r>
              <a:rPr lang="en-US" dirty="0"/>
              <a:t>Exploiting big data. https://pubs.acs.org/doi/pdf/10.1021/acs.est.7b00891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Environmental</a:t>
            </a:r>
            <a:r>
              <a:rPr lang="en-US" b="0" baseline="0" dirty="0"/>
              <a:t> Defense Fund. (n.d.). </a:t>
            </a:r>
            <a:r>
              <a:rPr lang="en-US" sz="1200" b="0" i="0" kern="1200" dirty="0">
                <a:solidFill>
                  <a:schemeClr val="tx1"/>
                </a:solidFill>
                <a:effectLst/>
                <a:latin typeface="+mn-lt"/>
                <a:ea typeface="+mn-ea"/>
                <a:cs typeface="+mn-cs"/>
              </a:rPr>
              <a:t>Why new technology is critical for tackling air pollution around the globe. </a:t>
            </a:r>
            <a:r>
              <a:rPr lang="en-US" dirty="0"/>
              <a:t>https://www.edf.org/airqualitymaps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EPA. (n.d.).</a:t>
            </a:r>
            <a:r>
              <a:rPr lang="en-US" baseline="0" dirty="0"/>
              <a:t> Overview of air pollution from transportation. </a:t>
            </a:r>
            <a:r>
              <a:rPr lang="en-US" dirty="0"/>
              <a:t>https://www.epa.gov/transportation-air-pollution-and-climate-change/overview-air-pollution-transportation#poor_air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17</a:t>
            </a:fld>
            <a:endParaRPr lang="en-US"/>
          </a:p>
        </p:txBody>
      </p:sp>
    </p:spTree>
    <p:extLst>
      <p:ext uri="{BB962C8B-B14F-4D97-AF65-F5344CB8AC3E}">
        <p14:creationId xmlns:p14="http://schemas.microsoft.com/office/powerpoint/2010/main" val="4082964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Suggestion: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Before you move to the next slide, complete the knowledge probe activity </a:t>
            </a:r>
            <a:r>
              <a:rPr lang="en-US" sz="1200" b="0" i="0" u="none" strike="noStrike" kern="1200" baseline="0" dirty="0">
                <a:solidFill>
                  <a:schemeClr val="tx1"/>
                </a:solidFill>
              </a:rPr>
              <a:t>Module 8 Probe Question #4 </a:t>
            </a:r>
            <a:r>
              <a:rPr lang="en-US" dirty="0"/>
              <a:t>(see the</a:t>
            </a:r>
            <a:r>
              <a:rPr lang="en-US" baseline="0" dirty="0"/>
              <a:t> module outline for more information):</a:t>
            </a:r>
            <a:endParaRPr lang="en-US" sz="1200" b="0" i="0" u="none" strike="noStrike" kern="1200" baseline="0" dirty="0">
              <a:solidFill>
                <a:schemeClr val="tx1"/>
              </a:solidFill>
            </a:endParaRPr>
          </a:p>
          <a:p>
            <a:pPr marL="0" lvl="0" indent="0" algn="l" rtl="0">
              <a:spcBef>
                <a:spcPts val="0"/>
              </a:spcBef>
              <a:spcAft>
                <a:spcPts val="0"/>
              </a:spcAft>
              <a:buNone/>
            </a:pPr>
            <a:r>
              <a:rPr lang="en-US" dirty="0"/>
              <a:t>What</a:t>
            </a:r>
            <a:r>
              <a:rPr lang="en-US" baseline="0" dirty="0"/>
              <a:t> factors contribute to spatial inequities related to transportation air pollution? What solutions for transportation air pollution can be used to address spatial inequities? (solutions may include those depicted on the slide and additional solutions identified by the class).</a:t>
            </a:r>
            <a:endParaRPr lang="en-US" dirty="0"/>
          </a:p>
          <a:p>
            <a:endParaRPr lang="en-US" dirty="0"/>
          </a:p>
        </p:txBody>
      </p:sp>
      <p:sp>
        <p:nvSpPr>
          <p:cNvPr id="4" name="Slide Number Placeholder 3"/>
          <p:cNvSpPr>
            <a:spLocks noGrp="1"/>
          </p:cNvSpPr>
          <p:nvPr>
            <p:ph type="sldNum" sz="quarter" idx="10"/>
          </p:nvPr>
        </p:nvSpPr>
        <p:spPr/>
        <p:txBody>
          <a:bodyPr/>
          <a:lstStyle/>
          <a:p>
            <a:fld id="{F8AE1F9E-0D63-4D4E-8D91-AFCB40222A72}" type="slidenum">
              <a:rPr lang="en-US" smtClean="0"/>
              <a:t>18</a:t>
            </a:fld>
            <a:endParaRPr lang="en-US"/>
          </a:p>
        </p:txBody>
      </p:sp>
    </p:spTree>
    <p:extLst>
      <p:ext uri="{BB962C8B-B14F-4D97-AF65-F5344CB8AC3E}">
        <p14:creationId xmlns:p14="http://schemas.microsoft.com/office/powerpoint/2010/main" val="11793358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The transportation sector generates the largest share of greenhouse gas emissions. </a:t>
            </a:r>
            <a:r>
              <a:rPr lang="en-US" sz="1200" dirty="0"/>
              <a:t>Under-resourced health systems will face higher challenges and health burdens</a:t>
            </a:r>
          </a:p>
          <a:p>
            <a:endParaRPr lang="en-US" dirty="0"/>
          </a:p>
          <a:p>
            <a:r>
              <a:rPr lang="en-US" dirty="0"/>
              <a:t>Talking points: </a:t>
            </a:r>
          </a:p>
          <a:p>
            <a:r>
              <a:rPr lang="en-US" dirty="0"/>
              <a:t>Green House Gases</a:t>
            </a:r>
            <a:r>
              <a:rPr lang="en-US" baseline="0" dirty="0"/>
              <a:t> (GHG)</a:t>
            </a:r>
            <a:r>
              <a:rPr lang="en-US" dirty="0"/>
              <a:t> include Carbon Dioxide, Methane, Nitrous Oxide, Fluorinated gases, etc. </a:t>
            </a:r>
          </a:p>
          <a:p>
            <a:r>
              <a:rPr lang="en-US" altLang="zh-CN" sz="1200" dirty="0"/>
              <a:t>The transportation sector generates the largest share of greenhouse gas emissions.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Greenhouse gas emissions from transportation primarily come from burning fossil fuel for cars, trucks, ships, trains, and planes.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a:t>
            </a:r>
            <a:r>
              <a:rPr lang="en-US" sz="1200" baseline="0" dirty="0"/>
              <a:t> effects of climate change include </a:t>
            </a:r>
            <a:r>
              <a:rPr lang="en-US" sz="1200" dirty="0"/>
              <a:t>warming temperatures, changes in precipitation, increases in the frequency or intensity of some extreme weather events, and rising sea levels.</a:t>
            </a:r>
            <a:endParaRPr lang="en-US" altLang="zh-CN" sz="1200" dirty="0"/>
          </a:p>
          <a:p>
            <a:endParaRPr lang="en-US" altLang="zh-CN"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Interventions for climate</a:t>
            </a:r>
            <a:r>
              <a:rPr lang="en-US" sz="1200" baseline="0" dirty="0"/>
              <a:t> change</a:t>
            </a:r>
            <a:r>
              <a:rPr lang="en-US" sz="1200" dirty="0"/>
              <a:t> setting GHG emissions standards for cars and trucks; increasing the use of renewable fuels; taking first steps to set a GHG standards for aircraft; greening the federal fleet; reducing GHG emissions associated with moving goods; informing consumers information on fuel economy and advance technology cars.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82% of the share of US transportation GHG emissions are from </a:t>
            </a:r>
            <a:r>
              <a:rPr lang="en-US" altLang="en-US" baseline="0" dirty="0"/>
              <a:t>motor vehicles. 58% of these emissions are from light-duty vehicles indicative of a need for strategies to address the effects of single occupancy vehicle use (e.g. travel demand management strategies).</a:t>
            </a:r>
          </a:p>
          <a:p>
            <a:endParaRPr lang="en-US" altLang="zh-CN" sz="1200" dirty="0"/>
          </a:p>
          <a:p>
            <a:r>
              <a:rPr lang="en-US" altLang="zh-CN" sz="1200" dirty="0"/>
              <a:t>References: </a:t>
            </a:r>
          </a:p>
          <a:p>
            <a:r>
              <a:rPr lang="en-US" dirty="0"/>
              <a:t>EPA. (n.d.) Overview of green house gases.  https://www.epa.gov/ghgemissions/overview-greenhouse-gases</a:t>
            </a:r>
          </a:p>
          <a:p>
            <a:endParaRPr lang="en-US" dirty="0"/>
          </a:p>
          <a:p>
            <a:r>
              <a:rPr lang="en-US" dirty="0"/>
              <a:t>EPA. (n.d.)</a:t>
            </a:r>
            <a:r>
              <a:rPr lang="en-US" baseline="0" dirty="0"/>
              <a:t> Climate change. </a:t>
            </a:r>
            <a:r>
              <a:rPr lang="en-US" dirty="0"/>
              <a:t>https://www.epa.gov/climate-change</a:t>
            </a:r>
          </a:p>
          <a:p>
            <a:endParaRPr lang="en-US" dirty="0"/>
          </a:p>
          <a:p>
            <a:r>
              <a:rPr lang="en-US" dirty="0"/>
              <a:t>EPA. (n.d.) Carbon pollution from transportation, https://www.epa.gov/transportation-air-pollution-and-climate-change/carbon-pollution-transportation</a:t>
            </a:r>
          </a:p>
          <a:p>
            <a:endParaRPr lang="en-US" dirty="0"/>
          </a:p>
          <a:p>
            <a:r>
              <a:rPr lang="en-US" dirty="0"/>
              <a:t>EPA. (n.d.).</a:t>
            </a:r>
            <a:r>
              <a:rPr lang="en-US" baseline="0" dirty="0"/>
              <a:t> Fast facts on transportation greenhouse gas emissions. https://www.epa.gov/greenvehicles/fast-facts-transportation-greenhouse-gas-emissions </a:t>
            </a: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19</a:t>
            </a:fld>
            <a:endParaRPr lang="en-US" dirty="0"/>
          </a:p>
        </p:txBody>
      </p:sp>
    </p:spTree>
    <p:extLst>
      <p:ext uri="{BB962C8B-B14F-4D97-AF65-F5344CB8AC3E}">
        <p14:creationId xmlns:p14="http://schemas.microsoft.com/office/powerpoint/2010/main" val="1237125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AE1F9E-0D63-4D4E-8D91-AFCB40222A72}" type="slidenum">
              <a:rPr lang="en-US" smtClean="0"/>
              <a:t>2</a:t>
            </a:fld>
            <a:endParaRPr lang="en-US"/>
          </a:p>
        </p:txBody>
      </p:sp>
    </p:spTree>
    <p:extLst>
      <p:ext uri="{BB962C8B-B14F-4D97-AF65-F5344CB8AC3E}">
        <p14:creationId xmlns:p14="http://schemas.microsoft.com/office/powerpoint/2010/main" val="5836427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Talking Points:</a:t>
            </a:r>
          </a:p>
          <a:p>
            <a:pPr defTabSz="931774">
              <a:defRPr/>
            </a:pPr>
            <a:r>
              <a:rPr lang="en-US" dirty="0"/>
              <a:t>Climate</a:t>
            </a:r>
            <a:r>
              <a:rPr lang="en-US" baseline="0" dirty="0"/>
              <a:t> change impacts include:</a:t>
            </a:r>
          </a:p>
          <a:p>
            <a:pPr marL="171450" lvl="0" indent="-171450">
              <a:buFont typeface="Arial" panose="020B0604020202020204" pitchFamily="34" charset="0"/>
              <a:buChar char="•"/>
            </a:pPr>
            <a:r>
              <a:rPr lang="en-US" dirty="0"/>
              <a:t>Higher temperatures</a:t>
            </a:r>
          </a:p>
          <a:p>
            <a:pPr marL="171450" lvl="0" indent="-171450">
              <a:buFont typeface="Arial" panose="020B0604020202020204" pitchFamily="34" charset="0"/>
              <a:buChar char="•"/>
            </a:pPr>
            <a:r>
              <a:rPr lang="en-US" dirty="0"/>
              <a:t>Sea level rise</a:t>
            </a:r>
          </a:p>
          <a:p>
            <a:pPr marL="171450" lvl="0" indent="-171450">
              <a:buFont typeface="Arial" panose="020B0604020202020204" pitchFamily="34" charset="0"/>
              <a:buChar char="•"/>
            </a:pPr>
            <a:r>
              <a:rPr lang="en-US" dirty="0"/>
              <a:t>Intense and frequent storms</a:t>
            </a:r>
          </a:p>
          <a:p>
            <a:pPr marL="171450" lvl="0" indent="-171450">
              <a:buFont typeface="Arial" panose="020B0604020202020204" pitchFamily="34" charset="0"/>
              <a:buChar char="•"/>
            </a:pPr>
            <a:r>
              <a:rPr lang="en-US" dirty="0"/>
              <a:t>Increase in precipitation events</a:t>
            </a:r>
          </a:p>
          <a:p>
            <a:pPr marL="171450" lvl="0" indent="-171450">
              <a:buFont typeface="Arial" panose="020B0604020202020204" pitchFamily="34" charset="0"/>
              <a:buChar char="•"/>
            </a:pPr>
            <a:r>
              <a:rPr lang="en-US" dirty="0"/>
              <a:t>Increase in fire events</a:t>
            </a:r>
          </a:p>
          <a:p>
            <a:pPr marL="171450" lvl="0"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Climate change is expected to cause damage to needed infrastructure and more frequent and potentially more extensive emergency evacuations. Some impacts include:</a:t>
            </a:r>
          </a:p>
          <a:p>
            <a:pPr marL="174708" indent="-174708">
              <a:buFont typeface="Arial" panose="020B0604020202020204" pitchFamily="34" charset="0"/>
              <a:buChar char="•"/>
            </a:pPr>
            <a:r>
              <a:rPr lang="en-US" dirty="0"/>
              <a:t>Extreme heat, which leads to asphalt softening and rutting on roads and runways, rail line deformation, and thermal expansion of bridge joints. </a:t>
            </a:r>
          </a:p>
          <a:p>
            <a:pPr marL="174708" indent="-174708">
              <a:buFont typeface="Arial" panose="020B0604020202020204" pitchFamily="34" charset="0"/>
              <a:buChar char="•"/>
            </a:pPr>
            <a:r>
              <a:rPr lang="en-US" dirty="0"/>
              <a:t>Greater intensity and frequency of extreme weather events plus sea level rise will result in flooding, land subsidence and erosion of road bases, bridge supports, tunnels, and low lying infrastructure. </a:t>
            </a:r>
          </a:p>
          <a:p>
            <a:pPr marL="174708" indent="-174708">
              <a:buFont typeface="Arial" panose="020B0604020202020204" pitchFamily="34" charset="0"/>
              <a:buChar char="•"/>
            </a:pPr>
            <a:r>
              <a:rPr lang="en-US" dirty="0"/>
              <a:t>Storms cause airline delays and cancellations</a:t>
            </a:r>
          </a:p>
          <a:p>
            <a:pPr marL="174708" indent="-174708">
              <a:buFont typeface="Arial" panose="020B0604020202020204" pitchFamily="34" charset="0"/>
              <a:buChar char="•"/>
            </a:pPr>
            <a:r>
              <a:rPr lang="en-US" dirty="0"/>
              <a:t>Heat damage and fires disrupt traffic and construction activities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Coastal infrastructure is also highly vulnerable to sea level rise. Florida, for example, has about 2,555 miles of road on land that is less</a:t>
            </a:r>
            <a:r>
              <a:rPr lang="en-US" baseline="0" dirty="0"/>
              <a:t> than 3 feet above high tide line.</a:t>
            </a:r>
            <a:endParaRPr lang="en-US" dirty="0"/>
          </a:p>
          <a:p>
            <a:endParaRPr lang="en-US" dirty="0"/>
          </a:p>
          <a:p>
            <a:r>
              <a:rPr lang="en-US" dirty="0"/>
              <a:t>References:</a:t>
            </a:r>
          </a:p>
          <a:p>
            <a:r>
              <a:rPr lang="en-US" dirty="0"/>
              <a:t>Williams, K., Boyd, T., Linkous, E., Beem, C., Tremblay, N., Keita, Y., &amp; Polzin, S. (2019). Assessment of Planning Risks and Alternative Futures for the Florida Transportation Plan Update (FDOT BDV25-977-57; p. 169). FDOT. https://fdotwww.blob.core.windows.net/sitefinity/docs/default-source/research/reports/fdot-bdv25-977-57-rpt.pdf</a:t>
            </a:r>
          </a:p>
        </p:txBody>
      </p:sp>
      <p:sp>
        <p:nvSpPr>
          <p:cNvPr id="4" name="Slide Number Placeholder 3"/>
          <p:cNvSpPr>
            <a:spLocks noGrp="1"/>
          </p:cNvSpPr>
          <p:nvPr>
            <p:ph type="sldNum" sz="quarter" idx="5"/>
          </p:nvPr>
        </p:nvSpPr>
        <p:spPr/>
        <p:txBody>
          <a:bodyPr/>
          <a:lstStyle/>
          <a:p>
            <a:fld id="{F8AE1F9E-0D63-4D4E-8D91-AFCB40222A72}" type="slidenum">
              <a:rPr lang="en-US" smtClean="0"/>
              <a:t>20</a:t>
            </a:fld>
            <a:endParaRPr lang="en-US"/>
          </a:p>
        </p:txBody>
      </p:sp>
    </p:spTree>
    <p:extLst>
      <p:ext uri="{BB962C8B-B14F-4D97-AF65-F5344CB8AC3E}">
        <p14:creationId xmlns:p14="http://schemas.microsoft.com/office/powerpoint/2010/main" val="37299345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Key message: Climate equity refers to the need to ensure equity in the pursuit of solutions to climate change and to recognize how those least responsible for climate change are the one’s most threatened by it.</a:t>
            </a:r>
          </a:p>
          <a:p>
            <a:endParaRPr lang="en-US" dirty="0">
              <a:solidFill>
                <a:schemeClr val="tx1"/>
              </a:solidFill>
            </a:endParaRPr>
          </a:p>
          <a:p>
            <a:r>
              <a:rPr lang="en-US" dirty="0">
                <a:solidFill>
                  <a:schemeClr val="tx1"/>
                </a:solidFill>
              </a:rPr>
              <a:t>As noted by the World Resources Institute, “climate change poses the greatest threat to those least responsible for it….To make matters worse, these groups are already vulnerable to other deep-rooted challenges. Conversely, those who have contributed the most to climate change have much better capacity to protect themselves from its impacts….As the effects of climate change mount, so does the urgency to ensure equity while pursuing solutions. Inadequate action will mean more lives lost, worsening inequality, mass migration and major economic disruptions.”</a:t>
            </a:r>
          </a:p>
          <a:p>
            <a:endParaRPr lang="en-US" dirty="0" smtClean="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smtClean="0"/>
              <a:t>Before you move to the next slide, complete the knowledge probe activity </a:t>
            </a:r>
            <a:r>
              <a:rPr lang="en-US" sz="1200" b="0" i="0" u="none" strike="noStrike" kern="1200" baseline="0" smtClean="0">
                <a:solidFill>
                  <a:schemeClr val="tx1"/>
                </a:solidFill>
              </a:rPr>
              <a:t>Module 8 Probe Question #5 </a:t>
            </a:r>
            <a:r>
              <a:rPr lang="en-US" smtClean="0"/>
              <a:t>(see the</a:t>
            </a:r>
            <a:r>
              <a:rPr lang="en-US" baseline="0" smtClean="0"/>
              <a:t> module outline for more information):</a:t>
            </a:r>
            <a:endParaRPr lang="en-US" sz="1200" b="0" i="0" u="none" strike="noStrike" kern="1200" baseline="0" smtClean="0">
              <a:solidFill>
                <a:schemeClr val="tx1"/>
              </a:solidFill>
            </a:endParaRPr>
          </a:p>
          <a:p>
            <a:r>
              <a:rPr lang="en-US" smtClean="0">
                <a:solidFill>
                  <a:schemeClr val="tx1"/>
                </a:solidFill>
              </a:rPr>
              <a:t>What </a:t>
            </a:r>
            <a:r>
              <a:rPr lang="en-US" dirty="0">
                <a:solidFill>
                  <a:schemeClr val="tx1"/>
                </a:solidFill>
              </a:rPr>
              <a:t>are some ways our response to climate change can be made more equitable?</a:t>
            </a:r>
          </a:p>
        </p:txBody>
      </p:sp>
      <p:sp>
        <p:nvSpPr>
          <p:cNvPr id="4" name="Slide Number Placeholder 3"/>
          <p:cNvSpPr>
            <a:spLocks noGrp="1"/>
          </p:cNvSpPr>
          <p:nvPr>
            <p:ph type="sldNum" sz="quarter" idx="5"/>
          </p:nvPr>
        </p:nvSpPr>
        <p:spPr/>
        <p:txBody>
          <a:bodyPr/>
          <a:lstStyle/>
          <a:p>
            <a:fld id="{F8AE1F9E-0D63-4D4E-8D91-AFCB40222A72}" type="slidenum">
              <a:rPr lang="en-US" smtClean="0"/>
              <a:t>21</a:t>
            </a:fld>
            <a:endParaRPr lang="en-US"/>
          </a:p>
        </p:txBody>
      </p:sp>
    </p:spTree>
    <p:extLst>
      <p:ext uri="{BB962C8B-B14F-4D97-AF65-F5344CB8AC3E}">
        <p14:creationId xmlns:p14="http://schemas.microsoft.com/office/powerpoint/2010/main" val="25830485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Talking points: </a:t>
            </a:r>
          </a:p>
          <a:p>
            <a:r>
              <a:rPr lang="en-US" sz="1200" dirty="0"/>
              <a:t>Studies</a:t>
            </a:r>
            <a:r>
              <a:rPr lang="en-US" sz="1200" baseline="0" dirty="0"/>
              <a:t> have found substantial benefits for adults that</a:t>
            </a:r>
            <a:r>
              <a:rPr lang="en-US" sz="1200" dirty="0"/>
              <a:t> do the equivalent of at least 150 minutes of moderate-intensity aerobic activity each week.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a:t>
            </a:r>
            <a:r>
              <a:rPr lang="en-US" sz="1200" baseline="0" dirty="0"/>
              <a:t> b</a:t>
            </a:r>
            <a:r>
              <a:rPr lang="en-US" sz="1200" dirty="0"/>
              <a:t>enefits of meeting this physical activity recommendation include lower risk of mortality, coronary heart disease, stroke, hypertension, type 2 diabetes, some cancers, anxiety, depression, Alzheimer’s disease, and dementia. It also results in better sleep, improved cognition, and increases overall quality of life.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Suggestion: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Before you move to the next slide, complete the knowledge probe activity </a:t>
            </a:r>
            <a:r>
              <a:rPr lang="en-US" sz="1200" b="0" i="0" u="none" strike="noStrike" kern="1200" baseline="0" dirty="0">
                <a:solidFill>
                  <a:schemeClr val="tx1"/>
                </a:solidFill>
              </a:rPr>
              <a:t>Module 8 Probe Question </a:t>
            </a:r>
            <a:r>
              <a:rPr lang="en-US" sz="1200" b="0" i="0" u="none" strike="noStrike" kern="1200" baseline="0" dirty="0" smtClean="0">
                <a:solidFill>
                  <a:schemeClr val="tx1"/>
                </a:solidFill>
              </a:rPr>
              <a:t>#6 </a:t>
            </a:r>
            <a:r>
              <a:rPr lang="en-US" dirty="0"/>
              <a:t>(see the</a:t>
            </a:r>
            <a:r>
              <a:rPr lang="en-US" baseline="0" dirty="0"/>
              <a:t> module outline for more information):</a:t>
            </a:r>
            <a:endParaRPr lang="en-US" sz="1200" b="0" i="0" u="none" strike="noStrike" kern="1200" baseline="0" dirty="0">
              <a:solidFill>
                <a:schemeClr val="tx1"/>
              </a:solidFill>
            </a:endParaRPr>
          </a:p>
          <a:p>
            <a:pPr marL="0" lvl="0" indent="0" algn="l" rtl="0">
              <a:spcBef>
                <a:spcPts val="0"/>
              </a:spcBef>
              <a:spcAft>
                <a:spcPts val="0"/>
              </a:spcAft>
              <a:buNone/>
            </a:pPr>
            <a:r>
              <a:rPr lang="en-US" dirty="0"/>
              <a:t>What</a:t>
            </a:r>
            <a:r>
              <a:rPr lang="en-US" baseline="0" dirty="0"/>
              <a:t> are some potential </a:t>
            </a:r>
            <a:r>
              <a:rPr lang="en-US" sz="1200" dirty="0"/>
              <a:t>barriers to meeting the physical activity recommendations?</a:t>
            </a:r>
            <a:r>
              <a:rPr lang="en-US" sz="1200" baseline="0" dirty="0"/>
              <a:t> How do these barriers specifically affect underserved populations?</a:t>
            </a:r>
            <a:r>
              <a:rPr lang="en-US" sz="1200" dirty="0"/>
              <a:t> </a:t>
            </a:r>
          </a:p>
          <a:p>
            <a:endParaRPr lang="en-US" sz="1200" dirty="0"/>
          </a:p>
          <a:p>
            <a:r>
              <a:rPr lang="en-US" sz="1200" dirty="0"/>
              <a:t>Reference: </a:t>
            </a:r>
            <a:endParaRPr lang="en-US" altLang="zh-CN" sz="1200" dirty="0"/>
          </a:p>
          <a:p>
            <a:r>
              <a:rPr lang="en-US" dirty="0"/>
              <a:t>CDC. (n.d.). How much physical activity do adults need? </a:t>
            </a:r>
            <a:r>
              <a:rPr lang="en-US" dirty="0">
                <a:hlinkClick r:id="rId3"/>
              </a:rPr>
              <a:t>https://www.cdc.gov/physicalactivity/basics/adults/index.htm</a:t>
            </a:r>
            <a:r>
              <a:rPr lang="en-US" dirty="0"/>
              <a:t> </a:t>
            </a:r>
          </a:p>
        </p:txBody>
      </p:sp>
      <p:sp>
        <p:nvSpPr>
          <p:cNvPr id="4" name="Slide Number Placeholder 3"/>
          <p:cNvSpPr>
            <a:spLocks noGrp="1"/>
          </p:cNvSpPr>
          <p:nvPr>
            <p:ph type="sldNum" sz="quarter" idx="5"/>
          </p:nvPr>
        </p:nvSpPr>
        <p:spPr/>
        <p:txBody>
          <a:bodyPr/>
          <a:lstStyle/>
          <a:p>
            <a:fld id="{F8AE1F9E-0D63-4D4E-8D91-AFCB40222A72}" type="slidenum">
              <a:rPr lang="en-US" smtClean="0"/>
              <a:t>22</a:t>
            </a:fld>
            <a:endParaRPr lang="en-US"/>
          </a:p>
        </p:txBody>
      </p:sp>
    </p:spTree>
    <p:extLst>
      <p:ext uri="{BB962C8B-B14F-4D97-AF65-F5344CB8AC3E}">
        <p14:creationId xmlns:p14="http://schemas.microsoft.com/office/powerpoint/2010/main" val="15145200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Key Message: Transportation infrastructure, such</a:t>
            </a:r>
            <a:r>
              <a:rPr lang="en-US" sz="1200" b="0" i="0" kern="1200" baseline="0" dirty="0">
                <a:solidFill>
                  <a:schemeClr val="tx1"/>
                </a:solidFill>
                <a:effectLst/>
                <a:latin typeface="+mn-lt"/>
                <a:ea typeface="+mn-ea"/>
                <a:cs typeface="+mn-cs"/>
              </a:rPr>
              <a:t> as </a:t>
            </a:r>
            <a:r>
              <a:rPr lang="en-US" sz="1200" b="0" i="0" dirty="0">
                <a:solidFill>
                  <a:srgbClr val="343F4E"/>
                </a:solidFill>
                <a:effectLst/>
              </a:rPr>
              <a:t>public transportation and bicycle and pedestrian facilities, </a:t>
            </a:r>
            <a:r>
              <a:rPr lang="en-US" sz="1200" b="0" i="0" kern="1200" dirty="0">
                <a:solidFill>
                  <a:schemeClr val="tx1"/>
                </a:solidFill>
                <a:effectLst/>
                <a:latin typeface="+mn-lt"/>
                <a:ea typeface="+mn-ea"/>
                <a:cs typeface="+mn-cs"/>
              </a:rPr>
              <a:t>support health-promoting physical activity. The necessary infrastructure that supports safe and comfortable environments for active transportation is not always distributed equitably. The</a:t>
            </a:r>
            <a:r>
              <a:rPr lang="en-US" sz="1200" b="0" i="0" kern="1200" baseline="0" dirty="0">
                <a:solidFill>
                  <a:schemeClr val="tx1"/>
                </a:solidFill>
                <a:effectLst/>
                <a:latin typeface="+mn-lt"/>
                <a:ea typeface="+mn-ea"/>
                <a:cs typeface="+mn-cs"/>
              </a:rPr>
              <a:t> fair</a:t>
            </a:r>
            <a:r>
              <a:rPr lang="en-US" sz="1200" b="0" i="0" kern="1200" dirty="0">
                <a:solidFill>
                  <a:schemeClr val="tx1"/>
                </a:solidFill>
                <a:effectLst/>
                <a:latin typeface="+mn-lt"/>
                <a:ea typeface="+mn-ea"/>
                <a:cs typeface="+mn-cs"/>
              </a:rPr>
              <a:t> distribution</a:t>
            </a:r>
            <a:r>
              <a:rPr lang="en-US" sz="1200" b="0" i="0" kern="1200" baseline="0" dirty="0">
                <a:solidFill>
                  <a:schemeClr val="tx1"/>
                </a:solidFill>
                <a:effectLst/>
                <a:latin typeface="+mn-lt"/>
                <a:ea typeface="+mn-ea"/>
                <a:cs typeface="+mn-cs"/>
              </a:rPr>
              <a:t> of</a:t>
            </a:r>
            <a:r>
              <a:rPr lang="en-US" sz="1200" b="0" i="0" kern="1200" dirty="0">
                <a:solidFill>
                  <a:schemeClr val="tx1"/>
                </a:solidFill>
                <a:effectLst/>
                <a:latin typeface="+mn-lt"/>
                <a:ea typeface="+mn-ea"/>
                <a:cs typeface="+mn-cs"/>
              </a:rPr>
              <a:t> i</a:t>
            </a:r>
            <a:r>
              <a:rPr lang="en-US" sz="1200" b="0" i="0" dirty="0">
                <a:solidFill>
                  <a:srgbClr val="343F4E"/>
                </a:solidFill>
                <a:effectLst/>
              </a:rPr>
              <a:t>nvestments in health-promoting transportation infrastructure improves</a:t>
            </a:r>
            <a:r>
              <a:rPr lang="en-US" sz="1200" b="0" i="0" baseline="0" dirty="0">
                <a:solidFill>
                  <a:srgbClr val="343F4E"/>
                </a:solidFill>
                <a:effectLst/>
              </a:rPr>
              <a:t> </a:t>
            </a:r>
            <a:r>
              <a:rPr lang="en-US" dirty="0"/>
              <a:t>health equity by ensuring that investments</a:t>
            </a:r>
            <a:r>
              <a:rPr lang="en-US" baseline="0" dirty="0"/>
              <a:t> benefit underserved</a:t>
            </a:r>
            <a:r>
              <a:rPr lang="en-US" dirty="0"/>
              <a:t> communities resulting in better health, lower health care costs, and improved quality of life. </a:t>
            </a:r>
          </a:p>
          <a:p>
            <a:endParaRPr lang="en-US" dirty="0"/>
          </a:p>
          <a:p>
            <a:r>
              <a:rPr lang="en-US" dirty="0"/>
              <a:t>Talking points:</a:t>
            </a:r>
          </a:p>
          <a:p>
            <a:r>
              <a:rPr lang="en-US" dirty="0"/>
              <a:t>Active transportation is </a:t>
            </a:r>
            <a:r>
              <a:rPr lang="en-US" sz="1200" kern="1200" dirty="0">
                <a:solidFill>
                  <a:schemeClr val="tx1"/>
                </a:solidFill>
                <a:latin typeface="+mn-lt"/>
                <a:ea typeface="+mn-ea"/>
                <a:cs typeface="+mn-cs"/>
              </a:rPr>
              <a:t>self-propelled, human-powered modes of transportation, such as walking or bicycling. Public transit can also encourage walking and bicycling as people walk and bike to/from transit stops.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rPr>
              <a:t>Active transportation facilities are particularly important in low-income and minority communities, or communities with high percentages of new immigrants. People in these communities are less likely to own vehicles and unsafe streets might pose a barrier to using active transportation.</a:t>
            </a:r>
          </a:p>
          <a:p>
            <a:r>
              <a:rPr lang="en-US" dirty="0"/>
              <a:t>Streets with sidewalks on both sides of the street, lighting, traffic calming features (pedestrian friendly medians, traffic islands, curb extensions and traffic circles), and marked crosswalks are less likely</a:t>
            </a:r>
            <a:r>
              <a:rPr lang="en-US" baseline="0" dirty="0"/>
              <a:t> in low</a:t>
            </a:r>
            <a:r>
              <a:rPr lang="en-US" dirty="0"/>
              <a:t>-income</a:t>
            </a:r>
            <a:r>
              <a:rPr lang="en-US" baseline="0" dirty="0"/>
              <a:t> areas when compared to high-income areas.</a:t>
            </a:r>
            <a:endParaRPr lang="es-MX" dirty="0"/>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References:</a:t>
            </a:r>
          </a:p>
          <a:p>
            <a:r>
              <a:rPr lang="en-US" sz="1200" kern="1200" dirty="0">
                <a:solidFill>
                  <a:schemeClr val="tx1"/>
                </a:solidFill>
                <a:latin typeface="+mn-lt"/>
                <a:ea typeface="+mn-ea"/>
                <a:cs typeface="+mn-cs"/>
              </a:rPr>
              <a:t>USDOT. (n.d.). Active transportation. https://www.transportation.gov/mission/health/active-transportation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Bridging</a:t>
            </a:r>
            <a:r>
              <a:rPr lang="en-US" sz="1200" kern="1200" baseline="0" dirty="0">
                <a:solidFill>
                  <a:schemeClr val="tx1"/>
                </a:solidFill>
                <a:latin typeface="+mn-lt"/>
                <a:ea typeface="+mn-ea"/>
                <a:cs typeface="+mn-cs"/>
              </a:rPr>
              <a:t> the Gap. (2012). Income disparities in street features that encourage walking. </a:t>
            </a:r>
            <a:r>
              <a:rPr lang="en-US" sz="1200" kern="1200" dirty="0">
                <a:solidFill>
                  <a:schemeClr val="tx1"/>
                </a:solidFill>
                <a:latin typeface="+mn-lt"/>
                <a:ea typeface="+mn-ea"/>
                <a:cs typeface="+mn-cs"/>
              </a:rPr>
              <a:t>https://www.cityofeastlansing.com/DocumentCenter/View/1583/Income-Disparities-in-Street-Features-That-Encourage-Walking-PDF#:~:text=Key%20Findings,%2Dincome%20communities%20(51%25)</a:t>
            </a:r>
          </a:p>
        </p:txBody>
      </p:sp>
      <p:sp>
        <p:nvSpPr>
          <p:cNvPr id="4" name="Slide Number Placeholder 3"/>
          <p:cNvSpPr>
            <a:spLocks noGrp="1"/>
          </p:cNvSpPr>
          <p:nvPr>
            <p:ph type="sldNum" sz="quarter" idx="5"/>
          </p:nvPr>
        </p:nvSpPr>
        <p:spPr/>
        <p:txBody>
          <a:bodyPr/>
          <a:lstStyle/>
          <a:p>
            <a:fld id="{F8AE1F9E-0D63-4D4E-8D91-AFCB40222A72}" type="slidenum">
              <a:rPr lang="en-US" smtClean="0"/>
              <a:t>23</a:t>
            </a:fld>
            <a:endParaRPr lang="en-US"/>
          </a:p>
        </p:txBody>
      </p:sp>
    </p:spTree>
    <p:extLst>
      <p:ext uri="{BB962C8B-B14F-4D97-AF65-F5344CB8AC3E}">
        <p14:creationId xmlns:p14="http://schemas.microsoft.com/office/powerpoint/2010/main" val="63668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Arial"/>
                <a:cs typeface="Arial"/>
                <a:sym typeface="Arial"/>
              </a:rPr>
              <a:t>Key Message: </a:t>
            </a:r>
            <a:r>
              <a:rPr lang="en-US" altLang="en-US" dirty="0"/>
              <a:t>Obesity is a public health epidemic in the US. Active transportation is</a:t>
            </a:r>
            <a:r>
              <a:rPr lang="en-US" altLang="en-US" baseline="0" dirty="0"/>
              <a:t> </a:t>
            </a:r>
            <a:r>
              <a:rPr lang="en-US" altLang="en-US" dirty="0"/>
              <a:t>one way to combat this growing issue.</a:t>
            </a:r>
            <a:endParaRPr lang="en-US" dirty="0"/>
          </a:p>
          <a:p>
            <a:pPr marL="0" lvl="0" indent="0" algn="l" rtl="0">
              <a:spcBef>
                <a:spcPts val="0"/>
              </a:spcBef>
              <a:spcAft>
                <a:spcPts val="0"/>
              </a:spcAft>
              <a:buNone/>
            </a:pPr>
            <a:endParaRPr lang="en-US" sz="1200" dirty="0">
              <a:ea typeface="Arial"/>
              <a:cs typeface="Arial"/>
              <a:sym typeface="Arial"/>
            </a:endParaRPr>
          </a:p>
          <a:p>
            <a:pPr marL="0" lvl="0" indent="0" algn="l" rtl="0">
              <a:spcBef>
                <a:spcPts val="0"/>
              </a:spcBef>
              <a:spcAft>
                <a:spcPts val="0"/>
              </a:spcAft>
              <a:buNone/>
            </a:pPr>
            <a:r>
              <a:rPr lang="en-US" sz="1200" dirty="0">
                <a:ea typeface="Arial"/>
                <a:cs typeface="Arial"/>
                <a:sym typeface="Arial"/>
              </a:rPr>
              <a:t>Talking Points:</a:t>
            </a:r>
          </a:p>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Lack of physical activity leads to obesity,</a:t>
            </a:r>
            <a:r>
              <a:rPr lang="en-US" baseline="0" dirty="0"/>
              <a:t> heart disease, high blood pressure, type 2 diabetes, and can have negative effects on mental well-being (i.e. resulting in depression and/or anxiety)</a:t>
            </a:r>
            <a:endParaRPr lang="en-US" dirty="0"/>
          </a:p>
          <a:p>
            <a:pPr marL="174708" indent="-174708">
              <a:buFont typeface="Arial" panose="020B0604020202020204" pitchFamily="34" charset="0"/>
              <a:buChar char="•"/>
              <a:defRPr/>
            </a:pPr>
            <a:r>
              <a:rPr lang="en-US" b="1" dirty="0"/>
              <a:t>All states and territories had more than 20% of adults with obesity.</a:t>
            </a:r>
            <a:endParaRPr lang="en-US" altLang="en-US" b="1" dirty="0"/>
          </a:p>
          <a:p>
            <a:pPr marL="174708" indent="-174708">
              <a:buFont typeface="Arial" panose="020B0604020202020204" pitchFamily="34" charset="0"/>
              <a:buChar char="•"/>
              <a:defRPr/>
            </a:pPr>
            <a:r>
              <a:rPr lang="en-US" dirty="0"/>
              <a:t>In 2020, the Midwest (34.1%) and South (34.1%) had the highest prevalence of obesity, followed by the West (29.3%), and the Northeast (28.0%). Note Colorado.</a:t>
            </a:r>
            <a:endParaRPr lang="en-US" altLang="en-US" b="1" dirty="0"/>
          </a:p>
          <a:p>
            <a:pPr marL="174708" indent="-174708">
              <a:buFont typeface="Arial" panose="020B0604020202020204" pitchFamily="34" charset="0"/>
              <a:buChar char="•"/>
              <a:defRPr/>
            </a:pPr>
            <a:r>
              <a:rPr lang="en-US" altLang="en-US" dirty="0"/>
              <a:t>In 2017/2018:</a:t>
            </a:r>
          </a:p>
          <a:p>
            <a:pPr marL="640594" lvl="1" indent="-174708">
              <a:buFont typeface="Arial" panose="020B0604020202020204" pitchFamily="34" charset="0"/>
              <a:buChar char="•"/>
              <a:defRPr/>
            </a:pPr>
            <a:r>
              <a:rPr lang="en-US" altLang="en-US" dirty="0"/>
              <a:t>About 42.4% of U.S. adults were considered to be obese </a:t>
            </a:r>
          </a:p>
          <a:p>
            <a:pPr marL="640594" lvl="1" indent="-174708">
              <a:buFont typeface="Arial" panose="020B0604020202020204" pitchFamily="34" charset="0"/>
              <a:buChar char="•"/>
              <a:defRPr/>
            </a:pPr>
            <a:r>
              <a:rPr lang="en-US" altLang="en-US" dirty="0"/>
              <a:t>About 19.3% of children and adolescents ages 2 to 19 were obese (US Department of Health and Human Services, 2017)</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Arial"/>
                <a:cs typeface="Arial"/>
                <a:sym typeface="Arial"/>
              </a:rPr>
              <a:t>References: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rPr>
              <a:t>CDC. (n.d.).</a:t>
            </a:r>
            <a:r>
              <a:rPr kumimoji="0" lang="en-US" sz="1200" b="0" i="1" u="none" strike="noStrike" kern="1200" cap="none" spc="0" normalizeH="0" baseline="0" noProof="0" dirty="0">
                <a:ln>
                  <a:noFill/>
                </a:ln>
                <a:effectLst/>
                <a:uLnTx/>
                <a:uFillTx/>
              </a:rPr>
              <a:t> </a:t>
            </a:r>
            <a:r>
              <a:rPr kumimoji="0" lang="en-US" sz="1200" b="0" i="0" u="none" strike="noStrike" kern="1200" cap="none" spc="0" normalizeH="0" baseline="0" noProof="0" dirty="0">
                <a:ln>
                  <a:noFill/>
                </a:ln>
                <a:effectLst/>
                <a:uLnTx/>
                <a:uFillTx/>
              </a:rPr>
              <a:t>Overweight and Obesity. www.cdc.gov/obesity/index.html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CDC.</a:t>
            </a:r>
            <a:r>
              <a:rPr lang="en-US" baseline="0" dirty="0"/>
              <a:t> (2020). Adult obesity prevalence maps. https://www.cdc.gov/obesity/data/prevalence-maps.html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rPr>
              <a:t>CDC. (n.d.). Childhood obesity facts. https://www.cdc.gov/obesity/data/childhood.html </a:t>
            </a:r>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24</a:t>
            </a:fld>
            <a:endParaRPr lang="en-US"/>
          </a:p>
        </p:txBody>
      </p:sp>
    </p:spTree>
    <p:extLst>
      <p:ext uri="{BB962C8B-B14F-4D97-AF65-F5344CB8AC3E}">
        <p14:creationId xmlns:p14="http://schemas.microsoft.com/office/powerpoint/2010/main" val="9090267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Arial"/>
                <a:cs typeface="Arial"/>
                <a:sym typeface="Arial"/>
              </a:rPr>
              <a:t>Key Message: </a:t>
            </a:r>
            <a:r>
              <a:rPr lang="en-US" dirty="0"/>
              <a:t>The overall prevalence of obesity impacts some groups more than others.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Arial"/>
              <a:cs typeface="Arial"/>
              <a:sym typeface="Arial"/>
            </a:endParaRPr>
          </a:p>
          <a:p>
            <a:pPr marL="0" lvl="0" indent="0" algn="l" rtl="0">
              <a:spcBef>
                <a:spcPts val="0"/>
              </a:spcBef>
              <a:spcAft>
                <a:spcPts val="0"/>
              </a:spcAft>
              <a:buNone/>
            </a:pPr>
            <a:r>
              <a:rPr lang="en-US" sz="1200" dirty="0">
                <a:ea typeface="Arial"/>
                <a:cs typeface="Arial"/>
                <a:sym typeface="Arial"/>
              </a:rPr>
              <a:t>Talking Points:</a:t>
            </a:r>
          </a:p>
          <a:p>
            <a:r>
              <a:rPr lang="en-US" dirty="0"/>
              <a:t>There are notable differences by race and ethnicity, as shown by combined data from 2018-2020:</a:t>
            </a:r>
          </a:p>
          <a:p>
            <a:pPr marL="171450" indent="-171450">
              <a:buFont typeface="Arial" panose="020B0604020202020204" pitchFamily="34" charset="0"/>
              <a:buChar char="•"/>
            </a:pPr>
            <a:r>
              <a:rPr lang="en-US" u="sng" dirty="0"/>
              <a:t>7 states </a:t>
            </a:r>
            <a:r>
              <a:rPr lang="en-US" dirty="0"/>
              <a:t>had an obesity prevalence of 35 percent or higher among non-Hispanic white adults.</a:t>
            </a:r>
            <a:endParaRPr lang="en-US" u="sng"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sng" dirty="0"/>
              <a:t>22 states </a:t>
            </a:r>
            <a:r>
              <a:rPr lang="en-US" dirty="0"/>
              <a:t>had an obesity prevalence of 35 percent or higher among Hispanic adults.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sng" dirty="0">
                <a:hlinkClick r:id="rId3"/>
              </a:rPr>
              <a:t>35 states and the District of Columbia</a:t>
            </a:r>
            <a:r>
              <a:rPr lang="en-US" dirty="0"/>
              <a:t> had an obesity prevalence of 35 percent or higher among non-Hispanic black adults.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CDC.</a:t>
            </a:r>
            <a:r>
              <a:rPr lang="en-US" baseline="0" dirty="0"/>
              <a:t> (2020). Adult obesity prevalence maps. https://www.cdc.gov/obesity/data/prevalence-maps.html </a:t>
            </a:r>
            <a:endParaRPr lang="en-US" dirty="0"/>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25</a:t>
            </a:fld>
            <a:endParaRPr lang="en-US"/>
          </a:p>
        </p:txBody>
      </p:sp>
    </p:spTree>
    <p:extLst>
      <p:ext uri="{BB962C8B-B14F-4D97-AF65-F5344CB8AC3E}">
        <p14:creationId xmlns:p14="http://schemas.microsoft.com/office/powerpoint/2010/main" val="36836328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200" dirty="0">
                <a:ea typeface="Arial"/>
                <a:cs typeface="Arial"/>
                <a:sym typeface="Arial"/>
              </a:rPr>
              <a:t>Key Message: </a:t>
            </a:r>
            <a:r>
              <a:rPr lang="en-US" dirty="0"/>
              <a:t>Diabetes is a serious public health and health equity issue in the U.S. </a:t>
            </a:r>
            <a:endParaRPr lang="en-US" sz="1200" dirty="0">
              <a:ea typeface="Arial"/>
              <a:cs typeface="Arial"/>
              <a:sym typeface="Arial"/>
            </a:endParaRPr>
          </a:p>
          <a:p>
            <a:pPr marL="0" lvl="0" indent="0" algn="l" rtl="0">
              <a:spcBef>
                <a:spcPts val="0"/>
              </a:spcBef>
              <a:spcAft>
                <a:spcPts val="0"/>
              </a:spcAft>
              <a:buNone/>
            </a:pPr>
            <a:endParaRPr lang="en-US" sz="1200" dirty="0">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Arial"/>
                <a:cs typeface="Arial"/>
                <a:sym typeface="Arial"/>
              </a:rPr>
              <a:t>Talking Points:</a:t>
            </a:r>
            <a:endParaRPr lang="en-US" dirty="0"/>
          </a:p>
          <a:p>
            <a:pPr marL="0" lvl="0" indent="0" algn="l" rtl="0">
              <a:spcBef>
                <a:spcPts val="0"/>
              </a:spcBef>
              <a:spcAft>
                <a:spcPts val="0"/>
              </a:spcAft>
              <a:buNone/>
            </a:pPr>
            <a:r>
              <a:rPr lang="en-US" dirty="0"/>
              <a:t>Prevalence of diabetes has increased in the U.S. Median county-level prevalence of diagnosed diabetes increased from 7.8% in 2004 to 13.1% in 2016.</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Diabetes is among the preventable diseases that contributes the most to the high cost of poor health. </a:t>
            </a:r>
          </a:p>
          <a:p>
            <a:pPr marL="0" lvl="0" indent="0" algn="l" rtl="0">
              <a:spcBef>
                <a:spcPts val="0"/>
              </a:spcBef>
              <a:spcAft>
                <a:spcPts val="0"/>
              </a:spcAft>
              <a:buNone/>
            </a:pPr>
            <a:r>
              <a:rPr lang="en-US" dirty="0"/>
              <a:t>For the cost categories analyzed, care for people with diagnosed diabetes accounts for 1 in 4 health care dollars in the U.S., and more than half of that expenditure is directly attributable to diabetes. </a:t>
            </a:r>
          </a:p>
          <a:p>
            <a:pPr marL="0" lvl="0" indent="0" algn="l" rtl="0">
              <a:spcBef>
                <a:spcPts val="0"/>
              </a:spcBef>
              <a:spcAft>
                <a:spcPts val="0"/>
              </a:spcAft>
              <a:buNone/>
            </a:pPr>
            <a:r>
              <a:rPr lang="en-US" dirty="0"/>
              <a:t>People with diagnosed diabetes incur average medical expenditures of ∼$16,750 per year, of which ∼$9,600 is attributed to diabetes.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People with diagnosed diabetes, on average, have medical expenditures ∼2.3 times higher than what expenditures would be in the absence of diabetes.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Indirect costs include increased absenteeism ($3.3 billion) and reduced productivity while at work ($26.9 billion) for the employed population, reduced productivity for those not in the labor force ($2.3 billion), inability to work because of disease-related disability ($37.5 billion), and lost productivity due to 277,000 premature deaths attributed to diabetes ($19.9 billion).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References:</a:t>
            </a:r>
          </a:p>
          <a:p>
            <a:pPr marL="0" lvl="0" indent="0" algn="l" rtl="0">
              <a:spcBef>
                <a:spcPts val="0"/>
              </a:spcBef>
              <a:spcAft>
                <a:spcPts val="0"/>
              </a:spcAft>
              <a:buNone/>
            </a:pPr>
            <a:r>
              <a:rPr lang="en-US" u="sng" dirty="0">
                <a:hlinkClick r:id="rId3"/>
              </a:rPr>
              <a:t>CDC. (2020). National</a:t>
            </a:r>
            <a:r>
              <a:rPr lang="en-US" u="sng" baseline="0" dirty="0">
                <a:hlinkClick r:id="rId3"/>
              </a:rPr>
              <a:t> diabetes statistics report 202 estimates of diabetes and its burden in the United States. </a:t>
            </a:r>
            <a:r>
              <a:rPr lang="en-US" u="sng" dirty="0">
                <a:hlinkClick r:id="rId3"/>
              </a:rPr>
              <a:t>https://www.cdc.gov/diabetes/pdfs/data/statistics/national-diabetes-statistics-report.pdf</a:t>
            </a:r>
            <a:endParaRPr lang="en-US" dirty="0"/>
          </a:p>
          <a:p>
            <a:pPr marL="0" lvl="0" indent="0" algn="l" rtl="0">
              <a:spcBef>
                <a:spcPts val="0"/>
              </a:spcBef>
              <a:spcAft>
                <a:spcPts val="0"/>
              </a:spcAft>
              <a:buClr>
                <a:schemeClr val="dk1"/>
              </a:buClr>
              <a:buSzPts val="1100"/>
              <a:buFont typeface="Arial"/>
              <a:buNone/>
            </a:pPr>
            <a:endParaRPr lang="en-US" sz="1200" b="0" i="0" kern="1200" dirty="0">
              <a:effectLst/>
            </a:endParaRPr>
          </a:p>
          <a:p>
            <a:pPr marL="0" lvl="0" indent="0" algn="l" rtl="0">
              <a:spcBef>
                <a:spcPts val="0"/>
              </a:spcBef>
              <a:spcAft>
                <a:spcPts val="0"/>
              </a:spcAft>
              <a:buClr>
                <a:schemeClr val="dk1"/>
              </a:buClr>
              <a:buSzPts val="1100"/>
              <a:buFont typeface="Arial"/>
              <a:buNone/>
            </a:pPr>
            <a:r>
              <a:rPr lang="en-US" sz="1200" b="0" i="0" kern="1200" dirty="0">
                <a:effectLst/>
              </a:rPr>
              <a:t>American Diabetes Association (2018). Economic Costs of Diabetes in the U.S. in 2017. </a:t>
            </a:r>
            <a:r>
              <a:rPr lang="en-US" sz="1200" b="0" i="1" kern="1200" dirty="0">
                <a:effectLst/>
              </a:rPr>
              <a:t>Diabetes care</a:t>
            </a:r>
            <a:r>
              <a:rPr lang="en-US" sz="1200" b="0" i="0" kern="1200" dirty="0">
                <a:effectLst/>
              </a:rPr>
              <a:t>, </a:t>
            </a:r>
            <a:r>
              <a:rPr lang="en-US" sz="1200" b="0" i="1" kern="1200" dirty="0">
                <a:effectLst/>
              </a:rPr>
              <a:t>41</a:t>
            </a:r>
            <a:r>
              <a:rPr lang="en-US" sz="1200" b="0" i="0" kern="1200" dirty="0">
                <a:effectLst/>
              </a:rPr>
              <a:t>(5), 917–928. https://doi.org/10.2337/dci18-0007</a:t>
            </a:r>
            <a:endParaRPr lang="en-US" dirty="0"/>
          </a:p>
          <a:p>
            <a:pPr marL="0" lvl="0" indent="0" algn="l" rtl="0">
              <a:spcBef>
                <a:spcPts val="0"/>
              </a:spcBef>
              <a:spcAft>
                <a:spcPts val="0"/>
              </a:spcAft>
              <a:buNone/>
            </a:pPr>
            <a:endParaRPr lang="en-US" dirty="0"/>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26</a:t>
            </a:fld>
            <a:endParaRPr lang="en-US"/>
          </a:p>
        </p:txBody>
      </p:sp>
    </p:spTree>
    <p:extLst>
      <p:ext uri="{BB962C8B-B14F-4D97-AF65-F5344CB8AC3E}">
        <p14:creationId xmlns:p14="http://schemas.microsoft.com/office/powerpoint/2010/main" val="1169039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200" dirty="0">
                <a:ea typeface="Arial"/>
                <a:cs typeface="Arial"/>
                <a:sym typeface="Arial"/>
              </a:rPr>
              <a:t>Key Message: There are disparities</a:t>
            </a:r>
            <a:r>
              <a:rPr lang="en-US" sz="1200" baseline="0" dirty="0">
                <a:ea typeface="Arial"/>
                <a:cs typeface="Arial"/>
                <a:sym typeface="Arial"/>
              </a:rPr>
              <a:t> in the prevalence of diabetes by race and socioeconomic status</a:t>
            </a:r>
            <a:endParaRPr lang="en-US" sz="1200" dirty="0">
              <a:ea typeface="Arial"/>
              <a:cs typeface="Arial"/>
              <a:sym typeface="Arial"/>
            </a:endParaRPr>
          </a:p>
          <a:p>
            <a:pPr marL="0" lvl="0" indent="0" algn="l" rtl="0">
              <a:spcBef>
                <a:spcPts val="0"/>
              </a:spcBef>
              <a:spcAft>
                <a:spcPts val="0"/>
              </a:spcAft>
              <a:buNone/>
            </a:pPr>
            <a:endParaRPr lang="en-US" sz="1200" dirty="0">
              <a:ea typeface="Arial"/>
              <a:cs typeface="Arial"/>
              <a:sym typeface="Arial"/>
            </a:endParaRPr>
          </a:p>
          <a:p>
            <a:pPr marL="0" lvl="0" indent="0" algn="l" rtl="0">
              <a:spcBef>
                <a:spcPts val="0"/>
              </a:spcBef>
              <a:spcAft>
                <a:spcPts val="0"/>
              </a:spcAft>
              <a:buNone/>
            </a:pPr>
            <a:r>
              <a:rPr lang="en-US" sz="1200" dirty="0">
                <a:ea typeface="Arial"/>
                <a:cs typeface="Arial"/>
                <a:sym typeface="Arial"/>
              </a:rPr>
              <a:t>Talking Points:</a:t>
            </a:r>
          </a:p>
          <a:p>
            <a:pPr marL="0" lvl="0" indent="0" algn="l" rtl="0">
              <a:spcBef>
                <a:spcPts val="0"/>
              </a:spcBef>
              <a:spcAft>
                <a:spcPts val="0"/>
              </a:spcAft>
              <a:buNone/>
            </a:pPr>
            <a:r>
              <a:rPr lang="en-US" dirty="0"/>
              <a:t>The</a:t>
            </a:r>
            <a:r>
              <a:rPr lang="en-US" baseline="0" dirty="0"/>
              <a:t> p</a:t>
            </a:r>
            <a:r>
              <a:rPr lang="en-US" dirty="0"/>
              <a:t>revalence of diagnosed diabetes was highest among American Indians/Alaska Natives (14.7%), people of Hispanic origin (12.5%), and non-Hispanic blacks (11.7%), followed by non-Hispanic Asians (9.2%) and non-Hispanic whites (7.5%).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Risk factors for diabetes-related complications include smoking, obesity, physical inactivity, high blood pressure, and high cholesterol.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Interventions to prevent diabetes involve lifestyle changes, including healthy eating and active living. The transportation and land use systems are critical pathways for health equity in the context of diabetes. </a:t>
            </a:r>
          </a:p>
          <a:p>
            <a:pPr marL="0" lvl="0" indent="0" algn="l" rtl="0">
              <a:spcBef>
                <a:spcPts val="0"/>
              </a:spcBef>
              <a:spcAft>
                <a:spcPts val="0"/>
              </a:spcAft>
              <a:buNone/>
            </a:pPr>
            <a:endParaRPr lang="en-US" dirty="0"/>
          </a:p>
          <a:p>
            <a:pPr marL="0" lvl="0" indent="0" algn="l" rtl="0">
              <a:spcBef>
                <a:spcPts val="0"/>
              </a:spcBef>
              <a:spcAft>
                <a:spcPts val="0"/>
              </a:spcAft>
              <a:buClr>
                <a:schemeClr val="dk1"/>
              </a:buClr>
              <a:buSzPts val="1100"/>
              <a:buFont typeface="Arial"/>
              <a:buNone/>
            </a:pPr>
            <a:r>
              <a:rPr lang="en-US" dirty="0"/>
              <a:t>References: </a:t>
            </a:r>
          </a:p>
          <a:p>
            <a:pPr marL="0" lvl="0" indent="0" algn="l" rtl="0">
              <a:spcBef>
                <a:spcPts val="0"/>
              </a:spcBef>
              <a:spcAft>
                <a:spcPts val="0"/>
              </a:spcAft>
              <a:buNone/>
            </a:pPr>
            <a:r>
              <a:rPr lang="en-US" u="sng" dirty="0">
                <a:hlinkClick r:id="rId3"/>
              </a:rPr>
              <a:t>CDC. (2020). National</a:t>
            </a:r>
            <a:r>
              <a:rPr lang="en-US" u="sng" baseline="0" dirty="0">
                <a:hlinkClick r:id="rId3"/>
              </a:rPr>
              <a:t> diabetes statistics report 202 estimates of diabetes and its burden in the United States. </a:t>
            </a:r>
            <a:r>
              <a:rPr lang="en-US" u="sng" dirty="0">
                <a:hlinkClick r:id="rId3"/>
              </a:rPr>
              <a:t>https://www.cdc.gov/diabetes/pdfs/data/statistics/national-diabetes-statistics-report.pdf</a:t>
            </a:r>
            <a:endParaRPr lang="en-US" dirty="0"/>
          </a:p>
          <a:p>
            <a:pPr marL="0" lvl="0" indent="0" algn="l" rtl="0">
              <a:spcBef>
                <a:spcPts val="0"/>
              </a:spcBef>
              <a:spcAft>
                <a:spcPts val="0"/>
              </a:spcAft>
              <a:buClr>
                <a:schemeClr val="dk1"/>
              </a:buClr>
              <a:buSzPts val="1100"/>
              <a:buFont typeface="Arial"/>
              <a:buNone/>
            </a:pPr>
            <a:endParaRPr lang="en-US" u="none" dirty="0"/>
          </a:p>
          <a:p>
            <a:pPr marL="0" lvl="0" indent="0" algn="l" rtl="0">
              <a:spcBef>
                <a:spcPts val="0"/>
              </a:spcBef>
              <a:spcAft>
                <a:spcPts val="0"/>
              </a:spcAft>
              <a:buClr>
                <a:schemeClr val="dk1"/>
              </a:buClr>
              <a:buSzPts val="1100"/>
              <a:buFont typeface="Arial"/>
              <a:buNone/>
            </a:pPr>
            <a:r>
              <a:rPr lang="en-US" u="none" dirty="0"/>
              <a:t>Felicia Hill-Briggs, Nancy E. Adler, Seth A. Berkowitz, Marshall H. Chin, Tiffany L. Gary-Webb, Ana </a:t>
            </a:r>
            <a:r>
              <a:rPr lang="en-US" u="none" dirty="0" err="1"/>
              <a:t>Navas-Acien</a:t>
            </a:r>
            <a:r>
              <a:rPr lang="en-US" u="none" dirty="0"/>
              <a:t>, Pamela L. Thornton, Debra </a:t>
            </a:r>
            <a:r>
              <a:rPr lang="en-US" u="none" dirty="0" err="1"/>
              <a:t>Haire-Joshu</a:t>
            </a:r>
            <a:r>
              <a:rPr lang="en-US" u="none" dirty="0"/>
              <a:t>; Social Determinants of Health and Diabetes: A Scientific Review. Diabetes Care 1 January 2021; 44 (1): 258–279</a:t>
            </a:r>
            <a:r>
              <a:rPr lang="en-US" u="sng" dirty="0"/>
              <a:t>. https://doi.org/10.2337/dci20-0053</a:t>
            </a:r>
          </a:p>
          <a:p>
            <a:endParaRPr lang="en-US" b="0" u="none" dirty="0"/>
          </a:p>
          <a:p>
            <a:r>
              <a:rPr lang="en-US" b="0" u="none" dirty="0"/>
              <a:t>Ellis et al. (2019). </a:t>
            </a:r>
            <a:r>
              <a:rPr lang="en-US" sz="1200" b="0" i="0" kern="1200" dirty="0">
                <a:effectLst/>
              </a:rPr>
              <a:t>Dialysis Transportation: The Intersection of Transportation and Healthcare. </a:t>
            </a:r>
            <a:r>
              <a:rPr lang="en-US" u="sng" dirty="0"/>
              <a:t>https://nap.nationalacademies.org/catalog/25385/dialysis-transportation-the-intersection-of-transportation-and-healthcare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US" u="sng" dirty="0">
              <a:hlinkClick r:id="rId4"/>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u="sng" dirty="0">
                <a:hlinkClick r:id="rId4"/>
              </a:rPr>
              <a:t>CDC. (n.d.). Lifestyle change program</a:t>
            </a:r>
            <a:r>
              <a:rPr lang="en-US" u="sng" baseline="0" dirty="0">
                <a:hlinkClick r:id="rId4"/>
              </a:rPr>
              <a:t> details. </a:t>
            </a:r>
            <a:r>
              <a:rPr lang="en-US" u="sng" dirty="0">
                <a:hlinkClick r:id="rId4"/>
              </a:rPr>
              <a:t>https://www.cdc.gov/diabetes/prevention/lcp-details.html?CDC_AA_refVal=https%3A%2F%2Fwww.cdc.gov%2Fdiabetes%2Fprevention%2Flifestyle-program%2Flcp-details.html</a:t>
            </a:r>
            <a:endParaRPr lang="en-US" dirty="0"/>
          </a:p>
          <a:p>
            <a:pPr marL="0" lvl="0" indent="0" algn="l" rtl="0">
              <a:spcBef>
                <a:spcPts val="0"/>
              </a:spcBef>
              <a:spcAft>
                <a:spcPts val="0"/>
              </a:spcAft>
              <a:buClr>
                <a:schemeClr val="dk1"/>
              </a:buClr>
              <a:buSzPts val="1100"/>
              <a:buFont typeface="Arial"/>
              <a:buNone/>
            </a:pPr>
            <a:endParaRPr lang="en-US" dirty="0"/>
          </a:p>
          <a:p>
            <a:pPr marL="0" lvl="0" indent="0" algn="l" rtl="0">
              <a:spcBef>
                <a:spcPts val="0"/>
              </a:spcBef>
              <a:spcAft>
                <a:spcPts val="0"/>
              </a:spcAft>
              <a:buClr>
                <a:schemeClr val="dk1"/>
              </a:buClr>
              <a:buSzPts val="1100"/>
              <a:buFont typeface="Arial"/>
              <a:buNone/>
            </a:pPr>
            <a:endParaRPr lang="en-US" dirty="0"/>
          </a:p>
          <a:p>
            <a:pPr marL="0" lvl="0" indent="0" algn="l" rtl="0">
              <a:spcBef>
                <a:spcPts val="0"/>
              </a:spcBef>
              <a:spcAft>
                <a:spcPts val="0"/>
              </a:spcAft>
              <a:buClr>
                <a:schemeClr val="dk1"/>
              </a:buClr>
              <a:buSzPts val="1100"/>
              <a:buFont typeface="Arial"/>
              <a:buNone/>
            </a:pPr>
            <a:endParaRPr lang="en-US" dirty="0"/>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27</a:t>
            </a:fld>
            <a:endParaRPr lang="en-US"/>
          </a:p>
        </p:txBody>
      </p:sp>
    </p:spTree>
    <p:extLst>
      <p:ext uri="{BB962C8B-B14F-4D97-AF65-F5344CB8AC3E}">
        <p14:creationId xmlns:p14="http://schemas.microsoft.com/office/powerpoint/2010/main" val="3699861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 </a:t>
            </a:r>
          </a:p>
          <a:p>
            <a:r>
              <a:rPr lang="en-US" sz="1200" b="0" i="0" dirty="0">
                <a:solidFill>
                  <a:srgbClr val="000000"/>
                </a:solidFill>
                <a:effectLst/>
              </a:rPr>
              <a:t>A poorly planned transportation system can limit</a:t>
            </a:r>
            <a:r>
              <a:rPr lang="en-US" sz="1200" b="0" i="0" baseline="0" dirty="0">
                <a:solidFill>
                  <a:srgbClr val="000000"/>
                </a:solidFill>
                <a:effectLst/>
              </a:rPr>
              <a:t> or eliminate </a:t>
            </a:r>
            <a:r>
              <a:rPr lang="en-US" sz="1200" b="0" i="0" dirty="0">
                <a:solidFill>
                  <a:srgbClr val="000000"/>
                </a:solidFill>
                <a:effectLst/>
              </a:rPr>
              <a:t>access to food,</a:t>
            </a:r>
            <a:r>
              <a:rPr lang="en-US" sz="1200" b="0" i="0" baseline="0" dirty="0">
                <a:solidFill>
                  <a:srgbClr val="000000"/>
                </a:solidFill>
                <a:effectLst/>
              </a:rPr>
              <a:t> particularly food that is both healthy and affordable. This experience is further exacerbated</a:t>
            </a:r>
            <a:r>
              <a:rPr lang="en-US" sz="1200" b="0" i="0" dirty="0">
                <a:solidFill>
                  <a:srgbClr val="000000"/>
                </a:solidFill>
                <a:effectLst/>
              </a:rPr>
              <a:t> for persons who do not own a car,</a:t>
            </a:r>
            <a:r>
              <a:rPr lang="en-US" sz="1200" b="0" i="0" baseline="0" dirty="0">
                <a:solidFill>
                  <a:srgbClr val="000000"/>
                </a:solidFill>
                <a:effectLst/>
              </a:rPr>
              <a:t> </a:t>
            </a:r>
            <a:r>
              <a:rPr lang="en-US" sz="1200" b="0" i="0" dirty="0">
                <a:solidFill>
                  <a:srgbClr val="000000"/>
                </a:solidFill>
                <a:effectLst/>
              </a:rPr>
              <a:t>have no access to reliable and affordable public transportation, and/or do not have healthy, affordable food options in </a:t>
            </a:r>
            <a:r>
              <a:rPr lang="en-US" sz="1200" b="0" i="0" baseline="0" dirty="0">
                <a:solidFill>
                  <a:srgbClr val="000000"/>
                </a:solidFill>
                <a:effectLst/>
              </a:rPr>
              <a:t>their communities</a:t>
            </a:r>
            <a:r>
              <a:rPr lang="en-US" sz="1200" b="0" i="0" dirty="0">
                <a:solidFill>
                  <a:srgbClr val="000000"/>
                </a:solidFill>
                <a:effectLst/>
              </a:rPr>
              <a:t>. </a:t>
            </a:r>
          </a:p>
          <a:p>
            <a:endParaRPr lang="en-US" sz="1200" b="0" i="0" dirty="0">
              <a:solidFill>
                <a:srgbClr val="000000"/>
              </a:solidFill>
              <a:effectLst/>
            </a:endParaRPr>
          </a:p>
          <a:p>
            <a:r>
              <a:rPr lang="en-US" sz="1200" b="0" i="0" dirty="0">
                <a:solidFill>
                  <a:srgbClr val="000000"/>
                </a:solidFill>
                <a:effectLst/>
              </a:rPr>
              <a:t>Improving transportation options to and from such food sources as supermarkets and farmers’ markets increases a community's access to healthy foods. </a:t>
            </a:r>
          </a:p>
          <a:p>
            <a:endParaRPr lang="en-US" sz="1200" b="0" i="0" dirty="0">
              <a:solidFill>
                <a:srgbClr val="000000"/>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Suggestion: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Before you move to the next slide, complete the knowledge probe activity </a:t>
            </a:r>
            <a:r>
              <a:rPr lang="en-US" sz="1200" b="0" i="0" u="none" strike="noStrike" kern="1200" baseline="0" dirty="0">
                <a:solidFill>
                  <a:schemeClr val="tx1"/>
                </a:solidFill>
              </a:rPr>
              <a:t>Module 8 Probe Question </a:t>
            </a:r>
            <a:r>
              <a:rPr lang="en-US" sz="1200" b="0" i="0" u="none" strike="noStrike" kern="1200" baseline="0" dirty="0" smtClean="0">
                <a:solidFill>
                  <a:schemeClr val="tx1"/>
                </a:solidFill>
              </a:rPr>
              <a:t>#7 </a:t>
            </a:r>
            <a:r>
              <a:rPr lang="en-US" dirty="0"/>
              <a:t>(see the</a:t>
            </a:r>
            <a:r>
              <a:rPr lang="en-US" baseline="0" dirty="0"/>
              <a:t> module outline for more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rPr>
              <a:t>What strategies can be used to improve access to healthy food for underserved communities? </a:t>
            </a:r>
          </a:p>
          <a:p>
            <a:endParaRPr lang="en-US" sz="1200" b="0" i="0" dirty="0">
              <a:solidFill>
                <a:srgbClr val="000000"/>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rPr>
              <a:t>Example:</a:t>
            </a:r>
            <a:r>
              <a:rPr lang="en-US" sz="1200" b="0" i="0" baseline="0" dirty="0">
                <a:solidFill>
                  <a:srgbClr val="000000"/>
                </a:solidFill>
                <a:effectLst/>
              </a:rPr>
              <a:t> </a:t>
            </a:r>
            <a:r>
              <a:rPr lang="en-US" sz="1200" b="0" i="0" dirty="0">
                <a:solidFill>
                  <a:srgbClr val="000000"/>
                </a:solidFill>
                <a:effectLst/>
              </a:rPr>
              <a:t>increasing bus routes to food retailers and supermarket-sponsored shuttle services.</a:t>
            </a:r>
          </a:p>
          <a:p>
            <a:endParaRPr lang="en-US" dirty="0"/>
          </a:p>
          <a:p>
            <a:r>
              <a:rPr lang="en-US" dirty="0"/>
              <a:t>References: </a:t>
            </a:r>
          </a:p>
          <a:p>
            <a:r>
              <a:rPr lang="en-US" dirty="0"/>
              <a:t>CDC. (n.d.).</a:t>
            </a:r>
            <a:r>
              <a:rPr lang="en-US" baseline="0" dirty="0"/>
              <a:t> Transportation and food access. </a:t>
            </a:r>
            <a:r>
              <a:rPr lang="en-US" dirty="0"/>
              <a:t>https://www.cdc.gov/healthyplaces/healthtopics/healthyfood/transportation.htm</a:t>
            </a:r>
          </a:p>
          <a:p>
            <a:endParaRPr lang="en-US" dirty="0"/>
          </a:p>
          <a:p>
            <a:r>
              <a:rPr lang="en-US" dirty="0"/>
              <a:t>Cook, R. (2020). </a:t>
            </a:r>
            <a:r>
              <a:rPr lang="en-US" sz="1200" b="0" i="0" kern="1200" dirty="0">
                <a:solidFill>
                  <a:schemeClr val="tx1"/>
                </a:solidFill>
                <a:effectLst/>
                <a:latin typeface="+mn-lt"/>
                <a:ea typeface="+mn-ea"/>
                <a:cs typeface="+mn-cs"/>
              </a:rPr>
              <a:t>Who am I and why do I live in a food desert? (Hint - It’s because I’m Black). </a:t>
            </a:r>
            <a:r>
              <a:rPr lang="en-US" dirty="0"/>
              <a:t>https://cnt.org/blog/who-am-i-and-why-do-i-live-in-a-food-desert-hint-it%E2%80%99s-because-i%E2%80%99m-black</a:t>
            </a:r>
          </a:p>
        </p:txBody>
      </p:sp>
      <p:sp>
        <p:nvSpPr>
          <p:cNvPr id="4" name="Slide Number Placeholder 3"/>
          <p:cNvSpPr>
            <a:spLocks noGrp="1"/>
          </p:cNvSpPr>
          <p:nvPr>
            <p:ph type="sldNum" sz="quarter" idx="5"/>
          </p:nvPr>
        </p:nvSpPr>
        <p:spPr/>
        <p:txBody>
          <a:bodyPr/>
          <a:lstStyle/>
          <a:p>
            <a:fld id="{F8AE1F9E-0D63-4D4E-8D91-AFCB40222A72}" type="slidenum">
              <a:rPr lang="en-US" smtClean="0"/>
              <a:t>28</a:t>
            </a:fld>
            <a:endParaRPr lang="en-US"/>
          </a:p>
        </p:txBody>
      </p:sp>
    </p:spTree>
    <p:extLst>
      <p:ext uri="{BB962C8B-B14F-4D97-AF65-F5344CB8AC3E}">
        <p14:creationId xmlns:p14="http://schemas.microsoft.com/office/powerpoint/2010/main" val="20048000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a:t>
            </a:r>
            <a:endParaRPr lang="en-US" sz="1200" dirty="0">
              <a:solidFill>
                <a:srgbClr val="000000"/>
              </a:solidFill>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hlinkClick r:id="rId3"/>
              </a:rPr>
              <a:t>Food desert</a:t>
            </a:r>
            <a:r>
              <a:rPr lang="en-US" sz="1200" dirty="0">
                <a:solidFill>
                  <a:srgbClr val="000000"/>
                </a:solidFill>
              </a:rPr>
              <a:t> (USDA): (1) l</a:t>
            </a:r>
            <a:r>
              <a:rPr lang="en-US" sz="1200" b="0" i="0" dirty="0">
                <a:solidFill>
                  <a:srgbClr val="000000"/>
                </a:solidFill>
                <a:effectLst/>
              </a:rPr>
              <a:t>ow-income: a poverty rate of 20 percent or greater, or a median family income at or below 80 percent of the statewide or metropolitan area median family income; (2) low-access: at least 500 persons and/or at least 33 percent of the population lives more than 1 mile from a supermarket or large grocery store (10 miles, in the case of rural census tracts).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000000"/>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rPr>
              <a:t>Suggestion: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rPr>
              <a:t>Ask students to explore the USDA Food Access Research Atlas and discuss food access patterns in the 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000000"/>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rPr>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rPr>
              <a:t>Economic</a:t>
            </a:r>
            <a:r>
              <a:rPr lang="en-US" sz="1200" b="0" i="0" baseline="0" dirty="0">
                <a:solidFill>
                  <a:srgbClr val="000000"/>
                </a:solidFill>
                <a:effectLst/>
              </a:rPr>
              <a:t> Research Service. (2011). Mapping food deserts in the United States. </a:t>
            </a:r>
            <a:r>
              <a:rPr lang="en-US" sz="1200" b="0" i="0" dirty="0">
                <a:solidFill>
                  <a:srgbClr val="000000"/>
                </a:solidFill>
                <a:effectLst/>
              </a:rPr>
              <a:t>https://www.ers.usda.gov/data-products/food-access-research-atlas/go-to-the-atlas/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000000"/>
              </a:solidFill>
              <a:effectLst/>
            </a:endParaRPr>
          </a:p>
        </p:txBody>
      </p:sp>
      <p:sp>
        <p:nvSpPr>
          <p:cNvPr id="4" name="Slide Number Placeholder 3"/>
          <p:cNvSpPr>
            <a:spLocks noGrp="1"/>
          </p:cNvSpPr>
          <p:nvPr>
            <p:ph type="sldNum" sz="quarter" idx="5"/>
          </p:nvPr>
        </p:nvSpPr>
        <p:spPr/>
        <p:txBody>
          <a:bodyPr/>
          <a:lstStyle/>
          <a:p>
            <a:fld id="{F8AE1F9E-0D63-4D4E-8D91-AFCB40222A72}" type="slidenum">
              <a:rPr lang="en-US" smtClean="0"/>
              <a:t>29</a:t>
            </a:fld>
            <a:endParaRPr lang="en-US"/>
          </a:p>
        </p:txBody>
      </p:sp>
    </p:spTree>
    <p:extLst>
      <p:ext uri="{BB962C8B-B14F-4D97-AF65-F5344CB8AC3E}">
        <p14:creationId xmlns:p14="http://schemas.microsoft.com/office/powerpoint/2010/main" val="2633540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AE1F9E-0D63-4D4E-8D91-AFCB40222A72}" type="slidenum">
              <a:rPr lang="en-US" smtClean="0"/>
              <a:t>3</a:t>
            </a:fld>
            <a:endParaRPr lang="en-US"/>
          </a:p>
        </p:txBody>
      </p:sp>
    </p:spTree>
    <p:extLst>
      <p:ext uri="{BB962C8B-B14F-4D97-AF65-F5344CB8AC3E}">
        <p14:creationId xmlns:p14="http://schemas.microsoft.com/office/powerpoint/2010/main" val="13891920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Noise is an environmental hazard</a:t>
            </a:r>
            <a:r>
              <a:rPr lang="en-US" baseline="0" dirty="0"/>
              <a:t> and transportation is one of the sources of noise pollution. </a:t>
            </a:r>
            <a:r>
              <a:rPr lang="en-US" dirty="0"/>
              <a:t>Noise exposure disproportionately affects low- income and minority populations </a:t>
            </a:r>
          </a:p>
          <a:p>
            <a:endParaRPr lang="en-US" dirty="0"/>
          </a:p>
          <a:p>
            <a:r>
              <a:rPr lang="en-US" dirty="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t>Sources of noise pollution</a:t>
            </a:r>
            <a:r>
              <a:rPr lang="en-US" u="none" baseline="0" dirty="0"/>
              <a:t> include</a:t>
            </a:r>
            <a:r>
              <a:rPr lang="en-US" dirty="0"/>
              <a:t> road traffic noise, aircraft noise, noise from railroads, construction noise, noise in industry, noise in buildings, noise from consumer products.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u="none" dirty="0"/>
              <a:t>Reference:</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3"/>
              </a:rPr>
              <a:t>EPA. (n.d.)</a:t>
            </a:r>
            <a:r>
              <a:rPr lang="en-US" baseline="0" dirty="0">
                <a:hlinkClick r:id="rId3"/>
              </a:rPr>
              <a:t>. Clean air act overview: Clean air act title IV – Noise pollution. </a:t>
            </a:r>
            <a:r>
              <a:rPr lang="en-US" dirty="0">
                <a:hlinkClick r:id="rId3"/>
              </a:rPr>
              <a:t>https://www.epa.gov/clean-air-act-overview/clean-air-act-title-iv-noise-pollution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u="sng" dirty="0" err="1"/>
              <a:t>Seltenrich</a:t>
            </a:r>
            <a:r>
              <a:rPr lang="en-US" altLang="zh-CN" u="sng" dirty="0"/>
              <a:t>, N. (2017). Inequality of noise exposures: A portrait of the United States. https://ehp.niehs.nih.gov/doi/pdf/10.1289/EHP2471</a:t>
            </a:r>
          </a:p>
        </p:txBody>
      </p:sp>
      <p:sp>
        <p:nvSpPr>
          <p:cNvPr id="4" name="Slide Number Placeholder 3"/>
          <p:cNvSpPr>
            <a:spLocks noGrp="1"/>
          </p:cNvSpPr>
          <p:nvPr>
            <p:ph type="sldNum" sz="quarter" idx="5"/>
          </p:nvPr>
        </p:nvSpPr>
        <p:spPr/>
        <p:txBody>
          <a:bodyPr/>
          <a:lstStyle/>
          <a:p>
            <a:fld id="{F8AE1F9E-0D63-4D4E-8D91-AFCB40222A72}" type="slidenum">
              <a:rPr lang="en-US" smtClean="0"/>
              <a:t>30</a:t>
            </a:fld>
            <a:endParaRPr lang="en-US"/>
          </a:p>
        </p:txBody>
      </p:sp>
    </p:spTree>
    <p:extLst>
      <p:ext uri="{BB962C8B-B14F-4D97-AF65-F5344CB8AC3E}">
        <p14:creationId xmlns:p14="http://schemas.microsoft.com/office/powerpoint/2010/main" val="26095010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u="none" dirty="0"/>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u="none" dirty="0"/>
              <a:t>Noise is </a:t>
            </a:r>
            <a:r>
              <a:rPr lang="en-US" altLang="zh-CN" dirty="0"/>
              <a:t>measured by Decibels (dB), a weighted sound pressure level. Human hearing range: 20-20,000Hz. Threshold of pain: 120dB. The yellow in the map shows the </a:t>
            </a:r>
            <a:r>
              <a:rPr lang="en-US" altLang="zh-CN" dirty="0" err="1"/>
              <a:t>dBA</a:t>
            </a:r>
            <a:r>
              <a:rPr lang="en-US" altLang="zh-CN" baseline="0" dirty="0"/>
              <a:t> across the US.</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References: </a:t>
            </a:r>
          </a:p>
          <a:p>
            <a:pPr marL="0" lvl="0" indent="0" algn="l" rtl="0">
              <a:spcBef>
                <a:spcPts val="0"/>
              </a:spcBef>
              <a:spcAft>
                <a:spcPts val="0"/>
              </a:spcAft>
              <a:buNone/>
            </a:pPr>
            <a:r>
              <a:rPr lang="en-US" dirty="0"/>
              <a:t>BTS. National transportation noise</a:t>
            </a:r>
            <a:r>
              <a:rPr lang="en-US" baseline="0" dirty="0"/>
              <a:t> map. </a:t>
            </a:r>
            <a:r>
              <a:rPr lang="en-US" dirty="0"/>
              <a:t>https://maps.dot.gov/BTS/NationalTransportationNoiseMap/</a:t>
            </a:r>
          </a:p>
          <a:p>
            <a:pPr marL="0" lvl="0" indent="0" algn="l" rtl="0">
              <a:spcBef>
                <a:spcPts val="0"/>
              </a:spcBef>
              <a:spcAft>
                <a:spcPts val="0"/>
              </a:spcAft>
              <a:buNone/>
            </a:pPr>
            <a:r>
              <a:rPr lang="en-US" dirty="0"/>
              <a:t>http://</a:t>
            </a:r>
            <a:r>
              <a:rPr lang="en-US" dirty="0" err="1"/>
              <a:t>www.justicemap.org</a:t>
            </a:r>
            <a:r>
              <a:rPr lang="en-US" dirty="0"/>
              <a:t>/</a:t>
            </a:r>
          </a:p>
        </p:txBody>
      </p:sp>
      <p:sp>
        <p:nvSpPr>
          <p:cNvPr id="4" name="Slide Number Placeholder 3"/>
          <p:cNvSpPr>
            <a:spLocks noGrp="1"/>
          </p:cNvSpPr>
          <p:nvPr>
            <p:ph type="sldNum" sz="quarter" idx="5"/>
          </p:nvPr>
        </p:nvSpPr>
        <p:spPr/>
        <p:txBody>
          <a:bodyPr/>
          <a:lstStyle/>
          <a:p>
            <a:fld id="{F8AE1F9E-0D63-4D4E-8D91-AFCB40222A72}" type="slidenum">
              <a:rPr lang="en-US" smtClean="0"/>
              <a:t>31</a:t>
            </a:fld>
            <a:endParaRPr lang="en-US"/>
          </a:p>
        </p:txBody>
      </p:sp>
    </p:spTree>
    <p:extLst>
      <p:ext uri="{BB962C8B-B14F-4D97-AF65-F5344CB8AC3E}">
        <p14:creationId xmlns:p14="http://schemas.microsoft.com/office/powerpoint/2010/main" val="20510190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Talking Points</a:t>
            </a:r>
          </a:p>
          <a:p>
            <a:pPr marL="0" lvl="0" indent="0" algn="l" rtl="0">
              <a:spcBef>
                <a:spcPts val="0"/>
              </a:spcBef>
              <a:spcAft>
                <a:spcPts val="0"/>
              </a:spcAft>
              <a:buNone/>
            </a:pPr>
            <a:r>
              <a:rPr lang="en-US" dirty="0"/>
              <a:t>When comparing the maps,</a:t>
            </a:r>
            <a:r>
              <a:rPr lang="en-US" baseline="0" dirty="0"/>
              <a:t> which s</a:t>
            </a:r>
            <a:r>
              <a:rPr lang="en-US" dirty="0"/>
              <a:t>how examples of noise pollution, race and income, and disadvantaged communities in Madison, WI, it is evident that the lower-income and</a:t>
            </a:r>
            <a:r>
              <a:rPr lang="en-US" baseline="0" dirty="0"/>
              <a:t> minority communities (also identified as </a:t>
            </a:r>
            <a:r>
              <a:rPr lang="en-US" dirty="0"/>
              <a:t>disadvantaged communities) are more exposed to noise pollution (e.g., near the airport). T</a:t>
            </a:r>
            <a:r>
              <a:rPr lang="en-US" baseline="0" dirty="0"/>
              <a:t>he Climate and Economic Justice Screening Tool (information accessed on March 28, 2022) also identified several other health burdens in the area.</a:t>
            </a:r>
            <a:endParaRPr lang="en-US" dirty="0"/>
          </a:p>
          <a:p>
            <a:pPr marL="0" lvl="0" indent="0" algn="l" rtl="0">
              <a:spcBef>
                <a:spcPts val="0"/>
              </a:spcBef>
              <a:spcAft>
                <a:spcPts val="0"/>
              </a:spcAft>
              <a:buNone/>
            </a:pPr>
            <a:r>
              <a:rPr lang="en-US" dirty="0"/>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Suggestion: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Ask students to open the National Transportatio</a:t>
            </a:r>
            <a:r>
              <a:rPr lang="en-US" baseline="0" dirty="0"/>
              <a:t>n Noise map, the Justice map, and the Climate and Economic Justice Screening Tool and complete the following steps:</a:t>
            </a:r>
          </a:p>
          <a:p>
            <a:pPr marL="228600" marR="0" lvl="0" indent="-2286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US" sz="1200" dirty="0">
                <a:solidFill>
                  <a:schemeClr val="dk1"/>
                </a:solidFill>
                <a:latin typeface="+mn-lt"/>
                <a:ea typeface="Calibri"/>
                <a:cs typeface="Calibri"/>
                <a:sym typeface="Calibri"/>
              </a:rPr>
              <a:t>Zoom in on an area that you’re familiar with on</a:t>
            </a:r>
            <a:r>
              <a:rPr lang="en-US" sz="1200" baseline="0" dirty="0">
                <a:solidFill>
                  <a:schemeClr val="dk1"/>
                </a:solidFill>
                <a:latin typeface="+mn-lt"/>
                <a:ea typeface="Calibri"/>
                <a:cs typeface="Calibri"/>
                <a:sym typeface="Calibri"/>
              </a:rPr>
              <a:t> the three maps (the areas should be the same on all three maps)</a:t>
            </a:r>
          </a:p>
          <a:p>
            <a:pPr marL="228600" marR="0" lvl="0" indent="-2286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US" sz="1200" dirty="0">
                <a:solidFill>
                  <a:schemeClr val="dk1"/>
                </a:solidFill>
                <a:latin typeface="+mn-lt"/>
                <a:ea typeface="Calibri"/>
                <a:cs typeface="Calibri"/>
                <a:sym typeface="Calibri"/>
              </a:rPr>
              <a:t>Compare noise pollution with the income</a:t>
            </a:r>
            <a:r>
              <a:rPr lang="en-US" sz="1200" baseline="0" dirty="0">
                <a:solidFill>
                  <a:schemeClr val="dk1"/>
                </a:solidFill>
                <a:latin typeface="+mn-lt"/>
                <a:ea typeface="Calibri"/>
                <a:cs typeface="Calibri"/>
                <a:sym typeface="Calibri"/>
              </a:rPr>
              <a:t> and racial distribution</a:t>
            </a:r>
            <a:r>
              <a:rPr lang="en-US" sz="1200" dirty="0">
                <a:solidFill>
                  <a:schemeClr val="dk1"/>
                </a:solidFill>
                <a:latin typeface="+mn-lt"/>
                <a:ea typeface="Calibri"/>
                <a:cs typeface="Calibri"/>
                <a:sym typeface="Calibri"/>
              </a:rPr>
              <a:t> in the area. </a:t>
            </a:r>
          </a:p>
          <a:p>
            <a:pPr marL="228600" marR="0" lvl="0" indent="-2286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US" sz="1200" dirty="0">
                <a:solidFill>
                  <a:schemeClr val="dk1"/>
                </a:solidFill>
                <a:latin typeface="+mn-lt"/>
                <a:ea typeface="Calibri"/>
                <a:cs typeface="Calibri"/>
                <a:sym typeface="Calibri"/>
              </a:rPr>
              <a:t>Explore</a:t>
            </a:r>
            <a:r>
              <a:rPr lang="en-US" sz="1200" baseline="0" dirty="0">
                <a:solidFill>
                  <a:schemeClr val="dk1"/>
                </a:solidFill>
                <a:latin typeface="+mn-lt"/>
                <a:ea typeface="Calibri"/>
                <a:cs typeface="Calibri"/>
                <a:sym typeface="Calibri"/>
              </a:rPr>
              <a:t> the indicators for the area provided in the </a:t>
            </a:r>
            <a:r>
              <a:rPr lang="en-US" baseline="0" dirty="0"/>
              <a:t>Climate and Economic Justice Screening Tool</a:t>
            </a:r>
            <a:endParaRPr lang="en-US" sz="120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mj-lt"/>
              <a:buNone/>
              <a:tabLst/>
              <a:defRPr/>
            </a:pPr>
            <a:r>
              <a:rPr lang="en-US" sz="1200" baseline="0" dirty="0">
                <a:solidFill>
                  <a:schemeClr val="dk1"/>
                </a:solidFill>
                <a:latin typeface="+mn-lt"/>
                <a:ea typeface="Calibri"/>
                <a:cs typeface="Calibri"/>
                <a:sym typeface="Calibri"/>
              </a:rPr>
              <a:t>What is the racial and income composition of the area? </a:t>
            </a:r>
            <a:r>
              <a:rPr lang="en-US" sz="1200" dirty="0">
                <a:solidFill>
                  <a:schemeClr val="dk1"/>
                </a:solidFill>
                <a:latin typeface="+mn-lt"/>
                <a:ea typeface="Calibri"/>
                <a:cs typeface="Calibri"/>
                <a:sym typeface="Calibri"/>
              </a:rPr>
              <a:t>Is this</a:t>
            </a:r>
            <a:r>
              <a:rPr lang="en-US" sz="1200" baseline="0" dirty="0">
                <a:solidFill>
                  <a:schemeClr val="dk1"/>
                </a:solidFill>
                <a:latin typeface="+mn-lt"/>
                <a:ea typeface="Calibri"/>
                <a:cs typeface="Calibri"/>
                <a:sym typeface="Calibri"/>
              </a:rPr>
              <a:t> area identified as a disadvantaged community? </a:t>
            </a:r>
            <a:r>
              <a:rPr lang="en-US" sz="1200" dirty="0">
                <a:solidFill>
                  <a:schemeClr val="dk1"/>
                </a:solidFill>
                <a:latin typeface="+mn-lt"/>
                <a:ea typeface="Calibri"/>
                <a:cs typeface="Calibri"/>
                <a:sym typeface="Calibri"/>
              </a:rPr>
              <a:t>Can you draw any conclusions about equity from</a:t>
            </a:r>
            <a:r>
              <a:rPr lang="en-US" sz="1200" baseline="0" dirty="0">
                <a:solidFill>
                  <a:schemeClr val="dk1"/>
                </a:solidFill>
                <a:latin typeface="+mn-lt"/>
                <a:ea typeface="Calibri"/>
                <a:cs typeface="Calibri"/>
                <a:sym typeface="Calibri"/>
              </a:rPr>
              <a:t> your observations</a:t>
            </a:r>
            <a:r>
              <a:rPr lang="en-US" sz="1200" dirty="0">
                <a:solidFill>
                  <a:schemeClr val="dk1"/>
                </a:solidFill>
                <a:latin typeface="+mn-lt"/>
                <a:ea typeface="Calibri"/>
                <a:cs typeface="Calibri"/>
                <a:sym typeface="Calibri"/>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mj-lt"/>
              <a:buNone/>
              <a:tabLst/>
              <a:defRPr/>
            </a:pPr>
            <a:r>
              <a:rPr lang="en-US" sz="1200" dirty="0">
                <a:solidFill>
                  <a:schemeClr val="dk1"/>
                </a:solidFill>
                <a:latin typeface="+mn-lt"/>
                <a:cs typeface="Calibri"/>
                <a:sym typeface="Calibri"/>
              </a:rPr>
              <a:t>Encourage students to discuss</a:t>
            </a:r>
            <a:r>
              <a:rPr lang="en-US" sz="1200" baseline="0" dirty="0">
                <a:solidFill>
                  <a:schemeClr val="dk1"/>
                </a:solidFill>
                <a:latin typeface="+mn-lt"/>
                <a:cs typeface="Calibri"/>
                <a:sym typeface="Calibri"/>
              </a:rPr>
              <a:t> their findings and observations.</a:t>
            </a:r>
            <a:endParaRPr lang="en-US" dirty="0"/>
          </a:p>
          <a:p>
            <a:endParaRPr lang="en-US" dirty="0"/>
          </a:p>
          <a:p>
            <a:pPr marL="0" lvl="0" indent="0" algn="l" rtl="0">
              <a:spcBef>
                <a:spcPts val="0"/>
              </a:spcBef>
              <a:spcAft>
                <a:spcPts val="0"/>
              </a:spcAft>
              <a:buNone/>
            </a:pPr>
            <a:r>
              <a:rPr lang="en-US" dirty="0"/>
              <a:t>References: </a:t>
            </a:r>
          </a:p>
          <a:p>
            <a:pPr marL="0" lvl="0" indent="0" algn="l" rtl="0">
              <a:spcBef>
                <a:spcPts val="0"/>
              </a:spcBef>
              <a:spcAft>
                <a:spcPts val="0"/>
              </a:spcAft>
              <a:buNone/>
            </a:pPr>
            <a:r>
              <a:rPr lang="en-US" dirty="0"/>
              <a:t>BTS. National transportation noise</a:t>
            </a:r>
            <a:r>
              <a:rPr lang="en-US" baseline="0" dirty="0"/>
              <a:t> map. </a:t>
            </a:r>
            <a:r>
              <a:rPr lang="en-US" dirty="0"/>
              <a:t>https://maps.dot.gov/BTS/NationalTransportationNoiseMap/</a:t>
            </a:r>
          </a:p>
          <a:p>
            <a:pPr marL="0" lvl="0" indent="0" algn="l" rtl="0">
              <a:spcBef>
                <a:spcPts val="0"/>
              </a:spcBef>
              <a:spcAft>
                <a:spcPts val="0"/>
              </a:spcAft>
              <a:buNone/>
            </a:pPr>
            <a:r>
              <a:rPr lang="en-US" dirty="0"/>
              <a:t>Justice</a:t>
            </a:r>
            <a:r>
              <a:rPr lang="en-US" baseline="0" dirty="0"/>
              <a:t> Map. </a:t>
            </a:r>
            <a:r>
              <a:rPr lang="en-US" dirty="0"/>
              <a:t>http://www.justicemap.org/</a:t>
            </a:r>
          </a:p>
          <a:p>
            <a:pPr marL="0" lvl="0" indent="0" algn="l" rtl="0">
              <a:spcBef>
                <a:spcPts val="0"/>
              </a:spcBef>
              <a:spcAft>
                <a:spcPts val="0"/>
              </a:spcAft>
              <a:buNone/>
            </a:pPr>
            <a:endParaRPr lang="en-US" baseline="0" dirty="0"/>
          </a:p>
          <a:p>
            <a:pPr marL="0" lvl="0" indent="0" algn="l" rtl="0">
              <a:spcBef>
                <a:spcPts val="0"/>
              </a:spcBef>
              <a:spcAft>
                <a:spcPts val="0"/>
              </a:spcAft>
              <a:buNone/>
            </a:pPr>
            <a:r>
              <a:rPr lang="en-US" baseline="0" dirty="0"/>
              <a:t>The Climate and Economic Justice Screening Tool. https://screeningtool.geoplatform.gov/en/cejst#11.46/43.0982/-89.3674 </a:t>
            </a:r>
            <a:endParaRPr lang="en-US" dirty="0"/>
          </a:p>
          <a:p>
            <a:endParaRPr lang="en-US" dirty="0"/>
          </a:p>
        </p:txBody>
      </p:sp>
      <p:sp>
        <p:nvSpPr>
          <p:cNvPr id="4" name="Slide Number Placeholder 3"/>
          <p:cNvSpPr>
            <a:spLocks noGrp="1"/>
          </p:cNvSpPr>
          <p:nvPr>
            <p:ph type="sldNum" sz="quarter" idx="10"/>
          </p:nvPr>
        </p:nvSpPr>
        <p:spPr/>
        <p:txBody>
          <a:bodyPr/>
          <a:lstStyle/>
          <a:p>
            <a:fld id="{F8AE1F9E-0D63-4D4E-8D91-AFCB40222A72}" type="slidenum">
              <a:rPr lang="en-US" smtClean="0"/>
              <a:t>32</a:t>
            </a:fld>
            <a:endParaRPr lang="en-US"/>
          </a:p>
        </p:txBody>
      </p:sp>
    </p:spTree>
    <p:extLst>
      <p:ext uri="{BB962C8B-B14F-4D97-AF65-F5344CB8AC3E}">
        <p14:creationId xmlns:p14="http://schemas.microsoft.com/office/powerpoint/2010/main" val="3910400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Road</a:t>
            </a:r>
            <a:r>
              <a:rPr lang="zh-CN" altLang="en-US" dirty="0"/>
              <a:t> </a:t>
            </a:r>
            <a:r>
              <a:rPr lang="en-US" dirty="0"/>
              <a:t>traffic injuries are a public health concern both in the United States and globally.  In the United States, motor vehicle crashes are a leading cause of death, and kill over 100 people every day (CDC).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Older adults, Black or African American and American Indian or Alaska Native people, and people walking in low-income communities continue to be disproportionately represented in fatal crashes involving people walking.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lvl="0" indent="0" algn="l" rtl="0">
              <a:spcBef>
                <a:spcPts val="0"/>
              </a:spcBef>
              <a:spcAft>
                <a:spcPts val="0"/>
              </a:spcAft>
              <a:buNone/>
            </a:pPr>
            <a:r>
              <a:rPr lang="en-US" dirty="0"/>
              <a:t>Talking points: </a:t>
            </a:r>
          </a:p>
          <a:p>
            <a:pPr marL="0" lvl="0" indent="0" algn="l" rtl="0">
              <a:spcBef>
                <a:spcPts val="0"/>
              </a:spcBef>
              <a:spcAft>
                <a:spcPts val="0"/>
              </a:spcAft>
              <a:buNone/>
            </a:pPr>
            <a:r>
              <a:rPr lang="en-US" dirty="0"/>
              <a:t>Between 2010 to 2019, pedestrian deaths increased by 45%, traffic deaths among motor vehicle occupants increased by 3.7%, walking as a shared of total trips stayed steady around 10.5%, and vehicle miles traveled increased by 9.6%.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High speeds dramatically increases the likelihood that a person struck while walking will be killed. (See slide</a:t>
            </a:r>
            <a:r>
              <a:rPr lang="en-US" baseline="0" dirty="0"/>
              <a:t> on </a:t>
            </a:r>
            <a:r>
              <a:rPr lang="en-US" altLang="zh-CN" dirty="0"/>
              <a:t>Investment in Active Transportation Infrastructure)</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Reference: </a:t>
            </a:r>
          </a:p>
          <a:p>
            <a:pPr marL="0" lvl="0" indent="0" algn="l" rtl="0">
              <a:spcBef>
                <a:spcPts val="0"/>
              </a:spcBef>
              <a:spcAft>
                <a:spcPts val="0"/>
              </a:spcAft>
              <a:buNone/>
            </a:pPr>
            <a:r>
              <a:rPr lang="en-US" dirty="0"/>
              <a:t>Smart Growth America. (2021).</a:t>
            </a:r>
            <a:r>
              <a:rPr lang="en-US" baseline="0" dirty="0"/>
              <a:t> Dangerous by design. </a:t>
            </a:r>
            <a:r>
              <a:rPr lang="en-US" dirty="0"/>
              <a:t>https://smartgrowthamerica.org/wp-content/uploads/2021/03/Dangerous-By-Design-2021-update.pdf</a:t>
            </a:r>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33</a:t>
            </a:fld>
            <a:endParaRPr lang="en-US"/>
          </a:p>
        </p:txBody>
      </p:sp>
    </p:spTree>
    <p:extLst>
      <p:ext uri="{BB962C8B-B14F-4D97-AF65-F5344CB8AC3E}">
        <p14:creationId xmlns:p14="http://schemas.microsoft.com/office/powerpoint/2010/main" val="8509373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Talking points: </a:t>
            </a:r>
          </a:p>
          <a:p>
            <a:pPr marL="0" lvl="0" indent="0" algn="l" rtl="0">
              <a:spcBef>
                <a:spcPts val="0"/>
              </a:spcBef>
              <a:spcAft>
                <a:spcPts val="0"/>
              </a:spcAft>
              <a:buNone/>
            </a:pPr>
            <a:r>
              <a:rPr lang="en-US" dirty="0"/>
              <a:t>Transportation barriers lead to rescheduled or missed appointments, delayed care, and missed or delayed medication use. </a:t>
            </a:r>
            <a:endParaRPr lang="en-US" dirty="0">
              <a:ea typeface="Arial"/>
              <a:cs typeface="Arial"/>
              <a:sym typeface="Arial"/>
            </a:endParaRPr>
          </a:p>
          <a:p>
            <a:pPr marL="0" lvl="0" indent="0" algn="l" rtl="0">
              <a:spcBef>
                <a:spcPts val="0"/>
              </a:spcBef>
              <a:spcAft>
                <a:spcPts val="0"/>
              </a:spcAft>
              <a:buNone/>
            </a:pPr>
            <a:r>
              <a:rPr lang="en-US" dirty="0">
                <a:ea typeface="Arial"/>
                <a:cs typeface="Arial"/>
                <a:sym typeface="Arial"/>
              </a:rPr>
              <a:t>Transportation can</a:t>
            </a:r>
            <a:r>
              <a:rPr lang="en-US" baseline="0" dirty="0">
                <a:ea typeface="Arial"/>
                <a:cs typeface="Arial"/>
                <a:sym typeface="Arial"/>
              </a:rPr>
              <a:t> be a barrier to </a:t>
            </a:r>
            <a:r>
              <a:rPr lang="en-US" dirty="0">
                <a:ea typeface="Arial"/>
                <a:cs typeface="Arial"/>
                <a:sym typeface="Arial"/>
              </a:rPr>
              <a:t>healthcare access, particularly for lower-income persons or the under</a:t>
            </a:r>
            <a:r>
              <a:rPr lang="en-US" baseline="0" dirty="0">
                <a:ea typeface="Arial"/>
                <a:cs typeface="Arial"/>
                <a:sym typeface="Arial"/>
              </a:rPr>
              <a:t> or </a:t>
            </a:r>
            <a:r>
              <a:rPr lang="en-US" dirty="0">
                <a:ea typeface="Arial"/>
                <a:cs typeface="Arial"/>
                <a:sym typeface="Arial"/>
              </a:rPr>
              <a:t>uninsured. These barriers are more likely to affect older adults, less educated persons, women, and persons from an ethnic minority group. </a:t>
            </a:r>
          </a:p>
          <a:p>
            <a:pPr marL="0" lvl="0" indent="0" algn="l" rtl="0">
              <a:spcBef>
                <a:spcPts val="0"/>
              </a:spcBef>
              <a:spcAft>
                <a:spcPts val="0"/>
              </a:spcAft>
              <a:buNone/>
            </a:pPr>
            <a:endParaRPr lang="en-US" dirty="0">
              <a:ea typeface="Arial"/>
              <a:cs typeface="Arial"/>
              <a:sym typeface="Arial"/>
            </a:endParaRPr>
          </a:p>
          <a:p>
            <a:pPr marL="0" lvl="0" indent="0" algn="l" rtl="0">
              <a:spcBef>
                <a:spcPts val="0"/>
              </a:spcBef>
              <a:spcAft>
                <a:spcPts val="0"/>
              </a:spcAft>
              <a:buNone/>
            </a:pPr>
            <a:r>
              <a:rPr lang="en-US" dirty="0"/>
              <a:t>References: </a:t>
            </a:r>
          </a:p>
          <a:p>
            <a:pPr marL="0" lvl="0" indent="0" algn="l" rtl="0">
              <a:spcBef>
                <a:spcPts val="0"/>
              </a:spcBef>
              <a:spcAft>
                <a:spcPts val="0"/>
              </a:spcAft>
              <a:buNone/>
            </a:pPr>
            <a:r>
              <a:rPr lang="en-US" dirty="0">
                <a:highlight>
                  <a:srgbClr val="FFFFFF"/>
                </a:highlight>
                <a:ea typeface="Arial"/>
                <a:cs typeface="Arial"/>
                <a:sym typeface="Arial"/>
              </a:rPr>
              <a:t>Syed, S. T., Gerber, B. S., &amp; Sharp, L. K. (2013). Traveling towards disease: transportation barriers to health care access. Journal of community health, 38(5), 976–993. https://doi.org/10.1007/s10900-013-9681-1</a:t>
            </a:r>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34</a:t>
            </a:fld>
            <a:endParaRPr lang="en-US"/>
          </a:p>
        </p:txBody>
      </p:sp>
    </p:spTree>
    <p:extLst>
      <p:ext uri="{BB962C8B-B14F-4D97-AF65-F5344CB8AC3E}">
        <p14:creationId xmlns:p14="http://schemas.microsoft.com/office/powerpoint/2010/main" val="40924858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AE1F9E-0D63-4D4E-8D91-AFCB40222A72}" type="slidenum">
              <a:rPr lang="en-US" smtClean="0"/>
              <a:t>35</a:t>
            </a:fld>
            <a:endParaRPr lang="en-US"/>
          </a:p>
        </p:txBody>
      </p:sp>
    </p:spTree>
    <p:extLst>
      <p:ext uri="{BB962C8B-B14F-4D97-AF65-F5344CB8AC3E}">
        <p14:creationId xmlns:p14="http://schemas.microsoft.com/office/powerpoint/2010/main" val="37505881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A </a:t>
            </a:r>
            <a:r>
              <a:rPr lang="en-US" sz="1200" dirty="0">
                <a:solidFill>
                  <a:schemeClr val="dk1"/>
                </a:solidFill>
                <a:latin typeface="+mn-lt"/>
                <a:ea typeface="Calibri"/>
                <a:cs typeface="Calibri"/>
                <a:sym typeface="Calibri"/>
              </a:rPr>
              <a:t>Health Impact Assessment (HIA) is a valuable tool to bring health into planning and policy making processes. </a:t>
            </a:r>
          </a:p>
          <a:p>
            <a:endParaRPr lang="en-US" sz="1200" dirty="0">
              <a:solidFill>
                <a:schemeClr val="dk1"/>
              </a:solidFill>
              <a:latin typeface="+mn-lt"/>
              <a:ea typeface="Calibri"/>
              <a:cs typeface="Calibri"/>
              <a:sym typeface="Calibri"/>
            </a:endParaRPr>
          </a:p>
          <a:p>
            <a:r>
              <a:rPr lang="en-US" sz="1200" dirty="0">
                <a:solidFill>
                  <a:schemeClr val="dk1"/>
                </a:solidFill>
                <a:latin typeface="+mn-lt"/>
                <a:ea typeface="Calibri"/>
                <a:cs typeface="Calibri"/>
                <a:sym typeface="Calibri"/>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n-lt"/>
                <a:ea typeface="Calibri"/>
                <a:cs typeface="Calibri"/>
                <a:sym typeface="Calibri"/>
              </a:rPr>
              <a:t>The HIA is used to evaluate the potential health effects of policies, programs, or projects on various population groups.</a:t>
            </a:r>
            <a:r>
              <a:rPr lang="en-US" sz="1200" baseline="0" dirty="0">
                <a:solidFill>
                  <a:schemeClr val="dk1"/>
                </a:solidFill>
                <a:latin typeface="+mn-lt"/>
                <a:ea typeface="Calibri"/>
                <a:cs typeface="Calibri"/>
                <a:sym typeface="Calibri"/>
              </a:rPr>
              <a:t> The HIA gives specific attention to assessing these effects on underserved and disadvantaged populations with robust public engagement and equity components.</a:t>
            </a:r>
            <a:endParaRPr lang="en-US" sz="1200" dirty="0">
              <a:solidFill>
                <a:schemeClr val="dk1"/>
              </a:solidFill>
              <a:latin typeface="+mn-lt"/>
              <a:ea typeface="Calibri"/>
              <a:cs typeface="Calibri"/>
              <a:sym typeface="Calibri"/>
            </a:endParaRPr>
          </a:p>
          <a:p>
            <a:r>
              <a:rPr lang="en-US" sz="1200" baseline="0" dirty="0">
                <a:solidFill>
                  <a:schemeClr val="dk1"/>
                </a:solidFill>
                <a:latin typeface="+mn-lt"/>
                <a:ea typeface="Calibri"/>
                <a:cs typeface="Calibri"/>
                <a:sym typeface="Calibri"/>
              </a:rPr>
              <a:t>HIAs produce recommendations that are indented to maximize positive health outcomes, while also minimizing potential negative health outcomes. </a:t>
            </a:r>
          </a:p>
          <a:p>
            <a:endParaRPr lang="en-US" sz="1200" dirty="0">
              <a:solidFill>
                <a:schemeClr val="dk1"/>
              </a:solidFill>
              <a:latin typeface="+mn-lt"/>
              <a:ea typeface="Calibri"/>
              <a:cs typeface="Calibri"/>
              <a:sym typeface="Calibri"/>
            </a:endParaRPr>
          </a:p>
          <a:p>
            <a:r>
              <a:rPr lang="en-US" sz="1200" dirty="0">
                <a:solidFill>
                  <a:schemeClr val="dk1"/>
                </a:solidFill>
                <a:latin typeface="+mn-lt"/>
                <a:ea typeface="Calibri"/>
                <a:cs typeface="Calibri"/>
                <a:sym typeface="Calibri"/>
              </a:rPr>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Ambrose, A., Bashir, N.Y., </a:t>
            </a:r>
            <a:r>
              <a:rPr lang="en-US" sz="1200" dirty="0" err="1"/>
              <a:t>Foden</a:t>
            </a:r>
            <a:r>
              <a:rPr lang="en-US" sz="1200" dirty="0"/>
              <a:t>, M., Gilbertson, J., Green, G., &amp; Stafford, B. (2018). Better housing, better health in London Lambeth : the Lambeth Housing standard health impact assessment and cost benefit analysis.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World Health Organization.</a:t>
            </a:r>
            <a:r>
              <a:rPr lang="en-US" sz="1200" baseline="0" dirty="0"/>
              <a:t> (n.d.). Health impact assessment. https://www.who.int/health-topics/health-impact-assessment#tab=tab_1 </a:t>
            </a:r>
            <a:endParaRPr lang="en-US" sz="1200" dirty="0"/>
          </a:p>
          <a:p>
            <a:endParaRPr lang="en-US" sz="120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36</a:t>
            </a:fld>
            <a:endParaRPr lang="en-US"/>
          </a:p>
        </p:txBody>
      </p:sp>
    </p:spTree>
    <p:extLst>
      <p:ext uri="{BB962C8B-B14F-4D97-AF65-F5344CB8AC3E}">
        <p14:creationId xmlns:p14="http://schemas.microsoft.com/office/powerpoint/2010/main" val="11299822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Video by</a:t>
            </a:r>
            <a:r>
              <a:rPr lang="en-US" baseline="0" dirty="0"/>
              <a:t> the Institute of Public Health introducing Health Impact Assessment. </a:t>
            </a:r>
          </a:p>
          <a:p>
            <a:r>
              <a:rPr lang="en-US" baseline="0" dirty="0"/>
              <a:t>(3 minutes 21 seconds)</a:t>
            </a:r>
          </a:p>
          <a:p>
            <a:r>
              <a:rPr lang="en-US" dirty="0"/>
              <a:t>https://www.youtube.com/watch?v=RiE5Bv_wDNA </a:t>
            </a:r>
          </a:p>
        </p:txBody>
      </p:sp>
      <p:sp>
        <p:nvSpPr>
          <p:cNvPr id="4" name="Slide Number Placeholder 3"/>
          <p:cNvSpPr>
            <a:spLocks noGrp="1"/>
          </p:cNvSpPr>
          <p:nvPr>
            <p:ph type="sldNum" sz="quarter" idx="10"/>
          </p:nvPr>
        </p:nvSpPr>
        <p:spPr/>
        <p:txBody>
          <a:bodyPr/>
          <a:lstStyle/>
          <a:p>
            <a:fld id="{F8AE1F9E-0D63-4D4E-8D91-AFCB40222A72}" type="slidenum">
              <a:rPr lang="en-US" smtClean="0"/>
              <a:t>37</a:t>
            </a:fld>
            <a:endParaRPr lang="en-US"/>
          </a:p>
        </p:txBody>
      </p:sp>
    </p:spTree>
    <p:extLst>
      <p:ext uri="{BB962C8B-B14F-4D97-AF65-F5344CB8AC3E}">
        <p14:creationId xmlns:p14="http://schemas.microsoft.com/office/powerpoint/2010/main" val="29323907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a:t>
            </a:r>
          </a:p>
          <a:p>
            <a:r>
              <a:rPr lang="en-US" dirty="0"/>
              <a:t>HEIA is an extension of HIA </a:t>
            </a:r>
            <a:endParaRPr lang="en-US" b="1" dirty="0"/>
          </a:p>
          <a:p>
            <a:r>
              <a:rPr lang="en-US" b="1" dirty="0"/>
              <a:t>Health equity impact assessment</a:t>
            </a:r>
            <a:r>
              <a:rPr lang="en-US" dirty="0"/>
              <a:t> centers equity within the public decision-making process by identifying </a:t>
            </a:r>
            <a:r>
              <a:rPr lang="en-US" b="1" dirty="0"/>
              <a:t>unintended positive and negative impacts</a:t>
            </a:r>
            <a:r>
              <a:rPr lang="en-US" dirty="0"/>
              <a:t> of programs, plans, or policies</a:t>
            </a:r>
          </a:p>
          <a:p>
            <a:r>
              <a:rPr lang="en-US" dirty="0"/>
              <a:t>It can also raise awareness of health equity in transportation organizations</a:t>
            </a:r>
          </a:p>
          <a:p>
            <a:r>
              <a:rPr lang="en-US" dirty="0"/>
              <a:t>It should be implemented as early as possible in the planning and decision-making process</a:t>
            </a:r>
          </a:p>
          <a:p>
            <a:r>
              <a:rPr lang="en-US" dirty="0"/>
              <a:t>The framework also includes options for mitigation, evaluation, and monitoring</a:t>
            </a:r>
          </a:p>
          <a:p>
            <a:endParaRPr lang="en-US" b="1" dirty="0"/>
          </a:p>
          <a:p>
            <a:r>
              <a:rPr lang="en-US" dirty="0"/>
              <a:t>References:</a:t>
            </a:r>
          </a:p>
          <a:p>
            <a:pPr marL="0" lvl="0" indent="0" algn="l" rtl="0">
              <a:spcBef>
                <a:spcPts val="0"/>
              </a:spcBef>
              <a:spcAft>
                <a:spcPts val="0"/>
              </a:spcAft>
              <a:buNone/>
            </a:pPr>
            <a:r>
              <a:rPr lang="en-US" u="sng" dirty="0">
                <a:solidFill>
                  <a:schemeClr val="hlink"/>
                </a:solidFill>
                <a:hlinkClick r:id="rId3"/>
              </a:rPr>
              <a:t>Ontario Ministry of Health.</a:t>
            </a:r>
            <a:r>
              <a:rPr lang="en-US" u="sng" baseline="0" dirty="0">
                <a:solidFill>
                  <a:schemeClr val="hlink"/>
                </a:solidFill>
                <a:hlinkClick r:id="rId3"/>
              </a:rPr>
              <a:t> (n.d.). Health equity impact assessment. </a:t>
            </a:r>
            <a:r>
              <a:rPr lang="en-US" u="sng" dirty="0">
                <a:solidFill>
                  <a:schemeClr val="hlink"/>
                </a:solidFill>
                <a:hlinkClick r:id="rId3"/>
              </a:rPr>
              <a:t>https://www.health.gov.on.ca/en/pro/programs/heia/</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u="sng" dirty="0">
                <a:solidFill>
                  <a:schemeClr val="hlink"/>
                </a:solidFill>
                <a:hlinkClick r:id="rId4"/>
              </a:rPr>
              <a:t>Health equity Impact Assessment. https://www.porticonetwork.ca/web/heia/home</a:t>
            </a:r>
            <a:endParaRPr lang="en-US" dirty="0"/>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38</a:t>
            </a:fld>
            <a:endParaRPr lang="en-US"/>
          </a:p>
        </p:txBody>
      </p:sp>
    </p:spTree>
    <p:extLst>
      <p:ext uri="{BB962C8B-B14F-4D97-AF65-F5344CB8AC3E}">
        <p14:creationId xmlns:p14="http://schemas.microsoft.com/office/powerpoint/2010/main" val="5990798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figure on the slide shows an example of how the ITHM has been used. The</a:t>
            </a:r>
            <a:r>
              <a:rPr lang="en-US" baseline="0" dirty="0"/>
              <a:t> </a:t>
            </a:r>
            <a:r>
              <a:rPr lang="en-US" sz="1200" b="0" i="0" kern="1200" dirty="0">
                <a:solidFill>
                  <a:schemeClr val="tx1"/>
                </a:solidFill>
                <a:effectLst/>
                <a:latin typeface="+mn-lt"/>
                <a:ea typeface="+mn-ea"/>
                <a:cs typeface="+mn-cs"/>
              </a:rPr>
              <a:t>Nashville Area Metropolitan Planning Organization (NAMPO) used the ITHM to test the health effects of transportation mode shifts using three scenarios. In this example, the moderate scenario “modeled the effects of increasing walking an additional 3.0 miles per week and bicycling an additional 1.2 miles per week, which increased the average total weekly time in active transportation to 94 minutes per person. This translated to an additional 10.5 minutes per day on average in active transportation.” (Whitfield</a:t>
            </a:r>
            <a:r>
              <a:rPr lang="en-US" sz="1200" b="0" i="0" kern="1200" baseline="0" dirty="0">
                <a:solidFill>
                  <a:schemeClr val="tx1"/>
                </a:solidFill>
                <a:effectLst/>
                <a:latin typeface="+mn-lt"/>
                <a:ea typeface="+mn-ea"/>
                <a:cs typeface="+mn-cs"/>
              </a:rPr>
              <a:t> et al., 2017)</a:t>
            </a:r>
            <a:r>
              <a:rPr lang="en-US" sz="1200" b="0" i="0" kern="1200" dirty="0">
                <a:solidFill>
                  <a:schemeClr val="tx1"/>
                </a:solidFill>
                <a:effectLst/>
                <a:latin typeface="+mn-lt"/>
                <a:ea typeface="+mn-ea"/>
                <a:cs typeface="+mn-cs"/>
              </a:rPr>
              <a:t>. The results shown in the</a:t>
            </a:r>
            <a:r>
              <a:rPr lang="en-US" sz="1200" b="0" i="0" kern="1200" baseline="0" dirty="0">
                <a:solidFill>
                  <a:schemeClr val="tx1"/>
                </a:solidFill>
                <a:effectLst/>
                <a:latin typeface="+mn-lt"/>
                <a:ea typeface="+mn-ea"/>
                <a:cs typeface="+mn-cs"/>
              </a:rPr>
              <a:t> table predict decreases in burdens, premature deaths, and costs resulting from diseases. But it also predicts increases in burdens, premature deaths, and costs resulting from crashes (increased exposure to roadway traffic).</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Additional</a:t>
            </a:r>
            <a:r>
              <a:rPr lang="en-US" baseline="0" dirty="0"/>
              <a:t> transportation and heath tools and data sources are provided as a handout in the Transportation Equity Curriculum Guidance Document.</a:t>
            </a:r>
            <a:endParaRPr lang="en-US" dirty="0"/>
          </a:p>
          <a:p>
            <a:endParaRPr lang="en-US" altLang="zh-CN" sz="1200" dirty="0"/>
          </a:p>
          <a:p>
            <a:r>
              <a:rPr lang="en-US" altLang="zh-CN" sz="1200" dirty="0"/>
              <a:t>Resources:</a:t>
            </a:r>
          </a:p>
          <a:p>
            <a:r>
              <a:rPr lang="es-MX" sz="1200" dirty="0">
                <a:hlinkClick r:id="rId3"/>
              </a:rPr>
              <a:t>ITHIM USA. (n.d.) </a:t>
            </a:r>
            <a:r>
              <a:rPr lang="es-MX" sz="1200" dirty="0" err="1">
                <a:hlinkClick r:id="rId3"/>
              </a:rPr>
              <a:t>Integrated</a:t>
            </a:r>
            <a:r>
              <a:rPr lang="es-MX" sz="1200" dirty="0">
                <a:hlinkClick r:id="rId3"/>
              </a:rPr>
              <a:t> </a:t>
            </a:r>
            <a:r>
              <a:rPr lang="es-MX" sz="1200" dirty="0" err="1">
                <a:hlinkClick r:id="rId3"/>
              </a:rPr>
              <a:t>Transport</a:t>
            </a:r>
            <a:r>
              <a:rPr lang="es-MX" sz="1200" dirty="0">
                <a:hlinkClick r:id="rId3"/>
              </a:rPr>
              <a:t> and </a:t>
            </a:r>
            <a:r>
              <a:rPr lang="es-MX" sz="1200" dirty="0" err="1">
                <a:hlinkClick r:id="rId3"/>
              </a:rPr>
              <a:t>Health</a:t>
            </a:r>
            <a:r>
              <a:rPr lang="es-MX" sz="1200" dirty="0">
                <a:hlinkClick r:id="rId3"/>
              </a:rPr>
              <a:t> </a:t>
            </a:r>
            <a:r>
              <a:rPr lang="es-MX" sz="1200" dirty="0" err="1">
                <a:hlinkClick r:id="rId3"/>
              </a:rPr>
              <a:t>Impact</a:t>
            </a:r>
            <a:r>
              <a:rPr lang="es-MX" sz="1200" baseline="0" dirty="0">
                <a:hlinkClick r:id="rId3"/>
              </a:rPr>
              <a:t> </a:t>
            </a:r>
            <a:r>
              <a:rPr lang="es-MX" sz="1200" baseline="0" dirty="0" err="1">
                <a:hlinkClick r:id="rId3"/>
              </a:rPr>
              <a:t>Model</a:t>
            </a:r>
            <a:r>
              <a:rPr lang="es-MX" sz="1200" baseline="0">
                <a:hlinkClick r:id="rId3"/>
              </a:rPr>
              <a:t>. </a:t>
            </a:r>
            <a:r>
              <a:rPr lang="es-MX" sz="1200">
                <a:hlinkClick r:id="rId3"/>
              </a:rPr>
              <a:t>https</a:t>
            </a:r>
            <a:r>
              <a:rPr lang="es-MX" sz="1200" dirty="0">
                <a:hlinkClick r:id="rId3"/>
              </a:rPr>
              <a:t>://www.ithim.org/ithim/</a:t>
            </a:r>
            <a:r>
              <a:rPr lang="es-MX" sz="1200" dirty="0"/>
              <a:t> </a:t>
            </a:r>
          </a:p>
          <a:p>
            <a:r>
              <a:rPr lang="es-MX" sz="1200" dirty="0">
                <a:hlinkClick r:id="rId4"/>
              </a:rPr>
              <a:t>https://www.ithim.org/ithim/#Methods</a:t>
            </a:r>
            <a:r>
              <a:rPr lang="es-MX" sz="1200" dirty="0"/>
              <a:t>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Whitfield, G. P., Meehan, L. A., </a:t>
            </a:r>
            <a:r>
              <a:rPr lang="en-US" sz="1200" b="0" i="0" kern="1200" dirty="0" err="1">
                <a:solidFill>
                  <a:schemeClr val="tx1"/>
                </a:solidFill>
                <a:effectLst/>
                <a:latin typeface="+mn-lt"/>
                <a:ea typeface="+mn-ea"/>
                <a:cs typeface="+mn-cs"/>
              </a:rPr>
              <a:t>Maizlish</a:t>
            </a:r>
            <a:r>
              <a:rPr lang="en-US" sz="1200" b="0" i="0" kern="1200" dirty="0">
                <a:solidFill>
                  <a:schemeClr val="tx1"/>
                </a:solidFill>
                <a:effectLst/>
                <a:latin typeface="+mn-lt"/>
                <a:ea typeface="+mn-ea"/>
                <a:cs typeface="+mn-cs"/>
              </a:rPr>
              <a:t>, N., &amp; </a:t>
            </a:r>
            <a:r>
              <a:rPr lang="en-US" sz="1200" b="0" i="0" kern="1200" dirty="0" err="1">
                <a:solidFill>
                  <a:schemeClr val="tx1"/>
                </a:solidFill>
                <a:effectLst/>
                <a:latin typeface="+mn-lt"/>
                <a:ea typeface="+mn-ea"/>
                <a:cs typeface="+mn-cs"/>
              </a:rPr>
              <a:t>Wendel</a:t>
            </a:r>
            <a:r>
              <a:rPr lang="en-US" sz="1200" b="0" i="0" kern="1200" dirty="0">
                <a:solidFill>
                  <a:schemeClr val="tx1"/>
                </a:solidFill>
                <a:effectLst/>
                <a:latin typeface="+mn-lt"/>
                <a:ea typeface="+mn-ea"/>
                <a:cs typeface="+mn-cs"/>
              </a:rPr>
              <a:t>, A. M. (2017). The Integrated Transport and Health Impact Modeling Tool in Nashville, Tennessee, USA: Implementation Steps and Lessons Learned. </a:t>
            </a:r>
            <a:r>
              <a:rPr lang="en-US" sz="1200" b="0" i="1" kern="1200" dirty="0">
                <a:solidFill>
                  <a:schemeClr val="tx1"/>
                </a:solidFill>
                <a:effectLst/>
                <a:latin typeface="+mn-lt"/>
                <a:ea typeface="+mn-ea"/>
                <a:cs typeface="+mn-cs"/>
              </a:rPr>
              <a:t>Journal of transport &amp; health</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5</a:t>
            </a:r>
            <a:r>
              <a:rPr lang="en-US" sz="1200" b="0" i="0" kern="1200" dirty="0">
                <a:solidFill>
                  <a:schemeClr val="tx1"/>
                </a:solidFill>
                <a:effectLst/>
                <a:latin typeface="+mn-lt"/>
                <a:ea typeface="+mn-ea"/>
                <a:cs typeface="+mn-cs"/>
              </a:rPr>
              <a:t>, 172–181. https://doi.org/10.1016/j.jth.2016.06.009 </a:t>
            </a:r>
            <a:endParaRPr lang="en-US" dirty="0"/>
          </a:p>
        </p:txBody>
      </p:sp>
      <p:sp>
        <p:nvSpPr>
          <p:cNvPr id="4" name="Slide Number Placeholder 3"/>
          <p:cNvSpPr>
            <a:spLocks noGrp="1"/>
          </p:cNvSpPr>
          <p:nvPr>
            <p:ph type="sldNum" sz="quarter" idx="10"/>
          </p:nvPr>
        </p:nvSpPr>
        <p:spPr/>
        <p:txBody>
          <a:bodyPr/>
          <a:lstStyle/>
          <a:p>
            <a:fld id="{F8AE1F9E-0D63-4D4E-8D91-AFCB40222A72}" type="slidenum">
              <a:rPr lang="en-US" smtClean="0"/>
              <a:t>39</a:t>
            </a:fld>
            <a:endParaRPr lang="en-US"/>
          </a:p>
        </p:txBody>
      </p:sp>
    </p:spTree>
    <p:extLst>
      <p:ext uri="{BB962C8B-B14F-4D97-AF65-F5344CB8AC3E}">
        <p14:creationId xmlns:p14="http://schemas.microsoft.com/office/powerpoint/2010/main" val="3776772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Talking Points:</a:t>
            </a:r>
          </a:p>
          <a:p>
            <a:r>
              <a:rPr lang="en-US" sz="1200" kern="1200" dirty="0">
                <a:solidFill>
                  <a:schemeClr val="tx1"/>
                </a:solidFill>
                <a:effectLst/>
                <a:latin typeface="+mn-lt"/>
                <a:ea typeface="+mn-ea"/>
                <a:cs typeface="+mn-cs"/>
              </a:rPr>
              <a:t>Transportation-related health issues persist globally. These issues include traffic crashes, vehicle pollution exposure, personal safety and security, physical activity, access to health-related goods and services, and mental health and subjective well-being. Questions people frequently ask are: how does travel behavior, such as time, distance, and mode choice, influence health? What are the sources of health inequities associated with mobility and accessibility? What are the effects of transportation on the health of different populations? What are the barriers for the disadvantaged groups to live a healthy lifestyle?  As transportation professionals, what strategies can be applied to improve health equity through transportation and built environment interventions? What are their effects on equity outcomes? What are the limitations of the built environment to address health disparities?  </a:t>
            </a:r>
          </a:p>
          <a:p>
            <a:r>
              <a:rPr lang="en-US" sz="1200" kern="1200" dirty="0">
                <a:solidFill>
                  <a:schemeClr val="tx1"/>
                </a:solidFill>
                <a:effectLst/>
                <a:latin typeface="+mn-lt"/>
                <a:ea typeface="+mn-ea"/>
                <a:cs typeface="+mn-cs"/>
              </a:rPr>
              <a:t> </a:t>
            </a:r>
            <a:endParaRPr lang="en-US" dirty="0"/>
          </a:p>
          <a:p>
            <a:pPr marL="0" lvl="0" indent="0" algn="l" rtl="0">
              <a:spcBef>
                <a:spcPts val="0"/>
              </a:spcBef>
              <a:spcAft>
                <a:spcPts val="0"/>
              </a:spcAft>
              <a:buNone/>
            </a:pPr>
            <a:r>
              <a:rPr lang="en-US" sz="1200" dirty="0">
                <a:ea typeface="Arial"/>
                <a:cs typeface="Arial"/>
                <a:sym typeface="Arial"/>
              </a:rPr>
              <a:t>Suggestion: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Before you move to the next slide, complete the knowledge probe activity </a:t>
            </a:r>
            <a:r>
              <a:rPr lang="en-US" sz="1200" b="0" i="0" u="none" strike="noStrike" kern="1200" baseline="0" dirty="0">
                <a:solidFill>
                  <a:schemeClr val="tx1"/>
                </a:solidFill>
              </a:rPr>
              <a:t>Module 8 Probe Question #1 </a:t>
            </a:r>
            <a:r>
              <a:rPr lang="en-US" dirty="0"/>
              <a:t>(see the</a:t>
            </a:r>
            <a:r>
              <a:rPr lang="en-US" baseline="0" dirty="0"/>
              <a:t> module outline for more information):</a:t>
            </a:r>
            <a:endParaRPr lang="en-US" sz="1200" b="0" i="0" u="none" strike="noStrike" kern="1200" baseline="0" dirty="0">
              <a:solidFill>
                <a:schemeClr val="tx1"/>
              </a:solidFill>
            </a:endParaRPr>
          </a:p>
          <a:p>
            <a:pPr marL="0" lvl="0" indent="0" algn="l" rtl="0">
              <a:spcBef>
                <a:spcPts val="0"/>
              </a:spcBef>
              <a:spcAft>
                <a:spcPts val="0"/>
              </a:spcAft>
              <a:buNone/>
            </a:pPr>
            <a:r>
              <a:rPr lang="en-US" sz="1200" dirty="0">
                <a:ea typeface="Arial"/>
                <a:cs typeface="Arial"/>
                <a:sym typeface="Arial"/>
              </a:rPr>
              <a:t>What is the relationship between equity in public health and equity in transportation? Explain</a:t>
            </a:r>
            <a:r>
              <a:rPr lang="en-US" sz="1200" baseline="0" dirty="0">
                <a:ea typeface="Arial"/>
                <a:cs typeface="Arial"/>
                <a:sym typeface="Arial"/>
              </a:rPr>
              <a:t> how you arrived at your answer.</a:t>
            </a:r>
            <a:endParaRPr lang="en-US" sz="1200" dirty="0">
              <a:ea typeface="Arial"/>
              <a:cs typeface="Arial"/>
              <a:sym typeface="Arial"/>
            </a:endParaRPr>
          </a:p>
          <a:p>
            <a:pPr marL="0" lvl="0" indent="0" algn="l" rtl="0">
              <a:spcBef>
                <a:spcPts val="0"/>
              </a:spcBef>
              <a:spcAft>
                <a:spcPts val="0"/>
              </a:spcAft>
              <a:buNone/>
            </a:pPr>
            <a:endParaRPr lang="en-US" sz="1200" dirty="0">
              <a:ea typeface="Arial"/>
              <a:cs typeface="Arial"/>
              <a:sym typeface="Arial"/>
            </a:endParaRPr>
          </a:p>
          <a:p>
            <a:pPr marL="0" lvl="0" indent="0" algn="l" rtl="0">
              <a:spcBef>
                <a:spcPts val="0"/>
              </a:spcBef>
              <a:spcAft>
                <a:spcPts val="0"/>
              </a:spcAft>
              <a:buNone/>
            </a:pPr>
            <a:r>
              <a:rPr lang="en-US" sz="1200" dirty="0">
                <a:ea typeface="Arial"/>
                <a:cs typeface="Arial"/>
                <a:sym typeface="Arial"/>
              </a:rPr>
              <a:t>References: </a:t>
            </a:r>
          </a:p>
          <a:p>
            <a:pPr marL="0" lvl="0" indent="0" algn="l" rtl="0">
              <a:spcBef>
                <a:spcPts val="0"/>
              </a:spcBef>
              <a:spcAft>
                <a:spcPts val="0"/>
              </a:spcAft>
              <a:buNone/>
            </a:pPr>
            <a:r>
              <a:rPr lang="en-US" sz="1200" dirty="0">
                <a:ea typeface="Arial"/>
                <a:cs typeface="Arial"/>
                <a:sym typeface="Arial"/>
              </a:rPr>
              <a:t>Nunn et al 2020</a:t>
            </a:r>
          </a:p>
          <a:p>
            <a:pPr marL="0" lvl="0" indent="0" algn="l" rtl="0">
              <a:spcBef>
                <a:spcPts val="0"/>
              </a:spcBef>
              <a:spcAft>
                <a:spcPts val="0"/>
              </a:spcAft>
              <a:buNone/>
            </a:pPr>
            <a:r>
              <a:rPr lang="en-US" sz="1200" dirty="0">
                <a:ea typeface="Arial"/>
                <a:cs typeface="Arial"/>
                <a:sym typeface="Arial"/>
              </a:rPr>
              <a:t>A Dozen Facts about the Economics of  the U.S. Health-Care System</a:t>
            </a:r>
          </a:p>
          <a:p>
            <a:pPr marL="0" lvl="0" indent="0" algn="l" rtl="0">
              <a:spcBef>
                <a:spcPts val="0"/>
              </a:spcBef>
              <a:spcAft>
                <a:spcPts val="0"/>
              </a:spcAft>
              <a:buNone/>
            </a:pPr>
            <a:r>
              <a:rPr lang="en-US" sz="1200" u="sng" dirty="0">
                <a:solidFill>
                  <a:schemeClr val="hlink"/>
                </a:solidFill>
                <a:ea typeface="Arial"/>
                <a:cs typeface="Arial"/>
                <a:sym typeface="Arial"/>
                <a:hlinkClick r:id="rId3"/>
              </a:rPr>
              <a:t>https://www.brookings.edu/research/a-dozen-facts-about-the-economics-of-the-u-s-health-care-system/</a:t>
            </a:r>
            <a:r>
              <a:rPr lang="en-US" sz="1200" dirty="0">
                <a:ea typeface="Arial"/>
                <a:cs typeface="Arial"/>
                <a:sym typeface="Arial"/>
              </a:rPr>
              <a:t>; </a:t>
            </a:r>
          </a:p>
          <a:p>
            <a:pPr marL="0" lvl="0" indent="0" algn="l" rtl="0">
              <a:spcBef>
                <a:spcPts val="0"/>
              </a:spcBef>
              <a:spcAft>
                <a:spcPts val="0"/>
              </a:spcAft>
              <a:buNone/>
            </a:pPr>
            <a:endParaRPr lang="en-US" sz="1200" dirty="0">
              <a:ea typeface="Arial"/>
              <a:cs typeface="Arial"/>
              <a:sym typeface="Arial"/>
            </a:endParaRPr>
          </a:p>
          <a:p>
            <a:pPr marL="0" lvl="0" indent="0" algn="l" rtl="0">
              <a:spcBef>
                <a:spcPts val="0"/>
              </a:spcBef>
              <a:spcAft>
                <a:spcPts val="0"/>
              </a:spcAft>
              <a:buNone/>
            </a:pPr>
            <a:r>
              <a:rPr lang="en-US" sz="1200" dirty="0" err="1">
                <a:ea typeface="Arial"/>
                <a:cs typeface="Arial"/>
                <a:sym typeface="Arial"/>
              </a:rPr>
              <a:t>Sallis</a:t>
            </a:r>
            <a:r>
              <a:rPr lang="en-US" sz="1200" dirty="0">
                <a:ea typeface="Arial"/>
                <a:cs typeface="Arial"/>
                <a:sym typeface="Arial"/>
              </a:rPr>
              <a:t>, 2019</a:t>
            </a:r>
          </a:p>
          <a:p>
            <a:pPr marL="0" lvl="0" indent="0" algn="l" rtl="0">
              <a:spcBef>
                <a:spcPts val="0"/>
              </a:spcBef>
              <a:spcAft>
                <a:spcPts val="0"/>
              </a:spcAft>
              <a:buNone/>
            </a:pPr>
            <a:r>
              <a:rPr lang="en-US" sz="1200" dirty="0">
                <a:ea typeface="Arial"/>
                <a:cs typeface="Arial"/>
                <a:sym typeface="Arial"/>
              </a:rPr>
              <a:t>Health + Transportation: Opportunities for Two Titans</a:t>
            </a:r>
          </a:p>
          <a:p>
            <a:pPr marL="0" lvl="0" indent="0" algn="l" rtl="0">
              <a:spcBef>
                <a:spcPts val="0"/>
              </a:spcBef>
              <a:spcAft>
                <a:spcPts val="0"/>
              </a:spcAft>
              <a:buNone/>
            </a:pPr>
            <a:r>
              <a:rPr lang="en-US" sz="1200" dirty="0">
                <a:ea typeface="Arial"/>
                <a:cs typeface="Arial"/>
                <a:sym typeface="Arial"/>
              </a:rPr>
              <a:t>in Conference on Health and Active Transportation</a:t>
            </a:r>
          </a:p>
          <a:p>
            <a:pPr marL="0" lvl="0" indent="0" algn="l" rtl="0">
              <a:spcBef>
                <a:spcPts val="0"/>
              </a:spcBef>
              <a:spcAft>
                <a:spcPts val="0"/>
              </a:spcAft>
              <a:buNone/>
            </a:pPr>
            <a:r>
              <a:rPr lang="en-US" sz="1200" dirty="0">
                <a:ea typeface="Arial"/>
                <a:cs typeface="Arial"/>
                <a:sym typeface="Arial"/>
              </a:rPr>
              <a:t>Transportation Research Circular E-C264</a:t>
            </a:r>
          </a:p>
          <a:p>
            <a:pPr marL="0" lvl="0" indent="0" algn="l" rtl="0">
              <a:spcBef>
                <a:spcPts val="0"/>
              </a:spcBef>
              <a:spcAft>
                <a:spcPts val="0"/>
              </a:spcAft>
              <a:buNone/>
            </a:pPr>
            <a:r>
              <a:rPr lang="en-US" sz="1200" u="sng" dirty="0">
                <a:solidFill>
                  <a:schemeClr val="hlink"/>
                </a:solidFill>
                <a:ea typeface="Arial"/>
                <a:cs typeface="Arial"/>
                <a:sym typeface="Arial"/>
                <a:hlinkClick r:id="rId4"/>
              </a:rPr>
              <a:t>https://www.trb.org/Publications/PubsTransportationResearchCirculars.aspx</a:t>
            </a:r>
            <a:endParaRPr lang="en-US" sz="1200" dirty="0">
              <a:ea typeface="Arial"/>
              <a:cs typeface="Arial"/>
              <a:sym typeface="Arial"/>
            </a:endParaRPr>
          </a:p>
          <a:p>
            <a:pPr marL="0" lvl="0" indent="0" algn="l" rtl="0">
              <a:spcBef>
                <a:spcPts val="0"/>
              </a:spcBef>
              <a:spcAft>
                <a:spcPts val="0"/>
              </a:spcAft>
              <a:buNone/>
            </a:pPr>
            <a:endParaRPr lang="en-US" sz="1200" dirty="0">
              <a:ea typeface="Arial"/>
              <a:cs typeface="Arial"/>
              <a:sym typeface="Arial"/>
            </a:endParaRPr>
          </a:p>
          <a:p>
            <a:pPr marL="0" lvl="0" indent="0" algn="l" rtl="0">
              <a:spcBef>
                <a:spcPts val="0"/>
              </a:spcBef>
              <a:spcAft>
                <a:spcPts val="0"/>
              </a:spcAft>
              <a:buNone/>
            </a:pPr>
            <a:r>
              <a:rPr lang="en-US" sz="1200" dirty="0">
                <a:ea typeface="Arial"/>
                <a:cs typeface="Arial"/>
                <a:sym typeface="Arial"/>
              </a:rPr>
              <a:t>U.S. Department of Health and Human Services</a:t>
            </a:r>
          </a:p>
          <a:p>
            <a:pPr marL="0" lvl="0" indent="0" algn="l" rtl="0">
              <a:spcBef>
                <a:spcPts val="0"/>
              </a:spcBef>
              <a:spcAft>
                <a:spcPts val="0"/>
              </a:spcAft>
              <a:buNone/>
            </a:pPr>
            <a:r>
              <a:rPr lang="en-US" sz="1200" dirty="0">
                <a:ea typeface="Arial"/>
                <a:cs typeface="Arial"/>
                <a:sym typeface="Arial"/>
              </a:rPr>
              <a:t>Healthy People 2030</a:t>
            </a:r>
          </a:p>
          <a:p>
            <a:pPr marL="0" lvl="0" indent="0" algn="l" rtl="0">
              <a:spcBef>
                <a:spcPts val="0"/>
              </a:spcBef>
              <a:spcAft>
                <a:spcPts val="0"/>
              </a:spcAft>
              <a:buNone/>
            </a:pPr>
            <a:r>
              <a:rPr lang="en-US" sz="1200" u="sng" dirty="0">
                <a:solidFill>
                  <a:schemeClr val="hlink"/>
                </a:solidFill>
                <a:ea typeface="Arial"/>
                <a:cs typeface="Arial"/>
                <a:sym typeface="Arial"/>
                <a:hlinkClick r:id="rId5"/>
              </a:rPr>
              <a:t>https://health.gov/healthypeople/objectives-and-data/social-determinants-health</a:t>
            </a:r>
            <a:endParaRPr lang="en-US" sz="1200" dirty="0">
              <a:ea typeface="Arial"/>
              <a:cs typeface="Arial"/>
              <a:sym typeface="Arial"/>
            </a:endParaRPr>
          </a:p>
        </p:txBody>
      </p:sp>
      <p:sp>
        <p:nvSpPr>
          <p:cNvPr id="4" name="Slide Number Placeholder 3"/>
          <p:cNvSpPr>
            <a:spLocks noGrp="1"/>
          </p:cNvSpPr>
          <p:nvPr>
            <p:ph type="sldNum" sz="quarter" idx="5"/>
          </p:nvPr>
        </p:nvSpPr>
        <p:spPr/>
        <p:txBody>
          <a:bodyPr/>
          <a:lstStyle/>
          <a:p>
            <a:fld id="{F8AE1F9E-0D63-4D4E-8D91-AFCB40222A72}" type="slidenum">
              <a:rPr lang="en-US" smtClean="0"/>
              <a:t>4</a:t>
            </a:fld>
            <a:endParaRPr lang="en-US"/>
          </a:p>
        </p:txBody>
      </p:sp>
    </p:spTree>
    <p:extLst>
      <p:ext uri="{BB962C8B-B14F-4D97-AF65-F5344CB8AC3E}">
        <p14:creationId xmlns:p14="http://schemas.microsoft.com/office/powerpoint/2010/main" val="26661274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Additional</a:t>
            </a:r>
            <a:r>
              <a:rPr lang="en-US" baseline="0" dirty="0"/>
              <a:t> transportation and heath tools and data sources are provided as a handout in the Transportation Equity Curriculum Guidance Document.</a:t>
            </a:r>
            <a:endParaRPr lang="en-US" dirty="0"/>
          </a:p>
          <a:p>
            <a:endParaRPr lang="en-US" dirty="0"/>
          </a:p>
        </p:txBody>
      </p:sp>
      <p:sp>
        <p:nvSpPr>
          <p:cNvPr id="4" name="Slide Number Placeholder 3"/>
          <p:cNvSpPr>
            <a:spLocks noGrp="1"/>
          </p:cNvSpPr>
          <p:nvPr>
            <p:ph type="sldNum" sz="quarter" idx="10"/>
          </p:nvPr>
        </p:nvSpPr>
        <p:spPr/>
        <p:txBody>
          <a:bodyPr/>
          <a:lstStyle/>
          <a:p>
            <a:fld id="{F8AE1F9E-0D63-4D4E-8D91-AFCB40222A72}" type="slidenum">
              <a:rPr lang="en-US" smtClean="0"/>
              <a:t>40</a:t>
            </a:fld>
            <a:endParaRPr lang="en-US"/>
          </a:p>
        </p:txBody>
      </p:sp>
    </p:spTree>
    <p:extLst>
      <p:ext uri="{BB962C8B-B14F-4D97-AF65-F5344CB8AC3E}">
        <p14:creationId xmlns:p14="http://schemas.microsoft.com/office/powerpoint/2010/main" val="659031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200" dirty="0">
                <a:ea typeface="Arial"/>
                <a:cs typeface="Arial"/>
                <a:sym typeface="Arial"/>
              </a:rPr>
              <a:t>Key Message: A well-planned transportation system that emphasizes health and encourages</a:t>
            </a:r>
            <a:r>
              <a:rPr lang="en-US" sz="1200" baseline="0" dirty="0">
                <a:ea typeface="Arial"/>
                <a:cs typeface="Arial"/>
                <a:sym typeface="Arial"/>
              </a:rPr>
              <a:t> modal diversity </a:t>
            </a:r>
            <a:r>
              <a:rPr lang="en-US" sz="1200" dirty="0">
                <a:ea typeface="Arial"/>
                <a:cs typeface="Arial"/>
                <a:sym typeface="Arial"/>
              </a:rPr>
              <a:t>results in</a:t>
            </a:r>
            <a:r>
              <a:rPr lang="en-US" sz="1200" baseline="0" dirty="0">
                <a:ea typeface="Arial"/>
                <a:cs typeface="Arial"/>
                <a:sym typeface="Arial"/>
              </a:rPr>
              <a:t> positive health outcomes through active transportation, access to healthcare and healthy food, and sustainable infrastructure. Transportation that is not planned with health and modal diversity in mind can have negative health outcomes. For example, a transportation system that is dependent on single occupancy vehicles encourages a sedentary lifestyle, increases emissions, and increases the potential for vehicular-related crashes (which are typically higher speed, resulting in more severe injuries or fatalities).</a:t>
            </a:r>
            <a:endParaRPr lang="en-US" sz="1200" dirty="0">
              <a:ea typeface="Arial"/>
              <a:cs typeface="Arial"/>
              <a:sym typeface="Arial"/>
            </a:endParaRPr>
          </a:p>
          <a:p>
            <a:pPr marL="0" lvl="0" indent="0" algn="l" rtl="0">
              <a:spcBef>
                <a:spcPts val="0"/>
              </a:spcBef>
              <a:spcAft>
                <a:spcPts val="0"/>
              </a:spcAft>
              <a:buNone/>
            </a:pPr>
            <a:endParaRPr lang="en-US" sz="1200" dirty="0">
              <a:ea typeface="Arial"/>
              <a:cs typeface="Arial"/>
              <a:sym typeface="Arial"/>
            </a:endParaRPr>
          </a:p>
          <a:p>
            <a:pPr marL="0" lvl="0" indent="0" algn="l" rtl="0">
              <a:spcBef>
                <a:spcPts val="0"/>
              </a:spcBef>
              <a:spcAft>
                <a:spcPts val="0"/>
              </a:spcAft>
              <a:buNone/>
            </a:pPr>
            <a:r>
              <a:rPr lang="en-US" sz="1200" dirty="0">
                <a:ea typeface="Arial"/>
                <a:cs typeface="Arial"/>
                <a:sym typeface="Arial"/>
              </a:rPr>
              <a:t>References: </a:t>
            </a:r>
          </a:p>
          <a:p>
            <a:pPr marL="0" lvl="0" indent="0" algn="l" rtl="0">
              <a:spcBef>
                <a:spcPts val="0"/>
              </a:spcBef>
              <a:spcAft>
                <a:spcPts val="0"/>
              </a:spcAft>
              <a:buNone/>
            </a:pPr>
            <a:r>
              <a:rPr lang="en-US" dirty="0"/>
              <a:t>CDC. (n.d.) Leading Causes of Death. </a:t>
            </a:r>
            <a:r>
              <a:rPr lang="en-US" u="sng" dirty="0">
                <a:solidFill>
                  <a:schemeClr val="hlink"/>
                </a:solidFill>
                <a:hlinkClick r:id="rId3"/>
              </a:rPr>
              <a:t>https://www.cdc.gov/nchs/fastats/leading-causes-of-death.htm</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err="1"/>
              <a:t>Mokdad</a:t>
            </a:r>
            <a:r>
              <a:rPr lang="en-US" dirty="0"/>
              <a:t> et al. (2004). Actual Causes of Death in the United States, 2000. </a:t>
            </a:r>
            <a:r>
              <a:rPr lang="en-US" u="sng" dirty="0">
                <a:solidFill>
                  <a:schemeClr val="hlink"/>
                </a:solidFill>
                <a:hlinkClick r:id="rId4"/>
              </a:rPr>
              <a:t>https://jamanetwork.com/journals/jama/article-abstract/198357?casa_token=NHb0plWxok0AAAAA:IQG3oQQZ5WRBl1NLmWfb4Bgct4rbHTKYcpEgU1Fz4GFNq3yEhb7w6Pc495qKKs3PisJ5--bBPg</a:t>
            </a:r>
            <a:endParaRPr lang="en-US" dirty="0"/>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5</a:t>
            </a:fld>
            <a:endParaRPr lang="en-US"/>
          </a:p>
        </p:txBody>
      </p:sp>
    </p:spTree>
    <p:extLst>
      <p:ext uri="{BB962C8B-B14F-4D97-AF65-F5344CB8AC3E}">
        <p14:creationId xmlns:p14="http://schemas.microsoft.com/office/powerpoint/2010/main" val="2982733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E1F9E-0D63-4D4E-8D91-AFCB40222A72}" type="slidenum">
              <a:rPr lang="en-US" smtClean="0"/>
              <a:t>6</a:t>
            </a:fld>
            <a:endParaRPr lang="en-US"/>
          </a:p>
        </p:txBody>
      </p:sp>
    </p:spTree>
    <p:extLst>
      <p:ext uri="{BB962C8B-B14F-4D97-AF65-F5344CB8AC3E}">
        <p14:creationId xmlns:p14="http://schemas.microsoft.com/office/powerpoint/2010/main" val="2607266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Suggestion: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Before you move to the next slide, complete the knowledge probe activity </a:t>
            </a:r>
            <a:r>
              <a:rPr lang="en-US" sz="1200" b="0" i="0" u="none" strike="noStrike" kern="1200" baseline="0" dirty="0">
                <a:solidFill>
                  <a:schemeClr val="tx1"/>
                </a:solidFill>
              </a:rPr>
              <a:t>Module 8 Probe Question #2 </a:t>
            </a:r>
            <a:r>
              <a:rPr lang="en-US" dirty="0"/>
              <a:t>(see the</a:t>
            </a:r>
            <a:r>
              <a:rPr lang="en-US" baseline="0" dirty="0"/>
              <a:t> module outline for more information):</a:t>
            </a:r>
            <a:endParaRPr lang="en-US" sz="1200" b="0" i="0" u="none" strike="noStrike" kern="1200" baseline="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rPr>
              <a:t>What are some of the transportation-related health issues experiences by underserved populations? Are any of these issues avoidable or preventable? What are some strategies that transportation professionals can use to mitigate transportation-related health inequities?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Arial"/>
                <a:cs typeface="Arial"/>
                <a:sym typeface="Arial"/>
              </a:rPr>
              <a:t>References: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Arial"/>
                <a:cs typeface="Arial"/>
                <a:sym typeface="Arial"/>
              </a:rPr>
              <a:t>CSDH. (2008). Closing the gap in a generation: health equity through action on the social determinants of health. Final Report of the Commission on Social Determinants of Health. Geneva, World Health Organization. https://www.who.int/social_determinants/final_report/csdh_finalreport_2008.pdf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rPr>
              <a:t>The Pew Charitable Trusts and the Robert Wood Johnson Foundation.</a:t>
            </a:r>
            <a:r>
              <a:rPr lang="en-US" sz="1200" kern="1200" baseline="0" dirty="0">
                <a:solidFill>
                  <a:schemeClr val="tx1"/>
                </a:solidFill>
                <a:effectLst/>
              </a:rPr>
              <a:t> (</a:t>
            </a:r>
            <a:r>
              <a:rPr lang="en-US" sz="1200" kern="1200" dirty="0">
                <a:solidFill>
                  <a:schemeClr val="tx1"/>
                </a:solidFill>
                <a:effectLst/>
              </a:rPr>
              <a:t>2020). Do health impact assessments promote equity? Insights on the contributions of HIAs in addressing factors that lead to disparities. https://www.pewtrusts.org/en/research-and-analysis/issue-briefs/2020/03/do-health-impact-assessments-promote-equity </a:t>
            </a:r>
          </a:p>
        </p:txBody>
      </p:sp>
      <p:sp>
        <p:nvSpPr>
          <p:cNvPr id="4" name="Slide Number Placeholder 3"/>
          <p:cNvSpPr>
            <a:spLocks noGrp="1"/>
          </p:cNvSpPr>
          <p:nvPr>
            <p:ph type="sldNum" sz="quarter" idx="5"/>
          </p:nvPr>
        </p:nvSpPr>
        <p:spPr/>
        <p:txBody>
          <a:bodyPr/>
          <a:lstStyle/>
          <a:p>
            <a:fld id="{F8AE1F9E-0D63-4D4E-8D91-AFCB40222A72}" type="slidenum">
              <a:rPr lang="en-US" smtClean="0"/>
              <a:t>7</a:t>
            </a:fld>
            <a:endParaRPr lang="en-US"/>
          </a:p>
        </p:txBody>
      </p:sp>
    </p:spTree>
    <p:extLst>
      <p:ext uri="{BB962C8B-B14F-4D97-AF65-F5344CB8AC3E}">
        <p14:creationId xmlns:p14="http://schemas.microsoft.com/office/powerpoint/2010/main" val="1398242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200" dirty="0">
                <a:ea typeface="Arial"/>
                <a:cs typeface="Arial"/>
                <a:sym typeface="Arial"/>
              </a:rPr>
              <a:t>Key Message: People may assume that healthcare or genetics are what make people healthy or not, but this is not the whole story. The social, physical, and economic determinants of health are just as important. </a:t>
            </a:r>
            <a:r>
              <a:rPr lang="en-US" sz="1200" dirty="0">
                <a:solidFill>
                  <a:srgbClr val="0D1941"/>
                </a:solidFill>
              </a:rPr>
              <a:t>The conditions in which people are born, live, learn, work, play, worship, and age…affect a wide range of health, functioning, and quality-of-life outcomes and risks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D194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D1941"/>
                </a:solidFill>
              </a:rPr>
              <a:t>Suggestion: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Before you move to the next slide, complete the knowledge probe activity </a:t>
            </a:r>
            <a:r>
              <a:rPr lang="en-US" sz="1200" b="0" i="0" u="none" strike="noStrike" kern="1200" baseline="0" dirty="0">
                <a:solidFill>
                  <a:schemeClr val="tx1"/>
                </a:solidFill>
              </a:rPr>
              <a:t>Module 8 Probe Question #3 </a:t>
            </a:r>
            <a:r>
              <a:rPr lang="en-US" dirty="0"/>
              <a:t>(see the</a:t>
            </a:r>
            <a:r>
              <a:rPr lang="en-US" baseline="0" dirty="0"/>
              <a:t> module outline for more information):</a:t>
            </a:r>
            <a:endParaRPr lang="en-US" sz="1200" b="0" i="0" u="none" strike="noStrike" kern="1200" baseline="0" dirty="0">
              <a:solidFill>
                <a:schemeClr val="tx1"/>
              </a:solidFill>
            </a:endParaRPr>
          </a:p>
          <a:p>
            <a:r>
              <a:rPr lang="en-US" dirty="0">
                <a:solidFill>
                  <a:srgbClr val="0D1941"/>
                </a:solidFill>
              </a:rPr>
              <a:t>Ask students to review the social</a:t>
            </a:r>
            <a:r>
              <a:rPr lang="en-US" baseline="0" dirty="0">
                <a:solidFill>
                  <a:srgbClr val="0D1941"/>
                </a:solidFill>
              </a:rPr>
              <a:t> determinants of health on the slide.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rPr>
              <a:t>How do the social determinants of health influence health outcomes? How does transportation contribute the social determinants of health and the resulting health outcomes? Please explain your answer.</a:t>
            </a:r>
          </a:p>
          <a:p>
            <a:endParaRPr lang="en-US" baseline="0" dirty="0">
              <a:solidFill>
                <a:srgbClr val="0D1941"/>
              </a:solidFill>
            </a:endParaRPr>
          </a:p>
          <a:p>
            <a:r>
              <a:rPr lang="en-US" baseline="0" dirty="0">
                <a:solidFill>
                  <a:srgbClr val="0D1941"/>
                </a:solidFill>
              </a:rPr>
              <a:t>References:</a:t>
            </a:r>
          </a:p>
          <a:p>
            <a:r>
              <a:rPr lang="en-US" baseline="0" dirty="0">
                <a:solidFill>
                  <a:srgbClr val="0D1941"/>
                </a:solidFill>
              </a:rPr>
              <a:t>Kaiser Family Foundation. (2018). Beyond health care: The role of social determinants in promoting health and health equity. https://www.kff.org/racial-equity-and-health-policy/issue-brief/beyond-health-care-the-role-of-social-determinants-in-promoting-health-and-health-equity/ </a:t>
            </a:r>
          </a:p>
          <a:p>
            <a:endParaRPr lang="en-US" baseline="0" dirty="0">
              <a:solidFill>
                <a:srgbClr val="0D1941"/>
              </a:solidFill>
            </a:endParaRPr>
          </a:p>
          <a:p>
            <a:r>
              <a:rPr lang="en-US" sz="1200" b="0" i="0" kern="1200" dirty="0">
                <a:solidFill>
                  <a:schemeClr val="tx1"/>
                </a:solidFill>
                <a:effectLst/>
              </a:rPr>
              <a:t>Healthy People 2030, U.S. Department of Health and Human Services, Office of Disease Prevention and Health Promotion. Retrieved [date graphic was accessed], from </a:t>
            </a:r>
            <a:r>
              <a:rPr lang="en-US" sz="1200" b="0" i="0" u="sng" kern="1200" dirty="0">
                <a:solidFill>
                  <a:schemeClr val="tx1"/>
                </a:solidFill>
                <a:effectLst/>
                <a:hlinkClick r:id="rId3"/>
              </a:rPr>
              <a:t>https://health.gov/healthypeople/objectives-and-data/social-determinants-health</a:t>
            </a:r>
            <a:endParaRPr lang="en-US" baseline="0" dirty="0">
              <a:solidFill>
                <a:srgbClr val="0D194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lvl="0" indent="0" algn="l" rtl="0">
              <a:spcBef>
                <a:spcPts val="0"/>
              </a:spcBef>
              <a:spcAft>
                <a:spcPts val="0"/>
              </a:spcAft>
              <a:buNone/>
            </a:pPr>
            <a:endParaRPr lang="en-US" sz="1200" dirty="0">
              <a:ea typeface="Arial"/>
              <a:cs typeface="Arial"/>
              <a:sym typeface="Arial"/>
            </a:endParaRPr>
          </a:p>
          <a:p>
            <a:pPr marL="0" lvl="0" indent="0" algn="l" rtl="0">
              <a:spcBef>
                <a:spcPts val="0"/>
              </a:spcBef>
              <a:spcAft>
                <a:spcPts val="0"/>
              </a:spcAft>
              <a:buNone/>
            </a:pPr>
            <a:endParaRPr lang="en-US" sz="1200" dirty="0">
              <a:ea typeface="Arial"/>
              <a:cs typeface="Arial"/>
              <a:sym typeface="Arial"/>
            </a:endParaRPr>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8</a:t>
            </a:fld>
            <a:endParaRPr lang="en-US"/>
          </a:p>
        </p:txBody>
      </p:sp>
    </p:spTree>
    <p:extLst>
      <p:ext uri="{BB962C8B-B14F-4D97-AF65-F5344CB8AC3E}">
        <p14:creationId xmlns:p14="http://schemas.microsoft.com/office/powerpoint/2010/main" val="2866997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Key Message: Transportation</a:t>
            </a:r>
            <a:r>
              <a:rPr lang="en-US" baseline="0" dirty="0"/>
              <a:t> and health are interrelated. Access to transportation and the quality of the transportation system can benefit or burden people in myriad ways.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Talking Points:</a:t>
            </a:r>
          </a:p>
          <a:p>
            <a:pPr marL="0" lvl="0" indent="0" algn="l" rtl="0">
              <a:spcBef>
                <a:spcPts val="0"/>
              </a:spcBef>
              <a:spcAft>
                <a:spcPts val="0"/>
              </a:spcAft>
              <a:buNone/>
            </a:pPr>
            <a:r>
              <a:rPr lang="en-US" baseline="0" dirty="0"/>
              <a:t>Transportation affects:</a:t>
            </a:r>
            <a:endParaRPr lang="en-US" dirty="0"/>
          </a:p>
          <a:p>
            <a:pPr lvl="0" indent="-203200">
              <a:spcBef>
                <a:spcPts val="0"/>
              </a:spcBef>
              <a:buClr>
                <a:schemeClr val="dk1"/>
              </a:buClr>
              <a:buSzPts val="1600"/>
              <a:buFont typeface="Arial" panose="020B0604020202020204" pitchFamily="34" charset="0"/>
              <a:buChar char="•"/>
            </a:pPr>
            <a:r>
              <a:rPr lang="en-US" dirty="0"/>
              <a:t>Access jobs, schools, health care, and other opportunities</a:t>
            </a:r>
          </a:p>
          <a:p>
            <a:pPr lvl="0" indent="-203200">
              <a:buClr>
                <a:schemeClr val="dk1"/>
              </a:buClr>
              <a:buSzPts val="1600"/>
              <a:buFont typeface="Arial" panose="020B0604020202020204" pitchFamily="34" charset="0"/>
              <a:buChar char="•"/>
            </a:pPr>
            <a:r>
              <a:rPr lang="en-US" dirty="0"/>
              <a:t>Goods movement, which supports daily life but is also associated with emissions and transportation worker health</a:t>
            </a:r>
          </a:p>
          <a:p>
            <a:pPr lvl="0" indent="-203200">
              <a:buClr>
                <a:schemeClr val="dk1"/>
              </a:buClr>
              <a:buSzPts val="1600"/>
              <a:buFont typeface="Arial" panose="020B0604020202020204" pitchFamily="34" charset="0"/>
              <a:buChar char="•"/>
            </a:pPr>
            <a:r>
              <a:rPr lang="en-US" dirty="0"/>
              <a:t>Opportunities for health-promoting physical activity and access to food (e.g. food deserts, access to healthy food)</a:t>
            </a:r>
          </a:p>
          <a:p>
            <a:pPr lvl="0" indent="-203200">
              <a:buClr>
                <a:schemeClr val="dk1"/>
              </a:buClr>
              <a:buSzPts val="1600"/>
              <a:buFont typeface="Arial" panose="020B0604020202020204" pitchFamily="34" charset="0"/>
              <a:buChar char="•"/>
            </a:pPr>
            <a:r>
              <a:rPr lang="en-US" dirty="0"/>
              <a:t>The safety, accessibility,</a:t>
            </a:r>
            <a:r>
              <a:rPr lang="en-US" baseline="0" dirty="0"/>
              <a:t> and </a:t>
            </a:r>
            <a:r>
              <a:rPr lang="en-US" dirty="0"/>
              <a:t> inclusivity</a:t>
            </a:r>
            <a:r>
              <a:rPr lang="en-US" baseline="0" dirty="0"/>
              <a:t> of</a:t>
            </a:r>
            <a:r>
              <a:rPr lang="en-US" dirty="0"/>
              <a:t> public spaces and neighborhoods</a:t>
            </a:r>
          </a:p>
          <a:p>
            <a:pPr lvl="0" indent="-203200">
              <a:buClr>
                <a:schemeClr val="dk1"/>
              </a:buClr>
              <a:buSzPts val="1600"/>
              <a:buFont typeface="Arial" panose="020B0604020202020204" pitchFamily="34" charset="0"/>
              <a:buChar char="•"/>
            </a:pPr>
            <a:r>
              <a:rPr lang="en-US" dirty="0"/>
              <a:t>Natural environments and ecosystems</a:t>
            </a:r>
          </a:p>
          <a:p>
            <a:pPr marL="0" lvl="0" indent="0">
              <a:buClr>
                <a:schemeClr val="dk1"/>
              </a:buClr>
              <a:buSzPts val="1600"/>
              <a:buFont typeface="Arial" panose="020B0604020202020204" pitchFamily="34" charset="0"/>
              <a:buNone/>
            </a:pPr>
            <a:r>
              <a:rPr lang="en-US" dirty="0"/>
              <a:t>There are also racial and other systemic inequities resulting</a:t>
            </a:r>
            <a:r>
              <a:rPr lang="en-US" baseline="0" dirty="0"/>
              <a:t> from</a:t>
            </a:r>
            <a:r>
              <a:rPr lang="en-US" dirty="0"/>
              <a:t> transportation investments and outcomes</a:t>
            </a:r>
          </a:p>
          <a:p>
            <a:pPr marL="0" lvl="0" indent="0">
              <a:buClr>
                <a:schemeClr val="dk1"/>
              </a:buClr>
              <a:buSzPts val="1600"/>
              <a:buFont typeface="Arial" panose="020B0604020202020204" pitchFamily="34" charset="0"/>
              <a:buNone/>
            </a:pPr>
            <a:endParaRPr lang="en-US" dirty="0"/>
          </a:p>
          <a:p>
            <a:pPr marL="0" lvl="0" indent="0">
              <a:buClr>
                <a:schemeClr val="dk1"/>
              </a:buClr>
              <a:buSzPts val="1600"/>
              <a:buFont typeface="Arial" panose="020B0604020202020204" pitchFamily="34" charset="0"/>
              <a:buNone/>
            </a:pPr>
            <a:r>
              <a:rPr lang="en-US" dirty="0"/>
              <a:t>References:</a:t>
            </a:r>
          </a:p>
          <a:p>
            <a:pPr marL="0" lvl="0" indent="0">
              <a:buClr>
                <a:schemeClr val="dk1"/>
              </a:buClr>
              <a:buSzPts val="1600"/>
              <a:buFont typeface="Arial" panose="020B0604020202020204" pitchFamily="34" charset="0"/>
              <a:buNone/>
            </a:pPr>
            <a:r>
              <a:rPr lang="en-US" sz="1200" dirty="0">
                <a:solidFill>
                  <a:schemeClr val="dk1"/>
                </a:solidFill>
                <a:ea typeface="Calibri"/>
                <a:cs typeface="Calibri"/>
                <a:sym typeface="Calibri"/>
              </a:rPr>
              <a:t>US Environmental Protection Agency. 2013. Our Built and Natural Environments: A Technical Review of the Interactions among Land Use, Transportation, and Environmental Quality, second edition. EPA 231K13001. Washington, D.C.: US EPA https://www.epa.gov/smartgrowth/our-built-and-natural-environments </a:t>
            </a:r>
            <a:endParaRPr lang="en-US" dirty="0"/>
          </a:p>
          <a:p>
            <a:pPr marL="0" lvl="0" indent="0" algn="l" rtl="0">
              <a:spcBef>
                <a:spcPts val="0"/>
              </a:spcBef>
              <a:spcAft>
                <a:spcPts val="0"/>
              </a:spcAft>
              <a:buNone/>
            </a:pP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9</a:t>
            </a:fld>
            <a:endParaRPr lang="en-US"/>
          </a:p>
        </p:txBody>
      </p:sp>
    </p:spTree>
    <p:extLst>
      <p:ext uri="{BB962C8B-B14F-4D97-AF65-F5344CB8AC3E}">
        <p14:creationId xmlns:p14="http://schemas.microsoft.com/office/powerpoint/2010/main" val="2304392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grpSp>
        <p:nvGrpSpPr>
          <p:cNvPr id="8" name="Group 7"/>
          <p:cNvGrpSpPr>
            <a:grpSpLocks noChangeAspect="1"/>
          </p:cNvGrpSpPr>
          <p:nvPr/>
        </p:nvGrpSpPr>
        <p:grpSpPr>
          <a:xfrm>
            <a:off x="10455417" y="4680426"/>
            <a:ext cx="1293319" cy="1280160"/>
            <a:chOff x="0" y="8629"/>
            <a:chExt cx="873760" cy="865456"/>
          </a:xfrm>
        </p:grpSpPr>
        <p:grpSp>
          <p:nvGrpSpPr>
            <p:cNvPr id="9" name="Group 8"/>
            <p:cNvGrpSpPr/>
            <p:nvPr/>
          </p:nvGrpSpPr>
          <p:grpSpPr>
            <a:xfrm>
              <a:off x="0" y="438150"/>
              <a:ext cx="873005" cy="435935"/>
              <a:chOff x="0" y="0"/>
              <a:chExt cx="1465167" cy="731520"/>
            </a:xfrm>
          </p:grpSpPr>
          <p:sp>
            <p:nvSpPr>
              <p:cNvPr id="11" name="Rectangle 10"/>
              <p:cNvSpPr/>
              <p:nvPr/>
            </p:nvSpPr>
            <p:spPr>
              <a:xfrm>
                <a:off x="0" y="0"/>
                <a:ext cx="731520" cy="73152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2" name="Rectangle 11"/>
              <p:cNvSpPr/>
              <p:nvPr/>
            </p:nvSpPr>
            <p:spPr>
              <a:xfrm>
                <a:off x="733647" y="0"/>
                <a:ext cx="731520" cy="731520"/>
              </a:xfrm>
              <a:prstGeom prst="rect">
                <a:avLst/>
              </a:prstGeom>
              <a:solidFill>
                <a:schemeClr val="bg1">
                  <a:lumMod val="65000"/>
                </a:scheme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0" name="Rectangle 9"/>
            <p:cNvSpPr/>
            <p:nvPr/>
          </p:nvSpPr>
          <p:spPr>
            <a:xfrm>
              <a:off x="438150" y="8629"/>
              <a:ext cx="435610" cy="43561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3" name="Rectangle 12"/>
          <p:cNvSpPr/>
          <p:nvPr/>
        </p:nvSpPr>
        <p:spPr>
          <a:xfrm flipV="1">
            <a:off x="7983870" y="5200331"/>
            <a:ext cx="2338705" cy="18288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Rectangle 13"/>
          <p:cNvSpPr/>
          <p:nvPr/>
        </p:nvSpPr>
        <p:spPr>
          <a:xfrm flipV="1">
            <a:off x="1699895" y="1047680"/>
            <a:ext cx="2338705" cy="182880"/>
          </a:xfrm>
          <a:prstGeom prst="rect">
            <a:avLst/>
          </a:prstGeom>
          <a:solidFill>
            <a:schemeClr val="accent5">
              <a:lumMod val="50000"/>
            </a:schemeClr>
          </a:solidFill>
          <a:ln w="12700" cap="flat" cmpd="sng" algn="ctr">
            <a:solidFill>
              <a:schemeClr val="accent5">
                <a:lumMod val="50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nvGrpSpPr>
          <p:cNvPr id="15" name="Group 14"/>
          <p:cNvGrpSpPr/>
          <p:nvPr/>
        </p:nvGrpSpPr>
        <p:grpSpPr>
          <a:xfrm rot="10800000">
            <a:off x="200872" y="233185"/>
            <a:ext cx="1088390" cy="1085851"/>
            <a:chOff x="0" y="2519"/>
            <a:chExt cx="873760" cy="871566"/>
          </a:xfrm>
        </p:grpSpPr>
        <p:grpSp>
          <p:nvGrpSpPr>
            <p:cNvPr id="16" name="Group 15"/>
            <p:cNvGrpSpPr/>
            <p:nvPr/>
          </p:nvGrpSpPr>
          <p:grpSpPr>
            <a:xfrm>
              <a:off x="0" y="438129"/>
              <a:ext cx="873004" cy="435956"/>
              <a:chOff x="0" y="-36"/>
              <a:chExt cx="1465167" cy="731556"/>
            </a:xfrm>
          </p:grpSpPr>
          <p:sp>
            <p:nvSpPr>
              <p:cNvPr id="18" name="Rectangle 17"/>
              <p:cNvSpPr/>
              <p:nvPr/>
            </p:nvSpPr>
            <p:spPr>
              <a:xfrm>
                <a:off x="0" y="-36"/>
                <a:ext cx="731521" cy="731520"/>
              </a:xfrm>
              <a:prstGeom prst="rect">
                <a:avLst/>
              </a:prstGeom>
              <a:solidFill>
                <a:srgbClr val="0088B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9" name="Rectangle 18"/>
              <p:cNvSpPr/>
              <p:nvPr/>
            </p:nvSpPr>
            <p:spPr>
              <a:xfrm>
                <a:off x="733647" y="0"/>
                <a:ext cx="731520" cy="73152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7" name="Rectangle 16"/>
            <p:cNvSpPr/>
            <p:nvPr/>
          </p:nvSpPr>
          <p:spPr>
            <a:xfrm>
              <a:off x="438150" y="2519"/>
              <a:ext cx="435610" cy="43561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23" name="Rectangle 22"/>
          <p:cNvSpPr/>
          <p:nvPr/>
        </p:nvSpPr>
        <p:spPr>
          <a:xfrm>
            <a:off x="7332655" y="5152706"/>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Rectangle 23"/>
          <p:cNvSpPr/>
          <p:nvPr/>
        </p:nvSpPr>
        <p:spPr>
          <a:xfrm>
            <a:off x="2539047" y="1245640"/>
            <a:ext cx="2338705" cy="47625"/>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1" name="Footer Placeholder 4">
            <a:extLst>
              <a:ext uri="{FF2B5EF4-FFF2-40B4-BE49-F238E27FC236}">
                <a16:creationId xmlns:a16="http://schemas.microsoft.com/office/drawing/2014/main" id="{DF577B6D-5DF7-40D1-BED9-FA60FC180C4C}"/>
              </a:ext>
            </a:extLst>
          </p:cNvPr>
          <p:cNvSpPr>
            <a:spLocks noGrp="1"/>
          </p:cNvSpPr>
          <p:nvPr>
            <p:ph type="ftr" sz="quarter" idx="3"/>
          </p:nvPr>
        </p:nvSpPr>
        <p:spPr>
          <a:xfrm>
            <a:off x="3781016" y="6356350"/>
            <a:ext cx="486371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The Transportation Equity Curriculum: Transportation and Public Health</a:t>
            </a:r>
          </a:p>
        </p:txBody>
      </p:sp>
    </p:spTree>
    <p:extLst>
      <p:ext uri="{BB962C8B-B14F-4D97-AF65-F5344CB8AC3E}">
        <p14:creationId xmlns:p14="http://schemas.microsoft.com/office/powerpoint/2010/main" val="2615229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82692506-6D33-4386-AFDA-6DB3896FF238}" type="slidenum">
              <a:rPr lang="en-US" smtClean="0"/>
              <a:t>‹#›</a:t>
            </a:fld>
            <a:endParaRPr lang="en-US"/>
          </a:p>
        </p:txBody>
      </p:sp>
      <p:sp>
        <p:nvSpPr>
          <p:cNvPr id="7" name="Rectangle 6"/>
          <p:cNvSpPr/>
          <p:nvPr/>
        </p:nvSpPr>
        <p:spPr>
          <a:xfrm flipV="1">
            <a:off x="7551833" y="5998210"/>
            <a:ext cx="2338705" cy="18288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8" name="Rectangle 7"/>
          <p:cNvSpPr/>
          <p:nvPr/>
        </p:nvSpPr>
        <p:spPr>
          <a:xfrm flipV="1">
            <a:off x="948369" y="1618298"/>
            <a:ext cx="2338705" cy="182880"/>
          </a:xfrm>
          <a:prstGeom prst="rect">
            <a:avLst/>
          </a:prstGeom>
          <a:solidFill>
            <a:schemeClr val="accent5">
              <a:lumMod val="50000"/>
            </a:schemeClr>
          </a:solidFill>
          <a:ln w="12700" cap="flat" cmpd="sng" algn="ctr">
            <a:solidFill>
              <a:schemeClr val="accent5">
                <a:lumMod val="50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9" name="Footer Placeholder 4">
            <a:extLst>
              <a:ext uri="{FF2B5EF4-FFF2-40B4-BE49-F238E27FC236}">
                <a16:creationId xmlns:a16="http://schemas.microsoft.com/office/drawing/2014/main" id="{2C4A30DB-3F14-457E-B2AE-2DCCC0E62F72}"/>
              </a:ext>
            </a:extLst>
          </p:cNvPr>
          <p:cNvSpPr>
            <a:spLocks noGrp="1"/>
          </p:cNvSpPr>
          <p:nvPr>
            <p:ph type="ftr" sz="quarter" idx="3"/>
          </p:nvPr>
        </p:nvSpPr>
        <p:spPr>
          <a:xfrm>
            <a:off x="3781016" y="6356350"/>
            <a:ext cx="486371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The Transportation Equity Curriculum: Transportation and Public Health</a:t>
            </a:r>
          </a:p>
        </p:txBody>
      </p:sp>
    </p:spTree>
    <p:extLst>
      <p:ext uri="{BB962C8B-B14F-4D97-AF65-F5344CB8AC3E}">
        <p14:creationId xmlns:p14="http://schemas.microsoft.com/office/powerpoint/2010/main" val="1793034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6FDFB-F292-42C0-8868-9EC8210AF3EE}"/>
              </a:ext>
            </a:extLst>
          </p:cNvPr>
          <p:cNvSpPr>
            <a:spLocks noGrp="1"/>
          </p:cNvSpPr>
          <p:nvPr>
            <p:ph type="title"/>
          </p:nvPr>
        </p:nvSpPr>
        <p:spPr/>
        <p:txBody>
          <a:bodyPr/>
          <a:lstStyle/>
          <a:p>
            <a:r>
              <a:rPr lang="en-US"/>
              <a:t>Click to edit Master title style</a:t>
            </a:r>
          </a:p>
        </p:txBody>
      </p:sp>
      <p:sp>
        <p:nvSpPr>
          <p:cNvPr id="6" name="Footer Placeholder 4">
            <a:extLst>
              <a:ext uri="{FF2B5EF4-FFF2-40B4-BE49-F238E27FC236}">
                <a16:creationId xmlns:a16="http://schemas.microsoft.com/office/drawing/2014/main" id="{F07EEE89-C9E5-4B44-83E3-40D3F3E3A3A3}"/>
              </a:ext>
            </a:extLst>
          </p:cNvPr>
          <p:cNvSpPr>
            <a:spLocks noGrp="1"/>
          </p:cNvSpPr>
          <p:nvPr>
            <p:ph type="ftr" sz="quarter" idx="3"/>
          </p:nvPr>
        </p:nvSpPr>
        <p:spPr>
          <a:xfrm>
            <a:off x="3781016" y="6356350"/>
            <a:ext cx="486371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The Transportation Equity Curriculum: Transportation and Public Health</a:t>
            </a:r>
          </a:p>
        </p:txBody>
      </p:sp>
    </p:spTree>
    <p:extLst>
      <p:ext uri="{BB962C8B-B14F-4D97-AF65-F5344CB8AC3E}">
        <p14:creationId xmlns:p14="http://schemas.microsoft.com/office/powerpoint/2010/main" val="3623286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1E771953-CF14-4EFD-B018-CFE72D81B481}"/>
              </a:ext>
            </a:extLst>
          </p:cNvPr>
          <p:cNvSpPr>
            <a:spLocks noGrp="1"/>
          </p:cNvSpPr>
          <p:nvPr>
            <p:ph type="ftr" sz="quarter" idx="3"/>
          </p:nvPr>
        </p:nvSpPr>
        <p:spPr>
          <a:xfrm>
            <a:off x="3781016" y="6356350"/>
            <a:ext cx="486371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The Transportation Equity Curriculum: Transportation and Public Health</a:t>
            </a:r>
          </a:p>
        </p:txBody>
      </p:sp>
    </p:spTree>
    <p:extLst>
      <p:ext uri="{BB962C8B-B14F-4D97-AF65-F5344CB8AC3E}">
        <p14:creationId xmlns:p14="http://schemas.microsoft.com/office/powerpoint/2010/main" val="1812008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dirty="0"/>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0" name="Footer Placeholder 4">
            <a:extLst>
              <a:ext uri="{FF2B5EF4-FFF2-40B4-BE49-F238E27FC236}">
                <a16:creationId xmlns:a16="http://schemas.microsoft.com/office/drawing/2014/main" id="{8FA37739-4F31-4323-9998-D4B9300B96AF}"/>
              </a:ext>
            </a:extLst>
          </p:cNvPr>
          <p:cNvSpPr>
            <a:spLocks noGrp="1"/>
          </p:cNvSpPr>
          <p:nvPr>
            <p:ph type="ftr" sz="quarter" idx="3"/>
          </p:nvPr>
        </p:nvSpPr>
        <p:spPr>
          <a:xfrm>
            <a:off x="3781016" y="6356350"/>
            <a:ext cx="486371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The Transportation Equity Curriculum: Transportation and Public Health</a:t>
            </a:r>
          </a:p>
        </p:txBody>
      </p:sp>
    </p:spTree>
    <p:extLst>
      <p:ext uri="{BB962C8B-B14F-4D97-AF65-F5344CB8AC3E}">
        <p14:creationId xmlns:p14="http://schemas.microsoft.com/office/powerpoint/2010/main" val="1329453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4">
            <a:extLst>
              <a:ext uri="{FF2B5EF4-FFF2-40B4-BE49-F238E27FC236}">
                <a16:creationId xmlns:a16="http://schemas.microsoft.com/office/drawing/2014/main" id="{039C6B8A-130E-405D-A27F-241859DE6701}"/>
              </a:ext>
            </a:extLst>
          </p:cNvPr>
          <p:cNvSpPr>
            <a:spLocks noGrp="1"/>
          </p:cNvSpPr>
          <p:nvPr>
            <p:ph type="ftr" sz="quarter" idx="3"/>
          </p:nvPr>
        </p:nvSpPr>
        <p:spPr>
          <a:xfrm>
            <a:off x="3781016" y="6356350"/>
            <a:ext cx="486371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The Transportation Equity Curriculum: Transportation and Public Health</a:t>
            </a:r>
          </a:p>
        </p:txBody>
      </p:sp>
    </p:spTree>
    <p:extLst>
      <p:ext uri="{BB962C8B-B14F-4D97-AF65-F5344CB8AC3E}">
        <p14:creationId xmlns:p14="http://schemas.microsoft.com/office/powerpoint/2010/main" val="1369927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9" name="Group 18"/>
          <p:cNvGrpSpPr/>
          <p:nvPr/>
        </p:nvGrpSpPr>
        <p:grpSpPr>
          <a:xfrm>
            <a:off x="155575" y="205515"/>
            <a:ext cx="2725064" cy="144462"/>
            <a:chOff x="155575" y="205515"/>
            <a:chExt cx="2725064" cy="144462"/>
          </a:xfrm>
        </p:grpSpPr>
        <p:sp>
          <p:nvSpPr>
            <p:cNvPr id="20" name="Rectangle 19"/>
            <p:cNvSpPr/>
            <p:nvPr/>
          </p:nvSpPr>
          <p:spPr>
            <a:xfrm flipV="1">
              <a:off x="155575" y="205515"/>
              <a:ext cx="2054225" cy="120650"/>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1" name="Rectangle 20"/>
            <p:cNvSpPr/>
            <p:nvPr/>
          </p:nvSpPr>
          <p:spPr>
            <a:xfrm>
              <a:off x="541934" y="302352"/>
              <a:ext cx="2338705" cy="4762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grpSp>
        <p:nvGrpSpPr>
          <p:cNvPr id="22" name="Group 21"/>
          <p:cNvGrpSpPr/>
          <p:nvPr/>
        </p:nvGrpSpPr>
        <p:grpSpPr>
          <a:xfrm rot="10800000" flipH="1">
            <a:off x="10809605" y="205515"/>
            <a:ext cx="1088390" cy="1085851"/>
            <a:chOff x="0" y="2519"/>
            <a:chExt cx="873760" cy="871566"/>
          </a:xfrm>
        </p:grpSpPr>
        <p:grpSp>
          <p:nvGrpSpPr>
            <p:cNvPr id="23" name="Group 22"/>
            <p:cNvGrpSpPr/>
            <p:nvPr/>
          </p:nvGrpSpPr>
          <p:grpSpPr>
            <a:xfrm>
              <a:off x="0" y="438129"/>
              <a:ext cx="873004" cy="435956"/>
              <a:chOff x="0" y="-36"/>
              <a:chExt cx="1465167" cy="731556"/>
            </a:xfrm>
          </p:grpSpPr>
          <p:sp>
            <p:nvSpPr>
              <p:cNvPr id="25" name="Rectangle 24"/>
              <p:cNvSpPr/>
              <p:nvPr/>
            </p:nvSpPr>
            <p:spPr>
              <a:xfrm>
                <a:off x="0" y="-36"/>
                <a:ext cx="731521" cy="731520"/>
              </a:xfrm>
              <a:prstGeom prst="rect">
                <a:avLst/>
              </a:prstGeom>
              <a:solidFill>
                <a:srgbClr val="0088B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6" name="Rectangle 25"/>
              <p:cNvSpPr/>
              <p:nvPr/>
            </p:nvSpPr>
            <p:spPr>
              <a:xfrm>
                <a:off x="733647" y="0"/>
                <a:ext cx="731520" cy="73152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24" name="Rectangle 23"/>
            <p:cNvSpPr/>
            <p:nvPr/>
          </p:nvSpPr>
          <p:spPr>
            <a:xfrm>
              <a:off x="438150" y="2519"/>
              <a:ext cx="435610" cy="43561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7" name="Footer Placeholder 6">
            <a:extLst>
              <a:ext uri="{FF2B5EF4-FFF2-40B4-BE49-F238E27FC236}">
                <a16:creationId xmlns:a16="http://schemas.microsoft.com/office/drawing/2014/main" id="{3D1B6FB8-E752-4B3A-8EB8-924E866F610A}"/>
              </a:ext>
            </a:extLst>
          </p:cNvPr>
          <p:cNvSpPr>
            <a:spLocks noGrp="1"/>
          </p:cNvSpPr>
          <p:nvPr>
            <p:ph type="ftr" sz="quarter" idx="3"/>
          </p:nvPr>
        </p:nvSpPr>
        <p:spPr>
          <a:xfrm>
            <a:off x="3506135" y="6356350"/>
            <a:ext cx="479639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The Transportation Equity Curriculum: Transportation and Public Health</a:t>
            </a:r>
            <a:endParaRPr lang="en-US" dirty="0"/>
          </a:p>
        </p:txBody>
      </p:sp>
    </p:spTree>
    <p:extLst>
      <p:ext uri="{BB962C8B-B14F-4D97-AF65-F5344CB8AC3E}">
        <p14:creationId xmlns:p14="http://schemas.microsoft.com/office/powerpoint/2010/main" val="774683821"/>
      </p:ext>
    </p:extLst>
  </p:cSld>
  <p:clrMap bg1="lt1" tx1="dk1" bg2="lt2" tx2="dk2" accent1="accent1" accent2="accent2" accent3="accent3" accent4="accent4" accent5="accent5" accent6="accent6" hlink="hlink" folHlink="folHlink"/>
  <p:sldLayoutIdLst>
    <p:sldLayoutId id="2147483702" r:id="rId1"/>
    <p:sldLayoutId id="2147483704" r:id="rId2"/>
    <p:sldLayoutId id="2147483703" r:id="rId3"/>
    <p:sldLayoutId id="2147483708" r:id="rId4"/>
    <p:sldLayoutId id="2147483705" r:id="rId5"/>
    <p:sldLayoutId id="2147483706" r:id="rId6"/>
  </p:sldLayoutIdLst>
  <p:hf sldNum="0" hdr="0" dt="0"/>
  <p:txStyles>
    <p:titleStyle>
      <a:lvl1pPr algn="l" defTabSz="914400" rtl="0" eaLnBrk="1" latinLnBrk="0" hangingPunct="1">
        <a:lnSpc>
          <a:spcPct val="90000"/>
        </a:lnSpc>
        <a:spcBef>
          <a:spcPct val="0"/>
        </a:spcBef>
        <a:buNone/>
        <a:defRPr sz="4400" b="1" kern="1200">
          <a:solidFill>
            <a:srgbClr val="005E88"/>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hyperlink" Target="https://www.epa.gov/transportation-air-pollution-and-climate-change/learn-about-air-pollution-transportation#poor_air"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hyperlink" Target="http://www.local8now.com/home/headlines/Hurricane-Joaquin-may-bring-10-inches-of-rain-to-parts-of-East-Coast-330185891.html" TargetMode="External"/><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hyperlink" Target="https://www.wri.org/initiatives/climate-equity#:~:text=WRI%20works%20to%20help%20protect,about%"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hyperlink" Target="https://www.ers.usda.gov/data-products/food-access-research-atlas/go-to-the-atlas/"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8" Type="http://schemas.openxmlformats.org/officeDocument/2006/relationships/hyperlink" Target="https://live.staticflickr.com/2752/4080075983_4a283410ab.jpg" TargetMode="External"/><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hyperlink" Target="https://gazette.com/health/breaking-down-barriers-access-for-disabled-people-lags-in-the-pikes-peak-region-the-act/article_5664f7d9-2bc3-5da8-9960-8025d695431b.html" TargetMode="External"/><Relationship Id="rId5" Type="http://schemas.openxmlformats.org/officeDocument/2006/relationships/image" Target="../media/image36.png"/><Relationship Id="rId4" Type="http://schemas.openxmlformats.org/officeDocument/2006/relationships/hyperlink" Target="https://usa.streetsblog.org/wp-content/uploads/sites/5/2011/06/Crosswalk-0424.jpg"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video" Target="https://www.youtube.com/embed/RiE5Bv_wDNA" TargetMode="External"/><Relationship Id="rId4" Type="http://schemas.openxmlformats.org/officeDocument/2006/relationships/image" Target="../media/image40.jpeg"/></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3321B-48FF-43FF-888C-8D5CC0679CCC}"/>
              </a:ext>
            </a:extLst>
          </p:cNvPr>
          <p:cNvSpPr>
            <a:spLocks noGrp="1"/>
          </p:cNvSpPr>
          <p:nvPr>
            <p:ph type="ctrTitle"/>
          </p:nvPr>
        </p:nvSpPr>
        <p:spPr/>
        <p:txBody>
          <a:bodyPr>
            <a:normAutofit/>
          </a:bodyPr>
          <a:lstStyle/>
          <a:p>
            <a:r>
              <a:rPr lang="en-US" dirty="0"/>
              <a:t>Transportation, Public Health, and Equity</a:t>
            </a:r>
            <a:endParaRPr lang="en-US" sz="6000" dirty="0"/>
          </a:p>
        </p:txBody>
      </p:sp>
      <p:sp>
        <p:nvSpPr>
          <p:cNvPr id="5" name="Subtitle 4">
            <a:extLst>
              <a:ext uri="{FF2B5EF4-FFF2-40B4-BE49-F238E27FC236}">
                <a16:creationId xmlns:a16="http://schemas.microsoft.com/office/drawing/2014/main" id="{32335B7E-B4E3-4EF7-BE9D-5745750E6A80}"/>
              </a:ext>
            </a:extLst>
          </p:cNvPr>
          <p:cNvSpPr>
            <a:spLocks noGrp="1"/>
          </p:cNvSpPr>
          <p:nvPr>
            <p:ph type="subTitle" idx="1"/>
          </p:nvPr>
        </p:nvSpPr>
        <p:spPr/>
        <p:txBody>
          <a:bodyPr/>
          <a:lstStyle/>
          <a:p>
            <a:endParaRPr lang="en-US" dirty="0"/>
          </a:p>
        </p:txBody>
      </p:sp>
      <p:sp>
        <p:nvSpPr>
          <p:cNvPr id="4" name="Footer Placeholder 8">
            <a:extLst>
              <a:ext uri="{FF2B5EF4-FFF2-40B4-BE49-F238E27FC236}">
                <a16:creationId xmlns:a16="http://schemas.microsoft.com/office/drawing/2014/main" id="{6932791B-5196-45F2-A4AD-2FDD683F73F9}"/>
              </a:ext>
            </a:extLst>
          </p:cNvPr>
          <p:cNvSpPr>
            <a:spLocks noGrp="1"/>
          </p:cNvSpPr>
          <p:nvPr>
            <p:ph type="ftr" sz="quarter" idx="3"/>
          </p:nvPr>
        </p:nvSpPr>
        <p:spPr/>
        <p:txBody>
          <a:bodyPr/>
          <a:lstStyle/>
          <a:p>
            <a:r>
              <a:rPr lang="en-US" dirty="0"/>
              <a:t>The Transportation Equity Curriculum: Transportation and Public Health</a:t>
            </a:r>
          </a:p>
        </p:txBody>
      </p:sp>
    </p:spTree>
    <p:extLst>
      <p:ext uri="{BB962C8B-B14F-4D97-AF65-F5344CB8AC3E}">
        <p14:creationId xmlns:p14="http://schemas.microsoft.com/office/powerpoint/2010/main" val="7034845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35E02-3F57-B74B-82C8-CE6CAC27D954}"/>
              </a:ext>
            </a:extLst>
          </p:cNvPr>
          <p:cNvSpPr>
            <a:spLocks noGrp="1"/>
          </p:cNvSpPr>
          <p:nvPr>
            <p:ph type="title"/>
          </p:nvPr>
        </p:nvSpPr>
        <p:spPr/>
        <p:txBody>
          <a:bodyPr/>
          <a:lstStyle/>
          <a:p>
            <a:r>
              <a:rPr lang="en-US" dirty="0"/>
              <a:t>Physical Activity for Chronic Disease Prevention</a:t>
            </a:r>
          </a:p>
        </p:txBody>
      </p:sp>
      <p:sp>
        <p:nvSpPr>
          <p:cNvPr id="3" name="Content Placeholder 2">
            <a:extLst>
              <a:ext uri="{FF2B5EF4-FFF2-40B4-BE49-F238E27FC236}">
                <a16:creationId xmlns:a16="http://schemas.microsoft.com/office/drawing/2014/main" id="{07B3807D-B13D-E941-B5A3-09D9D5380E47}"/>
              </a:ext>
            </a:extLst>
          </p:cNvPr>
          <p:cNvSpPr>
            <a:spLocks noGrp="1"/>
          </p:cNvSpPr>
          <p:nvPr>
            <p:ph sz="half" idx="1"/>
          </p:nvPr>
        </p:nvSpPr>
        <p:spPr/>
        <p:txBody>
          <a:bodyPr>
            <a:normAutofit lnSpcReduction="10000"/>
          </a:bodyPr>
          <a:lstStyle/>
          <a:p>
            <a:r>
              <a:rPr lang="en-US" dirty="0"/>
              <a:t>Healthy</a:t>
            </a:r>
            <a:r>
              <a:rPr lang="zh-CN" altLang="en-US" dirty="0"/>
              <a:t> </a:t>
            </a:r>
            <a:r>
              <a:rPr lang="en-US" altLang="zh-CN" dirty="0"/>
              <a:t>eating </a:t>
            </a:r>
            <a:r>
              <a:rPr lang="en-US" dirty="0"/>
              <a:t>and active living prevent diabetes and other chronic diseases</a:t>
            </a:r>
          </a:p>
          <a:p>
            <a:r>
              <a:rPr lang="en-US" dirty="0"/>
              <a:t>Built and social environments determine access to healthy foods and opportunities for health promoting physical activity </a:t>
            </a:r>
          </a:p>
          <a:p>
            <a:r>
              <a:rPr lang="en-US" dirty="0"/>
              <a:t>These resources are not equitably distributed</a:t>
            </a:r>
            <a:r>
              <a:rPr lang="en-US" altLang="zh-CN" dirty="0"/>
              <a:t> </a:t>
            </a:r>
            <a:endParaRPr lang="en-US" dirty="0"/>
          </a:p>
        </p:txBody>
      </p:sp>
      <p:sp>
        <p:nvSpPr>
          <p:cNvPr id="5" name="Footer Placeholder 4">
            <a:extLst>
              <a:ext uri="{FF2B5EF4-FFF2-40B4-BE49-F238E27FC236}">
                <a16:creationId xmlns:a16="http://schemas.microsoft.com/office/drawing/2014/main" id="{85D34B7B-D0B0-994C-9B8B-8845E01F33D7}"/>
              </a:ext>
            </a:extLst>
          </p:cNvPr>
          <p:cNvSpPr>
            <a:spLocks noGrp="1"/>
          </p:cNvSpPr>
          <p:nvPr>
            <p:ph type="ftr" sz="quarter" idx="3"/>
          </p:nvPr>
        </p:nvSpPr>
        <p:spPr/>
        <p:txBody>
          <a:bodyPr/>
          <a:lstStyle/>
          <a:p>
            <a:r>
              <a:rPr lang="en-US"/>
              <a:t>The Transportation Equity Curriculum: Transportation and Public Health</a:t>
            </a:r>
            <a:endParaRPr lang="en-US" dirty="0"/>
          </a:p>
        </p:txBody>
      </p:sp>
      <p:pic>
        <p:nvPicPr>
          <p:cNvPr id="6" name="Google Shape;168;p20">
            <a:extLst>
              <a:ext uri="{FF2B5EF4-FFF2-40B4-BE49-F238E27FC236}">
                <a16:creationId xmlns:a16="http://schemas.microsoft.com/office/drawing/2014/main" id="{F52EC5DB-9EA0-C141-99FC-B4D1A8A12894}"/>
              </a:ext>
            </a:extLst>
          </p:cNvPr>
          <p:cNvPicPr preferRelativeResize="0">
            <a:picLocks noGrp="1"/>
          </p:cNvPicPr>
          <p:nvPr>
            <p:ph sz="half" idx="2"/>
          </p:nvPr>
        </p:nvPicPr>
        <p:blipFill rotWithShape="1">
          <a:blip r:embed="rId3">
            <a:alphaModFix/>
          </a:blip>
          <a:srcRect/>
          <a:stretch/>
        </p:blipFill>
        <p:spPr>
          <a:xfrm>
            <a:off x="6467203" y="1435275"/>
            <a:ext cx="4439195" cy="4022725"/>
          </a:xfrm>
          <a:prstGeom prst="rect">
            <a:avLst/>
          </a:prstGeom>
          <a:noFill/>
          <a:ln>
            <a:noFill/>
          </a:ln>
        </p:spPr>
      </p:pic>
      <p:sp>
        <p:nvSpPr>
          <p:cNvPr id="7" name="Rectangle 6">
            <a:extLst>
              <a:ext uri="{FF2B5EF4-FFF2-40B4-BE49-F238E27FC236}">
                <a16:creationId xmlns:a16="http://schemas.microsoft.com/office/drawing/2014/main" id="{0D0BE2BB-99F1-424A-BC8A-49DD2EE01403}"/>
              </a:ext>
            </a:extLst>
          </p:cNvPr>
          <p:cNvSpPr/>
          <p:nvPr/>
        </p:nvSpPr>
        <p:spPr>
          <a:xfrm>
            <a:off x="6467203" y="5453796"/>
            <a:ext cx="4881851" cy="400110"/>
          </a:xfrm>
          <a:prstGeom prst="rect">
            <a:avLst/>
          </a:prstGeom>
        </p:spPr>
        <p:txBody>
          <a:bodyPr wrap="square">
            <a:spAutoFit/>
          </a:bodyPr>
          <a:lstStyle/>
          <a:p>
            <a:pPr lvl="0"/>
            <a:r>
              <a:rPr lang="en-US" sz="1000" dirty="0">
                <a:solidFill>
                  <a:schemeClr val="dk1"/>
                </a:solidFill>
                <a:ea typeface="Calibri"/>
                <a:cs typeface="Calibri"/>
                <a:sym typeface="Calibri"/>
              </a:rPr>
              <a:t>Source: Bornstein, D.B. and Davis, W.J., 2014. The transportation profession's role in improving public health. Institute of Transportation Engineers. ITE Journal, 84(7), p.18.</a:t>
            </a:r>
            <a:endParaRPr lang="en-US" sz="1000" dirty="0"/>
          </a:p>
        </p:txBody>
      </p:sp>
    </p:spTree>
    <p:extLst>
      <p:ext uri="{BB962C8B-B14F-4D97-AF65-F5344CB8AC3E}">
        <p14:creationId xmlns:p14="http://schemas.microsoft.com/office/powerpoint/2010/main" val="1111426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DC4E3-2D33-B245-9991-7C5DAD0D1ED1}"/>
              </a:ext>
            </a:extLst>
          </p:cNvPr>
          <p:cNvSpPr>
            <a:spLocks noGrp="1"/>
          </p:cNvSpPr>
          <p:nvPr>
            <p:ph type="title"/>
          </p:nvPr>
        </p:nvSpPr>
        <p:spPr/>
        <p:txBody>
          <a:bodyPr/>
          <a:lstStyle/>
          <a:p>
            <a:r>
              <a:rPr lang="en-US" dirty="0"/>
              <a:t>Communicating about Health and Transportation</a:t>
            </a:r>
          </a:p>
        </p:txBody>
      </p:sp>
      <p:sp>
        <p:nvSpPr>
          <p:cNvPr id="3" name="Content Placeholder 2">
            <a:extLst>
              <a:ext uri="{FF2B5EF4-FFF2-40B4-BE49-F238E27FC236}">
                <a16:creationId xmlns:a16="http://schemas.microsoft.com/office/drawing/2014/main" id="{75AFB322-3DDF-524C-9FA1-3109203875F2}"/>
              </a:ext>
            </a:extLst>
          </p:cNvPr>
          <p:cNvSpPr>
            <a:spLocks noGrp="1"/>
          </p:cNvSpPr>
          <p:nvPr>
            <p:ph sz="half" idx="1"/>
          </p:nvPr>
        </p:nvSpPr>
        <p:spPr>
          <a:xfrm>
            <a:off x="569740" y="2224615"/>
            <a:ext cx="4937760" cy="3644480"/>
          </a:xfrm>
          <a:prstGeom prst="rightArrow">
            <a:avLst/>
          </a:prstGeom>
        </p:spPr>
        <p:style>
          <a:lnRef idx="2">
            <a:schemeClr val="accent6"/>
          </a:lnRef>
          <a:fillRef idx="1">
            <a:schemeClr val="lt1"/>
          </a:fillRef>
          <a:effectRef idx="0">
            <a:schemeClr val="accent6"/>
          </a:effectRef>
          <a:fontRef idx="minor">
            <a:schemeClr val="dk1"/>
          </a:fontRef>
        </p:style>
        <p:txBody>
          <a:bodyPr tIns="365760">
            <a:normAutofit fontScale="92500" lnSpcReduction="20000"/>
          </a:bodyPr>
          <a:lstStyle/>
          <a:p>
            <a:pPr marL="0" indent="0">
              <a:buNone/>
            </a:pPr>
            <a:r>
              <a:rPr lang="en-US" dirty="0"/>
              <a:t>Transportation agencies and public health agencies need to work together to improve public health outcomes </a:t>
            </a:r>
          </a:p>
        </p:txBody>
      </p:sp>
      <p:sp>
        <p:nvSpPr>
          <p:cNvPr id="5" name="Footer Placeholder 4">
            <a:extLst>
              <a:ext uri="{FF2B5EF4-FFF2-40B4-BE49-F238E27FC236}">
                <a16:creationId xmlns:a16="http://schemas.microsoft.com/office/drawing/2014/main" id="{79370661-666F-AA44-A0F3-F21BCCB0F38C}"/>
              </a:ext>
            </a:extLst>
          </p:cNvPr>
          <p:cNvSpPr>
            <a:spLocks noGrp="1"/>
          </p:cNvSpPr>
          <p:nvPr>
            <p:ph type="ftr" sz="quarter" idx="3"/>
          </p:nvPr>
        </p:nvSpPr>
        <p:spPr/>
        <p:txBody>
          <a:bodyPr/>
          <a:lstStyle/>
          <a:p>
            <a:r>
              <a:rPr lang="en-US"/>
              <a:t>The Transportation Equity Curriculum: Transportation and Public Health</a:t>
            </a:r>
            <a:endParaRPr lang="en-US" dirty="0"/>
          </a:p>
        </p:txBody>
      </p:sp>
      <p:sp>
        <p:nvSpPr>
          <p:cNvPr id="4" name="Content Placeholder 3"/>
          <p:cNvSpPr>
            <a:spLocks noGrp="1"/>
          </p:cNvSpPr>
          <p:nvPr>
            <p:ph sz="half" idx="2"/>
          </p:nvPr>
        </p:nvSpPr>
        <p:spPr/>
        <p:txBody>
          <a:bodyPr>
            <a:normAutofit fontScale="92500" lnSpcReduction="20000"/>
          </a:bodyPr>
          <a:lstStyle/>
          <a:p>
            <a:r>
              <a:rPr lang="en-US" dirty="0"/>
              <a:t>Understand the transportation and public health context</a:t>
            </a:r>
          </a:p>
          <a:p>
            <a:r>
              <a:rPr lang="en-US" dirty="0"/>
              <a:t>Connect with health stakeholders</a:t>
            </a:r>
          </a:p>
          <a:p>
            <a:r>
              <a:rPr lang="en-US" dirty="0"/>
              <a:t>Establish a foundation for communication</a:t>
            </a:r>
          </a:p>
          <a:p>
            <a:r>
              <a:rPr lang="en-US" dirty="0"/>
              <a:t>Select communication and collaboration techniques</a:t>
            </a:r>
          </a:p>
          <a:p>
            <a:r>
              <a:rPr lang="en-US" dirty="0"/>
              <a:t>Seek support from existing programs and organizations</a:t>
            </a:r>
          </a:p>
          <a:p>
            <a:r>
              <a:rPr lang="en-US" dirty="0"/>
              <a:t>Find data and tools to inform the process</a:t>
            </a:r>
          </a:p>
        </p:txBody>
      </p:sp>
      <p:sp>
        <p:nvSpPr>
          <p:cNvPr id="7" name="TextBox 6"/>
          <p:cNvSpPr txBox="1"/>
          <p:nvPr/>
        </p:nvSpPr>
        <p:spPr>
          <a:xfrm>
            <a:off x="9588500" y="5987018"/>
            <a:ext cx="2404207" cy="276999"/>
          </a:xfrm>
          <a:prstGeom prst="rect">
            <a:avLst/>
          </a:prstGeom>
          <a:noFill/>
        </p:spPr>
        <p:txBody>
          <a:bodyPr wrap="square" rtlCol="0">
            <a:spAutoFit/>
          </a:bodyPr>
          <a:lstStyle/>
          <a:p>
            <a:r>
              <a:rPr lang="en-US" sz="1200" dirty="0">
                <a:solidFill>
                  <a:schemeClr val="tx1">
                    <a:lumMod val="50000"/>
                    <a:lumOff val="50000"/>
                  </a:schemeClr>
                </a:solidFill>
              </a:rPr>
              <a:t>-Lane et al., 2019</a:t>
            </a:r>
          </a:p>
        </p:txBody>
      </p:sp>
    </p:spTree>
    <p:extLst>
      <p:ext uri="{BB962C8B-B14F-4D97-AF65-F5344CB8AC3E}">
        <p14:creationId xmlns:p14="http://schemas.microsoft.com/office/powerpoint/2010/main" val="2713592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B00B1-C15C-4F65-993A-E65F09B437B6}"/>
              </a:ext>
            </a:extLst>
          </p:cNvPr>
          <p:cNvSpPr>
            <a:spLocks noGrp="1"/>
          </p:cNvSpPr>
          <p:nvPr>
            <p:ph type="title"/>
          </p:nvPr>
        </p:nvSpPr>
        <p:spPr/>
        <p:txBody>
          <a:bodyPr anchor="b">
            <a:normAutofit/>
          </a:bodyPr>
          <a:lstStyle/>
          <a:p>
            <a:r>
              <a:rPr lang="en-US" dirty="0"/>
              <a:t>The Connection between Transportation and Health</a:t>
            </a:r>
            <a:endParaRPr lang="es-MX" dirty="0"/>
          </a:p>
        </p:txBody>
      </p:sp>
      <p:sp>
        <p:nvSpPr>
          <p:cNvPr id="7" name="Text Placeholder 6">
            <a:extLst>
              <a:ext uri="{FF2B5EF4-FFF2-40B4-BE49-F238E27FC236}">
                <a16:creationId xmlns:a16="http://schemas.microsoft.com/office/drawing/2014/main" id="{598D8B96-C729-44EF-B4E8-2CE110DB4F30}"/>
              </a:ext>
            </a:extLst>
          </p:cNvPr>
          <p:cNvSpPr>
            <a:spLocks noGrp="1"/>
          </p:cNvSpPr>
          <p:nvPr>
            <p:ph type="body" idx="1"/>
          </p:nvPr>
        </p:nvSpPr>
        <p:spPr/>
        <p:txBody>
          <a:bodyPr/>
          <a:lstStyle/>
          <a:p>
            <a:endParaRPr lang="en-US" dirty="0"/>
          </a:p>
        </p:txBody>
      </p:sp>
      <p:sp>
        <p:nvSpPr>
          <p:cNvPr id="13" name="Footer Placeholder 3">
            <a:extLst>
              <a:ext uri="{FF2B5EF4-FFF2-40B4-BE49-F238E27FC236}">
                <a16:creationId xmlns:a16="http://schemas.microsoft.com/office/drawing/2014/main" id="{E32D5F95-DFF2-4607-8F42-785C61CE97D3}"/>
              </a:ext>
            </a:extLst>
          </p:cNvPr>
          <p:cNvSpPr>
            <a:spLocks noGrp="1"/>
          </p:cNvSpPr>
          <p:nvPr>
            <p:ph type="ftr" sz="quarter" idx="3"/>
          </p:nvPr>
        </p:nvSpPr>
        <p:spPr/>
        <p:txBody>
          <a:bodyPr/>
          <a:lstStyle/>
          <a:p>
            <a:pPr>
              <a:spcAft>
                <a:spcPts val="600"/>
              </a:spcAft>
            </a:pPr>
            <a:r>
              <a:rPr lang="en-US"/>
              <a:t>The Transportation Equity Curriculum: Transportation and Public Health</a:t>
            </a:r>
          </a:p>
        </p:txBody>
      </p:sp>
    </p:spTree>
    <p:extLst>
      <p:ext uri="{BB962C8B-B14F-4D97-AF65-F5344CB8AC3E}">
        <p14:creationId xmlns:p14="http://schemas.microsoft.com/office/powerpoint/2010/main" val="3168149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D5E9B-D9B0-0B4B-97BD-B9B1609BA73F}"/>
              </a:ext>
            </a:extLst>
          </p:cNvPr>
          <p:cNvSpPr>
            <a:spLocks noGrp="1"/>
          </p:cNvSpPr>
          <p:nvPr>
            <p:ph type="title"/>
          </p:nvPr>
        </p:nvSpPr>
        <p:spPr/>
        <p:txBody>
          <a:bodyPr/>
          <a:lstStyle/>
          <a:p>
            <a:r>
              <a:rPr lang="en-US" dirty="0"/>
              <a:t>Health-related Issues Associated with Transportation and Equity</a:t>
            </a:r>
          </a:p>
        </p:txBody>
      </p:sp>
      <p:sp>
        <p:nvSpPr>
          <p:cNvPr id="3" name="Footer Placeholder 2">
            <a:extLst>
              <a:ext uri="{FF2B5EF4-FFF2-40B4-BE49-F238E27FC236}">
                <a16:creationId xmlns:a16="http://schemas.microsoft.com/office/drawing/2014/main" id="{AD42FD9C-8DC9-594F-BF74-567126D5827F}"/>
              </a:ext>
            </a:extLst>
          </p:cNvPr>
          <p:cNvSpPr>
            <a:spLocks noGrp="1"/>
          </p:cNvSpPr>
          <p:nvPr>
            <p:ph type="ftr" sz="quarter" idx="3"/>
          </p:nvPr>
        </p:nvSpPr>
        <p:spPr/>
        <p:txBody>
          <a:bodyPr/>
          <a:lstStyle/>
          <a:p>
            <a:r>
              <a:rPr lang="en-US"/>
              <a:t>The Transportation Equity Curriculum: Transportation and Public Health</a:t>
            </a:r>
            <a:endParaRPr lang="en-US" dirty="0"/>
          </a:p>
        </p:txBody>
      </p:sp>
      <p:graphicFrame>
        <p:nvGraphicFramePr>
          <p:cNvPr id="4" name="Diagram 3">
            <a:extLst>
              <a:ext uri="{FF2B5EF4-FFF2-40B4-BE49-F238E27FC236}">
                <a16:creationId xmlns:a16="http://schemas.microsoft.com/office/drawing/2014/main" id="{18475F18-A432-8544-B268-F38B94829600}"/>
              </a:ext>
            </a:extLst>
          </p:cNvPr>
          <p:cNvGraphicFramePr/>
          <p:nvPr>
            <p:extLst>
              <p:ext uri="{D42A27DB-BD31-4B8C-83A1-F6EECF244321}">
                <p14:modId xmlns:p14="http://schemas.microsoft.com/office/powerpoint/2010/main" val="650721546"/>
              </p:ext>
            </p:extLst>
          </p:nvPr>
        </p:nvGraphicFramePr>
        <p:xfrm>
          <a:off x="1935018" y="1796143"/>
          <a:ext cx="7502896" cy="4545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80467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F0BDC-4C5A-0F45-8734-672E7706F7BC}"/>
              </a:ext>
            </a:extLst>
          </p:cNvPr>
          <p:cNvSpPr>
            <a:spLocks noGrp="1"/>
          </p:cNvSpPr>
          <p:nvPr>
            <p:ph type="title"/>
          </p:nvPr>
        </p:nvSpPr>
        <p:spPr>
          <a:xfrm>
            <a:off x="838200" y="365125"/>
            <a:ext cx="10071100" cy="1325563"/>
          </a:xfrm>
        </p:spPr>
        <p:txBody>
          <a:bodyPr/>
          <a:lstStyle/>
          <a:p>
            <a:r>
              <a:rPr lang="en-US" dirty="0"/>
              <a:t>Pathways from Transportation and the Built Environment to Health </a:t>
            </a:r>
          </a:p>
        </p:txBody>
      </p:sp>
      <p:sp>
        <p:nvSpPr>
          <p:cNvPr id="4" name="Footer Placeholder 3">
            <a:extLst>
              <a:ext uri="{FF2B5EF4-FFF2-40B4-BE49-F238E27FC236}">
                <a16:creationId xmlns:a16="http://schemas.microsoft.com/office/drawing/2014/main" id="{2C082861-0AC7-A049-8B4E-9C160903D95F}"/>
              </a:ext>
            </a:extLst>
          </p:cNvPr>
          <p:cNvSpPr>
            <a:spLocks noGrp="1"/>
          </p:cNvSpPr>
          <p:nvPr>
            <p:ph type="ftr" sz="quarter" idx="3"/>
          </p:nvPr>
        </p:nvSpPr>
        <p:spPr/>
        <p:txBody>
          <a:bodyPr/>
          <a:lstStyle/>
          <a:p>
            <a:r>
              <a:rPr lang="en-US"/>
              <a:t>The Transportation Equity Curriculum: Transportation and Public Health</a:t>
            </a:r>
            <a:endParaRPr lang="en-US" dirty="0"/>
          </a:p>
        </p:txBody>
      </p:sp>
      <p:pic>
        <p:nvPicPr>
          <p:cNvPr id="9" name="Google Shape;515;p58">
            <a:extLst>
              <a:ext uri="{FF2B5EF4-FFF2-40B4-BE49-F238E27FC236}">
                <a16:creationId xmlns:a16="http://schemas.microsoft.com/office/drawing/2014/main" id="{3E4A6D07-B3DF-BA49-BBF6-B4163D8A6B19}"/>
              </a:ext>
            </a:extLst>
          </p:cNvPr>
          <p:cNvPicPr preferRelativeResize="0">
            <a:picLocks noGrp="1"/>
          </p:cNvPicPr>
          <p:nvPr>
            <p:ph idx="1"/>
          </p:nvPr>
        </p:nvPicPr>
        <p:blipFill>
          <a:blip r:embed="rId3">
            <a:alphaModFix/>
          </a:blip>
          <a:stretch>
            <a:fillRect/>
          </a:stretch>
        </p:blipFill>
        <p:spPr>
          <a:xfrm>
            <a:off x="2392967" y="1825625"/>
            <a:ext cx="7406065" cy="4351338"/>
          </a:xfrm>
          <a:prstGeom prst="rect">
            <a:avLst/>
          </a:prstGeom>
          <a:noFill/>
          <a:ln>
            <a:noFill/>
          </a:ln>
        </p:spPr>
      </p:pic>
      <p:sp>
        <p:nvSpPr>
          <p:cNvPr id="10" name="Rectangle 9">
            <a:extLst>
              <a:ext uri="{FF2B5EF4-FFF2-40B4-BE49-F238E27FC236}">
                <a16:creationId xmlns:a16="http://schemas.microsoft.com/office/drawing/2014/main" id="{8D842957-037F-AB40-A096-5ED1501B265F}"/>
              </a:ext>
            </a:extLst>
          </p:cNvPr>
          <p:cNvSpPr/>
          <p:nvPr/>
        </p:nvSpPr>
        <p:spPr>
          <a:xfrm>
            <a:off x="2392966" y="6066602"/>
            <a:ext cx="7406065" cy="400110"/>
          </a:xfrm>
          <a:prstGeom prst="rect">
            <a:avLst/>
          </a:prstGeom>
        </p:spPr>
        <p:txBody>
          <a:bodyPr wrap="square">
            <a:spAutoFit/>
          </a:bodyPr>
          <a:lstStyle/>
          <a:p>
            <a:r>
              <a:rPr lang="en-US" sz="1000" dirty="0"/>
              <a:t>Source: </a:t>
            </a:r>
            <a:r>
              <a:rPr lang="en-US" sz="1000" dirty="0">
                <a:solidFill>
                  <a:srgbClr val="222222"/>
                </a:solidFill>
                <a:highlight>
                  <a:srgbClr val="FFFFFF"/>
                </a:highlight>
              </a:rPr>
              <a:t>Frank, L.D., </a:t>
            </a:r>
            <a:r>
              <a:rPr lang="en-US" sz="1000" dirty="0" err="1">
                <a:solidFill>
                  <a:srgbClr val="222222"/>
                </a:solidFill>
                <a:highlight>
                  <a:srgbClr val="FFFFFF"/>
                </a:highlight>
              </a:rPr>
              <a:t>Iroz-Elardo</a:t>
            </a:r>
            <a:r>
              <a:rPr lang="en-US" sz="1000" dirty="0">
                <a:solidFill>
                  <a:srgbClr val="222222"/>
                </a:solidFill>
                <a:highlight>
                  <a:srgbClr val="FFFFFF"/>
                </a:highlight>
              </a:rPr>
              <a:t>, N., MacLeod, K.E. and Hong, A., 2019. Pathways from built environment to health: a conceptual framework linking behavior and exposure-based impacts. </a:t>
            </a:r>
            <a:r>
              <a:rPr lang="en-US" sz="1000" i="1" dirty="0">
                <a:solidFill>
                  <a:srgbClr val="222222"/>
                </a:solidFill>
                <a:highlight>
                  <a:srgbClr val="FFFFFF"/>
                </a:highlight>
              </a:rPr>
              <a:t>Journal of Transport &amp; Health</a:t>
            </a:r>
            <a:r>
              <a:rPr lang="en-US" sz="1000" dirty="0">
                <a:solidFill>
                  <a:srgbClr val="222222"/>
                </a:solidFill>
                <a:highlight>
                  <a:srgbClr val="FFFFFF"/>
                </a:highlight>
              </a:rPr>
              <a:t>, </a:t>
            </a:r>
            <a:r>
              <a:rPr lang="en-US" sz="1000" i="1" dirty="0">
                <a:solidFill>
                  <a:srgbClr val="222222"/>
                </a:solidFill>
                <a:highlight>
                  <a:srgbClr val="FFFFFF"/>
                </a:highlight>
              </a:rPr>
              <a:t>12</a:t>
            </a:r>
            <a:r>
              <a:rPr lang="en-US" sz="1000" dirty="0">
                <a:solidFill>
                  <a:srgbClr val="222222"/>
                </a:solidFill>
                <a:highlight>
                  <a:srgbClr val="FFFFFF"/>
                </a:highlight>
              </a:rPr>
              <a:t>, pp.319-335.</a:t>
            </a:r>
            <a:endParaRPr lang="en-US" sz="1000" dirty="0"/>
          </a:p>
        </p:txBody>
      </p:sp>
    </p:spTree>
    <p:extLst>
      <p:ext uri="{BB962C8B-B14F-4D97-AF65-F5344CB8AC3E}">
        <p14:creationId xmlns:p14="http://schemas.microsoft.com/office/powerpoint/2010/main" val="1561632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8275E-15E6-4B44-9689-2B8B032FDF4A}"/>
              </a:ext>
            </a:extLst>
          </p:cNvPr>
          <p:cNvSpPr>
            <a:spLocks noGrp="1"/>
          </p:cNvSpPr>
          <p:nvPr>
            <p:ph type="title"/>
          </p:nvPr>
        </p:nvSpPr>
        <p:spPr/>
        <p:txBody>
          <a:bodyPr/>
          <a:lstStyle/>
          <a:p>
            <a:r>
              <a:rPr lang="en-US" dirty="0"/>
              <a:t>Air</a:t>
            </a:r>
            <a:r>
              <a:rPr lang="zh-CN" altLang="en-US" dirty="0"/>
              <a:t> </a:t>
            </a:r>
            <a:r>
              <a:rPr lang="en-US" altLang="zh-CN" dirty="0"/>
              <a:t>Pollution’s Effects on Health </a:t>
            </a:r>
            <a:endParaRPr lang="en-US" dirty="0"/>
          </a:p>
        </p:txBody>
      </p:sp>
      <p:graphicFrame>
        <p:nvGraphicFramePr>
          <p:cNvPr id="12" name="Content Placeholder 11">
            <a:extLst>
              <a:ext uri="{FF2B5EF4-FFF2-40B4-BE49-F238E27FC236}">
                <a16:creationId xmlns:a16="http://schemas.microsoft.com/office/drawing/2014/main" id="{A09F6789-3EEA-814C-AE24-B03CDBDD1CA6}"/>
              </a:ext>
            </a:extLst>
          </p:cNvPr>
          <p:cNvGraphicFramePr>
            <a:graphicFrameLocks noGrp="1"/>
          </p:cNvGraphicFramePr>
          <p:nvPr>
            <p:ph idx="1"/>
            <p:extLst>
              <p:ext uri="{D42A27DB-BD31-4B8C-83A1-F6EECF244321}">
                <p14:modId xmlns:p14="http://schemas.microsoft.com/office/powerpoint/2010/main" val="1677152306"/>
              </p:ext>
            </p:extLst>
          </p:nvPr>
        </p:nvGraphicFramePr>
        <p:xfrm>
          <a:off x="111760" y="1690688"/>
          <a:ext cx="11968480" cy="4665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83D04D07-09D6-8444-AE1D-37F75D03183C}"/>
              </a:ext>
            </a:extLst>
          </p:cNvPr>
          <p:cNvSpPr>
            <a:spLocks noGrp="1"/>
          </p:cNvSpPr>
          <p:nvPr>
            <p:ph type="ftr" sz="quarter" idx="3"/>
          </p:nvPr>
        </p:nvSpPr>
        <p:spPr/>
        <p:txBody>
          <a:bodyPr/>
          <a:lstStyle/>
          <a:p>
            <a:r>
              <a:rPr lang="en-US"/>
              <a:t>The Transportation Equity Curriculum: Transportation and Public Health</a:t>
            </a:r>
            <a:endParaRPr lang="en-US" dirty="0"/>
          </a:p>
        </p:txBody>
      </p:sp>
    </p:spTree>
    <p:extLst>
      <p:ext uri="{BB962C8B-B14F-4D97-AF65-F5344CB8AC3E}">
        <p14:creationId xmlns:p14="http://schemas.microsoft.com/office/powerpoint/2010/main" val="7676901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2E13EBC-A46E-9E4F-BE0F-61ECEDC7BD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1457739"/>
            <a:ext cx="6431070" cy="4887613"/>
          </a:xfrm>
          <a:prstGeom prst="rect">
            <a:avLst/>
          </a:prstGeom>
        </p:spPr>
      </p:pic>
      <p:sp>
        <p:nvSpPr>
          <p:cNvPr id="2" name="Title 1">
            <a:extLst>
              <a:ext uri="{FF2B5EF4-FFF2-40B4-BE49-F238E27FC236}">
                <a16:creationId xmlns:a16="http://schemas.microsoft.com/office/drawing/2014/main" id="{8BE33B9E-3FE2-47BC-9B71-1042355B9909}"/>
              </a:ext>
            </a:extLst>
          </p:cNvPr>
          <p:cNvSpPr>
            <a:spLocks noGrp="1"/>
          </p:cNvSpPr>
          <p:nvPr>
            <p:ph type="title"/>
          </p:nvPr>
        </p:nvSpPr>
        <p:spPr/>
        <p:txBody>
          <a:bodyPr/>
          <a:lstStyle/>
          <a:p>
            <a:r>
              <a:rPr lang="en-US" dirty="0"/>
              <a:t>Air Pollution Inequities</a:t>
            </a:r>
            <a:endParaRPr lang="es-MX" dirty="0"/>
          </a:p>
        </p:txBody>
      </p:sp>
      <p:sp>
        <p:nvSpPr>
          <p:cNvPr id="5" name="Footer Placeholder 4">
            <a:extLst>
              <a:ext uri="{FF2B5EF4-FFF2-40B4-BE49-F238E27FC236}">
                <a16:creationId xmlns:a16="http://schemas.microsoft.com/office/drawing/2014/main" id="{F9833644-DCB0-47EC-95AA-AAFCCE4AE146}"/>
              </a:ext>
            </a:extLst>
          </p:cNvPr>
          <p:cNvSpPr>
            <a:spLocks noGrp="1"/>
          </p:cNvSpPr>
          <p:nvPr>
            <p:ph type="ftr" sz="quarter" idx="3"/>
          </p:nvPr>
        </p:nvSpPr>
        <p:spPr/>
        <p:txBody>
          <a:bodyPr/>
          <a:lstStyle/>
          <a:p>
            <a:r>
              <a:rPr lang="en-US"/>
              <a:t>The Transportation Equity Curriculum: Transportation and Public Health</a:t>
            </a:r>
            <a:endParaRPr lang="en-US" dirty="0"/>
          </a:p>
        </p:txBody>
      </p:sp>
      <p:sp>
        <p:nvSpPr>
          <p:cNvPr id="4" name="TextBox 3"/>
          <p:cNvSpPr txBox="1"/>
          <p:nvPr/>
        </p:nvSpPr>
        <p:spPr>
          <a:xfrm>
            <a:off x="8001000" y="5976020"/>
            <a:ext cx="2451100" cy="276999"/>
          </a:xfrm>
          <a:prstGeom prst="rect">
            <a:avLst/>
          </a:prstGeom>
          <a:noFill/>
        </p:spPr>
        <p:txBody>
          <a:bodyPr wrap="square" rtlCol="0">
            <a:spAutoFit/>
          </a:bodyPr>
          <a:lstStyle/>
          <a:p>
            <a:r>
              <a:rPr lang="en-US" sz="1200" dirty="0">
                <a:solidFill>
                  <a:schemeClr val="tx1">
                    <a:lumMod val="50000"/>
                    <a:lumOff val="50000"/>
                  </a:schemeClr>
                </a:solidFill>
              </a:rPr>
              <a:t>-</a:t>
            </a:r>
            <a:r>
              <a:rPr lang="en-US" sz="1200" dirty="0" err="1">
                <a:solidFill>
                  <a:schemeClr val="tx1">
                    <a:lumMod val="50000"/>
                    <a:lumOff val="50000"/>
                  </a:schemeClr>
                </a:solidFill>
              </a:rPr>
              <a:t>Tessum</a:t>
            </a:r>
            <a:r>
              <a:rPr lang="en-US" sz="1200" dirty="0">
                <a:solidFill>
                  <a:schemeClr val="tx1">
                    <a:lumMod val="50000"/>
                    <a:lumOff val="50000"/>
                  </a:schemeClr>
                </a:solidFill>
              </a:rPr>
              <a:t> et al., 2021</a:t>
            </a:r>
          </a:p>
        </p:txBody>
      </p:sp>
      <p:sp>
        <p:nvSpPr>
          <p:cNvPr id="10" name="Folded Corner 9"/>
          <p:cNvSpPr/>
          <p:nvPr/>
        </p:nvSpPr>
        <p:spPr>
          <a:xfrm>
            <a:off x="8421130" y="1794019"/>
            <a:ext cx="2530955" cy="2360245"/>
          </a:xfrm>
          <a:prstGeom prst="foldedCorner">
            <a:avLst/>
          </a:prstGeom>
          <a:solidFill>
            <a:schemeClr val="accent1">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tIns="182880" bIns="0" rtlCol="0" anchor="ctr"/>
          <a:lstStyle/>
          <a:p>
            <a:r>
              <a:rPr lang="en-US" sz="2000" dirty="0">
                <a:solidFill>
                  <a:schemeClr val="tx1"/>
                </a:solidFill>
              </a:rPr>
              <a:t>Racial and ethnic disparities exist for air pollution exposure and disease outcomes</a:t>
            </a:r>
            <a:endParaRPr lang="en-US" sz="2000" u="sng" dirty="0">
              <a:solidFill>
                <a:schemeClr val="tx1"/>
              </a:solidFill>
              <a:hlinkClick r:id="rId4"/>
            </a:endParaRPr>
          </a:p>
        </p:txBody>
      </p:sp>
    </p:spTree>
    <p:extLst>
      <p:ext uri="{BB962C8B-B14F-4D97-AF65-F5344CB8AC3E}">
        <p14:creationId xmlns:p14="http://schemas.microsoft.com/office/powerpoint/2010/main" val="33367845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CB093B-17C0-D848-9444-2096242E3B07}"/>
              </a:ext>
            </a:extLst>
          </p:cNvPr>
          <p:cNvSpPr>
            <a:spLocks noGrp="1"/>
          </p:cNvSpPr>
          <p:nvPr>
            <p:ph type="title"/>
          </p:nvPr>
        </p:nvSpPr>
        <p:spPr>
          <a:xfrm>
            <a:off x="1097280" y="483085"/>
            <a:ext cx="10058400" cy="1450757"/>
          </a:xfrm>
        </p:spPr>
        <p:txBody>
          <a:bodyPr anchor="ctr">
            <a:normAutofit/>
          </a:bodyPr>
          <a:lstStyle/>
          <a:p>
            <a:r>
              <a:rPr lang="en-US" dirty="0"/>
              <a:t>Air Pollution and Spatial Equity </a:t>
            </a:r>
            <a:br>
              <a:rPr lang="en-US" dirty="0"/>
            </a:br>
            <a:endParaRPr lang="en-US" dirty="0"/>
          </a:p>
        </p:txBody>
      </p:sp>
      <p:pic>
        <p:nvPicPr>
          <p:cNvPr id="5" name="Content Placeholder 4">
            <a:extLst>
              <a:ext uri="{FF2B5EF4-FFF2-40B4-BE49-F238E27FC236}">
                <a16:creationId xmlns:a16="http://schemas.microsoft.com/office/drawing/2014/main" id="{F637C3C5-B54D-F847-BC49-659A9478A3B6}"/>
              </a:ext>
            </a:extLst>
          </p:cNvPr>
          <p:cNvPicPr>
            <a:picLocks noGrp="1" noChangeAspect="1"/>
          </p:cNvPicPr>
          <p:nvPr>
            <p:ph sz="half" idx="1"/>
          </p:nvPr>
        </p:nvPicPr>
        <p:blipFill>
          <a:blip r:embed="rId3"/>
          <a:stretch>
            <a:fillRect/>
          </a:stretch>
        </p:blipFill>
        <p:spPr>
          <a:xfrm>
            <a:off x="5655637" y="3201251"/>
            <a:ext cx="6181377" cy="2070760"/>
          </a:xfrm>
          <a:prstGeom prst="rect">
            <a:avLst/>
          </a:prstGeom>
          <a:noFill/>
        </p:spPr>
      </p:pic>
      <p:pic>
        <p:nvPicPr>
          <p:cNvPr id="6" name="Content Placeholder 5">
            <a:extLst>
              <a:ext uri="{FF2B5EF4-FFF2-40B4-BE49-F238E27FC236}">
                <a16:creationId xmlns:a16="http://schemas.microsoft.com/office/drawing/2014/main" id="{D9D50A12-5AB0-0C4C-88F6-C2E6C89B6081}"/>
              </a:ext>
            </a:extLst>
          </p:cNvPr>
          <p:cNvPicPr>
            <a:picLocks noGrp="1" noChangeAspect="1"/>
          </p:cNvPicPr>
          <p:nvPr>
            <p:ph sz="half" idx="2"/>
          </p:nvPr>
        </p:nvPicPr>
        <p:blipFill>
          <a:blip r:embed="rId4"/>
          <a:stretch>
            <a:fillRect/>
          </a:stretch>
        </p:blipFill>
        <p:spPr>
          <a:xfrm>
            <a:off x="246380" y="2951518"/>
            <a:ext cx="4937125" cy="2781215"/>
          </a:xfrm>
          <a:prstGeom prst="rect">
            <a:avLst/>
          </a:prstGeom>
        </p:spPr>
      </p:pic>
      <p:sp>
        <p:nvSpPr>
          <p:cNvPr id="4" name="Footer Placeholder 3">
            <a:extLst>
              <a:ext uri="{FF2B5EF4-FFF2-40B4-BE49-F238E27FC236}">
                <a16:creationId xmlns:a16="http://schemas.microsoft.com/office/drawing/2014/main" id="{D1BF549C-9B25-2A42-9984-0E363DCC6408}"/>
              </a:ext>
            </a:extLst>
          </p:cNvPr>
          <p:cNvSpPr>
            <a:spLocks noGrp="1"/>
          </p:cNvSpPr>
          <p:nvPr>
            <p:ph type="ftr" sz="quarter" idx="3"/>
          </p:nvPr>
        </p:nvSpPr>
        <p:spPr>
          <a:xfrm>
            <a:off x="3781016" y="6356350"/>
            <a:ext cx="4863710" cy="365125"/>
          </a:xfrm>
        </p:spPr>
        <p:txBody>
          <a:bodyPr anchor="ctr">
            <a:normAutofit/>
          </a:bodyPr>
          <a:lstStyle/>
          <a:p>
            <a:pPr>
              <a:spcAft>
                <a:spcPts val="600"/>
              </a:spcAft>
            </a:pPr>
            <a:r>
              <a:rPr lang="en-US"/>
              <a:t>The Transportation Equity Curriculum: Transportation and Public Health</a:t>
            </a:r>
          </a:p>
        </p:txBody>
      </p:sp>
      <p:sp>
        <p:nvSpPr>
          <p:cNvPr id="3" name="Rectangle 2">
            <a:extLst>
              <a:ext uri="{FF2B5EF4-FFF2-40B4-BE49-F238E27FC236}">
                <a16:creationId xmlns:a16="http://schemas.microsoft.com/office/drawing/2014/main" id="{E3178D6D-EC6C-6640-8504-03F70D437FCC}"/>
              </a:ext>
            </a:extLst>
          </p:cNvPr>
          <p:cNvSpPr/>
          <p:nvPr/>
        </p:nvSpPr>
        <p:spPr>
          <a:xfrm>
            <a:off x="724550" y="1867179"/>
            <a:ext cx="10976641" cy="830997"/>
          </a:xfrm>
          <a:prstGeom prst="rect">
            <a:avLst/>
          </a:prstGeom>
        </p:spPr>
        <p:txBody>
          <a:bodyPr wrap="square">
            <a:spAutoFit/>
          </a:bodyPr>
          <a:lstStyle/>
          <a:p>
            <a:pPr marL="285750" lvl="0" indent="-285750">
              <a:buFont typeface="Arial" panose="020B0604020202020204" pitchFamily="34" charset="0"/>
              <a:buChar char="•"/>
            </a:pPr>
            <a:r>
              <a:rPr lang="en-US" sz="2400" dirty="0"/>
              <a:t>Air pollution is more likely to affect areas experiencing frequent traffic congestion</a:t>
            </a:r>
          </a:p>
          <a:p>
            <a:pPr marL="285750" indent="-285750">
              <a:buFont typeface="Arial" panose="020B0604020202020204" pitchFamily="34" charset="0"/>
              <a:buChar char="•"/>
            </a:pPr>
            <a:r>
              <a:rPr lang="en-US" sz="2400" dirty="0"/>
              <a:t>New technology is critical to monitor and mitigate air pollution issues</a:t>
            </a:r>
          </a:p>
        </p:txBody>
      </p:sp>
      <p:sp>
        <p:nvSpPr>
          <p:cNvPr id="7" name="Rectangle 6"/>
          <p:cNvSpPr/>
          <p:nvPr/>
        </p:nvSpPr>
        <p:spPr>
          <a:xfrm>
            <a:off x="1097280" y="5767542"/>
            <a:ext cx="1716496" cy="276999"/>
          </a:xfrm>
          <a:prstGeom prst="rect">
            <a:avLst/>
          </a:prstGeom>
        </p:spPr>
        <p:txBody>
          <a:bodyPr wrap="none">
            <a:spAutoFit/>
          </a:bodyPr>
          <a:lstStyle/>
          <a:p>
            <a:r>
              <a:rPr lang="en-US" sz="1200" dirty="0">
                <a:solidFill>
                  <a:schemeClr val="tx1">
                    <a:lumMod val="50000"/>
                    <a:lumOff val="50000"/>
                  </a:schemeClr>
                </a:solidFill>
              </a:rPr>
              <a:t>Source: </a:t>
            </a:r>
            <a:r>
              <a:rPr lang="en-US" sz="1200" dirty="0" err="1">
                <a:solidFill>
                  <a:schemeClr val="tx1">
                    <a:lumMod val="50000"/>
                    <a:lumOff val="50000"/>
                  </a:schemeClr>
                </a:solidFill>
              </a:rPr>
              <a:t>Apte</a:t>
            </a:r>
            <a:r>
              <a:rPr lang="en-US" sz="1200" dirty="0">
                <a:solidFill>
                  <a:schemeClr val="tx1">
                    <a:lumMod val="50000"/>
                    <a:lumOff val="50000"/>
                  </a:schemeClr>
                </a:solidFill>
              </a:rPr>
              <a:t> et al., 2017</a:t>
            </a:r>
          </a:p>
        </p:txBody>
      </p:sp>
      <p:sp>
        <p:nvSpPr>
          <p:cNvPr id="11" name="Rectangle 10"/>
          <p:cNvSpPr/>
          <p:nvPr/>
        </p:nvSpPr>
        <p:spPr>
          <a:xfrm>
            <a:off x="7409180" y="5398682"/>
            <a:ext cx="1223476" cy="276999"/>
          </a:xfrm>
          <a:prstGeom prst="rect">
            <a:avLst/>
          </a:prstGeom>
        </p:spPr>
        <p:txBody>
          <a:bodyPr wrap="none">
            <a:spAutoFit/>
          </a:bodyPr>
          <a:lstStyle/>
          <a:p>
            <a:r>
              <a:rPr lang="en-US" sz="1200" dirty="0">
                <a:solidFill>
                  <a:schemeClr val="tx1">
                    <a:lumMod val="50000"/>
                    <a:lumOff val="50000"/>
                  </a:schemeClr>
                </a:solidFill>
              </a:rPr>
              <a:t>Source: EDF, n.d.</a:t>
            </a:r>
          </a:p>
        </p:txBody>
      </p:sp>
    </p:spTree>
    <p:extLst>
      <p:ext uri="{BB962C8B-B14F-4D97-AF65-F5344CB8AC3E}">
        <p14:creationId xmlns:p14="http://schemas.microsoft.com/office/powerpoint/2010/main" val="42341883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oogle Shape;234;p26">
            <a:extLst>
              <a:ext uri="{FF2B5EF4-FFF2-40B4-BE49-F238E27FC236}">
                <a16:creationId xmlns:a16="http://schemas.microsoft.com/office/drawing/2014/main" id="{11E98412-C53A-8F40-890F-7FBB2816CF10}"/>
              </a:ext>
            </a:extLst>
          </p:cNvPr>
          <p:cNvPicPr preferRelativeResize="0">
            <a:picLocks noGrp="1" noChangeAspect="1"/>
          </p:cNvPicPr>
          <p:nvPr>
            <p:ph idx="1"/>
          </p:nvPr>
        </p:nvPicPr>
        <p:blipFill rotWithShape="1">
          <a:blip r:embed="rId3">
            <a:alphaModFix/>
          </a:blip>
          <a:stretch/>
        </p:blipFill>
        <p:spPr>
          <a:xfrm>
            <a:off x="1130301" y="619124"/>
            <a:ext cx="9406324" cy="5737225"/>
          </a:xfrm>
          <a:prstGeom prst="rect">
            <a:avLst/>
          </a:prstGeom>
          <a:noFill/>
          <a:ln>
            <a:noFill/>
          </a:ln>
        </p:spPr>
      </p:pic>
      <p:sp>
        <p:nvSpPr>
          <p:cNvPr id="5" name="Footer Placeholder 4"/>
          <p:cNvSpPr>
            <a:spLocks noGrp="1"/>
          </p:cNvSpPr>
          <p:nvPr>
            <p:ph type="ftr" sz="quarter" idx="3"/>
          </p:nvPr>
        </p:nvSpPr>
        <p:spPr/>
        <p:txBody>
          <a:bodyPr/>
          <a:lstStyle/>
          <a:p>
            <a:r>
              <a:rPr lang="en-US"/>
              <a:t>The Transportation Equity Curriculum: Transportation and Public Health</a:t>
            </a:r>
            <a:endParaRPr lang="en-US" dirty="0"/>
          </a:p>
        </p:txBody>
      </p:sp>
    </p:spTree>
    <p:extLst>
      <p:ext uri="{BB962C8B-B14F-4D97-AF65-F5344CB8AC3E}">
        <p14:creationId xmlns:p14="http://schemas.microsoft.com/office/powerpoint/2010/main" val="3525338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5625023" y="1489248"/>
            <a:ext cx="6566977" cy="4114800"/>
          </a:xfrm>
          <a:prstGeom prst="rect">
            <a:avLst/>
          </a:prstGeom>
        </p:spPr>
      </p:pic>
      <p:sp>
        <p:nvSpPr>
          <p:cNvPr id="2" name="Title 1">
            <a:extLst>
              <a:ext uri="{FF2B5EF4-FFF2-40B4-BE49-F238E27FC236}">
                <a16:creationId xmlns:a16="http://schemas.microsoft.com/office/drawing/2014/main" id="{8BE33B9E-3FE2-47BC-9B71-1042355B9909}"/>
              </a:ext>
            </a:extLst>
          </p:cNvPr>
          <p:cNvSpPr>
            <a:spLocks noGrp="1"/>
          </p:cNvSpPr>
          <p:nvPr>
            <p:ph type="title"/>
          </p:nvPr>
        </p:nvSpPr>
        <p:spPr/>
        <p:txBody>
          <a:bodyPr/>
          <a:lstStyle/>
          <a:p>
            <a:r>
              <a:rPr lang="en-US" dirty="0"/>
              <a:t>Climate Change and Global Health Equity</a:t>
            </a:r>
            <a:endParaRPr lang="es-MX" dirty="0"/>
          </a:p>
        </p:txBody>
      </p:sp>
      <p:sp>
        <p:nvSpPr>
          <p:cNvPr id="4" name="Footer Placeholder 3">
            <a:extLst>
              <a:ext uri="{FF2B5EF4-FFF2-40B4-BE49-F238E27FC236}">
                <a16:creationId xmlns:a16="http://schemas.microsoft.com/office/drawing/2014/main" id="{D487FFB4-0236-418C-9994-2F3E9D3D11E1}"/>
              </a:ext>
            </a:extLst>
          </p:cNvPr>
          <p:cNvSpPr>
            <a:spLocks noGrp="1"/>
          </p:cNvSpPr>
          <p:nvPr>
            <p:ph type="ftr" sz="quarter" idx="3"/>
          </p:nvPr>
        </p:nvSpPr>
        <p:spPr/>
        <p:txBody>
          <a:bodyPr/>
          <a:lstStyle/>
          <a:p>
            <a:r>
              <a:rPr lang="en-US"/>
              <a:t>The Transportation Equity Curriculum: Transportation and Public Health</a:t>
            </a:r>
            <a:endParaRPr lang="en-US" dirty="0"/>
          </a:p>
        </p:txBody>
      </p:sp>
      <p:sp>
        <p:nvSpPr>
          <p:cNvPr id="6" name="TextBox 5"/>
          <p:cNvSpPr txBox="1"/>
          <p:nvPr/>
        </p:nvSpPr>
        <p:spPr>
          <a:xfrm>
            <a:off x="3987579" y="5993972"/>
            <a:ext cx="5304023" cy="276999"/>
          </a:xfrm>
          <a:prstGeom prst="rect">
            <a:avLst/>
          </a:prstGeom>
          <a:noFill/>
        </p:spPr>
        <p:txBody>
          <a:bodyPr wrap="square" rtlCol="0">
            <a:spAutoFit/>
          </a:bodyPr>
          <a:lstStyle/>
          <a:p>
            <a:r>
              <a:rPr lang="en-US" sz="1200" dirty="0">
                <a:solidFill>
                  <a:schemeClr val="tx1">
                    <a:lumMod val="50000"/>
                    <a:lumOff val="50000"/>
                  </a:schemeClr>
                </a:solidFill>
              </a:rPr>
              <a:t>Source: EPA, Fast Facts on Transportation Green House Gas Emissions, n.d.</a:t>
            </a:r>
          </a:p>
        </p:txBody>
      </p:sp>
      <p:pic>
        <p:nvPicPr>
          <p:cNvPr id="7" name="Picture 6"/>
          <p:cNvPicPr>
            <a:picLocks noChangeAspect="1"/>
          </p:cNvPicPr>
          <p:nvPr/>
        </p:nvPicPr>
        <p:blipFill>
          <a:blip r:embed="rId4"/>
          <a:stretch>
            <a:fillRect/>
          </a:stretch>
        </p:blipFill>
        <p:spPr>
          <a:xfrm>
            <a:off x="131437" y="1489248"/>
            <a:ext cx="5543549" cy="4114800"/>
          </a:xfrm>
          <a:prstGeom prst="rect">
            <a:avLst/>
          </a:prstGeom>
        </p:spPr>
      </p:pic>
    </p:spTree>
    <p:extLst>
      <p:ext uri="{BB962C8B-B14F-4D97-AF65-F5344CB8AC3E}">
        <p14:creationId xmlns:p14="http://schemas.microsoft.com/office/powerpoint/2010/main" val="30346359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CFAF9-20B9-4831-8FA6-9B0D2843C0B2}"/>
              </a:ext>
            </a:extLst>
          </p:cNvPr>
          <p:cNvSpPr>
            <a:spLocks noGrp="1"/>
          </p:cNvSpPr>
          <p:nvPr>
            <p:ph type="title"/>
          </p:nvPr>
        </p:nvSpPr>
        <p:spPr/>
        <p:txBody>
          <a:bodyPr/>
          <a:lstStyle/>
          <a:p>
            <a:r>
              <a:rPr lang="en-US" dirty="0"/>
              <a:t>Learning Objectives</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10173766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8166888A-1C70-4ADD-A16E-62C46C031FA6}"/>
              </a:ext>
            </a:extLst>
          </p:cNvPr>
          <p:cNvSpPr>
            <a:spLocks noGrp="1"/>
          </p:cNvSpPr>
          <p:nvPr>
            <p:ph type="ftr" sz="quarter" idx="3"/>
          </p:nvPr>
        </p:nvSpPr>
        <p:spPr/>
        <p:txBody>
          <a:bodyPr/>
          <a:lstStyle/>
          <a:p>
            <a:r>
              <a:rPr lang="en-US"/>
              <a:t>The Transportation Equity Curriculum: Transportation and Public Health</a:t>
            </a:r>
            <a:endParaRPr lang="en-US" dirty="0"/>
          </a:p>
        </p:txBody>
      </p:sp>
    </p:spTree>
    <p:extLst>
      <p:ext uri="{BB962C8B-B14F-4D97-AF65-F5344CB8AC3E}">
        <p14:creationId xmlns:p14="http://schemas.microsoft.com/office/powerpoint/2010/main" val="2152908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5B638-375F-F149-A5BC-5C35B9495CBC}"/>
              </a:ext>
            </a:extLst>
          </p:cNvPr>
          <p:cNvSpPr>
            <a:spLocks noGrp="1"/>
          </p:cNvSpPr>
          <p:nvPr>
            <p:ph type="title"/>
          </p:nvPr>
        </p:nvSpPr>
        <p:spPr>
          <a:xfrm>
            <a:off x="838200" y="365125"/>
            <a:ext cx="10515600" cy="1325563"/>
          </a:xfrm>
        </p:spPr>
        <p:txBody>
          <a:bodyPr anchor="ctr">
            <a:normAutofit/>
          </a:bodyPr>
          <a:lstStyle/>
          <a:p>
            <a:r>
              <a:rPr lang="en-US" dirty="0"/>
              <a:t>Climate Change Impacts on Transportation</a:t>
            </a:r>
          </a:p>
        </p:txBody>
      </p:sp>
      <p:sp>
        <p:nvSpPr>
          <p:cNvPr id="4" name="Footer Placeholder 3">
            <a:extLst>
              <a:ext uri="{FF2B5EF4-FFF2-40B4-BE49-F238E27FC236}">
                <a16:creationId xmlns:a16="http://schemas.microsoft.com/office/drawing/2014/main" id="{75EACEE3-7084-5942-BF69-7218062C9624}"/>
              </a:ext>
            </a:extLst>
          </p:cNvPr>
          <p:cNvSpPr>
            <a:spLocks noGrp="1"/>
          </p:cNvSpPr>
          <p:nvPr>
            <p:ph type="ftr" sz="quarter" idx="3"/>
          </p:nvPr>
        </p:nvSpPr>
        <p:spPr>
          <a:xfrm>
            <a:off x="3781016" y="6356350"/>
            <a:ext cx="4863710" cy="365125"/>
          </a:xfrm>
        </p:spPr>
        <p:txBody>
          <a:bodyPr anchor="ctr">
            <a:normAutofit/>
          </a:bodyPr>
          <a:lstStyle/>
          <a:p>
            <a:pPr>
              <a:spcAft>
                <a:spcPts val="600"/>
              </a:spcAft>
            </a:pPr>
            <a:r>
              <a:rPr lang="en-US"/>
              <a:t>The Transportation Equity Curriculum: Transportation and Public Health</a:t>
            </a:r>
          </a:p>
        </p:txBody>
      </p:sp>
      <p:pic>
        <p:nvPicPr>
          <p:cNvPr id="7" name="Picture 4" descr="https://toolkit.climate.gov/sites/default/files/styles/large/public/BuckledRail.jpg?itok=n8yTM6rZ">
            <a:extLst>
              <a:ext uri="{FF2B5EF4-FFF2-40B4-BE49-F238E27FC236}">
                <a16:creationId xmlns:a16="http://schemas.microsoft.com/office/drawing/2014/main" id="{BC001210-8FCE-A94E-90E1-EB8CA5C42C5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26577" y="3970876"/>
            <a:ext cx="3103418" cy="215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http://media.graytvinc.com/images/hurricanjoaquin.jpg">
            <a:extLst>
              <a:ext uri="{FF2B5EF4-FFF2-40B4-BE49-F238E27FC236}">
                <a16:creationId xmlns:a16="http://schemas.microsoft.com/office/drawing/2014/main" id="{9EA461D2-EF90-E641-B466-2C955ACC328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47215" y="1576557"/>
            <a:ext cx="3103418" cy="2158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92148F32-FB6B-C440-8EE6-C392FC8F10D8}"/>
              </a:ext>
            </a:extLst>
          </p:cNvPr>
          <p:cNvSpPr txBox="1"/>
          <p:nvPr/>
        </p:nvSpPr>
        <p:spPr>
          <a:xfrm>
            <a:off x="7626577" y="3726557"/>
            <a:ext cx="1146468" cy="21544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Source: </a:t>
            </a:r>
            <a:r>
              <a:rPr kumimoji="0" lang="en-US" sz="800" b="0" i="1" u="none" strike="noStrike" kern="1200" cap="none" spc="0" normalizeH="0" baseline="0" noProof="0" dirty="0">
                <a:ln>
                  <a:noFill/>
                </a:ln>
                <a:solidFill>
                  <a:prstClr val="white">
                    <a:lumMod val="50000"/>
                  </a:prstClr>
                </a:solidFill>
                <a:effectLst/>
                <a:uLnTx/>
                <a:uFillTx/>
                <a:latin typeface="Calibri" panose="020F0502020204030204"/>
                <a:ea typeface="+mn-ea"/>
                <a:cs typeface="+mn-cs"/>
                <a:hlinkClick r:id="rId5"/>
              </a:rPr>
              <a:t>local8now.com</a:t>
            </a:r>
            <a:endParaRPr kumimoji="0" lang="en-US" sz="800" b="0" i="1"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99ECE380-506D-FF45-962E-36BBB0130311}"/>
              </a:ext>
            </a:extLst>
          </p:cNvPr>
          <p:cNvSpPr txBox="1"/>
          <p:nvPr/>
        </p:nvSpPr>
        <p:spPr>
          <a:xfrm>
            <a:off x="7521741" y="6151184"/>
            <a:ext cx="2502608" cy="21544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effectLst/>
                <a:uLnTx/>
                <a:uFillTx/>
                <a:latin typeface="Calibri" panose="020F0502020204030204"/>
                <a:ea typeface="+mn-ea"/>
                <a:cs typeface="+mn-cs"/>
              </a:rPr>
              <a:t>Source: USDOT, https://toolkit.climate.gov/image/1001</a:t>
            </a:r>
          </a:p>
        </p:txBody>
      </p:sp>
      <p:sp>
        <p:nvSpPr>
          <p:cNvPr id="3" name="Content Placeholder 2"/>
          <p:cNvSpPr>
            <a:spLocks noGrp="1"/>
          </p:cNvSpPr>
          <p:nvPr>
            <p:ph idx="1"/>
          </p:nvPr>
        </p:nvSpPr>
        <p:spPr>
          <a:xfrm>
            <a:off x="838200" y="1825625"/>
            <a:ext cx="6683541" cy="4351338"/>
          </a:xfrm>
        </p:spPr>
        <p:txBody>
          <a:bodyPr>
            <a:normAutofit fontScale="92500" lnSpcReduction="10000"/>
          </a:bodyPr>
          <a:lstStyle/>
          <a:p>
            <a:pPr lvl="0"/>
            <a:r>
              <a:rPr lang="en-US" dirty="0"/>
              <a:t>Road and rail closures.</a:t>
            </a:r>
          </a:p>
          <a:p>
            <a:pPr lvl="0"/>
            <a:r>
              <a:rPr lang="en-US" dirty="0"/>
              <a:t>Airline delays and cancellations.</a:t>
            </a:r>
          </a:p>
          <a:p>
            <a:pPr lvl="0"/>
            <a:r>
              <a:rPr lang="en-US" dirty="0"/>
              <a:t>Weather related crashes and traffic disruptions.</a:t>
            </a:r>
          </a:p>
          <a:p>
            <a:pPr lvl="0"/>
            <a:r>
              <a:rPr lang="en-US" dirty="0"/>
              <a:t>Impediments to evacuation routes.</a:t>
            </a:r>
          </a:p>
          <a:p>
            <a:pPr lvl="0"/>
            <a:r>
              <a:rPr lang="en-US" dirty="0"/>
              <a:t>Limited construction activities.</a:t>
            </a:r>
          </a:p>
          <a:p>
            <a:pPr lvl="0"/>
            <a:r>
              <a:rPr lang="en-US" dirty="0"/>
              <a:t>Economic disruption and decline.</a:t>
            </a:r>
          </a:p>
          <a:p>
            <a:pPr lvl="0"/>
            <a:r>
              <a:rPr lang="en-US" dirty="0"/>
              <a:t>Disruption of goods movement and services</a:t>
            </a:r>
          </a:p>
          <a:p>
            <a:r>
              <a:rPr lang="en-US" dirty="0"/>
              <a:t>Development pressure shifts away from the coast into interior areas </a:t>
            </a:r>
          </a:p>
          <a:p>
            <a:endParaRPr lang="en-US" dirty="0"/>
          </a:p>
        </p:txBody>
      </p:sp>
    </p:spTree>
    <p:extLst>
      <p:ext uri="{BB962C8B-B14F-4D97-AF65-F5344CB8AC3E}">
        <p14:creationId xmlns:p14="http://schemas.microsoft.com/office/powerpoint/2010/main" val="23897901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6537A-A664-FAA3-3054-F9A70E288B8B}"/>
              </a:ext>
            </a:extLst>
          </p:cNvPr>
          <p:cNvSpPr>
            <a:spLocks noGrp="1"/>
          </p:cNvSpPr>
          <p:nvPr>
            <p:ph type="title"/>
          </p:nvPr>
        </p:nvSpPr>
        <p:spPr/>
        <p:txBody>
          <a:bodyPr/>
          <a:lstStyle/>
          <a:p>
            <a:r>
              <a:rPr lang="en-US" dirty="0"/>
              <a:t>Climate Equity</a:t>
            </a:r>
          </a:p>
        </p:txBody>
      </p:sp>
      <p:sp>
        <p:nvSpPr>
          <p:cNvPr id="3" name="Footer Placeholder 2">
            <a:extLst>
              <a:ext uri="{FF2B5EF4-FFF2-40B4-BE49-F238E27FC236}">
                <a16:creationId xmlns:a16="http://schemas.microsoft.com/office/drawing/2014/main" id="{D96AE4A3-04E1-1B90-EEF1-D35672EC6B85}"/>
              </a:ext>
            </a:extLst>
          </p:cNvPr>
          <p:cNvSpPr>
            <a:spLocks noGrp="1"/>
          </p:cNvSpPr>
          <p:nvPr>
            <p:ph type="ftr" sz="quarter" idx="3"/>
          </p:nvPr>
        </p:nvSpPr>
        <p:spPr/>
        <p:txBody>
          <a:bodyPr/>
          <a:lstStyle/>
          <a:p>
            <a:r>
              <a:rPr lang="en-US"/>
              <a:t>The Transportation Equity Curriculum: Transportation and Public Health</a:t>
            </a:r>
            <a:endParaRPr lang="en-US" dirty="0"/>
          </a:p>
        </p:txBody>
      </p:sp>
      <p:sp>
        <p:nvSpPr>
          <p:cNvPr id="5" name="TextBox 4">
            <a:extLst>
              <a:ext uri="{FF2B5EF4-FFF2-40B4-BE49-F238E27FC236}">
                <a16:creationId xmlns:a16="http://schemas.microsoft.com/office/drawing/2014/main" id="{5C0C13D4-F9F0-DF2F-40A3-8EE35A421ED0}"/>
              </a:ext>
            </a:extLst>
          </p:cNvPr>
          <p:cNvSpPr txBox="1"/>
          <p:nvPr/>
        </p:nvSpPr>
        <p:spPr>
          <a:xfrm>
            <a:off x="1783734" y="2305615"/>
            <a:ext cx="8086724" cy="2246769"/>
          </a:xfrm>
          <a:prstGeom prst="rect">
            <a:avLst/>
          </a:prstGeom>
          <a:noFill/>
        </p:spPr>
        <p:txBody>
          <a:bodyPr wrap="square">
            <a:spAutoFit/>
          </a:bodyPr>
          <a:lstStyle/>
          <a:p>
            <a:pPr algn="ctr"/>
            <a:r>
              <a:rPr lang="en-US" sz="2800" b="0" i="0" dirty="0">
                <a:solidFill>
                  <a:srgbClr val="1A1919"/>
                </a:solidFill>
                <a:effectLst/>
                <a:latin typeface="acumin-pro-semi-condensed"/>
              </a:rPr>
              <a:t>“Climate change poses the greatest threat to those least responsible for it, including low-income and disadvantaged populations, women, racial minorities, marginalized ethnic groups and the elderly.” </a:t>
            </a:r>
          </a:p>
          <a:p>
            <a:pPr algn="r"/>
            <a:r>
              <a:rPr lang="en-US" sz="2800" dirty="0">
                <a:solidFill>
                  <a:srgbClr val="1A1919"/>
                </a:solidFill>
                <a:latin typeface="acumin-pro-semi-condensed"/>
              </a:rPr>
              <a:t>- </a:t>
            </a:r>
            <a:r>
              <a:rPr lang="en-US" sz="2000" dirty="0">
                <a:solidFill>
                  <a:srgbClr val="1A1919"/>
                </a:solidFill>
                <a:latin typeface="acumin-pro-semi-condensed"/>
                <a:hlinkClick r:id="rId3"/>
              </a:rPr>
              <a:t>World Resources Institute</a:t>
            </a:r>
            <a:endParaRPr lang="en-US" sz="2000" dirty="0"/>
          </a:p>
        </p:txBody>
      </p:sp>
    </p:spTree>
    <p:extLst>
      <p:ext uri="{BB962C8B-B14F-4D97-AF65-F5344CB8AC3E}">
        <p14:creationId xmlns:p14="http://schemas.microsoft.com/office/powerpoint/2010/main" val="7796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33B9E-3FE2-47BC-9B71-1042355B9909}"/>
              </a:ext>
            </a:extLst>
          </p:cNvPr>
          <p:cNvSpPr>
            <a:spLocks noGrp="1"/>
          </p:cNvSpPr>
          <p:nvPr>
            <p:ph type="title"/>
          </p:nvPr>
        </p:nvSpPr>
        <p:spPr/>
        <p:txBody>
          <a:bodyPr/>
          <a:lstStyle/>
          <a:p>
            <a:r>
              <a:rPr lang="en-US" dirty="0"/>
              <a:t>Physical Activity</a:t>
            </a:r>
            <a:endParaRPr lang="es-MX" dirty="0"/>
          </a:p>
        </p:txBody>
      </p:sp>
      <p:sp>
        <p:nvSpPr>
          <p:cNvPr id="4" name="Footer Placeholder 3">
            <a:extLst>
              <a:ext uri="{FF2B5EF4-FFF2-40B4-BE49-F238E27FC236}">
                <a16:creationId xmlns:a16="http://schemas.microsoft.com/office/drawing/2014/main" id="{097AE01B-D8F8-450C-AC1D-CEDDD04CD469}"/>
              </a:ext>
            </a:extLst>
          </p:cNvPr>
          <p:cNvSpPr>
            <a:spLocks noGrp="1"/>
          </p:cNvSpPr>
          <p:nvPr>
            <p:ph type="ftr" sz="quarter" idx="3"/>
          </p:nvPr>
        </p:nvSpPr>
        <p:spPr/>
        <p:txBody>
          <a:bodyPr/>
          <a:lstStyle/>
          <a:p>
            <a:r>
              <a:rPr lang="en-US"/>
              <a:t>The Transportation Equity Curriculum: Transportation and Public Health</a:t>
            </a:r>
            <a:endParaRPr lang="en-US" dirty="0"/>
          </a:p>
        </p:txBody>
      </p:sp>
      <p:sp>
        <p:nvSpPr>
          <p:cNvPr id="3" name="Rectangle 2"/>
          <p:cNvSpPr/>
          <p:nvPr/>
        </p:nvSpPr>
        <p:spPr>
          <a:xfrm>
            <a:off x="3164871" y="5897380"/>
            <a:ext cx="6096000" cy="276999"/>
          </a:xfrm>
          <a:prstGeom prst="rect">
            <a:avLst/>
          </a:prstGeom>
        </p:spPr>
        <p:txBody>
          <a:bodyPr>
            <a:spAutoFit/>
          </a:bodyPr>
          <a:lstStyle/>
          <a:p>
            <a:pPr algn="ctr"/>
            <a:r>
              <a:rPr lang="en-US" sz="1200" dirty="0">
                <a:solidFill>
                  <a:schemeClr val="tx1">
                    <a:lumMod val="50000"/>
                    <a:lumOff val="50000"/>
                  </a:schemeClr>
                </a:solidFill>
              </a:rPr>
              <a:t>Source: https://www.cdc.gov/physicalactivity/basics/adults/index.htm</a:t>
            </a:r>
          </a:p>
        </p:txBody>
      </p:sp>
      <p:pic>
        <p:nvPicPr>
          <p:cNvPr id="11" name="Picture 10" descr="Chart&#10;&#10;Description automatically generated">
            <a:extLst>
              <a:ext uri="{FF2B5EF4-FFF2-40B4-BE49-F238E27FC236}">
                <a16:creationId xmlns:a16="http://schemas.microsoft.com/office/drawing/2014/main" id="{8F1BB495-6089-469C-AFEA-BA94300EF98B}"/>
              </a:ext>
            </a:extLst>
          </p:cNvPr>
          <p:cNvPicPr>
            <a:picLocks noChangeAspect="1"/>
          </p:cNvPicPr>
          <p:nvPr/>
        </p:nvPicPr>
        <p:blipFill>
          <a:blip r:embed="rId3"/>
          <a:stretch>
            <a:fillRect/>
          </a:stretch>
        </p:blipFill>
        <p:spPr>
          <a:xfrm>
            <a:off x="1801906" y="1444332"/>
            <a:ext cx="8542153" cy="4271077"/>
          </a:xfrm>
          <a:prstGeom prst="rect">
            <a:avLst/>
          </a:prstGeom>
          <a:noFill/>
        </p:spPr>
      </p:pic>
    </p:spTree>
    <p:extLst>
      <p:ext uri="{BB962C8B-B14F-4D97-AF65-F5344CB8AC3E}">
        <p14:creationId xmlns:p14="http://schemas.microsoft.com/office/powerpoint/2010/main" val="19471527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85D63-19CF-4341-BB7C-68BB9DFAFDD0}"/>
              </a:ext>
            </a:extLst>
          </p:cNvPr>
          <p:cNvSpPr>
            <a:spLocks noGrp="1"/>
          </p:cNvSpPr>
          <p:nvPr>
            <p:ph type="title"/>
          </p:nvPr>
        </p:nvSpPr>
        <p:spPr/>
        <p:txBody>
          <a:bodyPr anchor="ctr">
            <a:normAutofit/>
          </a:bodyPr>
          <a:lstStyle/>
          <a:p>
            <a:r>
              <a:rPr lang="en-US" altLang="zh-CN" dirty="0"/>
              <a:t>Investment in Active Transportation Infrastructure</a:t>
            </a:r>
            <a:endParaRPr lang="en-US" dirty="0"/>
          </a:p>
        </p:txBody>
      </p:sp>
      <p:sp>
        <p:nvSpPr>
          <p:cNvPr id="7" name="Content Placeholder 6">
            <a:extLst>
              <a:ext uri="{FF2B5EF4-FFF2-40B4-BE49-F238E27FC236}">
                <a16:creationId xmlns:a16="http://schemas.microsoft.com/office/drawing/2014/main" id="{E97534E1-272C-433F-80DC-105DB1528CCC}"/>
              </a:ext>
            </a:extLst>
          </p:cNvPr>
          <p:cNvSpPr>
            <a:spLocks noGrp="1"/>
          </p:cNvSpPr>
          <p:nvPr>
            <p:ph idx="1"/>
          </p:nvPr>
        </p:nvSpPr>
        <p:spPr>
          <a:xfrm>
            <a:off x="722537" y="1647439"/>
            <a:ext cx="10515600" cy="1516587"/>
          </a:xfrm>
        </p:spPr>
        <p:txBody>
          <a:bodyPr>
            <a:noAutofit/>
          </a:bodyPr>
          <a:lstStyle/>
          <a:p>
            <a:r>
              <a:rPr lang="en-US" sz="2000" dirty="0"/>
              <a:t>Active transportation: self-propelled, human-powered mode of transportation, such as walking and bicycling</a:t>
            </a:r>
          </a:p>
          <a:p>
            <a:r>
              <a:rPr lang="en-US" sz="2000" dirty="0"/>
              <a:t>Investing in public transportation and bicycle and pedestrian facilities creates opportunities for physical activity and active transportation</a:t>
            </a:r>
          </a:p>
          <a:p>
            <a:pPr marL="0" indent="0">
              <a:buNone/>
            </a:pPr>
            <a:endParaRPr lang="en-US" sz="2000" dirty="0"/>
          </a:p>
        </p:txBody>
      </p:sp>
      <p:sp>
        <p:nvSpPr>
          <p:cNvPr id="3" name="Footer Placeholder 2">
            <a:extLst>
              <a:ext uri="{FF2B5EF4-FFF2-40B4-BE49-F238E27FC236}">
                <a16:creationId xmlns:a16="http://schemas.microsoft.com/office/drawing/2014/main" id="{615E5ED1-B910-427C-9422-76EC72D8DF70}"/>
              </a:ext>
            </a:extLst>
          </p:cNvPr>
          <p:cNvSpPr>
            <a:spLocks noGrp="1"/>
          </p:cNvSpPr>
          <p:nvPr>
            <p:ph type="ftr" sz="quarter" idx="3"/>
          </p:nvPr>
        </p:nvSpPr>
        <p:spPr/>
        <p:txBody>
          <a:bodyPr anchor="ctr">
            <a:normAutofit/>
          </a:bodyPr>
          <a:lstStyle/>
          <a:p>
            <a:pPr>
              <a:spcAft>
                <a:spcPts val="600"/>
              </a:spcAft>
            </a:pPr>
            <a:r>
              <a:rPr lang="en-US" dirty="0"/>
              <a:t>The Transportation Equity Curriculum: Transportation and Public Health</a:t>
            </a:r>
          </a:p>
        </p:txBody>
      </p:sp>
      <p:sp>
        <p:nvSpPr>
          <p:cNvPr id="10" name="Rectangle 9"/>
          <p:cNvSpPr/>
          <p:nvPr/>
        </p:nvSpPr>
        <p:spPr>
          <a:xfrm>
            <a:off x="10334925" y="6020097"/>
            <a:ext cx="2037750" cy="837903"/>
          </a:xfrm>
          <a:prstGeom prst="rect">
            <a:avLst/>
          </a:prstGeom>
        </p:spPr>
        <p:txBody>
          <a:bodyPr wrap="square">
            <a:spAutoFit/>
          </a:bodyPr>
          <a:lstStyle/>
          <a:p>
            <a:r>
              <a:rPr lang="en-US" sz="1200" dirty="0">
                <a:solidFill>
                  <a:schemeClr val="bg1">
                    <a:lumMod val="50000"/>
                  </a:schemeClr>
                </a:solidFill>
              </a:rPr>
              <a:t>Source: Bridging the Gap, Income Disparities in Street Features that Encourage Walking, 2012</a:t>
            </a:r>
          </a:p>
        </p:txBody>
      </p:sp>
      <p:pic>
        <p:nvPicPr>
          <p:cNvPr id="6" name="Picture 5"/>
          <p:cNvPicPr>
            <a:picLocks noChangeAspect="1"/>
          </p:cNvPicPr>
          <p:nvPr/>
        </p:nvPicPr>
        <p:blipFill>
          <a:blip r:embed="rId3"/>
          <a:stretch>
            <a:fillRect/>
          </a:stretch>
        </p:blipFill>
        <p:spPr>
          <a:xfrm>
            <a:off x="3532930" y="3005007"/>
            <a:ext cx="3259908" cy="3379904"/>
          </a:xfrm>
          <a:prstGeom prst="rect">
            <a:avLst/>
          </a:prstGeom>
        </p:spPr>
      </p:pic>
      <p:pic>
        <p:nvPicPr>
          <p:cNvPr id="11" name="Picture 10"/>
          <p:cNvPicPr>
            <a:picLocks noChangeAspect="1"/>
          </p:cNvPicPr>
          <p:nvPr/>
        </p:nvPicPr>
        <p:blipFill>
          <a:blip r:embed="rId4"/>
          <a:stretch>
            <a:fillRect/>
          </a:stretch>
        </p:blipFill>
        <p:spPr>
          <a:xfrm>
            <a:off x="7019161" y="3009646"/>
            <a:ext cx="3315764" cy="3346704"/>
          </a:xfrm>
          <a:prstGeom prst="rect">
            <a:avLst/>
          </a:prstGeom>
        </p:spPr>
      </p:pic>
      <p:sp>
        <p:nvSpPr>
          <p:cNvPr id="13" name="Folded Corner 12"/>
          <p:cNvSpPr/>
          <p:nvPr/>
        </p:nvSpPr>
        <p:spPr>
          <a:xfrm>
            <a:off x="415564" y="3594346"/>
            <a:ext cx="2530955" cy="2360245"/>
          </a:xfrm>
          <a:prstGeom prst="foldedCorner">
            <a:avLst/>
          </a:prstGeom>
          <a:solidFill>
            <a:schemeClr val="accent1">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tIns="182880" bIns="0" rtlCol="0" anchor="ctr"/>
          <a:lstStyle/>
          <a:p>
            <a:r>
              <a:rPr lang="en-US" dirty="0">
                <a:solidFill>
                  <a:schemeClr val="tx1"/>
                </a:solidFill>
              </a:rPr>
              <a:t>Infrastructure that supports safe and comfortable environments for active transportation is not always distributed equitably.</a:t>
            </a:r>
          </a:p>
        </p:txBody>
      </p:sp>
    </p:spTree>
    <p:extLst>
      <p:ext uri="{BB962C8B-B14F-4D97-AF65-F5344CB8AC3E}">
        <p14:creationId xmlns:p14="http://schemas.microsoft.com/office/powerpoint/2010/main" val="9825495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C02D1-C133-3341-9016-7B2A052F643A}"/>
              </a:ext>
            </a:extLst>
          </p:cNvPr>
          <p:cNvSpPr>
            <a:spLocks noGrp="1"/>
          </p:cNvSpPr>
          <p:nvPr>
            <p:ph type="title"/>
          </p:nvPr>
        </p:nvSpPr>
        <p:spPr/>
        <p:txBody>
          <a:bodyPr/>
          <a:lstStyle/>
          <a:p>
            <a:r>
              <a:rPr lang="en-US" dirty="0"/>
              <a:t>Obesity Trends Among U.S. Adults</a:t>
            </a:r>
          </a:p>
        </p:txBody>
      </p:sp>
      <p:sp>
        <p:nvSpPr>
          <p:cNvPr id="4" name="Footer Placeholder 3">
            <a:extLst>
              <a:ext uri="{FF2B5EF4-FFF2-40B4-BE49-F238E27FC236}">
                <a16:creationId xmlns:a16="http://schemas.microsoft.com/office/drawing/2014/main" id="{5F11CDFC-36C6-3D4E-8FA5-739409F9C405}"/>
              </a:ext>
            </a:extLst>
          </p:cNvPr>
          <p:cNvSpPr>
            <a:spLocks noGrp="1"/>
          </p:cNvSpPr>
          <p:nvPr>
            <p:ph type="ftr" sz="quarter" idx="3"/>
          </p:nvPr>
        </p:nvSpPr>
        <p:spPr/>
        <p:txBody>
          <a:bodyPr/>
          <a:lstStyle/>
          <a:p>
            <a:r>
              <a:rPr lang="en-US"/>
              <a:t>The Transportation Equity Curriculum: Transportation and Public Health</a:t>
            </a:r>
            <a:endParaRPr lang="en-US" dirty="0"/>
          </a:p>
        </p:txBody>
      </p:sp>
      <p:sp>
        <p:nvSpPr>
          <p:cNvPr id="5" name="TextBox 4">
            <a:extLst>
              <a:ext uri="{FF2B5EF4-FFF2-40B4-BE49-F238E27FC236}">
                <a16:creationId xmlns:a16="http://schemas.microsoft.com/office/drawing/2014/main" id="{11FE9239-83F2-9847-9F77-AB531255EAE7}"/>
              </a:ext>
            </a:extLst>
          </p:cNvPr>
          <p:cNvSpPr txBox="1"/>
          <p:nvPr/>
        </p:nvSpPr>
        <p:spPr>
          <a:xfrm>
            <a:off x="4318030" y="6025326"/>
            <a:ext cx="2726580" cy="276999"/>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Source: www.cdc.gov/obesity/index.html</a:t>
            </a:r>
          </a:p>
        </p:txBody>
      </p:sp>
      <p:grpSp>
        <p:nvGrpSpPr>
          <p:cNvPr id="3" name="Group 2"/>
          <p:cNvGrpSpPr/>
          <p:nvPr/>
        </p:nvGrpSpPr>
        <p:grpSpPr>
          <a:xfrm>
            <a:off x="211844" y="1397530"/>
            <a:ext cx="4384116" cy="2112699"/>
            <a:chOff x="1138944" y="1397400"/>
            <a:chExt cx="4384116" cy="2112699"/>
          </a:xfrm>
        </p:grpSpPr>
        <p:pic>
          <p:nvPicPr>
            <p:cNvPr id="6" name="Picture 5">
              <a:extLst>
                <a:ext uri="{FF2B5EF4-FFF2-40B4-BE49-F238E27FC236}">
                  <a16:creationId xmlns:a16="http://schemas.microsoft.com/office/drawing/2014/main" id="{7AD99982-A73B-4C49-9AD5-E9E1696FA90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38944" y="1397400"/>
              <a:ext cx="3804542" cy="2112699"/>
            </a:xfrm>
            <a:prstGeom prst="rect">
              <a:avLst/>
            </a:prstGeom>
          </p:spPr>
        </p:pic>
        <p:sp>
          <p:nvSpPr>
            <p:cNvPr id="10" name="TextBox 9">
              <a:extLst>
                <a:ext uri="{FF2B5EF4-FFF2-40B4-BE49-F238E27FC236}">
                  <a16:creationId xmlns:a16="http://schemas.microsoft.com/office/drawing/2014/main" id="{0EEB47E0-DB54-1244-B09C-EF63A76CC5AE}"/>
                </a:ext>
              </a:extLst>
            </p:cNvPr>
            <p:cNvSpPr txBox="1"/>
            <p:nvPr/>
          </p:nvSpPr>
          <p:spPr>
            <a:xfrm>
              <a:off x="4870317" y="2223012"/>
              <a:ext cx="65274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2011</a:t>
              </a:r>
            </a:p>
          </p:txBody>
        </p:sp>
      </p:grpSp>
      <p:grpSp>
        <p:nvGrpSpPr>
          <p:cNvPr id="15" name="Group 14"/>
          <p:cNvGrpSpPr/>
          <p:nvPr/>
        </p:nvGrpSpPr>
        <p:grpSpPr>
          <a:xfrm>
            <a:off x="5168900" y="1404810"/>
            <a:ext cx="4285282" cy="2176345"/>
            <a:chOff x="6096000" y="1404680"/>
            <a:chExt cx="4285282" cy="2176345"/>
          </a:xfrm>
        </p:grpSpPr>
        <p:pic>
          <p:nvPicPr>
            <p:cNvPr id="7" name="Picture 6">
              <a:extLst>
                <a:ext uri="{FF2B5EF4-FFF2-40B4-BE49-F238E27FC236}">
                  <a16:creationId xmlns:a16="http://schemas.microsoft.com/office/drawing/2014/main" id="{7AECBEF6-2E93-5A48-8858-0CC0E269D8E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96000" y="1404680"/>
              <a:ext cx="3919155" cy="2176345"/>
            </a:xfrm>
            <a:prstGeom prst="rect">
              <a:avLst/>
            </a:prstGeom>
          </p:spPr>
        </p:pic>
        <p:sp>
          <p:nvSpPr>
            <p:cNvPr id="11" name="TextBox 10">
              <a:extLst>
                <a:ext uri="{FF2B5EF4-FFF2-40B4-BE49-F238E27FC236}">
                  <a16:creationId xmlns:a16="http://schemas.microsoft.com/office/drawing/2014/main" id="{8D7C74B9-EFA1-494D-8323-802360F0DD41}"/>
                </a:ext>
              </a:extLst>
            </p:cNvPr>
            <p:cNvSpPr txBox="1"/>
            <p:nvPr/>
          </p:nvSpPr>
          <p:spPr>
            <a:xfrm>
              <a:off x="9728539" y="2272724"/>
              <a:ext cx="65274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2016</a:t>
              </a:r>
            </a:p>
          </p:txBody>
        </p:sp>
      </p:grpSp>
      <p:grpSp>
        <p:nvGrpSpPr>
          <p:cNvPr id="14" name="Group 13"/>
          <p:cNvGrpSpPr/>
          <p:nvPr/>
        </p:nvGrpSpPr>
        <p:grpSpPr>
          <a:xfrm>
            <a:off x="334250" y="3715566"/>
            <a:ext cx="4260757" cy="2309760"/>
            <a:chOff x="1261350" y="3715436"/>
            <a:chExt cx="4260757" cy="2309760"/>
          </a:xfrm>
        </p:grpSpPr>
        <p:pic>
          <p:nvPicPr>
            <p:cNvPr id="8" name="Picture 7">
              <a:extLst>
                <a:ext uri="{FF2B5EF4-FFF2-40B4-BE49-F238E27FC236}">
                  <a16:creationId xmlns:a16="http://schemas.microsoft.com/office/drawing/2014/main" id="{3A72F8EC-DC13-E84A-A6D0-1374821EDC3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61350" y="3715436"/>
              <a:ext cx="3842574" cy="2309760"/>
            </a:xfrm>
            <a:prstGeom prst="rect">
              <a:avLst/>
            </a:prstGeom>
          </p:spPr>
        </p:pic>
        <p:sp>
          <p:nvSpPr>
            <p:cNvPr id="12" name="TextBox 11">
              <a:extLst>
                <a:ext uri="{FF2B5EF4-FFF2-40B4-BE49-F238E27FC236}">
                  <a16:creationId xmlns:a16="http://schemas.microsoft.com/office/drawing/2014/main" id="{2C812B45-1428-1E44-AA95-568065449440}"/>
                </a:ext>
              </a:extLst>
            </p:cNvPr>
            <p:cNvSpPr txBox="1"/>
            <p:nvPr/>
          </p:nvSpPr>
          <p:spPr>
            <a:xfrm>
              <a:off x="4869364" y="4430855"/>
              <a:ext cx="65274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2018</a:t>
              </a:r>
            </a:p>
          </p:txBody>
        </p:sp>
      </p:grpSp>
      <p:grpSp>
        <p:nvGrpSpPr>
          <p:cNvPr id="16" name="Group 15"/>
          <p:cNvGrpSpPr/>
          <p:nvPr/>
        </p:nvGrpSpPr>
        <p:grpSpPr>
          <a:xfrm>
            <a:off x="5364480" y="3654639"/>
            <a:ext cx="4104170" cy="2316792"/>
            <a:chOff x="6291580" y="3654509"/>
            <a:chExt cx="4104170" cy="2316792"/>
          </a:xfrm>
        </p:grpSpPr>
        <p:pic>
          <p:nvPicPr>
            <p:cNvPr id="9" name="Picture 8">
              <a:extLst>
                <a:ext uri="{FF2B5EF4-FFF2-40B4-BE49-F238E27FC236}">
                  <a16:creationId xmlns:a16="http://schemas.microsoft.com/office/drawing/2014/main" id="{6CE77A89-179E-D645-8555-121E4D34D45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91580" y="3654509"/>
              <a:ext cx="3777799" cy="2316792"/>
            </a:xfrm>
            <a:prstGeom prst="rect">
              <a:avLst/>
            </a:prstGeom>
          </p:spPr>
        </p:pic>
        <p:sp>
          <p:nvSpPr>
            <p:cNvPr id="13" name="TextBox 12">
              <a:extLst>
                <a:ext uri="{FF2B5EF4-FFF2-40B4-BE49-F238E27FC236}">
                  <a16:creationId xmlns:a16="http://schemas.microsoft.com/office/drawing/2014/main" id="{85A6ABD9-0332-574E-BD17-41AB881E804D}"/>
                </a:ext>
              </a:extLst>
            </p:cNvPr>
            <p:cNvSpPr txBox="1"/>
            <p:nvPr/>
          </p:nvSpPr>
          <p:spPr>
            <a:xfrm>
              <a:off x="9743007" y="4430855"/>
              <a:ext cx="65274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2020</a:t>
              </a:r>
            </a:p>
          </p:txBody>
        </p:sp>
      </p:grpSp>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02330" y="2272854"/>
            <a:ext cx="2420128" cy="2781575"/>
          </a:xfrm>
          <a:prstGeom prst="rect">
            <a:avLst/>
          </a:prstGeom>
        </p:spPr>
      </p:pic>
    </p:spTree>
    <p:extLst>
      <p:ext uri="{BB962C8B-B14F-4D97-AF65-F5344CB8AC3E}">
        <p14:creationId xmlns:p14="http://schemas.microsoft.com/office/powerpoint/2010/main" val="3048856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D1763-5848-ED4F-A813-F14C5574CAB5}"/>
              </a:ext>
            </a:extLst>
          </p:cNvPr>
          <p:cNvSpPr>
            <a:spLocks noGrp="1"/>
          </p:cNvSpPr>
          <p:nvPr>
            <p:ph type="title"/>
          </p:nvPr>
        </p:nvSpPr>
        <p:spPr/>
        <p:txBody>
          <a:bodyPr/>
          <a:lstStyle/>
          <a:p>
            <a:r>
              <a:rPr lang="en-US" dirty="0"/>
              <a:t>Prevalence of Obesity by Race</a:t>
            </a:r>
          </a:p>
        </p:txBody>
      </p:sp>
      <p:sp>
        <p:nvSpPr>
          <p:cNvPr id="4" name="Footer Placeholder 3">
            <a:extLst>
              <a:ext uri="{FF2B5EF4-FFF2-40B4-BE49-F238E27FC236}">
                <a16:creationId xmlns:a16="http://schemas.microsoft.com/office/drawing/2014/main" id="{621032E6-9C2A-5E4C-A098-D1C632C3A01F}"/>
              </a:ext>
            </a:extLst>
          </p:cNvPr>
          <p:cNvSpPr>
            <a:spLocks noGrp="1"/>
          </p:cNvSpPr>
          <p:nvPr>
            <p:ph type="ftr" sz="quarter" idx="3"/>
          </p:nvPr>
        </p:nvSpPr>
        <p:spPr/>
        <p:txBody>
          <a:bodyPr/>
          <a:lstStyle/>
          <a:p>
            <a:r>
              <a:rPr lang="en-US"/>
              <a:t>The Transportation Equity Curriculum: Transportation and Public Health</a:t>
            </a:r>
            <a:endParaRPr lang="en-US" dirty="0"/>
          </a:p>
        </p:txBody>
      </p:sp>
      <p:pic>
        <p:nvPicPr>
          <p:cNvPr id="5" name="Content Placeholder 4">
            <a:extLst>
              <a:ext uri="{FF2B5EF4-FFF2-40B4-BE49-F238E27FC236}">
                <a16:creationId xmlns:a16="http://schemas.microsoft.com/office/drawing/2014/main" id="{8E95B67B-9CC8-244A-AF3F-A4D70FCE94F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29137" y="1885896"/>
            <a:ext cx="3840480" cy="2365514"/>
          </a:xfrm>
          <a:prstGeom prst="rect">
            <a:avLst/>
          </a:prstGeom>
        </p:spPr>
      </p:pic>
      <p:sp>
        <p:nvSpPr>
          <p:cNvPr id="7" name="Title 1">
            <a:extLst>
              <a:ext uri="{FF2B5EF4-FFF2-40B4-BE49-F238E27FC236}">
                <a16:creationId xmlns:a16="http://schemas.microsoft.com/office/drawing/2014/main" id="{88AB7B02-0617-A740-B949-4E6215182882}"/>
              </a:ext>
            </a:extLst>
          </p:cNvPr>
          <p:cNvSpPr txBox="1">
            <a:spLocks/>
          </p:cNvSpPr>
          <p:nvPr/>
        </p:nvSpPr>
        <p:spPr>
          <a:xfrm>
            <a:off x="4382250" y="4417444"/>
            <a:ext cx="3852764" cy="830997"/>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sz="1600" kern="0">
                <a:ea typeface="Verdana" panose="020B0604030504040204" pitchFamily="34" charset="0"/>
                <a:cs typeface="Verdana" panose="020B0604030504040204" pitchFamily="34" charset="0"/>
              </a:defRPr>
            </a:lvl1pPr>
          </a:lstStyle>
          <a:p>
            <a:r>
              <a:rPr lang="en-US" dirty="0"/>
              <a:t>Prevalence of Self-Reported Obesity Among Hispanic Adults by State and Territory, BRFSS, 2018-2020</a:t>
            </a:r>
          </a:p>
        </p:txBody>
      </p:sp>
      <p:sp>
        <p:nvSpPr>
          <p:cNvPr id="8" name="TextBox 7">
            <a:extLst>
              <a:ext uri="{FF2B5EF4-FFF2-40B4-BE49-F238E27FC236}">
                <a16:creationId xmlns:a16="http://schemas.microsoft.com/office/drawing/2014/main" id="{AA32AA6E-AFA7-6A48-A30E-F350CAB38104}"/>
              </a:ext>
            </a:extLst>
          </p:cNvPr>
          <p:cNvSpPr txBox="1"/>
          <p:nvPr/>
        </p:nvSpPr>
        <p:spPr>
          <a:xfrm>
            <a:off x="4218596" y="5649160"/>
            <a:ext cx="3852764" cy="400110"/>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sz="1600" kern="0">
                <a:ea typeface="Verdana" panose="020B0604030504040204" pitchFamily="34" charset="0"/>
                <a:cs typeface="Verdana" panose="020B0604030504040204" pitchFamily="34" charset="0"/>
              </a:defRPr>
            </a:lvl1pPr>
          </a:lstStyle>
          <a:p>
            <a:r>
              <a:rPr lang="en-US" sz="1000" dirty="0"/>
              <a:t>*Sample size &lt;50 or the relative standard error (dividing the standard error by the prevalence) ≥ 30%.</a:t>
            </a:r>
          </a:p>
        </p:txBody>
      </p:sp>
      <p:pic>
        <p:nvPicPr>
          <p:cNvPr id="9" name="Picture 8">
            <a:extLst>
              <a:ext uri="{FF2B5EF4-FFF2-40B4-BE49-F238E27FC236}">
                <a16:creationId xmlns:a16="http://schemas.microsoft.com/office/drawing/2014/main" id="{C4126B4A-CE40-084D-9195-A79FF19DE7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9617" y="1885896"/>
            <a:ext cx="3852765" cy="2430143"/>
          </a:xfrm>
          <a:prstGeom prst="rect">
            <a:avLst/>
          </a:prstGeom>
        </p:spPr>
      </p:pic>
      <p:pic>
        <p:nvPicPr>
          <p:cNvPr id="10" name="Picture 9">
            <a:extLst>
              <a:ext uri="{FF2B5EF4-FFF2-40B4-BE49-F238E27FC236}">
                <a16:creationId xmlns:a16="http://schemas.microsoft.com/office/drawing/2014/main" id="{565AAF91-0D2D-2D4E-A73E-4967AB21621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71360" y="1954547"/>
            <a:ext cx="3840480" cy="2393860"/>
          </a:xfrm>
          <a:prstGeom prst="rect">
            <a:avLst/>
          </a:prstGeom>
        </p:spPr>
      </p:pic>
      <p:sp>
        <p:nvSpPr>
          <p:cNvPr id="11" name="Title 1">
            <a:extLst>
              <a:ext uri="{FF2B5EF4-FFF2-40B4-BE49-F238E27FC236}">
                <a16:creationId xmlns:a16="http://schemas.microsoft.com/office/drawing/2014/main" id="{2913D94A-18F0-7D40-87D2-9587BCDEF460}"/>
              </a:ext>
            </a:extLst>
          </p:cNvPr>
          <p:cNvSpPr txBox="1">
            <a:spLocks/>
          </p:cNvSpPr>
          <p:nvPr/>
        </p:nvSpPr>
        <p:spPr>
          <a:xfrm>
            <a:off x="8447647" y="4402432"/>
            <a:ext cx="3420573" cy="830997"/>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sz="1600" kern="0">
                <a:ea typeface="Verdana" panose="020B0604030504040204" pitchFamily="34" charset="0"/>
                <a:cs typeface="Verdana" panose="020B0604030504040204" pitchFamily="34" charset="0"/>
              </a:defRPr>
            </a:lvl1pPr>
          </a:lstStyle>
          <a:p>
            <a:r>
              <a:rPr lang="en-US" dirty="0"/>
              <a:t>Prevalence of Self-Reported Obesity Among Non-Hispanic Black Adults by State and Territory, BRFSS, 2018-2020</a:t>
            </a:r>
          </a:p>
        </p:txBody>
      </p:sp>
      <p:sp>
        <p:nvSpPr>
          <p:cNvPr id="12" name="TextBox 11">
            <a:extLst>
              <a:ext uri="{FF2B5EF4-FFF2-40B4-BE49-F238E27FC236}">
                <a16:creationId xmlns:a16="http://schemas.microsoft.com/office/drawing/2014/main" id="{B8AAC453-9C3D-D84C-A60B-0B8A190990D1}"/>
              </a:ext>
            </a:extLst>
          </p:cNvPr>
          <p:cNvSpPr txBox="1"/>
          <p:nvPr/>
        </p:nvSpPr>
        <p:spPr>
          <a:xfrm>
            <a:off x="740311" y="4370064"/>
            <a:ext cx="3429306" cy="830997"/>
          </a:xfrm>
          <a:prstGeom prst="rect">
            <a:avLst/>
          </a:prstGeom>
          <a:noFill/>
        </p:spPr>
        <p:txBody>
          <a:bodyPr wrap="square" rtlCol="0">
            <a:spAutoFit/>
          </a:bodyPr>
          <a:lstStyle/>
          <a:p>
            <a:pPr lvl="0" defTabSz="914400">
              <a:defRPr/>
            </a:pPr>
            <a:r>
              <a:rPr lang="en-US" sz="1600" kern="0" dirty="0">
                <a:ea typeface="Verdana" panose="020B0604030504040204" pitchFamily="34" charset="0"/>
                <a:cs typeface="Verdana" panose="020B0604030504040204" pitchFamily="34" charset="0"/>
              </a:rPr>
              <a:t>Prevalence of Self-Reported Obesity Among Non-Hispanic White Adults by State and Territory, BRFSS, 2018-2020</a:t>
            </a:r>
          </a:p>
        </p:txBody>
      </p:sp>
      <p:sp>
        <p:nvSpPr>
          <p:cNvPr id="13" name="TextBox 12">
            <a:extLst>
              <a:ext uri="{FF2B5EF4-FFF2-40B4-BE49-F238E27FC236}">
                <a16:creationId xmlns:a16="http://schemas.microsoft.com/office/drawing/2014/main" id="{11FE9239-83F2-9847-9F77-AB531255EAE7}"/>
              </a:ext>
            </a:extLst>
          </p:cNvPr>
          <p:cNvSpPr txBox="1"/>
          <p:nvPr/>
        </p:nvSpPr>
        <p:spPr>
          <a:xfrm>
            <a:off x="4318030" y="6025326"/>
            <a:ext cx="2726580" cy="276999"/>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Source: www.cdc.gov/obesity/index.html</a:t>
            </a:r>
          </a:p>
        </p:txBody>
      </p:sp>
    </p:spTree>
    <p:extLst>
      <p:ext uri="{BB962C8B-B14F-4D97-AF65-F5344CB8AC3E}">
        <p14:creationId xmlns:p14="http://schemas.microsoft.com/office/powerpoint/2010/main" val="28313008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7C67A-5D73-BC42-863A-9AEDC0ED4925}"/>
              </a:ext>
            </a:extLst>
          </p:cNvPr>
          <p:cNvSpPr>
            <a:spLocks noGrp="1"/>
          </p:cNvSpPr>
          <p:nvPr>
            <p:ph type="title"/>
          </p:nvPr>
        </p:nvSpPr>
        <p:spPr/>
        <p:txBody>
          <a:bodyPr/>
          <a:lstStyle/>
          <a:p>
            <a:r>
              <a:rPr lang="en-US" dirty="0"/>
              <a:t>Prevalence of Diabetes Over Time</a:t>
            </a:r>
          </a:p>
        </p:txBody>
      </p:sp>
      <p:sp>
        <p:nvSpPr>
          <p:cNvPr id="3" name="Footer Placeholder 2">
            <a:extLst>
              <a:ext uri="{FF2B5EF4-FFF2-40B4-BE49-F238E27FC236}">
                <a16:creationId xmlns:a16="http://schemas.microsoft.com/office/drawing/2014/main" id="{61E12335-6F47-6D43-85F6-030057B9FFDE}"/>
              </a:ext>
            </a:extLst>
          </p:cNvPr>
          <p:cNvSpPr>
            <a:spLocks noGrp="1"/>
          </p:cNvSpPr>
          <p:nvPr>
            <p:ph type="ftr" sz="quarter" idx="3"/>
          </p:nvPr>
        </p:nvSpPr>
        <p:spPr/>
        <p:txBody>
          <a:bodyPr/>
          <a:lstStyle/>
          <a:p>
            <a:r>
              <a:rPr lang="en-US"/>
              <a:t>The Transportation Equity Curriculum: Transportation and Public Health</a:t>
            </a:r>
            <a:endParaRPr lang="en-US" dirty="0"/>
          </a:p>
        </p:txBody>
      </p:sp>
      <p:pic>
        <p:nvPicPr>
          <p:cNvPr id="4" name="Google Shape;147;p18">
            <a:extLst>
              <a:ext uri="{FF2B5EF4-FFF2-40B4-BE49-F238E27FC236}">
                <a16:creationId xmlns:a16="http://schemas.microsoft.com/office/drawing/2014/main" id="{421EDDB6-DC04-5542-9067-CDB311C6D2EF}"/>
              </a:ext>
            </a:extLst>
          </p:cNvPr>
          <p:cNvPicPr preferRelativeResize="0"/>
          <p:nvPr/>
        </p:nvPicPr>
        <p:blipFill>
          <a:blip r:embed="rId3">
            <a:alphaModFix/>
          </a:blip>
          <a:stretch>
            <a:fillRect/>
          </a:stretch>
        </p:blipFill>
        <p:spPr>
          <a:xfrm>
            <a:off x="1240799" y="1951634"/>
            <a:ext cx="9710401" cy="3520907"/>
          </a:xfrm>
          <a:prstGeom prst="rect">
            <a:avLst/>
          </a:prstGeom>
          <a:noFill/>
          <a:ln>
            <a:noFill/>
          </a:ln>
        </p:spPr>
      </p:pic>
      <p:sp>
        <p:nvSpPr>
          <p:cNvPr id="5" name="Google Shape;148;p18">
            <a:extLst>
              <a:ext uri="{FF2B5EF4-FFF2-40B4-BE49-F238E27FC236}">
                <a16:creationId xmlns:a16="http://schemas.microsoft.com/office/drawing/2014/main" id="{5EF7A8E0-5F37-CF41-8F51-0563276A6238}"/>
              </a:ext>
            </a:extLst>
          </p:cNvPr>
          <p:cNvSpPr txBox="1"/>
          <p:nvPr/>
        </p:nvSpPr>
        <p:spPr>
          <a:xfrm>
            <a:off x="3387750" y="1545874"/>
            <a:ext cx="5416500"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800" b="1" dirty="0">
                <a:solidFill>
                  <a:schemeClr val="dk1"/>
                </a:solidFill>
                <a:latin typeface="Calibri"/>
                <a:ea typeface="Calibri"/>
                <a:cs typeface="Calibri"/>
                <a:sym typeface="Calibri"/>
              </a:rPr>
              <a:t>National Diabetes Report</a:t>
            </a:r>
            <a:endParaRPr dirty="0">
              <a:latin typeface="Calibri"/>
              <a:ea typeface="Calibri"/>
              <a:cs typeface="Calibri"/>
              <a:sym typeface="Calibri"/>
            </a:endParaRPr>
          </a:p>
        </p:txBody>
      </p:sp>
      <p:sp>
        <p:nvSpPr>
          <p:cNvPr id="6" name="Google Shape;149;p18">
            <a:extLst>
              <a:ext uri="{FF2B5EF4-FFF2-40B4-BE49-F238E27FC236}">
                <a16:creationId xmlns:a16="http://schemas.microsoft.com/office/drawing/2014/main" id="{9669DCC4-A2A2-3C40-B3AA-160BC959AC10}"/>
              </a:ext>
            </a:extLst>
          </p:cNvPr>
          <p:cNvSpPr txBox="1"/>
          <p:nvPr/>
        </p:nvSpPr>
        <p:spPr>
          <a:xfrm>
            <a:off x="1240799" y="5425687"/>
            <a:ext cx="97104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t>Age-adjusted, county-level prevalence of diagnosed diabetes among adults aged 20 years or older, United States, 2004, 2008, and 2016</a:t>
            </a:r>
            <a:endParaRPr dirty="0"/>
          </a:p>
        </p:txBody>
      </p:sp>
    </p:spTree>
    <p:extLst>
      <p:ext uri="{BB962C8B-B14F-4D97-AF65-F5344CB8AC3E}">
        <p14:creationId xmlns:p14="http://schemas.microsoft.com/office/powerpoint/2010/main" val="13900109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01E61-E429-594D-8F99-C253EE518C9A}"/>
              </a:ext>
            </a:extLst>
          </p:cNvPr>
          <p:cNvSpPr>
            <a:spLocks noGrp="1"/>
          </p:cNvSpPr>
          <p:nvPr>
            <p:ph type="title"/>
          </p:nvPr>
        </p:nvSpPr>
        <p:spPr>
          <a:xfrm>
            <a:off x="330200" y="365125"/>
            <a:ext cx="11023600" cy="1325563"/>
          </a:xfrm>
        </p:spPr>
        <p:txBody>
          <a:bodyPr/>
          <a:lstStyle/>
          <a:p>
            <a:r>
              <a:rPr lang="en-US" dirty="0"/>
              <a:t>Prevalence of Diabetes by Race, Ethnicity, &amp; Sex</a:t>
            </a:r>
          </a:p>
        </p:txBody>
      </p:sp>
      <p:sp>
        <p:nvSpPr>
          <p:cNvPr id="3" name="Footer Placeholder 2">
            <a:extLst>
              <a:ext uri="{FF2B5EF4-FFF2-40B4-BE49-F238E27FC236}">
                <a16:creationId xmlns:a16="http://schemas.microsoft.com/office/drawing/2014/main" id="{1A91C5D0-9A6F-814B-908A-CB602503E618}"/>
              </a:ext>
            </a:extLst>
          </p:cNvPr>
          <p:cNvSpPr>
            <a:spLocks noGrp="1"/>
          </p:cNvSpPr>
          <p:nvPr>
            <p:ph type="ftr" sz="quarter" idx="3"/>
          </p:nvPr>
        </p:nvSpPr>
        <p:spPr/>
        <p:txBody>
          <a:bodyPr/>
          <a:lstStyle/>
          <a:p>
            <a:r>
              <a:rPr lang="en-US"/>
              <a:t>The Transportation Equity Curriculum: Transportation and Public Health</a:t>
            </a:r>
            <a:endParaRPr lang="en-US" dirty="0"/>
          </a:p>
        </p:txBody>
      </p:sp>
      <p:pic>
        <p:nvPicPr>
          <p:cNvPr id="9" name="Google Shape;157;p19">
            <a:extLst>
              <a:ext uri="{FF2B5EF4-FFF2-40B4-BE49-F238E27FC236}">
                <a16:creationId xmlns:a16="http://schemas.microsoft.com/office/drawing/2014/main" id="{CC57D4F2-F54B-3B4C-AD61-ADF9C524569A}"/>
              </a:ext>
            </a:extLst>
          </p:cNvPr>
          <p:cNvPicPr preferRelativeResize="0"/>
          <p:nvPr/>
        </p:nvPicPr>
        <p:blipFill>
          <a:blip r:embed="rId3">
            <a:alphaModFix/>
          </a:blip>
          <a:stretch>
            <a:fillRect/>
          </a:stretch>
        </p:blipFill>
        <p:spPr>
          <a:xfrm>
            <a:off x="2113607" y="1482649"/>
            <a:ext cx="7863186" cy="3874622"/>
          </a:xfrm>
          <a:prstGeom prst="rect">
            <a:avLst/>
          </a:prstGeom>
          <a:noFill/>
          <a:ln>
            <a:noFill/>
          </a:ln>
        </p:spPr>
      </p:pic>
      <p:sp>
        <p:nvSpPr>
          <p:cNvPr id="10" name="Google Shape;158;p19">
            <a:extLst>
              <a:ext uri="{FF2B5EF4-FFF2-40B4-BE49-F238E27FC236}">
                <a16:creationId xmlns:a16="http://schemas.microsoft.com/office/drawing/2014/main" id="{4D462AAE-C3A4-F342-9752-8216F57247C4}"/>
              </a:ext>
            </a:extLst>
          </p:cNvPr>
          <p:cNvSpPr txBox="1"/>
          <p:nvPr/>
        </p:nvSpPr>
        <p:spPr>
          <a:xfrm>
            <a:off x="2362411" y="5357271"/>
            <a:ext cx="84816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t>Age-adjusted estimated prevalence of diagnosed diabetes by race/ethnicity group and sex for adults aged 18 years or older, United States, 2017–2018</a:t>
            </a:r>
            <a:endParaRPr dirty="0"/>
          </a:p>
        </p:txBody>
      </p:sp>
      <p:sp>
        <p:nvSpPr>
          <p:cNvPr id="4" name="TextBox 3"/>
          <p:cNvSpPr txBox="1"/>
          <p:nvPr/>
        </p:nvSpPr>
        <p:spPr>
          <a:xfrm>
            <a:off x="5181468" y="6079351"/>
            <a:ext cx="2062806" cy="276999"/>
          </a:xfrm>
          <a:prstGeom prst="rect">
            <a:avLst/>
          </a:prstGeom>
          <a:noFill/>
        </p:spPr>
        <p:txBody>
          <a:bodyPr wrap="square" rtlCol="0">
            <a:spAutoFit/>
          </a:bodyPr>
          <a:lstStyle/>
          <a:p>
            <a:pPr algn="ctr"/>
            <a:r>
              <a:rPr lang="en-US" sz="1200" dirty="0">
                <a:solidFill>
                  <a:schemeClr val="tx1">
                    <a:lumMod val="50000"/>
                    <a:lumOff val="50000"/>
                  </a:schemeClr>
                </a:solidFill>
              </a:rPr>
              <a:t>Source: CDC, 2020</a:t>
            </a:r>
          </a:p>
        </p:txBody>
      </p:sp>
    </p:spTree>
    <p:extLst>
      <p:ext uri="{BB962C8B-B14F-4D97-AF65-F5344CB8AC3E}">
        <p14:creationId xmlns:p14="http://schemas.microsoft.com/office/powerpoint/2010/main" val="19610393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33B9E-3FE2-47BC-9B71-1042355B9909}"/>
              </a:ext>
            </a:extLst>
          </p:cNvPr>
          <p:cNvSpPr>
            <a:spLocks noGrp="1"/>
          </p:cNvSpPr>
          <p:nvPr>
            <p:ph type="title"/>
          </p:nvPr>
        </p:nvSpPr>
        <p:spPr/>
        <p:txBody>
          <a:bodyPr/>
          <a:lstStyle/>
          <a:p>
            <a:r>
              <a:rPr lang="en-US" smtClean="0"/>
              <a:t>Food Deserts</a:t>
            </a:r>
            <a:endParaRPr lang="es-MX" dirty="0"/>
          </a:p>
        </p:txBody>
      </p:sp>
      <p:sp>
        <p:nvSpPr>
          <p:cNvPr id="3" name="Content Placeholder 2">
            <a:extLst>
              <a:ext uri="{FF2B5EF4-FFF2-40B4-BE49-F238E27FC236}">
                <a16:creationId xmlns:a16="http://schemas.microsoft.com/office/drawing/2014/main" id="{A78F129D-3700-4C4E-9154-AFE0DDEA78A6}"/>
              </a:ext>
            </a:extLst>
          </p:cNvPr>
          <p:cNvSpPr>
            <a:spLocks noGrp="1"/>
          </p:cNvSpPr>
          <p:nvPr>
            <p:ph idx="1"/>
          </p:nvPr>
        </p:nvSpPr>
        <p:spPr/>
        <p:txBody>
          <a:bodyPr>
            <a:normAutofit/>
          </a:bodyPr>
          <a:lstStyle/>
          <a:p>
            <a:r>
              <a:rPr lang="en-US" dirty="0" smtClean="0"/>
              <a:t>A food desert is “a neighborhood area more than a mile away from full-service food access” (Cook, 2020)</a:t>
            </a:r>
          </a:p>
          <a:p>
            <a:r>
              <a:rPr lang="en-US" dirty="0" smtClean="0"/>
              <a:t>Many underserved communities have limited access to healthy and fresh food options at affordable prices</a:t>
            </a:r>
            <a:r>
              <a:rPr lang="en-US" b="0" i="0" dirty="0" smtClean="0">
                <a:solidFill>
                  <a:srgbClr val="000000"/>
                </a:solidFill>
                <a:effectLst/>
              </a:rPr>
              <a:t>. </a:t>
            </a:r>
          </a:p>
          <a:p>
            <a:r>
              <a:rPr lang="en-US" dirty="0" smtClean="0">
                <a:solidFill>
                  <a:srgbClr val="000000"/>
                </a:solidFill>
              </a:rPr>
              <a:t>Limited transportation options may also hinder access to healthy food nearby</a:t>
            </a:r>
          </a:p>
          <a:p>
            <a:pPr lvl="1"/>
            <a:r>
              <a:rPr lang="en-US" b="0" i="0" dirty="0" smtClean="0">
                <a:solidFill>
                  <a:srgbClr val="000000"/>
                </a:solidFill>
                <a:effectLst/>
              </a:rPr>
              <a:t>For example: Transporting perishables and </a:t>
            </a:r>
            <a:r>
              <a:rPr lang="en-US" dirty="0" smtClean="0">
                <a:solidFill>
                  <a:srgbClr val="000000"/>
                </a:solidFill>
              </a:rPr>
              <a:t>multiple bags or large packages may be difficult when using public transit.</a:t>
            </a:r>
            <a:endParaRPr lang="en-US" b="0" i="0" dirty="0" smtClean="0">
              <a:solidFill>
                <a:srgbClr val="000000"/>
              </a:solidFill>
              <a:effectLst/>
            </a:endParaRPr>
          </a:p>
        </p:txBody>
      </p:sp>
      <p:sp>
        <p:nvSpPr>
          <p:cNvPr id="4" name="Footer Placeholder 3">
            <a:extLst>
              <a:ext uri="{FF2B5EF4-FFF2-40B4-BE49-F238E27FC236}">
                <a16:creationId xmlns:a16="http://schemas.microsoft.com/office/drawing/2014/main" id="{F8865435-9CFD-4A19-8050-A03D08C1D916}"/>
              </a:ext>
            </a:extLst>
          </p:cNvPr>
          <p:cNvSpPr>
            <a:spLocks noGrp="1"/>
          </p:cNvSpPr>
          <p:nvPr>
            <p:ph type="ftr" sz="quarter" idx="3"/>
          </p:nvPr>
        </p:nvSpPr>
        <p:spPr/>
        <p:txBody>
          <a:bodyPr/>
          <a:lstStyle/>
          <a:p>
            <a:r>
              <a:rPr lang="en-US" smtClean="0"/>
              <a:t>The Transportation Equity Curriculum: Transportation and Public Health</a:t>
            </a:r>
            <a:endParaRPr lang="en-US" dirty="0"/>
          </a:p>
        </p:txBody>
      </p:sp>
    </p:spTree>
    <p:extLst>
      <p:ext uri="{BB962C8B-B14F-4D97-AF65-F5344CB8AC3E}">
        <p14:creationId xmlns:p14="http://schemas.microsoft.com/office/powerpoint/2010/main" val="29991020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27344-33BD-1047-8FB2-360CA3AFBA3C}"/>
              </a:ext>
            </a:extLst>
          </p:cNvPr>
          <p:cNvSpPr>
            <a:spLocks noGrp="1"/>
          </p:cNvSpPr>
          <p:nvPr>
            <p:ph type="title"/>
          </p:nvPr>
        </p:nvSpPr>
        <p:spPr/>
        <p:txBody>
          <a:bodyPr/>
          <a:lstStyle/>
          <a:p>
            <a:r>
              <a:rPr lang="en-US" dirty="0"/>
              <a:t>The Food Access Research Atlas</a:t>
            </a:r>
          </a:p>
        </p:txBody>
      </p:sp>
      <p:pic>
        <p:nvPicPr>
          <p:cNvPr id="5" name="Content Placeholder 4">
            <a:extLst>
              <a:ext uri="{FF2B5EF4-FFF2-40B4-BE49-F238E27FC236}">
                <a16:creationId xmlns:a16="http://schemas.microsoft.com/office/drawing/2014/main" id="{764FBE00-BBE6-D54D-A73A-2EC8EAB53A44}"/>
              </a:ext>
            </a:extLst>
          </p:cNvPr>
          <p:cNvPicPr>
            <a:picLocks noGrp="1" noChangeAspect="1"/>
          </p:cNvPicPr>
          <p:nvPr>
            <p:ph idx="1"/>
          </p:nvPr>
        </p:nvPicPr>
        <p:blipFill>
          <a:blip r:embed="rId3"/>
          <a:stretch>
            <a:fillRect/>
          </a:stretch>
        </p:blipFill>
        <p:spPr>
          <a:xfrm>
            <a:off x="838200" y="1690688"/>
            <a:ext cx="7660023" cy="4351338"/>
          </a:xfrm>
          <a:prstGeom prst="rect">
            <a:avLst/>
          </a:prstGeom>
        </p:spPr>
      </p:pic>
      <p:sp>
        <p:nvSpPr>
          <p:cNvPr id="4" name="Footer Placeholder 3">
            <a:extLst>
              <a:ext uri="{FF2B5EF4-FFF2-40B4-BE49-F238E27FC236}">
                <a16:creationId xmlns:a16="http://schemas.microsoft.com/office/drawing/2014/main" id="{D1E52044-8CA1-8B4C-B8DF-C5471AD0D4D3}"/>
              </a:ext>
            </a:extLst>
          </p:cNvPr>
          <p:cNvSpPr>
            <a:spLocks noGrp="1"/>
          </p:cNvSpPr>
          <p:nvPr>
            <p:ph type="ftr" sz="quarter" idx="3"/>
          </p:nvPr>
        </p:nvSpPr>
        <p:spPr/>
        <p:txBody>
          <a:bodyPr/>
          <a:lstStyle/>
          <a:p>
            <a:r>
              <a:rPr lang="en-US"/>
              <a:t>The Transportation Equity Curriculum: Transportation and Public Health</a:t>
            </a:r>
            <a:endParaRPr lang="en-US" dirty="0"/>
          </a:p>
        </p:txBody>
      </p:sp>
      <p:sp>
        <p:nvSpPr>
          <p:cNvPr id="6" name="TextBox 5">
            <a:extLst>
              <a:ext uri="{FF2B5EF4-FFF2-40B4-BE49-F238E27FC236}">
                <a16:creationId xmlns:a16="http://schemas.microsoft.com/office/drawing/2014/main" id="{C58B5E2C-1050-DA47-B001-B36E6BB3EE75}"/>
              </a:ext>
            </a:extLst>
          </p:cNvPr>
          <p:cNvSpPr txBox="1"/>
          <p:nvPr/>
        </p:nvSpPr>
        <p:spPr>
          <a:xfrm>
            <a:off x="8644726" y="1690688"/>
            <a:ext cx="3283114" cy="4093428"/>
          </a:xfrm>
          <a:prstGeom prst="rect">
            <a:avLst/>
          </a:prstGeom>
          <a:noFill/>
        </p:spPr>
        <p:txBody>
          <a:bodyPr wrap="square" rtlCol="0">
            <a:spAutoFit/>
          </a:bodyPr>
          <a:lstStyle/>
          <a:p>
            <a:r>
              <a:rPr lang="en-US" sz="2000" dirty="0"/>
              <a:t>Low-income </a:t>
            </a:r>
            <a:r>
              <a:rPr lang="en-US" sz="2000" dirty="0">
                <a:sym typeface="Wingdings" pitchFamily="2" charset="2"/>
              </a:rPr>
              <a:t>(LI): a poverty rate of &gt;=20%, or a median family income &lt;= 80% of the statewide or metropolitan area median family income. </a:t>
            </a:r>
          </a:p>
          <a:p>
            <a:endParaRPr lang="en-US" sz="2000" dirty="0">
              <a:sym typeface="Wingdings" pitchFamily="2" charset="2"/>
            </a:endParaRPr>
          </a:p>
          <a:p>
            <a:r>
              <a:rPr lang="en-US" sz="2000" dirty="0">
                <a:sym typeface="Wingdings" pitchFamily="2" charset="2"/>
              </a:rPr>
              <a:t>Low-access (LA): &gt;=500 persons and/or &gt;= 33% of the population lives more than 1 mile from a supermarket or large grocery store, 10 miles in the case of rural census tracts. </a:t>
            </a:r>
            <a:endParaRPr lang="en-US" sz="2000" dirty="0"/>
          </a:p>
        </p:txBody>
      </p:sp>
      <p:sp>
        <p:nvSpPr>
          <p:cNvPr id="7" name="TextBox 6">
            <a:extLst>
              <a:ext uri="{FF2B5EF4-FFF2-40B4-BE49-F238E27FC236}">
                <a16:creationId xmlns:a16="http://schemas.microsoft.com/office/drawing/2014/main" id="{A2915FC4-C73F-E24C-8263-496E9328D7A5}"/>
              </a:ext>
            </a:extLst>
          </p:cNvPr>
          <p:cNvSpPr txBox="1"/>
          <p:nvPr/>
        </p:nvSpPr>
        <p:spPr>
          <a:xfrm>
            <a:off x="696450" y="6057259"/>
            <a:ext cx="8213035" cy="369332"/>
          </a:xfrm>
          <a:prstGeom prst="rect">
            <a:avLst/>
          </a:prstGeom>
          <a:noFill/>
        </p:spPr>
        <p:txBody>
          <a:bodyPr wrap="square" rtlCol="0">
            <a:spAutoFit/>
          </a:bodyPr>
          <a:lstStyle/>
          <a:p>
            <a:r>
              <a:rPr lang="en-US" dirty="0">
                <a:hlinkClick r:id="rId4"/>
              </a:rPr>
              <a:t>https://www.ers.usda.gov/data-products/food-access-research-atlas/go-to-the-atlas/</a:t>
            </a:r>
            <a:endParaRPr lang="en-US" dirty="0"/>
          </a:p>
        </p:txBody>
      </p:sp>
    </p:spTree>
    <p:extLst>
      <p:ext uri="{BB962C8B-B14F-4D97-AF65-F5344CB8AC3E}">
        <p14:creationId xmlns:p14="http://schemas.microsoft.com/office/powerpoint/2010/main" val="826088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B00B1-C15C-4F65-993A-E65F09B437B6}"/>
              </a:ext>
            </a:extLst>
          </p:cNvPr>
          <p:cNvSpPr>
            <a:spLocks noGrp="1"/>
          </p:cNvSpPr>
          <p:nvPr>
            <p:ph type="title"/>
          </p:nvPr>
        </p:nvSpPr>
        <p:spPr/>
        <p:txBody>
          <a:bodyPr anchor="b">
            <a:normAutofit/>
          </a:bodyPr>
          <a:lstStyle/>
          <a:p>
            <a:r>
              <a:rPr lang="en-US" dirty="0"/>
              <a:t>Background &amp; Motivation</a:t>
            </a:r>
            <a:endParaRPr lang="es-MX" dirty="0"/>
          </a:p>
        </p:txBody>
      </p:sp>
      <p:sp>
        <p:nvSpPr>
          <p:cNvPr id="7" name="Text Placeholder 6">
            <a:extLst>
              <a:ext uri="{FF2B5EF4-FFF2-40B4-BE49-F238E27FC236}">
                <a16:creationId xmlns:a16="http://schemas.microsoft.com/office/drawing/2014/main" id="{72B9EC70-4ED9-4187-8A65-ADC6C1C78FE6}"/>
              </a:ext>
            </a:extLst>
          </p:cNvPr>
          <p:cNvSpPr>
            <a:spLocks noGrp="1"/>
          </p:cNvSpPr>
          <p:nvPr>
            <p:ph type="body" idx="1"/>
          </p:nvPr>
        </p:nvSpPr>
        <p:spPr/>
        <p:txBody>
          <a:bodyPr/>
          <a:lstStyle/>
          <a:p>
            <a:endParaRPr lang="en-US" dirty="0"/>
          </a:p>
        </p:txBody>
      </p:sp>
      <p:sp>
        <p:nvSpPr>
          <p:cNvPr id="13" name="Footer Placeholder 3">
            <a:extLst>
              <a:ext uri="{FF2B5EF4-FFF2-40B4-BE49-F238E27FC236}">
                <a16:creationId xmlns:a16="http://schemas.microsoft.com/office/drawing/2014/main" id="{505EF9A7-6019-449C-803E-0A4EFF621D6A}"/>
              </a:ext>
            </a:extLst>
          </p:cNvPr>
          <p:cNvSpPr>
            <a:spLocks noGrp="1"/>
          </p:cNvSpPr>
          <p:nvPr>
            <p:ph type="ftr" sz="quarter" idx="3"/>
          </p:nvPr>
        </p:nvSpPr>
        <p:spPr/>
        <p:txBody>
          <a:bodyPr/>
          <a:lstStyle/>
          <a:p>
            <a:pPr>
              <a:spcAft>
                <a:spcPts val="600"/>
              </a:spcAft>
            </a:pPr>
            <a:r>
              <a:rPr lang="en-US" dirty="0"/>
              <a:t>The Transportation Equity Curriculum: Transportation and Public Health</a:t>
            </a:r>
          </a:p>
        </p:txBody>
      </p:sp>
    </p:spTree>
    <p:extLst>
      <p:ext uri="{BB962C8B-B14F-4D97-AF65-F5344CB8AC3E}">
        <p14:creationId xmlns:p14="http://schemas.microsoft.com/office/powerpoint/2010/main" val="36323017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33B9E-3FE2-47BC-9B71-1042355B9909}"/>
              </a:ext>
            </a:extLst>
          </p:cNvPr>
          <p:cNvSpPr>
            <a:spLocks noGrp="1"/>
          </p:cNvSpPr>
          <p:nvPr>
            <p:ph type="title"/>
          </p:nvPr>
        </p:nvSpPr>
        <p:spPr/>
        <p:txBody>
          <a:bodyPr>
            <a:normAutofit/>
          </a:bodyPr>
          <a:lstStyle/>
          <a:p>
            <a:r>
              <a:rPr lang="en-US" dirty="0"/>
              <a:t>Noise</a:t>
            </a:r>
            <a:endParaRPr lang="es-MX" dirty="0"/>
          </a:p>
        </p:txBody>
      </p:sp>
      <p:sp>
        <p:nvSpPr>
          <p:cNvPr id="3" name="Content Placeholder 2">
            <a:extLst>
              <a:ext uri="{FF2B5EF4-FFF2-40B4-BE49-F238E27FC236}">
                <a16:creationId xmlns:a16="http://schemas.microsoft.com/office/drawing/2014/main" id="{A78F129D-3700-4C4E-9154-AFE0DDEA78A6}"/>
              </a:ext>
            </a:extLst>
          </p:cNvPr>
          <p:cNvSpPr>
            <a:spLocks noGrp="1"/>
          </p:cNvSpPr>
          <p:nvPr>
            <p:ph idx="1"/>
          </p:nvPr>
        </p:nvSpPr>
        <p:spPr>
          <a:xfrm>
            <a:off x="1097280" y="1783920"/>
            <a:ext cx="4863711" cy="4572430"/>
          </a:xfrm>
        </p:spPr>
        <p:txBody>
          <a:bodyPr>
            <a:normAutofit fontScale="92500"/>
          </a:bodyPr>
          <a:lstStyle/>
          <a:p>
            <a:r>
              <a:rPr lang="en-US" dirty="0"/>
              <a:t>Noise exposure disproportionately affects low- income and minority populations </a:t>
            </a:r>
          </a:p>
          <a:p>
            <a:r>
              <a:rPr lang="en-US" dirty="0"/>
              <a:t>Health effects of noise pollution include</a:t>
            </a:r>
          </a:p>
          <a:p>
            <a:pPr lvl="1"/>
            <a:r>
              <a:rPr lang="en-US" dirty="0"/>
              <a:t>High blood pressure</a:t>
            </a:r>
          </a:p>
          <a:p>
            <a:pPr lvl="1"/>
            <a:r>
              <a:rPr lang="en-US" dirty="0"/>
              <a:t>Speech interference</a:t>
            </a:r>
          </a:p>
          <a:p>
            <a:pPr lvl="1"/>
            <a:r>
              <a:rPr lang="en-US" dirty="0"/>
              <a:t>Hearing loss</a:t>
            </a:r>
          </a:p>
          <a:p>
            <a:pPr lvl="1"/>
            <a:r>
              <a:rPr lang="en-US" dirty="0"/>
              <a:t>Sleep disruption</a:t>
            </a:r>
          </a:p>
          <a:p>
            <a:pPr lvl="1"/>
            <a:r>
              <a:rPr lang="en-US" dirty="0"/>
              <a:t>Lost productivity</a:t>
            </a:r>
          </a:p>
          <a:p>
            <a:pPr lvl="1"/>
            <a:r>
              <a:rPr lang="en-US" dirty="0"/>
              <a:t>Cardiovascular disease</a:t>
            </a:r>
          </a:p>
          <a:p>
            <a:pPr lvl="1"/>
            <a:r>
              <a:rPr lang="en-US" dirty="0"/>
              <a:t>Adverse neurological outcomes </a:t>
            </a:r>
          </a:p>
          <a:p>
            <a:endParaRPr lang="en-US" dirty="0"/>
          </a:p>
        </p:txBody>
      </p:sp>
      <p:pic>
        <p:nvPicPr>
          <p:cNvPr id="5" name="Picture 4">
            <a:extLst>
              <a:ext uri="{FF2B5EF4-FFF2-40B4-BE49-F238E27FC236}">
                <a16:creationId xmlns:a16="http://schemas.microsoft.com/office/drawing/2014/main" id="{8A560CE0-0B2C-4161-99E0-6420C03694EA}"/>
              </a:ext>
            </a:extLst>
          </p:cNvPr>
          <p:cNvPicPr>
            <a:picLocks noChangeAspect="1"/>
          </p:cNvPicPr>
          <p:nvPr/>
        </p:nvPicPr>
        <p:blipFill>
          <a:blip r:embed="rId3"/>
          <a:stretch>
            <a:fillRect/>
          </a:stretch>
        </p:blipFill>
        <p:spPr>
          <a:xfrm>
            <a:off x="6591424" y="1783920"/>
            <a:ext cx="5600576" cy="3640374"/>
          </a:xfrm>
          <a:prstGeom prst="rect">
            <a:avLst/>
          </a:prstGeom>
        </p:spPr>
      </p:pic>
      <p:sp>
        <p:nvSpPr>
          <p:cNvPr id="6" name="TextBox 5">
            <a:extLst>
              <a:ext uri="{FF2B5EF4-FFF2-40B4-BE49-F238E27FC236}">
                <a16:creationId xmlns:a16="http://schemas.microsoft.com/office/drawing/2014/main" id="{96F540F1-10FF-4568-AFF8-E30C97B8C962}"/>
              </a:ext>
            </a:extLst>
          </p:cNvPr>
          <p:cNvSpPr txBox="1"/>
          <p:nvPr/>
        </p:nvSpPr>
        <p:spPr>
          <a:xfrm>
            <a:off x="7475453" y="5559428"/>
            <a:ext cx="4549087" cy="276999"/>
          </a:xfrm>
          <a:prstGeom prst="rect">
            <a:avLst/>
          </a:prstGeom>
          <a:noFill/>
        </p:spPr>
        <p:txBody>
          <a:bodyPr wrap="square" rtlCol="0">
            <a:spAutoFit/>
          </a:bodyPr>
          <a:lstStyle/>
          <a:p>
            <a:r>
              <a:rPr lang="en-US" sz="1200" dirty="0">
                <a:solidFill>
                  <a:schemeClr val="tx1">
                    <a:lumMod val="50000"/>
                    <a:lumOff val="50000"/>
                  </a:schemeClr>
                </a:solidFill>
              </a:rPr>
              <a:t>Source: https://www.nonoise.org/library/handbook/handbook.htm</a:t>
            </a:r>
          </a:p>
        </p:txBody>
      </p:sp>
      <p:sp>
        <p:nvSpPr>
          <p:cNvPr id="4" name="Footer Placeholder 3">
            <a:extLst>
              <a:ext uri="{FF2B5EF4-FFF2-40B4-BE49-F238E27FC236}">
                <a16:creationId xmlns:a16="http://schemas.microsoft.com/office/drawing/2014/main" id="{AE1A7AD7-AAA2-440D-BC62-6A9799CDD5BA}"/>
              </a:ext>
            </a:extLst>
          </p:cNvPr>
          <p:cNvSpPr>
            <a:spLocks noGrp="1"/>
          </p:cNvSpPr>
          <p:nvPr>
            <p:ph type="ftr" sz="quarter" idx="3"/>
          </p:nvPr>
        </p:nvSpPr>
        <p:spPr/>
        <p:txBody>
          <a:bodyPr/>
          <a:lstStyle/>
          <a:p>
            <a:r>
              <a:rPr lang="en-US"/>
              <a:t>The Transportation Equity Curriculum: Transportation and Public Health</a:t>
            </a:r>
            <a:endParaRPr lang="en-US" dirty="0"/>
          </a:p>
        </p:txBody>
      </p:sp>
    </p:spTree>
    <p:extLst>
      <p:ext uri="{BB962C8B-B14F-4D97-AF65-F5344CB8AC3E}">
        <p14:creationId xmlns:p14="http://schemas.microsoft.com/office/powerpoint/2010/main" val="25441519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9023F-5441-3A40-AE36-768F724AD396}"/>
              </a:ext>
            </a:extLst>
          </p:cNvPr>
          <p:cNvSpPr>
            <a:spLocks noGrp="1"/>
          </p:cNvSpPr>
          <p:nvPr>
            <p:ph type="title"/>
          </p:nvPr>
        </p:nvSpPr>
        <p:spPr/>
        <p:txBody>
          <a:bodyPr/>
          <a:lstStyle/>
          <a:p>
            <a:r>
              <a:rPr lang="en-US" dirty="0"/>
              <a:t>Noise Exposure</a:t>
            </a:r>
          </a:p>
        </p:txBody>
      </p:sp>
      <p:sp>
        <p:nvSpPr>
          <p:cNvPr id="3" name="Footer Placeholder 2">
            <a:extLst>
              <a:ext uri="{FF2B5EF4-FFF2-40B4-BE49-F238E27FC236}">
                <a16:creationId xmlns:a16="http://schemas.microsoft.com/office/drawing/2014/main" id="{CB301E4E-0CBA-BB47-BF7B-37E7186CB3C9}"/>
              </a:ext>
            </a:extLst>
          </p:cNvPr>
          <p:cNvSpPr>
            <a:spLocks noGrp="1"/>
          </p:cNvSpPr>
          <p:nvPr>
            <p:ph type="ftr" sz="quarter" idx="3"/>
          </p:nvPr>
        </p:nvSpPr>
        <p:spPr/>
        <p:txBody>
          <a:bodyPr/>
          <a:lstStyle/>
          <a:p>
            <a:r>
              <a:rPr lang="en-US"/>
              <a:t>The Transportation Equity Curriculum: Transportation and Public Health</a:t>
            </a:r>
            <a:endParaRPr lang="en-US" dirty="0"/>
          </a:p>
        </p:txBody>
      </p:sp>
      <p:pic>
        <p:nvPicPr>
          <p:cNvPr id="5" name="Content Placeholder 4"/>
          <p:cNvPicPr>
            <a:picLocks noGrp="1" noChangeAspect="1"/>
          </p:cNvPicPr>
          <p:nvPr>
            <p:ph sz="half" idx="1"/>
          </p:nvPr>
        </p:nvPicPr>
        <p:blipFill>
          <a:blip r:embed="rId3"/>
          <a:stretch>
            <a:fillRect/>
          </a:stretch>
        </p:blipFill>
        <p:spPr>
          <a:xfrm>
            <a:off x="1917873" y="1447649"/>
            <a:ext cx="9237807" cy="4773234"/>
          </a:xfrm>
          <a:prstGeom prst="rect">
            <a:avLst/>
          </a:prstGeom>
        </p:spPr>
      </p:pic>
      <p:pic>
        <p:nvPicPr>
          <p:cNvPr id="6" name="Picture 5"/>
          <p:cNvPicPr>
            <a:picLocks noChangeAspect="1"/>
          </p:cNvPicPr>
          <p:nvPr/>
        </p:nvPicPr>
        <p:blipFill>
          <a:blip r:embed="rId4"/>
          <a:stretch>
            <a:fillRect/>
          </a:stretch>
        </p:blipFill>
        <p:spPr>
          <a:xfrm>
            <a:off x="1761067" y="3268133"/>
            <a:ext cx="1434193" cy="2952750"/>
          </a:xfrm>
          <a:prstGeom prst="rect">
            <a:avLst/>
          </a:prstGeom>
        </p:spPr>
      </p:pic>
      <p:sp>
        <p:nvSpPr>
          <p:cNvPr id="14" name="TextBox 13"/>
          <p:cNvSpPr txBox="1"/>
          <p:nvPr/>
        </p:nvSpPr>
        <p:spPr>
          <a:xfrm>
            <a:off x="38750" y="4332585"/>
            <a:ext cx="1603784" cy="830997"/>
          </a:xfrm>
          <a:prstGeom prst="rect">
            <a:avLst/>
          </a:prstGeom>
          <a:noFill/>
        </p:spPr>
        <p:txBody>
          <a:bodyPr wrap="square" rtlCol="0">
            <a:spAutoFit/>
          </a:bodyPr>
          <a:lstStyle/>
          <a:p>
            <a:r>
              <a:rPr lang="en-US" sz="1200" dirty="0">
                <a:solidFill>
                  <a:schemeClr val="tx1">
                    <a:lumMod val="50000"/>
                    <a:lumOff val="50000"/>
                  </a:schemeClr>
                </a:solidFill>
              </a:rPr>
              <a:t>Source: https://maps.dot.gov/BTS/NationalTransportationNoiseMap/ </a:t>
            </a:r>
          </a:p>
        </p:txBody>
      </p:sp>
    </p:spTree>
    <p:extLst>
      <p:ext uri="{BB962C8B-B14F-4D97-AF65-F5344CB8AC3E}">
        <p14:creationId xmlns:p14="http://schemas.microsoft.com/office/powerpoint/2010/main" val="40335167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Madison, WI</a:t>
            </a:r>
          </a:p>
        </p:txBody>
      </p:sp>
      <p:sp>
        <p:nvSpPr>
          <p:cNvPr id="5" name="Footer Placeholder 4"/>
          <p:cNvSpPr>
            <a:spLocks noGrp="1"/>
          </p:cNvSpPr>
          <p:nvPr>
            <p:ph type="ftr" sz="quarter" idx="3"/>
          </p:nvPr>
        </p:nvSpPr>
        <p:spPr>
          <a:xfrm>
            <a:off x="3794268" y="6492875"/>
            <a:ext cx="4863710" cy="365125"/>
          </a:xfrm>
        </p:spPr>
        <p:txBody>
          <a:bodyPr/>
          <a:lstStyle/>
          <a:p>
            <a:r>
              <a:rPr lang="en-US" dirty="0"/>
              <a:t>The Transportation Equity Curriculum: Transportation and Public Health</a:t>
            </a:r>
          </a:p>
        </p:txBody>
      </p:sp>
      <p:sp>
        <p:nvSpPr>
          <p:cNvPr id="10" name="TextBox 9"/>
          <p:cNvSpPr txBox="1"/>
          <p:nvPr/>
        </p:nvSpPr>
        <p:spPr>
          <a:xfrm>
            <a:off x="45679" y="5555035"/>
            <a:ext cx="2859012" cy="646331"/>
          </a:xfrm>
          <a:prstGeom prst="rect">
            <a:avLst/>
          </a:prstGeom>
          <a:noFill/>
        </p:spPr>
        <p:txBody>
          <a:bodyPr wrap="square" rtlCol="0">
            <a:spAutoFit/>
          </a:bodyPr>
          <a:lstStyle/>
          <a:p>
            <a:r>
              <a:rPr lang="en-US" sz="1200" dirty="0">
                <a:solidFill>
                  <a:schemeClr val="tx1">
                    <a:lumMod val="50000"/>
                    <a:lumOff val="50000"/>
                  </a:schemeClr>
                </a:solidFill>
              </a:rPr>
              <a:t>Source: https://maps.dot.gov/BTS/NationalTransportationNoiseMap/ </a:t>
            </a:r>
          </a:p>
        </p:txBody>
      </p:sp>
      <p:sp>
        <p:nvSpPr>
          <p:cNvPr id="11" name="TextBox 10"/>
          <p:cNvSpPr txBox="1"/>
          <p:nvPr/>
        </p:nvSpPr>
        <p:spPr>
          <a:xfrm>
            <a:off x="4207445" y="6268770"/>
            <a:ext cx="2772228" cy="276999"/>
          </a:xfrm>
          <a:prstGeom prst="rect">
            <a:avLst/>
          </a:prstGeom>
          <a:noFill/>
        </p:spPr>
        <p:txBody>
          <a:bodyPr wrap="square" rtlCol="0">
            <a:spAutoFit/>
          </a:bodyPr>
          <a:lstStyle/>
          <a:p>
            <a:r>
              <a:rPr lang="en-US" sz="1200" dirty="0">
                <a:solidFill>
                  <a:schemeClr val="tx1">
                    <a:lumMod val="50000"/>
                    <a:lumOff val="50000"/>
                  </a:schemeClr>
                </a:solidFill>
              </a:rPr>
              <a:t>Source: http://www.justicemap.org/</a:t>
            </a:r>
          </a:p>
        </p:txBody>
      </p:sp>
      <p:pic>
        <p:nvPicPr>
          <p:cNvPr id="14" name="Picture 13"/>
          <p:cNvPicPr>
            <a:picLocks noChangeAspect="1"/>
          </p:cNvPicPr>
          <p:nvPr/>
        </p:nvPicPr>
        <p:blipFill>
          <a:blip r:embed="rId3"/>
          <a:stretch>
            <a:fillRect/>
          </a:stretch>
        </p:blipFill>
        <p:spPr>
          <a:xfrm>
            <a:off x="138237" y="2480935"/>
            <a:ext cx="2859012" cy="3074100"/>
          </a:xfrm>
          <a:prstGeom prst="rect">
            <a:avLst/>
          </a:prstGeom>
        </p:spPr>
      </p:pic>
      <p:pic>
        <p:nvPicPr>
          <p:cNvPr id="15" name="Picture 14"/>
          <p:cNvPicPr>
            <a:picLocks noChangeAspect="1"/>
          </p:cNvPicPr>
          <p:nvPr/>
        </p:nvPicPr>
        <p:blipFill>
          <a:blip r:embed="rId4"/>
          <a:stretch>
            <a:fillRect/>
          </a:stretch>
        </p:blipFill>
        <p:spPr>
          <a:xfrm>
            <a:off x="3120980" y="1723174"/>
            <a:ext cx="4377842" cy="4442223"/>
          </a:xfrm>
          <a:prstGeom prst="rect">
            <a:avLst/>
          </a:prstGeom>
        </p:spPr>
      </p:pic>
      <p:grpSp>
        <p:nvGrpSpPr>
          <p:cNvPr id="21" name="Group 20"/>
          <p:cNvGrpSpPr/>
          <p:nvPr/>
        </p:nvGrpSpPr>
        <p:grpSpPr>
          <a:xfrm>
            <a:off x="7653727" y="1723174"/>
            <a:ext cx="4519812" cy="4478192"/>
            <a:chOff x="7653727" y="1507045"/>
            <a:chExt cx="4519812" cy="4478192"/>
          </a:xfrm>
        </p:grpSpPr>
        <p:pic>
          <p:nvPicPr>
            <p:cNvPr id="18" name="Picture 17"/>
            <p:cNvPicPr>
              <a:picLocks noChangeAspect="1"/>
            </p:cNvPicPr>
            <p:nvPr/>
          </p:nvPicPr>
          <p:blipFill>
            <a:blip r:embed="rId5"/>
            <a:stretch>
              <a:fillRect/>
            </a:stretch>
          </p:blipFill>
          <p:spPr>
            <a:xfrm>
              <a:off x="7653727" y="1513795"/>
              <a:ext cx="4145398" cy="4430146"/>
            </a:xfrm>
            <a:prstGeom prst="rect">
              <a:avLst/>
            </a:prstGeom>
          </p:spPr>
        </p:pic>
        <p:pic>
          <p:nvPicPr>
            <p:cNvPr id="19" name="Picture 18"/>
            <p:cNvPicPr>
              <a:picLocks noChangeAspect="1"/>
            </p:cNvPicPr>
            <p:nvPr/>
          </p:nvPicPr>
          <p:blipFill>
            <a:blip r:embed="rId6"/>
            <a:stretch>
              <a:fillRect/>
            </a:stretch>
          </p:blipFill>
          <p:spPr>
            <a:xfrm>
              <a:off x="10401061" y="1507045"/>
              <a:ext cx="1772478" cy="4478192"/>
            </a:xfrm>
            <a:prstGeom prst="rect">
              <a:avLst/>
            </a:prstGeom>
          </p:spPr>
        </p:pic>
      </p:grpSp>
      <p:sp>
        <p:nvSpPr>
          <p:cNvPr id="20" name="Rectangle 19"/>
          <p:cNvSpPr/>
          <p:nvPr/>
        </p:nvSpPr>
        <p:spPr>
          <a:xfrm>
            <a:off x="9592887" y="6201366"/>
            <a:ext cx="2580652" cy="646331"/>
          </a:xfrm>
          <a:prstGeom prst="rect">
            <a:avLst/>
          </a:prstGeom>
        </p:spPr>
        <p:txBody>
          <a:bodyPr wrap="square">
            <a:spAutoFit/>
          </a:bodyPr>
          <a:lstStyle/>
          <a:p>
            <a:r>
              <a:rPr lang="en-US" sz="1200" dirty="0">
                <a:solidFill>
                  <a:schemeClr val="tx1">
                    <a:lumMod val="50000"/>
                    <a:lumOff val="50000"/>
                  </a:schemeClr>
                </a:solidFill>
              </a:rPr>
              <a:t>Source: https://screeningtool.geoplatform.gov/en/cejst#11.46/43.1283/-89.3382</a:t>
            </a:r>
          </a:p>
        </p:txBody>
      </p:sp>
      <p:sp>
        <p:nvSpPr>
          <p:cNvPr id="22" name="TextBox 21"/>
          <p:cNvSpPr txBox="1"/>
          <p:nvPr/>
        </p:nvSpPr>
        <p:spPr>
          <a:xfrm>
            <a:off x="138236" y="2111603"/>
            <a:ext cx="2859013" cy="369332"/>
          </a:xfrm>
          <a:prstGeom prst="rect">
            <a:avLst/>
          </a:prstGeom>
          <a:noFill/>
          <a:ln>
            <a:solidFill>
              <a:schemeClr val="accent1">
                <a:lumMod val="50000"/>
              </a:schemeClr>
            </a:solidFill>
          </a:ln>
        </p:spPr>
        <p:txBody>
          <a:bodyPr wrap="square" rtlCol="0">
            <a:spAutoFit/>
          </a:bodyPr>
          <a:lstStyle/>
          <a:p>
            <a:pPr algn="ctr"/>
            <a:r>
              <a:rPr lang="en-US" b="1" dirty="0"/>
              <a:t>Noise Pollution</a:t>
            </a:r>
          </a:p>
        </p:txBody>
      </p:sp>
      <p:sp>
        <p:nvSpPr>
          <p:cNvPr id="23" name="TextBox 22"/>
          <p:cNvSpPr txBox="1"/>
          <p:nvPr/>
        </p:nvSpPr>
        <p:spPr>
          <a:xfrm>
            <a:off x="3120979" y="1337599"/>
            <a:ext cx="4377843" cy="369332"/>
          </a:xfrm>
          <a:prstGeom prst="rect">
            <a:avLst/>
          </a:prstGeom>
          <a:noFill/>
          <a:ln>
            <a:solidFill>
              <a:schemeClr val="accent1">
                <a:lumMod val="50000"/>
              </a:schemeClr>
            </a:solidFill>
          </a:ln>
        </p:spPr>
        <p:txBody>
          <a:bodyPr wrap="square" rtlCol="0">
            <a:spAutoFit/>
          </a:bodyPr>
          <a:lstStyle/>
          <a:p>
            <a:pPr algn="ctr"/>
            <a:r>
              <a:rPr lang="en-US" b="1" dirty="0"/>
              <a:t>Race and Income</a:t>
            </a:r>
          </a:p>
        </p:txBody>
      </p:sp>
      <p:sp>
        <p:nvSpPr>
          <p:cNvPr id="24" name="TextBox 23"/>
          <p:cNvSpPr txBox="1"/>
          <p:nvPr/>
        </p:nvSpPr>
        <p:spPr>
          <a:xfrm>
            <a:off x="7653727" y="1357216"/>
            <a:ext cx="4508247" cy="369332"/>
          </a:xfrm>
          <a:prstGeom prst="rect">
            <a:avLst/>
          </a:prstGeom>
          <a:noFill/>
          <a:ln>
            <a:solidFill>
              <a:schemeClr val="accent1">
                <a:lumMod val="50000"/>
              </a:schemeClr>
            </a:solidFill>
          </a:ln>
        </p:spPr>
        <p:txBody>
          <a:bodyPr wrap="square" rtlCol="0">
            <a:spAutoFit/>
          </a:bodyPr>
          <a:lstStyle/>
          <a:p>
            <a:pPr algn="ctr"/>
            <a:r>
              <a:rPr lang="en-US" b="1" dirty="0"/>
              <a:t>Disadvantaged Communities</a:t>
            </a:r>
          </a:p>
        </p:txBody>
      </p:sp>
    </p:spTree>
    <p:extLst>
      <p:ext uri="{BB962C8B-B14F-4D97-AF65-F5344CB8AC3E}">
        <p14:creationId xmlns:p14="http://schemas.microsoft.com/office/powerpoint/2010/main" val="8641356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079B1-DA17-224E-929F-B579E40D822E}"/>
              </a:ext>
            </a:extLst>
          </p:cNvPr>
          <p:cNvSpPr>
            <a:spLocks noGrp="1"/>
          </p:cNvSpPr>
          <p:nvPr>
            <p:ph type="title"/>
          </p:nvPr>
        </p:nvSpPr>
        <p:spPr/>
        <p:txBody>
          <a:bodyPr/>
          <a:lstStyle/>
          <a:p>
            <a:r>
              <a:rPr lang="en-US" dirty="0"/>
              <a:t>Traffic Injury</a:t>
            </a:r>
          </a:p>
        </p:txBody>
      </p:sp>
      <p:sp>
        <p:nvSpPr>
          <p:cNvPr id="3" name="Content Placeholder 2">
            <a:extLst>
              <a:ext uri="{FF2B5EF4-FFF2-40B4-BE49-F238E27FC236}">
                <a16:creationId xmlns:a16="http://schemas.microsoft.com/office/drawing/2014/main" id="{48380EDE-8E74-944B-ADF7-9CFF1C4C2117}"/>
              </a:ext>
            </a:extLst>
          </p:cNvPr>
          <p:cNvSpPr>
            <a:spLocks noGrp="1"/>
          </p:cNvSpPr>
          <p:nvPr>
            <p:ph idx="1"/>
          </p:nvPr>
        </p:nvSpPr>
        <p:spPr/>
        <p:txBody>
          <a:bodyPr>
            <a:normAutofit/>
          </a:bodyPr>
          <a:lstStyle/>
          <a:p>
            <a:pPr marL="0" indent="0">
              <a:buNone/>
            </a:pPr>
            <a:r>
              <a:rPr lang="en-US" dirty="0"/>
              <a:t>Population groups representative of underserved communities have higher exposure to traffic and greater risk of injury. </a:t>
            </a:r>
          </a:p>
        </p:txBody>
      </p:sp>
      <p:sp>
        <p:nvSpPr>
          <p:cNvPr id="5" name="Footer Placeholder 4">
            <a:extLst>
              <a:ext uri="{FF2B5EF4-FFF2-40B4-BE49-F238E27FC236}">
                <a16:creationId xmlns:a16="http://schemas.microsoft.com/office/drawing/2014/main" id="{4983BEC5-E7A1-8B45-A574-8E9B805CA56A}"/>
              </a:ext>
            </a:extLst>
          </p:cNvPr>
          <p:cNvSpPr>
            <a:spLocks noGrp="1"/>
          </p:cNvSpPr>
          <p:nvPr>
            <p:ph type="ftr" sz="quarter" idx="3"/>
          </p:nvPr>
        </p:nvSpPr>
        <p:spPr/>
        <p:txBody>
          <a:bodyPr/>
          <a:lstStyle/>
          <a:p>
            <a:r>
              <a:rPr lang="en-US"/>
              <a:t>The Transportation Equity Curriculum: Transportation and Public Health</a:t>
            </a:r>
            <a:endParaRPr lang="en-US" dirty="0"/>
          </a:p>
        </p:txBody>
      </p:sp>
      <p:grpSp>
        <p:nvGrpSpPr>
          <p:cNvPr id="8" name="Group 7"/>
          <p:cNvGrpSpPr>
            <a:grpSpLocks noChangeAspect="1"/>
          </p:cNvGrpSpPr>
          <p:nvPr/>
        </p:nvGrpSpPr>
        <p:grpSpPr>
          <a:xfrm>
            <a:off x="215084" y="3133431"/>
            <a:ext cx="3837481" cy="2560320"/>
            <a:chOff x="7561146" y="3210735"/>
            <a:chExt cx="3950135" cy="2635481"/>
          </a:xfrm>
        </p:grpSpPr>
        <p:pic>
          <p:nvPicPr>
            <p:cNvPr id="9" name="Picture 8"/>
            <p:cNvPicPr>
              <a:picLocks noChangeAspect="1"/>
            </p:cNvPicPr>
            <p:nvPr/>
          </p:nvPicPr>
          <p:blipFill>
            <a:blip r:embed="rId3"/>
            <a:stretch>
              <a:fillRect/>
            </a:stretch>
          </p:blipFill>
          <p:spPr>
            <a:xfrm>
              <a:off x="7561146" y="3210735"/>
              <a:ext cx="3950135" cy="2635481"/>
            </a:xfrm>
            <a:prstGeom prst="rect">
              <a:avLst/>
            </a:prstGeom>
          </p:spPr>
        </p:pic>
        <p:sp>
          <p:nvSpPr>
            <p:cNvPr id="10" name="TextBox 9"/>
            <p:cNvSpPr txBox="1"/>
            <p:nvPr/>
          </p:nvSpPr>
          <p:spPr>
            <a:xfrm>
              <a:off x="9536214" y="5557717"/>
              <a:ext cx="1975067" cy="276999"/>
            </a:xfrm>
            <a:prstGeom prst="rect">
              <a:avLst/>
            </a:prstGeom>
            <a:noFill/>
          </p:spPr>
          <p:txBody>
            <a:bodyPr wrap="square" rtlCol="0">
              <a:spAutoFit/>
            </a:bodyPr>
            <a:lstStyle/>
            <a:p>
              <a:r>
                <a:rPr lang="en-US" sz="1200" dirty="0"/>
                <a:t>Source: </a:t>
              </a:r>
              <a:r>
                <a:rPr lang="en-US" sz="1200" dirty="0">
                  <a:hlinkClick r:id="rId4"/>
                </a:rPr>
                <a:t>usa.streetsblog.org</a:t>
              </a:r>
              <a:endParaRPr lang="en-US" sz="1200" dirty="0"/>
            </a:p>
          </p:txBody>
        </p:sp>
      </p:grpSp>
      <p:grpSp>
        <p:nvGrpSpPr>
          <p:cNvPr id="11" name="Group 10"/>
          <p:cNvGrpSpPr/>
          <p:nvPr/>
        </p:nvGrpSpPr>
        <p:grpSpPr>
          <a:xfrm>
            <a:off x="4190988" y="3169609"/>
            <a:ext cx="3810024" cy="2560320"/>
            <a:chOff x="4084998" y="1474653"/>
            <a:chExt cx="3810024" cy="2524141"/>
          </a:xfrm>
        </p:grpSpPr>
        <p:pic>
          <p:nvPicPr>
            <p:cNvPr id="12" name="Picture 11"/>
            <p:cNvPicPr>
              <a:picLocks noChangeAspect="1"/>
            </p:cNvPicPr>
            <p:nvPr/>
          </p:nvPicPr>
          <p:blipFill>
            <a:blip r:embed="rId5"/>
            <a:stretch>
              <a:fillRect/>
            </a:stretch>
          </p:blipFill>
          <p:spPr>
            <a:xfrm>
              <a:off x="4084998" y="1474653"/>
              <a:ext cx="3810024" cy="2524141"/>
            </a:xfrm>
            <a:prstGeom prst="rect">
              <a:avLst/>
            </a:prstGeom>
          </p:spPr>
        </p:pic>
        <p:sp>
          <p:nvSpPr>
            <p:cNvPr id="13" name="TextBox 12"/>
            <p:cNvSpPr txBox="1"/>
            <p:nvPr/>
          </p:nvSpPr>
          <p:spPr>
            <a:xfrm>
              <a:off x="5426425" y="3718014"/>
              <a:ext cx="2468597" cy="276999"/>
            </a:xfrm>
            <a:prstGeom prst="rect">
              <a:avLst/>
            </a:prstGeom>
            <a:noFill/>
          </p:spPr>
          <p:txBody>
            <a:bodyPr wrap="square" rtlCol="0">
              <a:spAutoFit/>
            </a:bodyPr>
            <a:lstStyle/>
            <a:p>
              <a:r>
                <a:rPr lang="en-US" sz="1200" dirty="0"/>
                <a:t>Source: </a:t>
              </a:r>
              <a:r>
                <a:rPr lang="en-US" sz="1200" dirty="0">
                  <a:hlinkClick r:id="rId6"/>
                </a:rPr>
                <a:t>Jerilee Bennett/The Gazette</a:t>
              </a:r>
              <a:endParaRPr lang="en-US" sz="1200" dirty="0"/>
            </a:p>
          </p:txBody>
        </p:sp>
      </p:grpSp>
      <p:grpSp>
        <p:nvGrpSpPr>
          <p:cNvPr id="14" name="Group 13"/>
          <p:cNvGrpSpPr>
            <a:grpSpLocks noChangeAspect="1"/>
          </p:cNvGrpSpPr>
          <p:nvPr/>
        </p:nvGrpSpPr>
        <p:grpSpPr>
          <a:xfrm>
            <a:off x="8242253" y="3169610"/>
            <a:ext cx="3484933" cy="2560320"/>
            <a:chOff x="8138600" y="2128377"/>
            <a:chExt cx="3150537" cy="2314645"/>
          </a:xfrm>
        </p:grpSpPr>
        <p:pic>
          <p:nvPicPr>
            <p:cNvPr id="15" name="Picture 14"/>
            <p:cNvPicPr>
              <a:picLocks noChangeAspect="1"/>
            </p:cNvPicPr>
            <p:nvPr/>
          </p:nvPicPr>
          <p:blipFill>
            <a:blip r:embed="rId7"/>
            <a:stretch>
              <a:fillRect/>
            </a:stretch>
          </p:blipFill>
          <p:spPr>
            <a:xfrm>
              <a:off x="8138600" y="2128377"/>
              <a:ext cx="3077985" cy="2314645"/>
            </a:xfrm>
            <a:prstGeom prst="rect">
              <a:avLst/>
            </a:prstGeom>
          </p:spPr>
        </p:pic>
        <p:sp>
          <p:nvSpPr>
            <p:cNvPr id="16" name="TextBox 15"/>
            <p:cNvSpPr txBox="1"/>
            <p:nvPr/>
          </p:nvSpPr>
          <p:spPr>
            <a:xfrm>
              <a:off x="9357499" y="4155929"/>
              <a:ext cx="1931638" cy="276999"/>
            </a:xfrm>
            <a:prstGeom prst="rect">
              <a:avLst/>
            </a:prstGeom>
            <a:noFill/>
          </p:spPr>
          <p:txBody>
            <a:bodyPr wrap="square" rtlCol="0">
              <a:spAutoFit/>
            </a:bodyPr>
            <a:lstStyle/>
            <a:p>
              <a:r>
                <a:rPr lang="en-US" sz="1200" dirty="0"/>
                <a:t>Source: </a:t>
              </a:r>
              <a:r>
                <a:rPr lang="en-US" sz="1200" dirty="0">
                  <a:hlinkClick r:id="rId8"/>
                </a:rPr>
                <a:t>live.staticflickr.com</a:t>
              </a:r>
              <a:endParaRPr lang="en-US" sz="1200" dirty="0"/>
            </a:p>
          </p:txBody>
        </p:sp>
      </p:grpSp>
    </p:spTree>
    <p:extLst>
      <p:ext uri="{BB962C8B-B14F-4D97-AF65-F5344CB8AC3E}">
        <p14:creationId xmlns:p14="http://schemas.microsoft.com/office/powerpoint/2010/main" val="40023371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32493-B144-A84E-82D5-E5CC46571B95}"/>
              </a:ext>
            </a:extLst>
          </p:cNvPr>
          <p:cNvSpPr>
            <a:spLocks noGrp="1"/>
          </p:cNvSpPr>
          <p:nvPr>
            <p:ph type="title"/>
          </p:nvPr>
        </p:nvSpPr>
        <p:spPr/>
        <p:txBody>
          <a:bodyPr/>
          <a:lstStyle/>
          <a:p>
            <a:r>
              <a:rPr lang="en-US" dirty="0"/>
              <a:t>Access to Health Care</a:t>
            </a:r>
          </a:p>
        </p:txBody>
      </p:sp>
      <p:sp>
        <p:nvSpPr>
          <p:cNvPr id="4" name="Footer Placeholder 3">
            <a:extLst>
              <a:ext uri="{FF2B5EF4-FFF2-40B4-BE49-F238E27FC236}">
                <a16:creationId xmlns:a16="http://schemas.microsoft.com/office/drawing/2014/main" id="{AB74C942-34E7-C941-8D33-DA313D459139}"/>
              </a:ext>
            </a:extLst>
          </p:cNvPr>
          <p:cNvSpPr>
            <a:spLocks noGrp="1"/>
          </p:cNvSpPr>
          <p:nvPr>
            <p:ph type="ftr" sz="quarter" idx="3"/>
          </p:nvPr>
        </p:nvSpPr>
        <p:spPr/>
        <p:txBody>
          <a:bodyPr/>
          <a:lstStyle/>
          <a:p>
            <a:r>
              <a:rPr lang="en-US"/>
              <a:t>The Transportation Equity Curriculum: Transportation and Public Health</a:t>
            </a:r>
            <a:endParaRPr lang="en-US" dirty="0"/>
          </a:p>
        </p:txBody>
      </p:sp>
      <p:pic>
        <p:nvPicPr>
          <p:cNvPr id="5" name="Google Shape;531;p60">
            <a:extLst>
              <a:ext uri="{FF2B5EF4-FFF2-40B4-BE49-F238E27FC236}">
                <a16:creationId xmlns:a16="http://schemas.microsoft.com/office/drawing/2014/main" id="{D32272FE-96AB-CA4B-A45B-551CE8DD1709}"/>
              </a:ext>
            </a:extLst>
          </p:cNvPr>
          <p:cNvPicPr preferRelativeResize="0">
            <a:picLocks noGrp="1" noChangeAspect="1"/>
          </p:cNvPicPr>
          <p:nvPr>
            <p:ph idx="1"/>
          </p:nvPr>
        </p:nvPicPr>
        <p:blipFill>
          <a:blip r:embed="rId3">
            <a:alphaModFix/>
          </a:blip>
          <a:stretch>
            <a:fillRect/>
          </a:stretch>
        </p:blipFill>
        <p:spPr>
          <a:xfrm>
            <a:off x="287460" y="2211110"/>
            <a:ext cx="11703506" cy="2826403"/>
          </a:xfrm>
          <a:prstGeom prst="rect">
            <a:avLst/>
          </a:prstGeom>
          <a:noFill/>
          <a:ln>
            <a:noFill/>
          </a:ln>
        </p:spPr>
      </p:pic>
      <p:sp>
        <p:nvSpPr>
          <p:cNvPr id="3" name="TextBox 2"/>
          <p:cNvSpPr txBox="1"/>
          <p:nvPr/>
        </p:nvSpPr>
        <p:spPr>
          <a:xfrm>
            <a:off x="3336174" y="5802284"/>
            <a:ext cx="5519651" cy="382385"/>
          </a:xfrm>
          <a:prstGeom prst="rect">
            <a:avLst/>
          </a:prstGeom>
          <a:noFill/>
        </p:spPr>
        <p:txBody>
          <a:bodyPr wrap="square" rtlCol="0">
            <a:spAutoFit/>
          </a:bodyPr>
          <a:lstStyle/>
          <a:p>
            <a:pPr algn="ctr"/>
            <a:r>
              <a:rPr lang="en-US" dirty="0"/>
              <a:t>Source: Syed et al., 2013</a:t>
            </a:r>
          </a:p>
        </p:txBody>
      </p:sp>
    </p:spTree>
    <p:extLst>
      <p:ext uri="{BB962C8B-B14F-4D97-AF65-F5344CB8AC3E}">
        <p14:creationId xmlns:p14="http://schemas.microsoft.com/office/powerpoint/2010/main" val="20352126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B00B1-C15C-4F65-993A-E65F09B437B6}"/>
              </a:ext>
            </a:extLst>
          </p:cNvPr>
          <p:cNvSpPr>
            <a:spLocks noGrp="1"/>
          </p:cNvSpPr>
          <p:nvPr>
            <p:ph type="title"/>
          </p:nvPr>
        </p:nvSpPr>
        <p:spPr/>
        <p:txBody>
          <a:bodyPr>
            <a:normAutofit/>
          </a:bodyPr>
          <a:lstStyle/>
          <a:p>
            <a:r>
              <a:rPr lang="en-US" sz="4800" dirty="0"/>
              <a:t>Transportation and Health Planning Frameworks and Tools</a:t>
            </a:r>
            <a:endParaRPr lang="es-MX" sz="4800" dirty="0"/>
          </a:p>
        </p:txBody>
      </p:sp>
      <p:sp>
        <p:nvSpPr>
          <p:cNvPr id="5" name="Text Placeholder 4">
            <a:extLst>
              <a:ext uri="{FF2B5EF4-FFF2-40B4-BE49-F238E27FC236}">
                <a16:creationId xmlns:a16="http://schemas.microsoft.com/office/drawing/2014/main" id="{7554DB24-E14E-453C-A583-A38FAFCB9CD3}"/>
              </a:ext>
            </a:extLst>
          </p:cNvPr>
          <p:cNvSpPr>
            <a:spLocks noGrp="1"/>
          </p:cNvSpPr>
          <p:nvPr>
            <p:ph type="body" idx="1"/>
          </p:nvPr>
        </p:nvSpPr>
        <p:spPr/>
        <p:txBody>
          <a:bodyPr/>
          <a:lstStyle/>
          <a:p>
            <a:endParaRPr lang="en-US"/>
          </a:p>
        </p:txBody>
      </p:sp>
      <p:sp>
        <p:nvSpPr>
          <p:cNvPr id="4" name="Footer Placeholder 3">
            <a:extLst>
              <a:ext uri="{FF2B5EF4-FFF2-40B4-BE49-F238E27FC236}">
                <a16:creationId xmlns:a16="http://schemas.microsoft.com/office/drawing/2014/main" id="{F888C3A9-DAA0-4002-92D8-4F81BBCF4878}"/>
              </a:ext>
            </a:extLst>
          </p:cNvPr>
          <p:cNvSpPr>
            <a:spLocks noGrp="1"/>
          </p:cNvSpPr>
          <p:nvPr>
            <p:ph type="ftr" sz="quarter" idx="3"/>
          </p:nvPr>
        </p:nvSpPr>
        <p:spPr/>
        <p:txBody>
          <a:bodyPr/>
          <a:lstStyle/>
          <a:p>
            <a:r>
              <a:rPr lang="en-US"/>
              <a:t>The Transportation Equity Curriculum: Transportation and Public Health</a:t>
            </a:r>
            <a:endParaRPr lang="en-US" dirty="0"/>
          </a:p>
        </p:txBody>
      </p:sp>
    </p:spTree>
    <p:extLst>
      <p:ext uri="{BB962C8B-B14F-4D97-AF65-F5344CB8AC3E}">
        <p14:creationId xmlns:p14="http://schemas.microsoft.com/office/powerpoint/2010/main" val="15394549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33B9E-3FE2-47BC-9B71-1042355B9909}"/>
              </a:ext>
            </a:extLst>
          </p:cNvPr>
          <p:cNvSpPr>
            <a:spLocks noGrp="1"/>
          </p:cNvSpPr>
          <p:nvPr>
            <p:ph type="title"/>
          </p:nvPr>
        </p:nvSpPr>
        <p:spPr/>
        <p:txBody>
          <a:bodyPr/>
          <a:lstStyle/>
          <a:p>
            <a:r>
              <a:rPr lang="en-US" dirty="0"/>
              <a:t>Health Impact Assessment (HIA)</a:t>
            </a:r>
            <a:endParaRPr lang="es-MX" dirty="0"/>
          </a:p>
        </p:txBody>
      </p:sp>
      <p:sp>
        <p:nvSpPr>
          <p:cNvPr id="4" name="Footer Placeholder 3">
            <a:extLst>
              <a:ext uri="{FF2B5EF4-FFF2-40B4-BE49-F238E27FC236}">
                <a16:creationId xmlns:a16="http://schemas.microsoft.com/office/drawing/2014/main" id="{EC9EFD69-4261-4ECF-BD14-4E51E8D9D3F9}"/>
              </a:ext>
            </a:extLst>
          </p:cNvPr>
          <p:cNvSpPr>
            <a:spLocks noGrp="1"/>
          </p:cNvSpPr>
          <p:nvPr>
            <p:ph type="ftr" sz="quarter" idx="3"/>
          </p:nvPr>
        </p:nvSpPr>
        <p:spPr/>
        <p:txBody>
          <a:bodyPr/>
          <a:lstStyle/>
          <a:p>
            <a:r>
              <a:rPr lang="en-US"/>
              <a:t>The Transportation Equity Curriculum: Transportation and Public Health</a:t>
            </a:r>
            <a:endParaRPr lang="en-US" dirty="0"/>
          </a:p>
        </p:txBody>
      </p:sp>
      <p:pic>
        <p:nvPicPr>
          <p:cNvPr id="9" name="Content Placeholder 8">
            <a:extLst>
              <a:ext uri="{FF2B5EF4-FFF2-40B4-BE49-F238E27FC236}">
                <a16:creationId xmlns:a16="http://schemas.microsoft.com/office/drawing/2014/main" id="{E6067D73-746D-43EE-B673-95B837775204}"/>
              </a:ext>
            </a:extLst>
          </p:cNvPr>
          <p:cNvPicPr>
            <a:picLocks noGrp="1" noChangeAspect="1"/>
          </p:cNvPicPr>
          <p:nvPr>
            <p:ph idx="1"/>
          </p:nvPr>
        </p:nvPicPr>
        <p:blipFill>
          <a:blip r:embed="rId3"/>
          <a:stretch>
            <a:fillRect/>
          </a:stretch>
        </p:blipFill>
        <p:spPr>
          <a:xfrm>
            <a:off x="416009" y="1463040"/>
            <a:ext cx="11612368" cy="4231681"/>
          </a:xfrm>
        </p:spPr>
      </p:pic>
      <p:sp>
        <p:nvSpPr>
          <p:cNvPr id="10" name="TextBox 9">
            <a:extLst>
              <a:ext uri="{FF2B5EF4-FFF2-40B4-BE49-F238E27FC236}">
                <a16:creationId xmlns:a16="http://schemas.microsoft.com/office/drawing/2014/main" id="{7B87295A-47D6-430F-9000-279944F45044}"/>
              </a:ext>
            </a:extLst>
          </p:cNvPr>
          <p:cNvSpPr txBox="1"/>
          <p:nvPr/>
        </p:nvSpPr>
        <p:spPr>
          <a:xfrm>
            <a:off x="838200" y="5694721"/>
            <a:ext cx="10196072" cy="523220"/>
          </a:xfrm>
          <a:prstGeom prst="rect">
            <a:avLst/>
          </a:prstGeom>
          <a:noFill/>
        </p:spPr>
        <p:txBody>
          <a:bodyPr wrap="square" rtlCol="0">
            <a:spAutoFit/>
          </a:bodyPr>
          <a:lstStyle/>
          <a:p>
            <a:r>
              <a:rPr lang="en-US" sz="1400" dirty="0">
                <a:solidFill>
                  <a:schemeClr val="tx1">
                    <a:lumMod val="50000"/>
                    <a:lumOff val="50000"/>
                  </a:schemeClr>
                </a:solidFill>
              </a:rPr>
              <a:t>Source: Ambrose, A., Bashir, N.Y., </a:t>
            </a:r>
            <a:r>
              <a:rPr lang="en-US" sz="1400" dirty="0" err="1">
                <a:solidFill>
                  <a:schemeClr val="tx1">
                    <a:lumMod val="50000"/>
                    <a:lumOff val="50000"/>
                  </a:schemeClr>
                </a:solidFill>
              </a:rPr>
              <a:t>Foden</a:t>
            </a:r>
            <a:r>
              <a:rPr lang="en-US" sz="1400" dirty="0">
                <a:solidFill>
                  <a:schemeClr val="tx1">
                    <a:lumMod val="50000"/>
                    <a:lumOff val="50000"/>
                  </a:schemeClr>
                </a:solidFill>
              </a:rPr>
              <a:t>, M., Gilbertson, J., Green, G., &amp; Stafford, B. (2018). Better housing, better health in London Lambeth : the Lambeth Housing standard health impact assessment and cost benefit analysis.</a:t>
            </a:r>
          </a:p>
        </p:txBody>
      </p:sp>
    </p:spTree>
    <p:extLst>
      <p:ext uri="{BB962C8B-B14F-4D97-AF65-F5344CB8AC3E}">
        <p14:creationId xmlns:p14="http://schemas.microsoft.com/office/powerpoint/2010/main" val="19139092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Health Impact Assessment (HIA) Video</a:t>
            </a:r>
          </a:p>
        </p:txBody>
      </p:sp>
      <p:sp>
        <p:nvSpPr>
          <p:cNvPr id="4" name="Footer Placeholder 3"/>
          <p:cNvSpPr>
            <a:spLocks noGrp="1"/>
          </p:cNvSpPr>
          <p:nvPr>
            <p:ph type="ftr" sz="quarter" idx="3"/>
          </p:nvPr>
        </p:nvSpPr>
        <p:spPr/>
        <p:txBody>
          <a:bodyPr/>
          <a:lstStyle/>
          <a:p>
            <a:r>
              <a:rPr lang="en-US"/>
              <a:t>The Transportation Equity Curriculum: Transportation and Public Health</a:t>
            </a:r>
            <a:endParaRPr lang="en-US" dirty="0"/>
          </a:p>
        </p:txBody>
      </p:sp>
      <p:pic>
        <p:nvPicPr>
          <p:cNvPr id="11" name="RiE5Bv_wDNA"/>
          <p:cNvPicPr>
            <a:picLocks noGrp="1" noRot="1" noChangeAspect="1"/>
          </p:cNvPicPr>
          <p:nvPr>
            <p:ph idx="1"/>
            <a:videoFile r:link="rId1"/>
          </p:nvPr>
        </p:nvPicPr>
        <p:blipFill>
          <a:blip r:embed="rId4"/>
          <a:stretch>
            <a:fillRect/>
          </a:stretch>
        </p:blipFill>
        <p:spPr>
          <a:xfrm>
            <a:off x="1678449" y="1280179"/>
            <a:ext cx="9068843" cy="5101223"/>
          </a:xfrm>
          <a:prstGeom prst="rect">
            <a:avLst/>
          </a:prstGeom>
        </p:spPr>
      </p:pic>
    </p:spTree>
    <p:extLst>
      <p:ext uri="{BB962C8B-B14F-4D97-AF65-F5344CB8AC3E}">
        <p14:creationId xmlns:p14="http://schemas.microsoft.com/office/powerpoint/2010/main" val="1079255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33B9E-3FE2-47BC-9B71-1042355B9909}"/>
              </a:ext>
            </a:extLst>
          </p:cNvPr>
          <p:cNvSpPr>
            <a:spLocks noGrp="1"/>
          </p:cNvSpPr>
          <p:nvPr>
            <p:ph type="title"/>
          </p:nvPr>
        </p:nvSpPr>
        <p:spPr/>
        <p:txBody>
          <a:bodyPr/>
          <a:lstStyle/>
          <a:p>
            <a:r>
              <a:rPr lang="en-US" dirty="0"/>
              <a:t>Health Equity Impact Assessment (HEIA)</a:t>
            </a:r>
            <a:endParaRPr lang="es-MX" dirty="0"/>
          </a:p>
        </p:txBody>
      </p:sp>
      <p:pic>
        <p:nvPicPr>
          <p:cNvPr id="5" name="Content Placeholder 4">
            <a:extLst>
              <a:ext uri="{FF2B5EF4-FFF2-40B4-BE49-F238E27FC236}">
                <a16:creationId xmlns:a16="http://schemas.microsoft.com/office/drawing/2014/main" id="{1A67BBC7-DC16-4C27-83DD-922E575966A4}"/>
              </a:ext>
            </a:extLst>
          </p:cNvPr>
          <p:cNvPicPr>
            <a:picLocks noGrp="1" noChangeAspect="1"/>
          </p:cNvPicPr>
          <p:nvPr>
            <p:ph idx="1"/>
          </p:nvPr>
        </p:nvPicPr>
        <p:blipFill>
          <a:blip r:embed="rId3"/>
          <a:stretch>
            <a:fillRect/>
          </a:stretch>
        </p:blipFill>
        <p:spPr>
          <a:xfrm>
            <a:off x="1988314" y="1825625"/>
            <a:ext cx="8215372" cy="4351338"/>
          </a:xfrm>
        </p:spPr>
      </p:pic>
      <p:sp>
        <p:nvSpPr>
          <p:cNvPr id="6" name="TextBox 5">
            <a:extLst>
              <a:ext uri="{FF2B5EF4-FFF2-40B4-BE49-F238E27FC236}">
                <a16:creationId xmlns:a16="http://schemas.microsoft.com/office/drawing/2014/main" id="{3A319BE7-3581-4136-B734-395E7BEDA424}"/>
              </a:ext>
            </a:extLst>
          </p:cNvPr>
          <p:cNvSpPr txBox="1"/>
          <p:nvPr/>
        </p:nvSpPr>
        <p:spPr>
          <a:xfrm>
            <a:off x="2666817" y="5946656"/>
            <a:ext cx="6858366" cy="307777"/>
          </a:xfrm>
          <a:prstGeom prst="rect">
            <a:avLst/>
          </a:prstGeom>
          <a:noFill/>
        </p:spPr>
        <p:txBody>
          <a:bodyPr wrap="square" rtlCol="0">
            <a:spAutoFit/>
          </a:bodyPr>
          <a:lstStyle/>
          <a:p>
            <a:pPr algn="ctr"/>
            <a:r>
              <a:rPr lang="en-US" sz="1400" dirty="0">
                <a:solidFill>
                  <a:schemeClr val="tx1">
                    <a:lumMod val="50000"/>
                    <a:lumOff val="50000"/>
                  </a:schemeClr>
                </a:solidFill>
              </a:rPr>
              <a:t>Source: https://www.health.gov.on.ca/en/pro/programs/heia/docs/workbook.pdf</a:t>
            </a:r>
          </a:p>
        </p:txBody>
      </p:sp>
      <p:sp>
        <p:nvSpPr>
          <p:cNvPr id="3" name="Footer Placeholder 2">
            <a:extLst>
              <a:ext uri="{FF2B5EF4-FFF2-40B4-BE49-F238E27FC236}">
                <a16:creationId xmlns:a16="http://schemas.microsoft.com/office/drawing/2014/main" id="{FFF4A71B-719F-474C-B984-88312044B0BA}"/>
              </a:ext>
            </a:extLst>
          </p:cNvPr>
          <p:cNvSpPr>
            <a:spLocks noGrp="1"/>
          </p:cNvSpPr>
          <p:nvPr>
            <p:ph type="ftr" sz="quarter" idx="3"/>
          </p:nvPr>
        </p:nvSpPr>
        <p:spPr/>
        <p:txBody>
          <a:bodyPr/>
          <a:lstStyle/>
          <a:p>
            <a:r>
              <a:rPr lang="en-US"/>
              <a:t>The Transportation Equity Curriculum: Transportation and Public Health</a:t>
            </a:r>
            <a:endParaRPr lang="en-US" dirty="0"/>
          </a:p>
        </p:txBody>
      </p:sp>
    </p:spTree>
    <p:extLst>
      <p:ext uri="{BB962C8B-B14F-4D97-AF65-F5344CB8AC3E}">
        <p14:creationId xmlns:p14="http://schemas.microsoft.com/office/powerpoint/2010/main" val="14909268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33B9E-3FE2-47BC-9B71-1042355B9909}"/>
              </a:ext>
            </a:extLst>
          </p:cNvPr>
          <p:cNvSpPr>
            <a:spLocks noGrp="1"/>
          </p:cNvSpPr>
          <p:nvPr>
            <p:ph type="title"/>
          </p:nvPr>
        </p:nvSpPr>
        <p:spPr>
          <a:xfrm>
            <a:off x="1097280" y="286603"/>
            <a:ext cx="9715099" cy="1450757"/>
          </a:xfrm>
        </p:spPr>
        <p:txBody>
          <a:bodyPr/>
          <a:lstStyle/>
          <a:p>
            <a:r>
              <a:rPr lang="en-US" dirty="0"/>
              <a:t>Integrated Transportation and Health Impact Model (ITHIM)</a:t>
            </a:r>
          </a:p>
        </p:txBody>
      </p:sp>
      <p:sp>
        <p:nvSpPr>
          <p:cNvPr id="3" name="Content Placeholder 2">
            <a:extLst>
              <a:ext uri="{FF2B5EF4-FFF2-40B4-BE49-F238E27FC236}">
                <a16:creationId xmlns:a16="http://schemas.microsoft.com/office/drawing/2014/main" id="{A78F129D-3700-4C4E-9154-AFE0DDEA78A6}"/>
              </a:ext>
            </a:extLst>
          </p:cNvPr>
          <p:cNvSpPr>
            <a:spLocks noGrp="1"/>
          </p:cNvSpPr>
          <p:nvPr>
            <p:ph sz="half" idx="1"/>
          </p:nvPr>
        </p:nvSpPr>
        <p:spPr>
          <a:xfrm>
            <a:off x="489048" y="1813909"/>
            <a:ext cx="4937760" cy="4023360"/>
          </a:xfrm>
        </p:spPr>
        <p:txBody>
          <a:bodyPr>
            <a:normAutofit fontScale="77500" lnSpcReduction="20000"/>
          </a:bodyPr>
          <a:lstStyle/>
          <a:p>
            <a:r>
              <a:rPr lang="en-US" dirty="0"/>
              <a:t>“How much benefit or harm to human health can we expect by changing the mix of active and motorized travel across the nation?”</a:t>
            </a:r>
          </a:p>
          <a:p>
            <a:pPr lvl="1"/>
            <a:r>
              <a:rPr lang="en-US" altLang="zh-CN" dirty="0"/>
              <a:t>Compares scenarios for future travel patterns</a:t>
            </a:r>
          </a:p>
          <a:p>
            <a:pPr lvl="1"/>
            <a:r>
              <a:rPr lang="en-US" altLang="zh-CN" dirty="0"/>
              <a:t>Considers trends for specified time periods</a:t>
            </a:r>
          </a:p>
          <a:p>
            <a:pPr lvl="1"/>
            <a:r>
              <a:rPr lang="en-US" altLang="zh-CN" dirty="0"/>
              <a:t>Uses samples for a small portion of the US population</a:t>
            </a:r>
          </a:p>
          <a:p>
            <a:r>
              <a:rPr lang="en-US" altLang="zh-CN" dirty="0"/>
              <a:t>Health outcomes</a:t>
            </a:r>
          </a:p>
          <a:p>
            <a:pPr lvl="1"/>
            <a:r>
              <a:rPr lang="en-US" altLang="zh-CN" dirty="0"/>
              <a:t>Physical activity</a:t>
            </a:r>
          </a:p>
          <a:p>
            <a:pPr lvl="1"/>
            <a:r>
              <a:rPr lang="en-US" altLang="zh-CN" dirty="0"/>
              <a:t>Road traffic collisions</a:t>
            </a:r>
          </a:p>
          <a:p>
            <a:pPr lvl="1"/>
            <a:r>
              <a:rPr lang="en-US" altLang="zh-CN" dirty="0"/>
              <a:t>Air pollution</a:t>
            </a:r>
          </a:p>
          <a:p>
            <a:pPr lvl="1"/>
            <a:r>
              <a:rPr lang="en-US" altLang="zh-CN" dirty="0"/>
              <a:t>Noise </a:t>
            </a:r>
          </a:p>
          <a:p>
            <a:pPr lvl="1"/>
            <a:endParaRPr lang="en-US" altLang="zh-CN" dirty="0"/>
          </a:p>
          <a:p>
            <a:endParaRPr lang="en-US" altLang="zh-CN" dirty="0"/>
          </a:p>
        </p:txBody>
      </p:sp>
      <p:pic>
        <p:nvPicPr>
          <p:cNvPr id="14" name="Content Placeholder 13"/>
          <p:cNvPicPr>
            <a:picLocks noGrp="1" noChangeAspect="1"/>
          </p:cNvPicPr>
          <p:nvPr>
            <p:ph sz="half" idx="2"/>
          </p:nvPr>
        </p:nvPicPr>
        <p:blipFill>
          <a:blip r:embed="rId3"/>
          <a:stretch>
            <a:fillRect/>
          </a:stretch>
        </p:blipFill>
        <p:spPr>
          <a:xfrm>
            <a:off x="5766178" y="2390275"/>
            <a:ext cx="6366280" cy="2711114"/>
          </a:xfrm>
          <a:prstGeom prst="rect">
            <a:avLst/>
          </a:prstGeom>
        </p:spPr>
      </p:pic>
      <p:sp>
        <p:nvSpPr>
          <p:cNvPr id="4" name="Footer Placeholder 3">
            <a:extLst>
              <a:ext uri="{FF2B5EF4-FFF2-40B4-BE49-F238E27FC236}">
                <a16:creationId xmlns:a16="http://schemas.microsoft.com/office/drawing/2014/main" id="{FBB83510-0BDE-4CF5-A5C4-908C8CCBC301}"/>
              </a:ext>
            </a:extLst>
          </p:cNvPr>
          <p:cNvSpPr>
            <a:spLocks noGrp="1"/>
          </p:cNvSpPr>
          <p:nvPr>
            <p:ph type="ftr" sz="quarter" idx="3"/>
          </p:nvPr>
        </p:nvSpPr>
        <p:spPr/>
        <p:txBody>
          <a:bodyPr/>
          <a:lstStyle/>
          <a:p>
            <a:r>
              <a:rPr lang="en-US"/>
              <a:t>The Transportation Equity Curriculum: Transportation and Public Health</a:t>
            </a:r>
            <a:endParaRPr lang="en-US" dirty="0"/>
          </a:p>
        </p:txBody>
      </p:sp>
      <p:sp>
        <p:nvSpPr>
          <p:cNvPr id="12" name="Rectangle 11"/>
          <p:cNvSpPr/>
          <p:nvPr/>
        </p:nvSpPr>
        <p:spPr>
          <a:xfrm>
            <a:off x="489048" y="5806110"/>
            <a:ext cx="3318537" cy="307777"/>
          </a:xfrm>
          <a:prstGeom prst="rect">
            <a:avLst/>
          </a:prstGeom>
        </p:spPr>
        <p:txBody>
          <a:bodyPr wrap="none">
            <a:spAutoFit/>
          </a:bodyPr>
          <a:lstStyle/>
          <a:p>
            <a:r>
              <a:rPr lang="en-US" sz="1400" dirty="0">
                <a:solidFill>
                  <a:schemeClr val="tx1">
                    <a:lumMod val="50000"/>
                    <a:lumOff val="50000"/>
                  </a:schemeClr>
                </a:solidFill>
              </a:rPr>
              <a:t>- ITHM USA, https://www.ithim.org/ithim/ </a:t>
            </a:r>
          </a:p>
        </p:txBody>
      </p:sp>
      <p:sp>
        <p:nvSpPr>
          <p:cNvPr id="16" name="Rectangle 15"/>
          <p:cNvSpPr/>
          <p:nvPr/>
        </p:nvSpPr>
        <p:spPr>
          <a:xfrm>
            <a:off x="7306240" y="5245820"/>
            <a:ext cx="3286156" cy="400110"/>
          </a:xfrm>
          <a:prstGeom prst="rect">
            <a:avLst/>
          </a:prstGeom>
        </p:spPr>
        <p:txBody>
          <a:bodyPr wrap="none">
            <a:spAutoFit/>
          </a:bodyPr>
          <a:lstStyle/>
          <a:p>
            <a:r>
              <a:rPr lang="en-US" sz="2000" dirty="0">
                <a:solidFill>
                  <a:schemeClr val="tx1">
                    <a:lumMod val="50000"/>
                    <a:lumOff val="50000"/>
                  </a:schemeClr>
                </a:solidFill>
              </a:rPr>
              <a:t>Source: Whitfield et al., 2017</a:t>
            </a:r>
          </a:p>
        </p:txBody>
      </p:sp>
    </p:spTree>
    <p:extLst>
      <p:ext uri="{BB962C8B-B14F-4D97-AF65-F5344CB8AC3E}">
        <p14:creationId xmlns:p14="http://schemas.microsoft.com/office/powerpoint/2010/main" val="3588606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2C4D2-3C45-459A-B729-8878AFC19199}"/>
              </a:ext>
            </a:extLst>
          </p:cNvPr>
          <p:cNvSpPr>
            <a:spLocks noGrp="1"/>
          </p:cNvSpPr>
          <p:nvPr>
            <p:ph type="title"/>
          </p:nvPr>
        </p:nvSpPr>
        <p:spPr/>
        <p:txBody>
          <a:bodyPr>
            <a:normAutofit/>
          </a:bodyPr>
          <a:lstStyle/>
          <a:p>
            <a:r>
              <a:rPr lang="en-US" dirty="0"/>
              <a:t>Public Health Problems in the U.S.</a:t>
            </a:r>
          </a:p>
        </p:txBody>
      </p:sp>
      <p:sp>
        <p:nvSpPr>
          <p:cNvPr id="3" name="Content Placeholder 2">
            <a:extLst>
              <a:ext uri="{FF2B5EF4-FFF2-40B4-BE49-F238E27FC236}">
                <a16:creationId xmlns:a16="http://schemas.microsoft.com/office/drawing/2014/main" id="{9267CBD6-A6A3-4D93-84FE-718E4EFC69DA}"/>
              </a:ext>
            </a:extLst>
          </p:cNvPr>
          <p:cNvSpPr>
            <a:spLocks noGrp="1"/>
          </p:cNvSpPr>
          <p:nvPr>
            <p:ph idx="1"/>
          </p:nvPr>
        </p:nvSpPr>
        <p:spPr>
          <a:xfrm>
            <a:off x="838199" y="1825625"/>
            <a:ext cx="10515600" cy="4351338"/>
          </a:xfrm>
        </p:spPr>
        <p:txBody>
          <a:bodyPr>
            <a:normAutofit/>
          </a:bodyPr>
          <a:lstStyle/>
          <a:p>
            <a:r>
              <a:rPr lang="en-US" dirty="0">
                <a:solidFill>
                  <a:srgbClr val="0D1941"/>
                </a:solidFill>
              </a:rPr>
              <a:t>Healthcare accounts for a substantial portion of public and private expenditures</a:t>
            </a:r>
          </a:p>
          <a:p>
            <a:r>
              <a:rPr lang="en-US" dirty="0">
                <a:solidFill>
                  <a:srgbClr val="0D1941"/>
                </a:solidFill>
              </a:rPr>
              <a:t>People with poorer health have </a:t>
            </a:r>
            <a:r>
              <a:rPr lang="en-US" i="1" dirty="0">
                <a:solidFill>
                  <a:srgbClr val="0D1941"/>
                </a:solidFill>
              </a:rPr>
              <a:t>higher</a:t>
            </a:r>
            <a:r>
              <a:rPr lang="en-US" dirty="0">
                <a:solidFill>
                  <a:srgbClr val="0D1941"/>
                </a:solidFill>
              </a:rPr>
              <a:t> healthcare costs and </a:t>
            </a:r>
            <a:r>
              <a:rPr lang="en-US" i="1" dirty="0">
                <a:solidFill>
                  <a:srgbClr val="0D1941"/>
                </a:solidFill>
              </a:rPr>
              <a:t>lower</a:t>
            </a:r>
            <a:r>
              <a:rPr lang="en-US" dirty="0">
                <a:solidFill>
                  <a:srgbClr val="0D1941"/>
                </a:solidFill>
              </a:rPr>
              <a:t> access to health promoting social, physical, and economic environments  </a:t>
            </a:r>
          </a:p>
          <a:p>
            <a:r>
              <a:rPr lang="en-US" dirty="0">
                <a:solidFill>
                  <a:srgbClr val="0D1941"/>
                </a:solidFill>
              </a:rPr>
              <a:t>There are significant racial, ethnic, income, urban/rural disparities in health outcomes</a:t>
            </a:r>
          </a:p>
          <a:p>
            <a:endParaRPr lang="en-US" dirty="0"/>
          </a:p>
          <a:p>
            <a:endParaRPr lang="en-US" dirty="0"/>
          </a:p>
        </p:txBody>
      </p:sp>
      <p:sp>
        <p:nvSpPr>
          <p:cNvPr id="4" name="Footer Placeholder 3">
            <a:extLst>
              <a:ext uri="{FF2B5EF4-FFF2-40B4-BE49-F238E27FC236}">
                <a16:creationId xmlns:a16="http://schemas.microsoft.com/office/drawing/2014/main" id="{D504781C-607D-4B1A-B006-2521F38F48DA}"/>
              </a:ext>
            </a:extLst>
          </p:cNvPr>
          <p:cNvSpPr>
            <a:spLocks noGrp="1"/>
          </p:cNvSpPr>
          <p:nvPr>
            <p:ph type="ftr" sz="quarter" idx="3"/>
          </p:nvPr>
        </p:nvSpPr>
        <p:spPr/>
        <p:txBody>
          <a:bodyPr/>
          <a:lstStyle/>
          <a:p>
            <a:r>
              <a:rPr lang="en-US"/>
              <a:t>The Transportation Equity Curriculum: Transportation and Public Health</a:t>
            </a:r>
            <a:endParaRPr lang="en-US" dirty="0"/>
          </a:p>
        </p:txBody>
      </p:sp>
    </p:spTree>
    <p:extLst>
      <p:ext uri="{BB962C8B-B14F-4D97-AF65-F5344CB8AC3E}">
        <p14:creationId xmlns:p14="http://schemas.microsoft.com/office/powerpoint/2010/main" val="27321403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 DOT Transportation and Health Tool</a:t>
            </a:r>
          </a:p>
        </p:txBody>
      </p:sp>
      <p:pic>
        <p:nvPicPr>
          <p:cNvPr id="5" name="Content Placeholder 4"/>
          <p:cNvPicPr>
            <a:picLocks noGrp="1" noChangeAspect="1"/>
          </p:cNvPicPr>
          <p:nvPr>
            <p:ph sz="half" idx="1"/>
          </p:nvPr>
        </p:nvPicPr>
        <p:blipFill>
          <a:blip r:embed="rId3"/>
          <a:stretch>
            <a:fillRect/>
          </a:stretch>
        </p:blipFill>
        <p:spPr>
          <a:xfrm>
            <a:off x="0" y="2126452"/>
            <a:ext cx="6253688" cy="3675901"/>
          </a:xfrm>
          <a:prstGeom prst="rect">
            <a:avLst/>
          </a:prstGeom>
        </p:spPr>
      </p:pic>
      <p:sp>
        <p:nvSpPr>
          <p:cNvPr id="7" name="Content Placeholder 6"/>
          <p:cNvSpPr>
            <a:spLocks noGrp="1"/>
          </p:cNvSpPr>
          <p:nvPr>
            <p:ph sz="half" idx="2"/>
          </p:nvPr>
        </p:nvSpPr>
        <p:spPr/>
        <p:txBody>
          <a:bodyPr>
            <a:normAutofit fontScale="92500" lnSpcReduction="10000"/>
          </a:bodyPr>
          <a:lstStyle/>
          <a:p>
            <a:r>
              <a:rPr lang="en-US" dirty="0"/>
              <a:t>Developed by the U.S. DOT and the CDC</a:t>
            </a:r>
          </a:p>
          <a:p>
            <a:r>
              <a:rPr lang="en-US" dirty="0"/>
              <a:t>Provides data to examine and compare the health impacts of transportation systems</a:t>
            </a:r>
          </a:p>
          <a:p>
            <a:r>
              <a:rPr lang="en-US" dirty="0"/>
              <a:t>Transportation and public health indicators</a:t>
            </a:r>
          </a:p>
          <a:p>
            <a:pPr lvl="1"/>
            <a:r>
              <a:rPr lang="en-US" dirty="0"/>
              <a:t>Safety</a:t>
            </a:r>
          </a:p>
          <a:p>
            <a:pPr lvl="1"/>
            <a:r>
              <a:rPr lang="en-US" dirty="0"/>
              <a:t>Active transportation</a:t>
            </a:r>
          </a:p>
          <a:p>
            <a:pPr lvl="1"/>
            <a:r>
              <a:rPr lang="en-US" dirty="0"/>
              <a:t>Air quality</a:t>
            </a:r>
          </a:p>
          <a:p>
            <a:pPr lvl="1"/>
            <a:r>
              <a:rPr lang="en-US" dirty="0"/>
              <a:t>Connectivity </a:t>
            </a:r>
          </a:p>
        </p:txBody>
      </p:sp>
      <p:sp>
        <p:nvSpPr>
          <p:cNvPr id="4" name="Footer Placeholder 3"/>
          <p:cNvSpPr>
            <a:spLocks noGrp="1"/>
          </p:cNvSpPr>
          <p:nvPr>
            <p:ph type="ftr" sz="quarter" idx="3"/>
          </p:nvPr>
        </p:nvSpPr>
        <p:spPr/>
        <p:txBody>
          <a:bodyPr/>
          <a:lstStyle/>
          <a:p>
            <a:r>
              <a:rPr lang="en-US"/>
              <a:t>The Transportation Equity Curriculum: Transportation and Public Health</a:t>
            </a:r>
            <a:endParaRPr lang="en-US" dirty="0"/>
          </a:p>
        </p:txBody>
      </p:sp>
      <p:sp>
        <p:nvSpPr>
          <p:cNvPr id="6" name="Rectangle 5"/>
          <p:cNvSpPr/>
          <p:nvPr/>
        </p:nvSpPr>
        <p:spPr>
          <a:xfrm>
            <a:off x="60960" y="5775293"/>
            <a:ext cx="6096000" cy="523220"/>
          </a:xfrm>
          <a:prstGeom prst="rect">
            <a:avLst/>
          </a:prstGeom>
        </p:spPr>
        <p:txBody>
          <a:bodyPr>
            <a:spAutoFit/>
          </a:bodyPr>
          <a:lstStyle/>
          <a:p>
            <a:pPr algn="ctr"/>
            <a:r>
              <a:rPr lang="en-US" sz="1400" dirty="0">
                <a:solidFill>
                  <a:schemeClr val="tx1">
                    <a:lumMod val="50000"/>
                    <a:lumOff val="50000"/>
                  </a:schemeClr>
                </a:solidFill>
              </a:rPr>
              <a:t>Source:  U.S. Department of Transportation, Transportation and Health Indicators, https://www7.transportation.gov/transportation-health-tool/indicators</a:t>
            </a:r>
          </a:p>
        </p:txBody>
      </p:sp>
    </p:spTree>
    <p:extLst>
      <p:ext uri="{BB962C8B-B14F-4D97-AF65-F5344CB8AC3E}">
        <p14:creationId xmlns:p14="http://schemas.microsoft.com/office/powerpoint/2010/main" val="3296454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2C4D2-3C45-459A-B729-8878AFC19199}"/>
              </a:ext>
            </a:extLst>
          </p:cNvPr>
          <p:cNvSpPr>
            <a:spLocks noGrp="1"/>
          </p:cNvSpPr>
          <p:nvPr>
            <p:ph type="title"/>
          </p:nvPr>
        </p:nvSpPr>
        <p:spPr/>
        <p:txBody>
          <a:bodyPr>
            <a:normAutofit/>
          </a:bodyPr>
          <a:lstStyle/>
          <a:p>
            <a:r>
              <a:rPr lang="en-US" dirty="0"/>
              <a:t>Causes of Death</a:t>
            </a:r>
          </a:p>
        </p:txBody>
      </p:sp>
      <p:sp>
        <p:nvSpPr>
          <p:cNvPr id="3" name="Content Placeholder 2">
            <a:extLst>
              <a:ext uri="{FF2B5EF4-FFF2-40B4-BE49-F238E27FC236}">
                <a16:creationId xmlns:a16="http://schemas.microsoft.com/office/drawing/2014/main" id="{9267CBD6-A6A3-4D93-84FE-718E4EFC69DA}"/>
              </a:ext>
            </a:extLst>
          </p:cNvPr>
          <p:cNvSpPr>
            <a:spLocks noGrp="1"/>
          </p:cNvSpPr>
          <p:nvPr>
            <p:ph sz="half" idx="1"/>
          </p:nvPr>
        </p:nvSpPr>
        <p:spPr/>
        <p:txBody>
          <a:bodyPr>
            <a:normAutofit fontScale="92500"/>
          </a:bodyPr>
          <a:lstStyle/>
          <a:p>
            <a:r>
              <a:rPr lang="en-US" dirty="0">
                <a:solidFill>
                  <a:srgbClr val="0D1941"/>
                </a:solidFill>
              </a:rPr>
              <a:t>Leading causes of death include:</a:t>
            </a:r>
          </a:p>
          <a:p>
            <a:pPr lvl="1"/>
            <a:r>
              <a:rPr lang="en-US" dirty="0">
                <a:solidFill>
                  <a:srgbClr val="0D1941"/>
                </a:solidFill>
              </a:rPr>
              <a:t>Heart disease</a:t>
            </a:r>
          </a:p>
          <a:p>
            <a:pPr lvl="1"/>
            <a:r>
              <a:rPr lang="en-US" dirty="0">
                <a:solidFill>
                  <a:srgbClr val="0D1941"/>
                </a:solidFill>
              </a:rPr>
              <a:t>Cancer</a:t>
            </a:r>
          </a:p>
          <a:p>
            <a:pPr lvl="1"/>
            <a:r>
              <a:rPr lang="en-US" dirty="0">
                <a:solidFill>
                  <a:srgbClr val="0D1941"/>
                </a:solidFill>
              </a:rPr>
              <a:t>Injuries</a:t>
            </a:r>
          </a:p>
          <a:p>
            <a:pPr lvl="1"/>
            <a:r>
              <a:rPr lang="en-US" dirty="0">
                <a:solidFill>
                  <a:srgbClr val="0D1941"/>
                </a:solidFill>
              </a:rPr>
              <a:t>Respiratory disease</a:t>
            </a:r>
          </a:p>
          <a:p>
            <a:pPr lvl="1"/>
            <a:r>
              <a:rPr lang="en-US" dirty="0">
                <a:solidFill>
                  <a:srgbClr val="0D1941"/>
                </a:solidFill>
              </a:rPr>
              <a:t>Stroke</a:t>
            </a:r>
          </a:p>
          <a:p>
            <a:pPr lvl="1"/>
            <a:r>
              <a:rPr lang="en-US" dirty="0">
                <a:solidFill>
                  <a:srgbClr val="0D1941"/>
                </a:solidFill>
              </a:rPr>
              <a:t>Alzheimer's</a:t>
            </a:r>
          </a:p>
          <a:p>
            <a:pPr lvl="1"/>
            <a:r>
              <a:rPr lang="en-US" dirty="0">
                <a:solidFill>
                  <a:srgbClr val="0D1941"/>
                </a:solidFill>
              </a:rPr>
              <a:t>Diabetes</a:t>
            </a:r>
          </a:p>
          <a:p>
            <a:endParaRPr lang="en-US" dirty="0"/>
          </a:p>
        </p:txBody>
      </p:sp>
      <p:sp>
        <p:nvSpPr>
          <p:cNvPr id="5" name="Content Placeholder 4"/>
          <p:cNvSpPr>
            <a:spLocks noGrp="1"/>
          </p:cNvSpPr>
          <p:nvPr>
            <p:ph sz="half" idx="2"/>
          </p:nvPr>
        </p:nvSpPr>
        <p:spPr/>
        <p:txBody>
          <a:bodyPr>
            <a:normAutofit fontScale="92500"/>
          </a:bodyPr>
          <a:lstStyle/>
          <a:p>
            <a:r>
              <a:rPr lang="en-US" dirty="0">
                <a:solidFill>
                  <a:srgbClr val="0D1941"/>
                </a:solidFill>
              </a:rPr>
              <a:t>Many of these deaths are caused by preventable chronic diseases</a:t>
            </a:r>
          </a:p>
          <a:p>
            <a:r>
              <a:rPr lang="en-US" dirty="0">
                <a:solidFill>
                  <a:srgbClr val="0D1941"/>
                </a:solidFill>
              </a:rPr>
              <a:t>Prevention through transportation involves </a:t>
            </a:r>
          </a:p>
          <a:p>
            <a:pPr lvl="1"/>
            <a:r>
              <a:rPr lang="en-US" dirty="0">
                <a:solidFill>
                  <a:srgbClr val="0D1941"/>
                </a:solidFill>
              </a:rPr>
              <a:t>Increasing equitable access to health care</a:t>
            </a:r>
          </a:p>
          <a:p>
            <a:pPr lvl="1"/>
            <a:r>
              <a:rPr lang="en-US" dirty="0">
                <a:solidFill>
                  <a:srgbClr val="0D1941"/>
                </a:solidFill>
              </a:rPr>
              <a:t>Promoting transportation and built environments that support an active lifestyle and decrease exposure to emissions and crashes</a:t>
            </a:r>
          </a:p>
          <a:p>
            <a:pPr marL="0" indent="0">
              <a:buNone/>
            </a:pPr>
            <a:endParaRPr lang="en-US" dirty="0"/>
          </a:p>
        </p:txBody>
      </p:sp>
      <p:sp>
        <p:nvSpPr>
          <p:cNvPr id="4" name="Footer Placeholder 3">
            <a:extLst>
              <a:ext uri="{FF2B5EF4-FFF2-40B4-BE49-F238E27FC236}">
                <a16:creationId xmlns:a16="http://schemas.microsoft.com/office/drawing/2014/main" id="{D504781C-607D-4B1A-B006-2521F38F48DA}"/>
              </a:ext>
            </a:extLst>
          </p:cNvPr>
          <p:cNvSpPr>
            <a:spLocks noGrp="1"/>
          </p:cNvSpPr>
          <p:nvPr>
            <p:ph type="ftr" sz="quarter" idx="3"/>
          </p:nvPr>
        </p:nvSpPr>
        <p:spPr/>
        <p:txBody>
          <a:bodyPr/>
          <a:lstStyle/>
          <a:p>
            <a:r>
              <a:rPr lang="en-US" dirty="0"/>
              <a:t>The Transportation Equity Curriculum: Transportation and Public Health</a:t>
            </a:r>
          </a:p>
        </p:txBody>
      </p:sp>
    </p:spTree>
    <p:extLst>
      <p:ext uri="{BB962C8B-B14F-4D97-AF65-F5344CB8AC3E}">
        <p14:creationId xmlns:p14="http://schemas.microsoft.com/office/powerpoint/2010/main" val="916063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B00B1-C15C-4F65-993A-E65F09B437B6}"/>
              </a:ext>
            </a:extLst>
          </p:cNvPr>
          <p:cNvSpPr>
            <a:spLocks noGrp="1"/>
          </p:cNvSpPr>
          <p:nvPr>
            <p:ph type="title"/>
          </p:nvPr>
        </p:nvSpPr>
        <p:spPr/>
        <p:txBody>
          <a:bodyPr anchor="b">
            <a:normAutofit/>
          </a:bodyPr>
          <a:lstStyle/>
          <a:p>
            <a:r>
              <a:rPr lang="en-US" dirty="0"/>
              <a:t>Basic Concepts</a:t>
            </a:r>
            <a:endParaRPr lang="es-MX" dirty="0"/>
          </a:p>
        </p:txBody>
      </p:sp>
      <p:sp>
        <p:nvSpPr>
          <p:cNvPr id="7" name="Text Placeholder 6">
            <a:extLst>
              <a:ext uri="{FF2B5EF4-FFF2-40B4-BE49-F238E27FC236}">
                <a16:creationId xmlns:a16="http://schemas.microsoft.com/office/drawing/2014/main" id="{72B9EC70-4ED9-4187-8A65-ADC6C1C78FE6}"/>
              </a:ext>
            </a:extLst>
          </p:cNvPr>
          <p:cNvSpPr>
            <a:spLocks noGrp="1"/>
          </p:cNvSpPr>
          <p:nvPr>
            <p:ph type="body" idx="1"/>
          </p:nvPr>
        </p:nvSpPr>
        <p:spPr/>
        <p:txBody>
          <a:bodyPr/>
          <a:lstStyle/>
          <a:p>
            <a:endParaRPr lang="en-US" dirty="0"/>
          </a:p>
        </p:txBody>
      </p:sp>
      <p:sp>
        <p:nvSpPr>
          <p:cNvPr id="13" name="Footer Placeholder 3">
            <a:extLst>
              <a:ext uri="{FF2B5EF4-FFF2-40B4-BE49-F238E27FC236}">
                <a16:creationId xmlns:a16="http://schemas.microsoft.com/office/drawing/2014/main" id="{505EF9A7-6019-449C-803E-0A4EFF621D6A}"/>
              </a:ext>
            </a:extLst>
          </p:cNvPr>
          <p:cNvSpPr>
            <a:spLocks noGrp="1"/>
          </p:cNvSpPr>
          <p:nvPr>
            <p:ph type="ftr" sz="quarter" idx="3"/>
          </p:nvPr>
        </p:nvSpPr>
        <p:spPr/>
        <p:txBody>
          <a:bodyPr/>
          <a:lstStyle/>
          <a:p>
            <a:pPr>
              <a:spcAft>
                <a:spcPts val="600"/>
              </a:spcAft>
            </a:pPr>
            <a:r>
              <a:rPr lang="en-US" dirty="0"/>
              <a:t>The Transportation Equity Curriculum: Transportation and Public Health</a:t>
            </a:r>
          </a:p>
        </p:txBody>
      </p:sp>
    </p:spTree>
    <p:extLst>
      <p:ext uri="{BB962C8B-B14F-4D97-AF65-F5344CB8AC3E}">
        <p14:creationId xmlns:p14="http://schemas.microsoft.com/office/powerpoint/2010/main" val="4164997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DB526-B0B0-4449-8CEF-05F9ACCF31E8}"/>
              </a:ext>
            </a:extLst>
          </p:cNvPr>
          <p:cNvSpPr>
            <a:spLocks noGrp="1"/>
          </p:cNvSpPr>
          <p:nvPr>
            <p:ph type="title"/>
          </p:nvPr>
        </p:nvSpPr>
        <p:spPr/>
        <p:txBody>
          <a:bodyPr/>
          <a:lstStyle/>
          <a:p>
            <a:r>
              <a:rPr lang="en-US" dirty="0"/>
              <a:t>Health Equity</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40567551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59C3281E-11ED-A94C-9588-3366B695EFBD}"/>
              </a:ext>
            </a:extLst>
          </p:cNvPr>
          <p:cNvSpPr>
            <a:spLocks noGrp="1"/>
          </p:cNvSpPr>
          <p:nvPr>
            <p:ph type="ftr" sz="quarter" idx="3"/>
          </p:nvPr>
        </p:nvSpPr>
        <p:spPr/>
        <p:txBody>
          <a:bodyPr/>
          <a:lstStyle/>
          <a:p>
            <a:r>
              <a:rPr lang="en-US"/>
              <a:t>The Transportation Equity Curriculum: Transportation and Public Health</a:t>
            </a:r>
            <a:endParaRPr lang="en-US" dirty="0"/>
          </a:p>
        </p:txBody>
      </p:sp>
    </p:spTree>
    <p:extLst>
      <p:ext uri="{BB962C8B-B14F-4D97-AF65-F5344CB8AC3E}">
        <p14:creationId xmlns:p14="http://schemas.microsoft.com/office/powerpoint/2010/main" val="12846182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3FFFFAB-C391-134F-88E5-ADCE3658CE2C}"/>
              </a:ext>
            </a:extLst>
          </p:cNvPr>
          <p:cNvSpPr>
            <a:spLocks noGrp="1"/>
          </p:cNvSpPr>
          <p:nvPr>
            <p:ph type="ftr" sz="quarter" idx="3"/>
          </p:nvPr>
        </p:nvSpPr>
        <p:spPr/>
        <p:txBody>
          <a:bodyPr/>
          <a:lstStyle/>
          <a:p>
            <a:r>
              <a:rPr lang="en-US"/>
              <a:t>The Transportation Equity Curriculum: Transportation and Public Health</a:t>
            </a:r>
            <a:endParaRPr lang="en-US" dirty="0"/>
          </a:p>
        </p:txBody>
      </p:sp>
      <p:sp>
        <p:nvSpPr>
          <p:cNvPr id="4" name="Google Shape;114;p14">
            <a:extLst>
              <a:ext uri="{FF2B5EF4-FFF2-40B4-BE49-F238E27FC236}">
                <a16:creationId xmlns:a16="http://schemas.microsoft.com/office/drawing/2014/main" id="{390BE641-4AA7-DF47-B113-4C86F30D431F}"/>
              </a:ext>
            </a:extLst>
          </p:cNvPr>
          <p:cNvSpPr txBox="1">
            <a:spLocks/>
          </p:cNvSpPr>
          <p:nvPr/>
        </p:nvSpPr>
        <p:spPr>
          <a:xfrm>
            <a:off x="838199" y="1805275"/>
            <a:ext cx="5036389" cy="4351200"/>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0800" indent="0">
              <a:buClr>
                <a:srgbClr val="0D1941"/>
              </a:buClr>
              <a:buSzPts val="1600"/>
              <a:buNone/>
            </a:pPr>
            <a:endParaRPr lang="en-US" sz="2400" dirty="0"/>
          </a:p>
        </p:txBody>
      </p:sp>
      <p:pic>
        <p:nvPicPr>
          <p:cNvPr id="5" name="Picture 4">
            <a:extLst>
              <a:ext uri="{FF2B5EF4-FFF2-40B4-BE49-F238E27FC236}">
                <a16:creationId xmlns:a16="http://schemas.microsoft.com/office/drawing/2014/main" id="{412FF336-8A2C-F54C-A49D-210C166DFC70}"/>
              </a:ext>
            </a:extLst>
          </p:cNvPr>
          <p:cNvPicPr>
            <a:picLocks noChangeAspect="1"/>
          </p:cNvPicPr>
          <p:nvPr/>
        </p:nvPicPr>
        <p:blipFill rotWithShape="1">
          <a:blip r:embed="rId3"/>
          <a:srcRect l="4806" t="8845" r="3502" b="17022"/>
          <a:stretch/>
        </p:blipFill>
        <p:spPr>
          <a:xfrm>
            <a:off x="7742459" y="1805275"/>
            <a:ext cx="4449541" cy="3652168"/>
          </a:xfrm>
          <a:prstGeom prst="rect">
            <a:avLst/>
          </a:prstGeom>
        </p:spPr>
      </p:pic>
      <p:sp>
        <p:nvSpPr>
          <p:cNvPr id="6" name="TextBox 5">
            <a:extLst>
              <a:ext uri="{FF2B5EF4-FFF2-40B4-BE49-F238E27FC236}">
                <a16:creationId xmlns:a16="http://schemas.microsoft.com/office/drawing/2014/main" id="{39ADC8F5-6B2A-5C45-9B4D-A1F266EF7064}"/>
              </a:ext>
            </a:extLst>
          </p:cNvPr>
          <p:cNvSpPr txBox="1"/>
          <p:nvPr/>
        </p:nvSpPr>
        <p:spPr>
          <a:xfrm>
            <a:off x="8920479" y="5557381"/>
            <a:ext cx="3454095" cy="646331"/>
          </a:xfrm>
          <a:prstGeom prst="rect">
            <a:avLst/>
          </a:prstGeom>
          <a:noFill/>
        </p:spPr>
        <p:txBody>
          <a:bodyPr wrap="square" rtlCol="0">
            <a:spAutoFit/>
          </a:bodyPr>
          <a:lstStyle/>
          <a:p>
            <a:r>
              <a:rPr lang="en-US" sz="1200" dirty="0">
                <a:solidFill>
                  <a:schemeClr val="tx1">
                    <a:lumMod val="50000"/>
                    <a:lumOff val="50000"/>
                  </a:schemeClr>
                </a:solidFill>
              </a:rPr>
              <a:t>Source: https://health.gov/healthypeople/objectives-and-data/social-determinants-health</a:t>
            </a:r>
          </a:p>
        </p:txBody>
      </p:sp>
      <p:pic>
        <p:nvPicPr>
          <p:cNvPr id="7" name="Content Placeholder 5">
            <a:extLst>
              <a:ext uri="{FF2B5EF4-FFF2-40B4-BE49-F238E27FC236}">
                <a16:creationId xmlns:a16="http://schemas.microsoft.com/office/drawing/2014/main" id="{06A9AC70-675A-4444-861B-3BBC04CA1405}"/>
              </a:ext>
            </a:extLst>
          </p:cNvPr>
          <p:cNvPicPr>
            <a:picLocks noChangeAspect="1"/>
          </p:cNvPicPr>
          <p:nvPr/>
        </p:nvPicPr>
        <p:blipFill>
          <a:blip r:embed="rId4"/>
          <a:stretch>
            <a:fillRect/>
          </a:stretch>
        </p:blipFill>
        <p:spPr>
          <a:xfrm>
            <a:off x="0" y="773935"/>
            <a:ext cx="7850279" cy="5429777"/>
          </a:xfrm>
          <a:prstGeom prst="rect">
            <a:avLst/>
          </a:prstGeom>
          <a:ln>
            <a:solidFill>
              <a:schemeClr val="tx1"/>
            </a:solidFill>
          </a:ln>
        </p:spPr>
      </p:pic>
    </p:spTree>
    <p:extLst>
      <p:ext uri="{BB962C8B-B14F-4D97-AF65-F5344CB8AC3E}">
        <p14:creationId xmlns:p14="http://schemas.microsoft.com/office/powerpoint/2010/main" val="2383985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94B1E-DA05-0A4F-A33F-FDE16B8D4F45}"/>
              </a:ext>
            </a:extLst>
          </p:cNvPr>
          <p:cNvSpPr>
            <a:spLocks noGrp="1"/>
          </p:cNvSpPr>
          <p:nvPr>
            <p:ph type="title"/>
          </p:nvPr>
        </p:nvSpPr>
        <p:spPr/>
        <p:txBody>
          <a:bodyPr/>
          <a:lstStyle/>
          <a:p>
            <a:r>
              <a:rPr lang="en-US" dirty="0"/>
              <a:t>Transportation as A Social Determinant of Health</a:t>
            </a:r>
          </a:p>
        </p:txBody>
      </p:sp>
      <p:sp>
        <p:nvSpPr>
          <p:cNvPr id="5" name="Footer Placeholder 4">
            <a:extLst>
              <a:ext uri="{FF2B5EF4-FFF2-40B4-BE49-F238E27FC236}">
                <a16:creationId xmlns:a16="http://schemas.microsoft.com/office/drawing/2014/main" id="{C7A40CE3-45C1-0641-8946-18EB35FCDD9C}"/>
              </a:ext>
            </a:extLst>
          </p:cNvPr>
          <p:cNvSpPr>
            <a:spLocks noGrp="1"/>
          </p:cNvSpPr>
          <p:nvPr>
            <p:ph type="ftr" sz="quarter" idx="3"/>
          </p:nvPr>
        </p:nvSpPr>
        <p:spPr/>
        <p:txBody>
          <a:bodyPr/>
          <a:lstStyle/>
          <a:p>
            <a:r>
              <a:rPr lang="en-US"/>
              <a:t>The Transportation Equity Curriculum: Transportation and Public Health</a:t>
            </a:r>
            <a:endParaRPr lang="en-US" dirty="0"/>
          </a:p>
        </p:txBody>
      </p:sp>
      <p:sp>
        <p:nvSpPr>
          <p:cNvPr id="7" name="Rectangle 6">
            <a:extLst>
              <a:ext uri="{FF2B5EF4-FFF2-40B4-BE49-F238E27FC236}">
                <a16:creationId xmlns:a16="http://schemas.microsoft.com/office/drawing/2014/main" id="{5B7099E2-44A2-A643-84D0-9C58A56536C5}"/>
              </a:ext>
            </a:extLst>
          </p:cNvPr>
          <p:cNvSpPr/>
          <p:nvPr/>
        </p:nvSpPr>
        <p:spPr>
          <a:xfrm>
            <a:off x="3327401" y="5434717"/>
            <a:ext cx="4820674" cy="553998"/>
          </a:xfrm>
          <a:prstGeom prst="rect">
            <a:avLst/>
          </a:prstGeom>
        </p:spPr>
        <p:txBody>
          <a:bodyPr wrap="square">
            <a:spAutoFit/>
          </a:bodyPr>
          <a:lstStyle/>
          <a:p>
            <a:pPr lvl="0"/>
            <a:r>
              <a:rPr lang="en-US" sz="1000" dirty="0">
                <a:solidFill>
                  <a:schemeClr val="dk1"/>
                </a:solidFill>
                <a:ea typeface="Calibri"/>
                <a:cs typeface="Calibri"/>
                <a:sym typeface="Calibri"/>
              </a:rPr>
              <a:t>US Environmental Protection Agency. 2013. Our Built and Natural Environments: A Technical Review of the Interactions among Land Use, Transportation, and Environmental Quality, second edition. EPA 231K13001. Washington, D.C.: US EPA.</a:t>
            </a:r>
            <a:endParaRPr lang="en-US" sz="1000" dirty="0"/>
          </a:p>
        </p:txBody>
      </p:sp>
      <p:pic>
        <p:nvPicPr>
          <p:cNvPr id="8" name="Google Shape;131;p16">
            <a:extLst>
              <a:ext uri="{FF2B5EF4-FFF2-40B4-BE49-F238E27FC236}">
                <a16:creationId xmlns:a16="http://schemas.microsoft.com/office/drawing/2014/main" id="{F384F62A-6503-E049-BA93-9AE8EE001580}"/>
              </a:ext>
            </a:extLst>
          </p:cNvPr>
          <p:cNvPicPr preferRelativeResize="0">
            <a:picLocks/>
          </p:cNvPicPr>
          <p:nvPr/>
        </p:nvPicPr>
        <p:blipFill rotWithShape="1">
          <a:blip r:embed="rId3">
            <a:alphaModFix/>
          </a:blip>
          <a:srcRect/>
          <a:stretch/>
        </p:blipFill>
        <p:spPr>
          <a:xfrm>
            <a:off x="3264148" y="1411992"/>
            <a:ext cx="4825505" cy="4022725"/>
          </a:xfrm>
          <a:prstGeom prst="rect">
            <a:avLst/>
          </a:prstGeom>
          <a:noFill/>
          <a:ln>
            <a:noFill/>
          </a:ln>
        </p:spPr>
      </p:pic>
    </p:spTree>
    <p:extLst>
      <p:ext uri="{BB962C8B-B14F-4D97-AF65-F5344CB8AC3E}">
        <p14:creationId xmlns:p14="http://schemas.microsoft.com/office/powerpoint/2010/main" val="1811380079"/>
      </p:ext>
    </p:extLst>
  </p:cSld>
  <p:clrMapOvr>
    <a:masterClrMapping/>
  </p:clrMapOvr>
</p:sld>
</file>

<file path=ppt/theme/theme1.xml><?xml version="1.0" encoding="utf-8"?>
<a:theme xmlns:a="http://schemas.openxmlformats.org/drawingml/2006/main" name="Equity Curriculu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quity Curriculum" id="{A9A181E2-F167-4700-8813-578ADB5FBE39}" vid="{8B030D81-4FD3-4928-AE21-0BC59688D40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6927</TotalTime>
  <Words>7464</Words>
  <Application>Microsoft Office PowerPoint</Application>
  <PresentationFormat>Widescreen</PresentationFormat>
  <Paragraphs>647</Paragraphs>
  <Slides>40</Slides>
  <Notes>40</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acumin-pro-semi-condensed</vt:lpstr>
      <vt:lpstr>Arial</vt:lpstr>
      <vt:lpstr>Calibri</vt:lpstr>
      <vt:lpstr>Calibri Light</vt:lpstr>
      <vt:lpstr>等线</vt:lpstr>
      <vt:lpstr>等线 Light</vt:lpstr>
      <vt:lpstr>Verdana</vt:lpstr>
      <vt:lpstr>Wingdings</vt:lpstr>
      <vt:lpstr>Equity Curriculum</vt:lpstr>
      <vt:lpstr>Transportation, Public Health, and Equity</vt:lpstr>
      <vt:lpstr>Learning Objectives</vt:lpstr>
      <vt:lpstr>Background &amp; Motivation</vt:lpstr>
      <vt:lpstr>Public Health Problems in the U.S.</vt:lpstr>
      <vt:lpstr>Causes of Death</vt:lpstr>
      <vt:lpstr>Basic Concepts</vt:lpstr>
      <vt:lpstr>Health Equity</vt:lpstr>
      <vt:lpstr>PowerPoint Presentation</vt:lpstr>
      <vt:lpstr>Transportation as A Social Determinant of Health</vt:lpstr>
      <vt:lpstr>Physical Activity for Chronic Disease Prevention</vt:lpstr>
      <vt:lpstr>Communicating about Health and Transportation</vt:lpstr>
      <vt:lpstr>The Connection between Transportation and Health</vt:lpstr>
      <vt:lpstr>Health-related Issues Associated with Transportation and Equity</vt:lpstr>
      <vt:lpstr>Pathways from Transportation and the Built Environment to Health </vt:lpstr>
      <vt:lpstr>Air Pollution’s Effects on Health </vt:lpstr>
      <vt:lpstr>Air Pollution Inequities</vt:lpstr>
      <vt:lpstr>Air Pollution and Spatial Equity  </vt:lpstr>
      <vt:lpstr>PowerPoint Presentation</vt:lpstr>
      <vt:lpstr>Climate Change and Global Health Equity</vt:lpstr>
      <vt:lpstr>Climate Change Impacts on Transportation</vt:lpstr>
      <vt:lpstr>Climate Equity</vt:lpstr>
      <vt:lpstr>Physical Activity</vt:lpstr>
      <vt:lpstr>Investment in Active Transportation Infrastructure</vt:lpstr>
      <vt:lpstr>Obesity Trends Among U.S. Adults</vt:lpstr>
      <vt:lpstr>Prevalence of Obesity by Race</vt:lpstr>
      <vt:lpstr>Prevalence of Diabetes Over Time</vt:lpstr>
      <vt:lpstr>Prevalence of Diabetes by Race, Ethnicity, &amp; Sex</vt:lpstr>
      <vt:lpstr>Food Deserts</vt:lpstr>
      <vt:lpstr>The Food Access Research Atlas</vt:lpstr>
      <vt:lpstr>Noise</vt:lpstr>
      <vt:lpstr>Noise Exposure</vt:lpstr>
      <vt:lpstr>Example: Madison, WI</vt:lpstr>
      <vt:lpstr>Traffic Injury</vt:lpstr>
      <vt:lpstr>Access to Health Care</vt:lpstr>
      <vt:lpstr>Transportation and Health Planning Frameworks and Tools</vt:lpstr>
      <vt:lpstr>Health Impact Assessment (HIA)</vt:lpstr>
      <vt:lpstr>Health Impact Assessment (HIA) Video</vt:lpstr>
      <vt:lpstr>Health Equity Impact Assessment (HEIA)</vt:lpstr>
      <vt:lpstr>Integrated Transportation and Health Impact Model (ITHIM)</vt:lpstr>
      <vt:lpstr>U.S. DOT Transportation and Health Tool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2</dc:title>
  <dc:creator>Yicong Yang</dc:creator>
  <cp:lastModifiedBy>Tia Boyd</cp:lastModifiedBy>
  <cp:revision>161</cp:revision>
  <dcterms:created xsi:type="dcterms:W3CDTF">2021-10-12T22:56:45Z</dcterms:created>
  <dcterms:modified xsi:type="dcterms:W3CDTF">2022-05-25T17:15:30Z</dcterms:modified>
</cp:coreProperties>
</file>