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 id="2147483654" r:id="rId2"/>
  </p:sldMasterIdLst>
  <p:notesMasterIdLst>
    <p:notesMasterId r:id="rId25"/>
  </p:notesMasterIdLst>
  <p:sldIdLst>
    <p:sldId id="256" r:id="rId3"/>
    <p:sldId id="257" r:id="rId4"/>
    <p:sldId id="322" r:id="rId5"/>
    <p:sldId id="323" r:id="rId6"/>
    <p:sldId id="340" r:id="rId7"/>
    <p:sldId id="324" r:id="rId8"/>
    <p:sldId id="326" r:id="rId9"/>
    <p:sldId id="327" r:id="rId10"/>
    <p:sldId id="329" r:id="rId11"/>
    <p:sldId id="328" r:id="rId12"/>
    <p:sldId id="336" r:id="rId13"/>
    <p:sldId id="342" r:id="rId14"/>
    <p:sldId id="330" r:id="rId15"/>
    <p:sldId id="331" r:id="rId16"/>
    <p:sldId id="346" r:id="rId17"/>
    <p:sldId id="332" r:id="rId18"/>
    <p:sldId id="344" r:id="rId19"/>
    <p:sldId id="345" r:id="rId20"/>
    <p:sldId id="337" r:id="rId21"/>
    <p:sldId id="335" r:id="rId22"/>
    <p:sldId id="334" r:id="rId23"/>
    <p:sldId id="343"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C071F4C-4DB0-E556-0454-8CD2624C8D5B}" name="Kristine Williams" initials="KW" userId="S::kristinewilliams@usf.edu::bfeb4a04-472c-49c0-b8fe-04daed4cb7c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ristine Williams" initials="KW" lastIdx="5" clrIdx="0">
    <p:extLst>
      <p:ext uri="{19B8F6BF-5375-455C-9EA6-DF929625EA0E}">
        <p15:presenceInfo xmlns:p15="http://schemas.microsoft.com/office/powerpoint/2012/main" userId="Kristine William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AE9B8"/>
    <a:srgbClr val="005E88"/>
    <a:srgbClr val="F8DE93"/>
    <a:srgbClr val="0088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225" autoAdjust="0"/>
    <p:restoredTop sz="45301" autoAdjust="0"/>
  </p:normalViewPr>
  <p:slideViewPr>
    <p:cSldViewPr snapToGrid="0">
      <p:cViewPr varScale="1">
        <p:scale>
          <a:sx n="46" d="100"/>
          <a:sy n="46" d="100"/>
        </p:scale>
        <p:origin x="1866" y="60"/>
      </p:cViewPr>
      <p:guideLst/>
    </p:cSldViewPr>
  </p:slideViewPr>
  <p:notesTextViewPr>
    <p:cViewPr>
      <p:scale>
        <a:sx n="125" d="100"/>
        <a:sy n="125" d="100"/>
      </p:scale>
      <p:origin x="0" y="-936"/>
    </p:cViewPr>
  </p:notesTextViewPr>
  <p:sorterViewPr>
    <p:cViewPr>
      <p:scale>
        <a:sx n="100" d="100"/>
        <a:sy n="100" d="100"/>
      </p:scale>
      <p:origin x="0" y="-3498"/>
    </p:cViewPr>
  </p:sorterViewPr>
  <p:notesViewPr>
    <p:cSldViewPr snapToGrid="0">
      <p:cViewPr varScale="1">
        <p:scale>
          <a:sx n="82" d="100"/>
          <a:sy n="82" d="100"/>
        </p:scale>
        <p:origin x="3156"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microsoft.com/office/2018/10/relationships/authors" Targe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ACA009-BA55-4881-8BC4-547128235F6F}"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en-US"/>
        </a:p>
      </dgm:t>
    </dgm:pt>
    <dgm:pt modelId="{433F7393-4BF0-48E0-BD37-B2954C10D327}">
      <dgm:prSet/>
      <dgm:spPr/>
      <dgm:t>
        <a:bodyPr/>
        <a:lstStyle/>
        <a:p>
          <a:r>
            <a:rPr lang="en-US" dirty="0"/>
            <a:t>Identify the potential benefits and burdens associated with emerging modes</a:t>
          </a:r>
        </a:p>
      </dgm:t>
    </dgm:pt>
    <dgm:pt modelId="{CB8FCDFA-8E13-4660-9722-8447AF4709D9}" type="parTrans" cxnId="{9587EA11-BF33-402D-84C3-6EBA60BE9F1D}">
      <dgm:prSet/>
      <dgm:spPr/>
      <dgm:t>
        <a:bodyPr/>
        <a:lstStyle/>
        <a:p>
          <a:endParaRPr lang="en-US"/>
        </a:p>
      </dgm:t>
    </dgm:pt>
    <dgm:pt modelId="{9222096F-783E-4A6E-8E5E-29B8D149FBAE}" type="sibTrans" cxnId="{9587EA11-BF33-402D-84C3-6EBA60BE9F1D}">
      <dgm:prSet/>
      <dgm:spPr/>
      <dgm:t>
        <a:bodyPr/>
        <a:lstStyle/>
        <a:p>
          <a:endParaRPr lang="en-US"/>
        </a:p>
      </dgm:t>
    </dgm:pt>
    <dgm:pt modelId="{374B6F7F-CDFE-484A-9FF2-C0BD2055E0F6}">
      <dgm:prSet/>
      <dgm:spPr/>
      <dgm:t>
        <a:bodyPr/>
        <a:lstStyle/>
        <a:p>
          <a:r>
            <a:rPr lang="en-US" dirty="0"/>
            <a:t>Evaluate various strategies designed to increase access to emerging modes for underserved populations</a:t>
          </a:r>
        </a:p>
      </dgm:t>
    </dgm:pt>
    <dgm:pt modelId="{FDEDCE38-F7EA-4EE7-A72D-96A258EEE42F}" type="parTrans" cxnId="{A06F7533-C93F-49C2-B5AA-AF5A788733E1}">
      <dgm:prSet/>
      <dgm:spPr/>
      <dgm:t>
        <a:bodyPr/>
        <a:lstStyle/>
        <a:p>
          <a:endParaRPr lang="en-US"/>
        </a:p>
      </dgm:t>
    </dgm:pt>
    <dgm:pt modelId="{404EAE83-28CF-4A9D-8250-6662739AC38F}" type="sibTrans" cxnId="{A06F7533-C93F-49C2-B5AA-AF5A788733E1}">
      <dgm:prSet/>
      <dgm:spPr/>
      <dgm:t>
        <a:bodyPr/>
        <a:lstStyle/>
        <a:p>
          <a:endParaRPr lang="en-US"/>
        </a:p>
      </dgm:t>
    </dgm:pt>
    <dgm:pt modelId="{D85F735F-C336-4E26-8400-C6717F2AFEFF}">
      <dgm:prSet/>
      <dgm:spPr/>
      <dgm:t>
        <a:bodyPr/>
        <a:lstStyle/>
        <a:p>
          <a:r>
            <a:rPr lang="en-US" dirty="0"/>
            <a:t>Describe the mobility needs of underserved populations and how emerging modes address or neglect these needs</a:t>
          </a:r>
        </a:p>
      </dgm:t>
    </dgm:pt>
    <dgm:pt modelId="{B86B040B-3A74-4B04-80A9-959690F46F7E}" type="parTrans" cxnId="{94202080-1A95-48E3-A68F-33A88767F545}">
      <dgm:prSet/>
      <dgm:spPr/>
      <dgm:t>
        <a:bodyPr/>
        <a:lstStyle/>
        <a:p>
          <a:endParaRPr lang="en-US"/>
        </a:p>
      </dgm:t>
    </dgm:pt>
    <dgm:pt modelId="{1507BA0B-4FC6-4016-BFB5-E76F2FD9E915}" type="sibTrans" cxnId="{94202080-1A95-48E3-A68F-33A88767F545}">
      <dgm:prSet/>
      <dgm:spPr/>
      <dgm:t>
        <a:bodyPr/>
        <a:lstStyle/>
        <a:p>
          <a:endParaRPr lang="en-US"/>
        </a:p>
      </dgm:t>
    </dgm:pt>
    <dgm:pt modelId="{0F7ED90E-BB3A-4F73-B316-B11492D24F81}" type="pres">
      <dgm:prSet presAssocID="{D4ACA009-BA55-4881-8BC4-547128235F6F}" presName="linear" presStyleCnt="0">
        <dgm:presLayoutVars>
          <dgm:animLvl val="lvl"/>
          <dgm:resizeHandles val="exact"/>
        </dgm:presLayoutVars>
      </dgm:prSet>
      <dgm:spPr/>
      <dgm:t>
        <a:bodyPr/>
        <a:lstStyle/>
        <a:p>
          <a:endParaRPr lang="en-US"/>
        </a:p>
      </dgm:t>
    </dgm:pt>
    <dgm:pt modelId="{18AF8088-6525-48F7-AFB0-3B448FCAF14F}" type="pres">
      <dgm:prSet presAssocID="{433F7393-4BF0-48E0-BD37-B2954C10D327}" presName="parentText" presStyleLbl="node1" presStyleIdx="0" presStyleCnt="3">
        <dgm:presLayoutVars>
          <dgm:chMax val="0"/>
          <dgm:bulletEnabled val="1"/>
        </dgm:presLayoutVars>
      </dgm:prSet>
      <dgm:spPr/>
      <dgm:t>
        <a:bodyPr/>
        <a:lstStyle/>
        <a:p>
          <a:endParaRPr lang="en-US"/>
        </a:p>
      </dgm:t>
    </dgm:pt>
    <dgm:pt modelId="{79488E2B-29AE-4377-A033-97E99136F211}" type="pres">
      <dgm:prSet presAssocID="{9222096F-783E-4A6E-8E5E-29B8D149FBAE}" presName="spacer" presStyleCnt="0"/>
      <dgm:spPr/>
    </dgm:pt>
    <dgm:pt modelId="{3D4F31D9-471C-483C-BF08-3B6AB6372C8D}" type="pres">
      <dgm:prSet presAssocID="{D85F735F-C336-4E26-8400-C6717F2AFEFF}" presName="parentText" presStyleLbl="node1" presStyleIdx="1" presStyleCnt="3">
        <dgm:presLayoutVars>
          <dgm:chMax val="0"/>
          <dgm:bulletEnabled val="1"/>
        </dgm:presLayoutVars>
      </dgm:prSet>
      <dgm:spPr/>
      <dgm:t>
        <a:bodyPr/>
        <a:lstStyle/>
        <a:p>
          <a:endParaRPr lang="en-US"/>
        </a:p>
      </dgm:t>
    </dgm:pt>
    <dgm:pt modelId="{4B990F8A-E35E-47F1-852A-138DA62FDE51}" type="pres">
      <dgm:prSet presAssocID="{1507BA0B-4FC6-4016-BFB5-E76F2FD9E915}" presName="spacer" presStyleCnt="0"/>
      <dgm:spPr/>
    </dgm:pt>
    <dgm:pt modelId="{3047AB35-E79C-4165-B319-4AF67536B45D}" type="pres">
      <dgm:prSet presAssocID="{374B6F7F-CDFE-484A-9FF2-C0BD2055E0F6}" presName="parentText" presStyleLbl="node1" presStyleIdx="2" presStyleCnt="3">
        <dgm:presLayoutVars>
          <dgm:chMax val="0"/>
          <dgm:bulletEnabled val="1"/>
        </dgm:presLayoutVars>
      </dgm:prSet>
      <dgm:spPr/>
      <dgm:t>
        <a:bodyPr/>
        <a:lstStyle/>
        <a:p>
          <a:endParaRPr lang="en-US"/>
        </a:p>
      </dgm:t>
    </dgm:pt>
  </dgm:ptLst>
  <dgm:cxnLst>
    <dgm:cxn modelId="{9587EA11-BF33-402D-84C3-6EBA60BE9F1D}" srcId="{D4ACA009-BA55-4881-8BC4-547128235F6F}" destId="{433F7393-4BF0-48E0-BD37-B2954C10D327}" srcOrd="0" destOrd="0" parTransId="{CB8FCDFA-8E13-4660-9722-8447AF4709D9}" sibTransId="{9222096F-783E-4A6E-8E5E-29B8D149FBAE}"/>
    <dgm:cxn modelId="{A3429090-92E2-4B2C-B42B-A0E3F5A70E82}" type="presOf" srcId="{374B6F7F-CDFE-484A-9FF2-C0BD2055E0F6}" destId="{3047AB35-E79C-4165-B319-4AF67536B45D}" srcOrd="0" destOrd="0" presId="urn:microsoft.com/office/officeart/2005/8/layout/vList2"/>
    <dgm:cxn modelId="{437AD828-FB26-4C84-9180-4163DF51E71F}" type="presOf" srcId="{D4ACA009-BA55-4881-8BC4-547128235F6F}" destId="{0F7ED90E-BB3A-4F73-B316-B11492D24F81}" srcOrd="0" destOrd="0" presId="urn:microsoft.com/office/officeart/2005/8/layout/vList2"/>
    <dgm:cxn modelId="{94202080-1A95-48E3-A68F-33A88767F545}" srcId="{D4ACA009-BA55-4881-8BC4-547128235F6F}" destId="{D85F735F-C336-4E26-8400-C6717F2AFEFF}" srcOrd="1" destOrd="0" parTransId="{B86B040B-3A74-4B04-80A9-959690F46F7E}" sibTransId="{1507BA0B-4FC6-4016-BFB5-E76F2FD9E915}"/>
    <dgm:cxn modelId="{AB89E79D-5AB9-4E3E-A9E7-A35B342F8191}" type="presOf" srcId="{433F7393-4BF0-48E0-BD37-B2954C10D327}" destId="{18AF8088-6525-48F7-AFB0-3B448FCAF14F}" srcOrd="0" destOrd="0" presId="urn:microsoft.com/office/officeart/2005/8/layout/vList2"/>
    <dgm:cxn modelId="{A06F7533-C93F-49C2-B5AA-AF5A788733E1}" srcId="{D4ACA009-BA55-4881-8BC4-547128235F6F}" destId="{374B6F7F-CDFE-484A-9FF2-C0BD2055E0F6}" srcOrd="2" destOrd="0" parTransId="{FDEDCE38-F7EA-4EE7-A72D-96A258EEE42F}" sibTransId="{404EAE83-28CF-4A9D-8250-6662739AC38F}"/>
    <dgm:cxn modelId="{1DD13B71-87D8-402A-B05C-14DE2793548C}" type="presOf" srcId="{D85F735F-C336-4E26-8400-C6717F2AFEFF}" destId="{3D4F31D9-471C-483C-BF08-3B6AB6372C8D}" srcOrd="0" destOrd="0" presId="urn:microsoft.com/office/officeart/2005/8/layout/vList2"/>
    <dgm:cxn modelId="{6B08CE4A-9517-4621-B84C-E37306CD9095}" type="presParOf" srcId="{0F7ED90E-BB3A-4F73-B316-B11492D24F81}" destId="{18AF8088-6525-48F7-AFB0-3B448FCAF14F}" srcOrd="0" destOrd="0" presId="urn:microsoft.com/office/officeart/2005/8/layout/vList2"/>
    <dgm:cxn modelId="{DA3EA4C1-70F2-49B3-889B-980777DA163B}" type="presParOf" srcId="{0F7ED90E-BB3A-4F73-B316-B11492D24F81}" destId="{79488E2B-29AE-4377-A033-97E99136F211}" srcOrd="1" destOrd="0" presId="urn:microsoft.com/office/officeart/2005/8/layout/vList2"/>
    <dgm:cxn modelId="{51BC34A8-BD33-42D4-9ED3-53BEE4453E5D}" type="presParOf" srcId="{0F7ED90E-BB3A-4F73-B316-B11492D24F81}" destId="{3D4F31D9-471C-483C-BF08-3B6AB6372C8D}" srcOrd="2" destOrd="0" presId="urn:microsoft.com/office/officeart/2005/8/layout/vList2"/>
    <dgm:cxn modelId="{629E5EF8-5CD3-4F6A-8A18-C36DB3265880}" type="presParOf" srcId="{0F7ED90E-BB3A-4F73-B316-B11492D24F81}" destId="{4B990F8A-E35E-47F1-852A-138DA62FDE51}" srcOrd="3" destOrd="0" presId="urn:microsoft.com/office/officeart/2005/8/layout/vList2"/>
    <dgm:cxn modelId="{537D6995-6C69-4310-B981-3ECECC5279DB}" type="presParOf" srcId="{0F7ED90E-BB3A-4F73-B316-B11492D24F81}" destId="{3047AB35-E79C-4165-B319-4AF67536B45D}"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65F5922-2626-46FF-8B9D-5F614D7436E4}" type="doc">
      <dgm:prSet loTypeId="urn:microsoft.com/office/officeart/2005/8/layout/vList2" loCatId="list" qsTypeId="urn:microsoft.com/office/officeart/2005/8/quickstyle/simple1" qsCatId="simple" csTypeId="urn:microsoft.com/office/officeart/2005/8/colors/accent6_1" csCatId="accent6"/>
      <dgm:spPr/>
      <dgm:t>
        <a:bodyPr/>
        <a:lstStyle/>
        <a:p>
          <a:endParaRPr lang="en-US"/>
        </a:p>
      </dgm:t>
    </dgm:pt>
    <dgm:pt modelId="{AE6E3479-6837-4435-9118-C6D54A7717DA}">
      <dgm:prSet/>
      <dgm:spPr/>
      <dgm:t>
        <a:bodyPr/>
        <a:lstStyle/>
        <a:p>
          <a:pPr rtl="0"/>
          <a:r>
            <a:rPr lang="en-US" dirty="0"/>
            <a:t>Geographic Placement</a:t>
          </a:r>
        </a:p>
      </dgm:t>
    </dgm:pt>
    <dgm:pt modelId="{14EDE2BD-A0E0-418A-AFC2-AA3EDE1C7E3B}" type="parTrans" cxnId="{56929741-38DE-4BFF-A74A-9BFC879374EC}">
      <dgm:prSet/>
      <dgm:spPr/>
      <dgm:t>
        <a:bodyPr/>
        <a:lstStyle/>
        <a:p>
          <a:endParaRPr lang="en-US"/>
        </a:p>
      </dgm:t>
    </dgm:pt>
    <dgm:pt modelId="{F319B640-5F14-4BAB-B8FB-FBDCE01C6F83}" type="sibTrans" cxnId="{56929741-38DE-4BFF-A74A-9BFC879374EC}">
      <dgm:prSet/>
      <dgm:spPr/>
      <dgm:t>
        <a:bodyPr/>
        <a:lstStyle/>
        <a:p>
          <a:endParaRPr lang="en-US"/>
        </a:p>
      </dgm:t>
    </dgm:pt>
    <dgm:pt modelId="{67995BC2-D78C-4B3F-98FD-E6FDAF1FC157}">
      <dgm:prSet/>
      <dgm:spPr/>
      <dgm:t>
        <a:bodyPr/>
        <a:lstStyle/>
        <a:p>
          <a:pPr rtl="0"/>
          <a:r>
            <a:rPr lang="en-US"/>
            <a:t>Unbanked</a:t>
          </a:r>
        </a:p>
      </dgm:t>
    </dgm:pt>
    <dgm:pt modelId="{01981E24-5FA4-4C9B-97C2-9FC4C1A34327}" type="parTrans" cxnId="{B56BF63D-6399-448B-BFFB-0814F82A3C3D}">
      <dgm:prSet/>
      <dgm:spPr/>
      <dgm:t>
        <a:bodyPr/>
        <a:lstStyle/>
        <a:p>
          <a:endParaRPr lang="en-US"/>
        </a:p>
      </dgm:t>
    </dgm:pt>
    <dgm:pt modelId="{C6DFC926-93BC-48EB-B445-8A64F4FD6EED}" type="sibTrans" cxnId="{B56BF63D-6399-448B-BFFB-0814F82A3C3D}">
      <dgm:prSet/>
      <dgm:spPr/>
      <dgm:t>
        <a:bodyPr/>
        <a:lstStyle/>
        <a:p>
          <a:endParaRPr lang="en-US"/>
        </a:p>
      </dgm:t>
    </dgm:pt>
    <dgm:pt modelId="{FEC75F23-D761-48CE-983A-549CCFBA8550}">
      <dgm:prSet/>
      <dgm:spPr/>
      <dgm:t>
        <a:bodyPr/>
        <a:lstStyle/>
        <a:p>
          <a:pPr rtl="0"/>
          <a:r>
            <a:rPr lang="en-US"/>
            <a:t>Digital Divide</a:t>
          </a:r>
        </a:p>
      </dgm:t>
    </dgm:pt>
    <dgm:pt modelId="{BCBA144A-5C8A-4884-A89A-113D1404D640}" type="parTrans" cxnId="{A3C6D41F-4450-4161-84E3-2912C14C01AD}">
      <dgm:prSet/>
      <dgm:spPr/>
      <dgm:t>
        <a:bodyPr/>
        <a:lstStyle/>
        <a:p>
          <a:endParaRPr lang="en-US"/>
        </a:p>
      </dgm:t>
    </dgm:pt>
    <dgm:pt modelId="{7B5563EA-D7BE-4107-81DB-A73D8711D7BF}" type="sibTrans" cxnId="{A3C6D41F-4450-4161-84E3-2912C14C01AD}">
      <dgm:prSet/>
      <dgm:spPr/>
      <dgm:t>
        <a:bodyPr/>
        <a:lstStyle/>
        <a:p>
          <a:endParaRPr lang="en-US"/>
        </a:p>
      </dgm:t>
    </dgm:pt>
    <dgm:pt modelId="{EFE83A1A-06E6-4D39-B188-63FB3D2FE55D}">
      <dgm:prSet/>
      <dgm:spPr/>
      <dgm:t>
        <a:bodyPr/>
        <a:lstStyle/>
        <a:p>
          <a:pPr rtl="0"/>
          <a:r>
            <a:rPr lang="en-US"/>
            <a:t>Social Barriers</a:t>
          </a:r>
        </a:p>
      </dgm:t>
    </dgm:pt>
    <dgm:pt modelId="{3B5ECEFB-3EBD-44C6-8BD3-2CC5C9524928}" type="parTrans" cxnId="{1AC04BC6-A0F8-436A-999B-727F2790C0A6}">
      <dgm:prSet/>
      <dgm:spPr/>
      <dgm:t>
        <a:bodyPr/>
        <a:lstStyle/>
        <a:p>
          <a:endParaRPr lang="en-US"/>
        </a:p>
      </dgm:t>
    </dgm:pt>
    <dgm:pt modelId="{92D3CC96-E110-4848-AC47-DA90ECEC3542}" type="sibTrans" cxnId="{1AC04BC6-A0F8-436A-999B-727F2790C0A6}">
      <dgm:prSet/>
      <dgm:spPr/>
      <dgm:t>
        <a:bodyPr/>
        <a:lstStyle/>
        <a:p>
          <a:endParaRPr lang="en-US"/>
        </a:p>
      </dgm:t>
    </dgm:pt>
    <dgm:pt modelId="{80ECAC8C-5A50-4962-B5BD-BB556A03EBC8}" type="pres">
      <dgm:prSet presAssocID="{665F5922-2626-46FF-8B9D-5F614D7436E4}" presName="linear" presStyleCnt="0">
        <dgm:presLayoutVars>
          <dgm:animLvl val="lvl"/>
          <dgm:resizeHandles val="exact"/>
        </dgm:presLayoutVars>
      </dgm:prSet>
      <dgm:spPr/>
      <dgm:t>
        <a:bodyPr/>
        <a:lstStyle/>
        <a:p>
          <a:endParaRPr lang="en-US"/>
        </a:p>
      </dgm:t>
    </dgm:pt>
    <dgm:pt modelId="{1AD457C1-F940-4636-A3F1-F36E76A87520}" type="pres">
      <dgm:prSet presAssocID="{AE6E3479-6837-4435-9118-C6D54A7717DA}" presName="parentText" presStyleLbl="node1" presStyleIdx="0" presStyleCnt="4">
        <dgm:presLayoutVars>
          <dgm:chMax val="0"/>
          <dgm:bulletEnabled val="1"/>
        </dgm:presLayoutVars>
      </dgm:prSet>
      <dgm:spPr/>
      <dgm:t>
        <a:bodyPr/>
        <a:lstStyle/>
        <a:p>
          <a:endParaRPr lang="en-US"/>
        </a:p>
      </dgm:t>
    </dgm:pt>
    <dgm:pt modelId="{EB6B348E-90BE-45AF-BC04-92744CEA1210}" type="pres">
      <dgm:prSet presAssocID="{F319B640-5F14-4BAB-B8FB-FBDCE01C6F83}" presName="spacer" presStyleCnt="0"/>
      <dgm:spPr/>
    </dgm:pt>
    <dgm:pt modelId="{D173D470-00FA-42B4-995E-0793A1FACE94}" type="pres">
      <dgm:prSet presAssocID="{67995BC2-D78C-4B3F-98FD-E6FDAF1FC157}" presName="parentText" presStyleLbl="node1" presStyleIdx="1" presStyleCnt="4">
        <dgm:presLayoutVars>
          <dgm:chMax val="0"/>
          <dgm:bulletEnabled val="1"/>
        </dgm:presLayoutVars>
      </dgm:prSet>
      <dgm:spPr/>
      <dgm:t>
        <a:bodyPr/>
        <a:lstStyle/>
        <a:p>
          <a:endParaRPr lang="en-US"/>
        </a:p>
      </dgm:t>
    </dgm:pt>
    <dgm:pt modelId="{2A70830B-7E95-49C2-A758-F1F8AEF961A0}" type="pres">
      <dgm:prSet presAssocID="{C6DFC926-93BC-48EB-B445-8A64F4FD6EED}" presName="spacer" presStyleCnt="0"/>
      <dgm:spPr/>
    </dgm:pt>
    <dgm:pt modelId="{31F52C6C-C717-4D69-81C8-1535FB513AD1}" type="pres">
      <dgm:prSet presAssocID="{FEC75F23-D761-48CE-983A-549CCFBA8550}" presName="parentText" presStyleLbl="node1" presStyleIdx="2" presStyleCnt="4">
        <dgm:presLayoutVars>
          <dgm:chMax val="0"/>
          <dgm:bulletEnabled val="1"/>
        </dgm:presLayoutVars>
      </dgm:prSet>
      <dgm:spPr/>
      <dgm:t>
        <a:bodyPr/>
        <a:lstStyle/>
        <a:p>
          <a:endParaRPr lang="en-US"/>
        </a:p>
      </dgm:t>
    </dgm:pt>
    <dgm:pt modelId="{45545A9D-B474-49BB-BC6A-23B254B4E94C}" type="pres">
      <dgm:prSet presAssocID="{7B5563EA-D7BE-4107-81DB-A73D8711D7BF}" presName="spacer" presStyleCnt="0"/>
      <dgm:spPr/>
    </dgm:pt>
    <dgm:pt modelId="{58C70146-9033-4AC5-A550-8DBB2A577076}" type="pres">
      <dgm:prSet presAssocID="{EFE83A1A-06E6-4D39-B188-63FB3D2FE55D}" presName="parentText" presStyleLbl="node1" presStyleIdx="3" presStyleCnt="4">
        <dgm:presLayoutVars>
          <dgm:chMax val="0"/>
          <dgm:bulletEnabled val="1"/>
        </dgm:presLayoutVars>
      </dgm:prSet>
      <dgm:spPr/>
      <dgm:t>
        <a:bodyPr/>
        <a:lstStyle/>
        <a:p>
          <a:endParaRPr lang="en-US"/>
        </a:p>
      </dgm:t>
    </dgm:pt>
  </dgm:ptLst>
  <dgm:cxnLst>
    <dgm:cxn modelId="{532F8169-E8D6-4E75-959B-0BD64697B049}" type="presOf" srcId="{EFE83A1A-06E6-4D39-B188-63FB3D2FE55D}" destId="{58C70146-9033-4AC5-A550-8DBB2A577076}" srcOrd="0" destOrd="0" presId="urn:microsoft.com/office/officeart/2005/8/layout/vList2"/>
    <dgm:cxn modelId="{44C2E02F-6370-470A-AA54-A691364595FA}" type="presOf" srcId="{665F5922-2626-46FF-8B9D-5F614D7436E4}" destId="{80ECAC8C-5A50-4962-B5BD-BB556A03EBC8}" srcOrd="0" destOrd="0" presId="urn:microsoft.com/office/officeart/2005/8/layout/vList2"/>
    <dgm:cxn modelId="{E8FB41AF-1CC5-4F41-9C02-74F553B88669}" type="presOf" srcId="{AE6E3479-6837-4435-9118-C6D54A7717DA}" destId="{1AD457C1-F940-4636-A3F1-F36E76A87520}" srcOrd="0" destOrd="0" presId="urn:microsoft.com/office/officeart/2005/8/layout/vList2"/>
    <dgm:cxn modelId="{1AC04BC6-A0F8-436A-999B-727F2790C0A6}" srcId="{665F5922-2626-46FF-8B9D-5F614D7436E4}" destId="{EFE83A1A-06E6-4D39-B188-63FB3D2FE55D}" srcOrd="3" destOrd="0" parTransId="{3B5ECEFB-3EBD-44C6-8BD3-2CC5C9524928}" sibTransId="{92D3CC96-E110-4848-AC47-DA90ECEC3542}"/>
    <dgm:cxn modelId="{56929741-38DE-4BFF-A74A-9BFC879374EC}" srcId="{665F5922-2626-46FF-8B9D-5F614D7436E4}" destId="{AE6E3479-6837-4435-9118-C6D54A7717DA}" srcOrd="0" destOrd="0" parTransId="{14EDE2BD-A0E0-418A-AFC2-AA3EDE1C7E3B}" sibTransId="{F319B640-5F14-4BAB-B8FB-FBDCE01C6F83}"/>
    <dgm:cxn modelId="{36B0785E-38E0-45D8-A887-C2F65D938475}" type="presOf" srcId="{FEC75F23-D761-48CE-983A-549CCFBA8550}" destId="{31F52C6C-C717-4D69-81C8-1535FB513AD1}" srcOrd="0" destOrd="0" presId="urn:microsoft.com/office/officeart/2005/8/layout/vList2"/>
    <dgm:cxn modelId="{80185C80-ECBF-4279-B911-9E40544C414D}" type="presOf" srcId="{67995BC2-D78C-4B3F-98FD-E6FDAF1FC157}" destId="{D173D470-00FA-42B4-995E-0793A1FACE94}" srcOrd="0" destOrd="0" presId="urn:microsoft.com/office/officeart/2005/8/layout/vList2"/>
    <dgm:cxn modelId="{A3C6D41F-4450-4161-84E3-2912C14C01AD}" srcId="{665F5922-2626-46FF-8B9D-5F614D7436E4}" destId="{FEC75F23-D761-48CE-983A-549CCFBA8550}" srcOrd="2" destOrd="0" parTransId="{BCBA144A-5C8A-4884-A89A-113D1404D640}" sibTransId="{7B5563EA-D7BE-4107-81DB-A73D8711D7BF}"/>
    <dgm:cxn modelId="{B56BF63D-6399-448B-BFFB-0814F82A3C3D}" srcId="{665F5922-2626-46FF-8B9D-5F614D7436E4}" destId="{67995BC2-D78C-4B3F-98FD-E6FDAF1FC157}" srcOrd="1" destOrd="0" parTransId="{01981E24-5FA4-4C9B-97C2-9FC4C1A34327}" sibTransId="{C6DFC926-93BC-48EB-B445-8A64F4FD6EED}"/>
    <dgm:cxn modelId="{084C962D-4C49-4260-A760-E71EB2CE40FC}" type="presParOf" srcId="{80ECAC8C-5A50-4962-B5BD-BB556A03EBC8}" destId="{1AD457C1-F940-4636-A3F1-F36E76A87520}" srcOrd="0" destOrd="0" presId="urn:microsoft.com/office/officeart/2005/8/layout/vList2"/>
    <dgm:cxn modelId="{D03227CB-A684-4DA8-9FA2-3016C97DA7A0}" type="presParOf" srcId="{80ECAC8C-5A50-4962-B5BD-BB556A03EBC8}" destId="{EB6B348E-90BE-45AF-BC04-92744CEA1210}" srcOrd="1" destOrd="0" presId="urn:microsoft.com/office/officeart/2005/8/layout/vList2"/>
    <dgm:cxn modelId="{8F767D47-08D4-410D-89A5-3F66F175515E}" type="presParOf" srcId="{80ECAC8C-5A50-4962-B5BD-BB556A03EBC8}" destId="{D173D470-00FA-42B4-995E-0793A1FACE94}" srcOrd="2" destOrd="0" presId="urn:microsoft.com/office/officeart/2005/8/layout/vList2"/>
    <dgm:cxn modelId="{BFC77EDD-B0B8-4D8C-8179-2370E81F6A6D}" type="presParOf" srcId="{80ECAC8C-5A50-4962-B5BD-BB556A03EBC8}" destId="{2A70830B-7E95-49C2-A758-F1F8AEF961A0}" srcOrd="3" destOrd="0" presId="urn:microsoft.com/office/officeart/2005/8/layout/vList2"/>
    <dgm:cxn modelId="{D638BAC1-FF07-43AD-A0D3-BF6B24C93399}" type="presParOf" srcId="{80ECAC8C-5A50-4962-B5BD-BB556A03EBC8}" destId="{31F52C6C-C717-4D69-81C8-1535FB513AD1}" srcOrd="4" destOrd="0" presId="urn:microsoft.com/office/officeart/2005/8/layout/vList2"/>
    <dgm:cxn modelId="{99738B9B-B1F7-4659-B215-BCE60B9D47F9}" type="presParOf" srcId="{80ECAC8C-5A50-4962-B5BD-BB556A03EBC8}" destId="{45545A9D-B474-49BB-BC6A-23B254B4E94C}" srcOrd="5" destOrd="0" presId="urn:microsoft.com/office/officeart/2005/8/layout/vList2"/>
    <dgm:cxn modelId="{2A03F9D8-BFB1-4B73-9E20-2153A46F6A77}" type="presParOf" srcId="{80ECAC8C-5A50-4962-B5BD-BB556A03EBC8}" destId="{58C70146-9033-4AC5-A550-8DBB2A577076}"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B115464-F125-4BD0-8C46-CED0978F04C4}" type="doc">
      <dgm:prSet loTypeId="urn:microsoft.com/office/officeart/2005/8/layout/hList1" loCatId="list" qsTypeId="urn:microsoft.com/office/officeart/2005/8/quickstyle/simple1" qsCatId="simple" csTypeId="urn:microsoft.com/office/officeart/2005/8/colors/accent5_2" csCatId="accent5"/>
      <dgm:spPr/>
      <dgm:t>
        <a:bodyPr/>
        <a:lstStyle/>
        <a:p>
          <a:endParaRPr lang="en-US"/>
        </a:p>
      </dgm:t>
    </dgm:pt>
    <dgm:pt modelId="{522265AB-B55A-4E4E-A196-FA43B9F81F6E}">
      <dgm:prSet/>
      <dgm:spPr/>
      <dgm:t>
        <a:bodyPr/>
        <a:lstStyle/>
        <a:p>
          <a:pPr rtl="0"/>
          <a:r>
            <a:rPr lang="en-US"/>
            <a:t>Potential Equity Concerns:</a:t>
          </a:r>
        </a:p>
      </dgm:t>
    </dgm:pt>
    <dgm:pt modelId="{7CD59788-9AB5-45F2-A7EC-223A86A65F2B}" type="parTrans" cxnId="{359C4D24-2EF3-4593-89F9-0A1A3E87985F}">
      <dgm:prSet/>
      <dgm:spPr/>
      <dgm:t>
        <a:bodyPr/>
        <a:lstStyle/>
        <a:p>
          <a:endParaRPr lang="en-US"/>
        </a:p>
      </dgm:t>
    </dgm:pt>
    <dgm:pt modelId="{36834307-B6D1-489B-B455-9518A2C76084}" type="sibTrans" cxnId="{359C4D24-2EF3-4593-89F9-0A1A3E87985F}">
      <dgm:prSet/>
      <dgm:spPr/>
      <dgm:t>
        <a:bodyPr/>
        <a:lstStyle/>
        <a:p>
          <a:endParaRPr lang="en-US"/>
        </a:p>
      </dgm:t>
    </dgm:pt>
    <dgm:pt modelId="{A0CE723C-77DC-4CD5-9B7F-8B0BE6BE7578}">
      <dgm:prSet/>
      <dgm:spPr/>
      <dgm:t>
        <a:bodyPr/>
        <a:lstStyle/>
        <a:p>
          <a:pPr rtl="0"/>
          <a:r>
            <a:rPr lang="en-US"/>
            <a:t>Many technology-based strategies require apps to communicate with system users</a:t>
          </a:r>
        </a:p>
      </dgm:t>
    </dgm:pt>
    <dgm:pt modelId="{3FFD2408-C9EB-4493-95E5-CEA613D29CC0}" type="parTrans" cxnId="{5FC5207C-D361-496C-B452-5E4E2691EDCD}">
      <dgm:prSet/>
      <dgm:spPr/>
      <dgm:t>
        <a:bodyPr/>
        <a:lstStyle/>
        <a:p>
          <a:endParaRPr lang="en-US"/>
        </a:p>
      </dgm:t>
    </dgm:pt>
    <dgm:pt modelId="{3A527BD1-8797-45BC-9D4B-C1BB5FFCFFD8}" type="sibTrans" cxnId="{5FC5207C-D361-496C-B452-5E4E2691EDCD}">
      <dgm:prSet/>
      <dgm:spPr/>
      <dgm:t>
        <a:bodyPr/>
        <a:lstStyle/>
        <a:p>
          <a:endParaRPr lang="en-US"/>
        </a:p>
      </dgm:t>
    </dgm:pt>
    <dgm:pt modelId="{1D0828B9-B593-48E4-922C-178B40F06030}">
      <dgm:prSet/>
      <dgm:spPr/>
      <dgm:t>
        <a:bodyPr/>
        <a:lstStyle/>
        <a:p>
          <a:pPr rtl="0"/>
          <a:r>
            <a:rPr lang="en-US"/>
            <a:t>Dynamic pricing mechanisms require credit cards/debit cards</a:t>
          </a:r>
        </a:p>
      </dgm:t>
    </dgm:pt>
    <dgm:pt modelId="{F874F648-F2CF-441F-BA2C-16F3949F3C6D}" type="parTrans" cxnId="{834ACA93-4CF1-4634-8AAF-2EE6FE9F37D3}">
      <dgm:prSet/>
      <dgm:spPr/>
      <dgm:t>
        <a:bodyPr/>
        <a:lstStyle/>
        <a:p>
          <a:endParaRPr lang="en-US"/>
        </a:p>
      </dgm:t>
    </dgm:pt>
    <dgm:pt modelId="{DDA86FA5-A4A1-4097-89BA-D5D6DCE4FB09}" type="sibTrans" cxnId="{834ACA93-4CF1-4634-8AAF-2EE6FE9F37D3}">
      <dgm:prSet/>
      <dgm:spPr/>
      <dgm:t>
        <a:bodyPr/>
        <a:lstStyle/>
        <a:p>
          <a:endParaRPr lang="en-US"/>
        </a:p>
      </dgm:t>
    </dgm:pt>
    <dgm:pt modelId="{10C1A9AA-36DF-4096-85CA-A7553590F836}" type="pres">
      <dgm:prSet presAssocID="{5B115464-F125-4BD0-8C46-CED0978F04C4}" presName="Name0" presStyleCnt="0">
        <dgm:presLayoutVars>
          <dgm:dir/>
          <dgm:animLvl val="lvl"/>
          <dgm:resizeHandles val="exact"/>
        </dgm:presLayoutVars>
      </dgm:prSet>
      <dgm:spPr/>
      <dgm:t>
        <a:bodyPr/>
        <a:lstStyle/>
        <a:p>
          <a:endParaRPr lang="en-US"/>
        </a:p>
      </dgm:t>
    </dgm:pt>
    <dgm:pt modelId="{AAF3B16A-E8FA-403E-B3E2-767977AFD153}" type="pres">
      <dgm:prSet presAssocID="{522265AB-B55A-4E4E-A196-FA43B9F81F6E}" presName="composite" presStyleCnt="0"/>
      <dgm:spPr/>
    </dgm:pt>
    <dgm:pt modelId="{21DC482F-7ECA-4AF8-A3FB-56A72E9D99F6}" type="pres">
      <dgm:prSet presAssocID="{522265AB-B55A-4E4E-A196-FA43B9F81F6E}" presName="parTx" presStyleLbl="alignNode1" presStyleIdx="0" presStyleCnt="1">
        <dgm:presLayoutVars>
          <dgm:chMax val="0"/>
          <dgm:chPref val="0"/>
          <dgm:bulletEnabled val="1"/>
        </dgm:presLayoutVars>
      </dgm:prSet>
      <dgm:spPr/>
      <dgm:t>
        <a:bodyPr/>
        <a:lstStyle/>
        <a:p>
          <a:endParaRPr lang="en-US"/>
        </a:p>
      </dgm:t>
    </dgm:pt>
    <dgm:pt modelId="{5A3FDF4A-7032-43E1-8DE3-7F9AD64C997D}" type="pres">
      <dgm:prSet presAssocID="{522265AB-B55A-4E4E-A196-FA43B9F81F6E}" presName="desTx" presStyleLbl="alignAccFollowNode1" presStyleIdx="0" presStyleCnt="1">
        <dgm:presLayoutVars>
          <dgm:bulletEnabled val="1"/>
        </dgm:presLayoutVars>
      </dgm:prSet>
      <dgm:spPr/>
      <dgm:t>
        <a:bodyPr/>
        <a:lstStyle/>
        <a:p>
          <a:endParaRPr lang="en-US"/>
        </a:p>
      </dgm:t>
    </dgm:pt>
  </dgm:ptLst>
  <dgm:cxnLst>
    <dgm:cxn modelId="{2BCBF86A-FCC2-4242-B792-81E1370058B9}" type="presOf" srcId="{522265AB-B55A-4E4E-A196-FA43B9F81F6E}" destId="{21DC482F-7ECA-4AF8-A3FB-56A72E9D99F6}" srcOrd="0" destOrd="0" presId="urn:microsoft.com/office/officeart/2005/8/layout/hList1"/>
    <dgm:cxn modelId="{359C4D24-2EF3-4593-89F9-0A1A3E87985F}" srcId="{5B115464-F125-4BD0-8C46-CED0978F04C4}" destId="{522265AB-B55A-4E4E-A196-FA43B9F81F6E}" srcOrd="0" destOrd="0" parTransId="{7CD59788-9AB5-45F2-A7EC-223A86A65F2B}" sibTransId="{36834307-B6D1-489B-B455-9518A2C76084}"/>
    <dgm:cxn modelId="{834ACA93-4CF1-4634-8AAF-2EE6FE9F37D3}" srcId="{522265AB-B55A-4E4E-A196-FA43B9F81F6E}" destId="{1D0828B9-B593-48E4-922C-178B40F06030}" srcOrd="1" destOrd="0" parTransId="{F874F648-F2CF-441F-BA2C-16F3949F3C6D}" sibTransId="{DDA86FA5-A4A1-4097-89BA-D5D6DCE4FB09}"/>
    <dgm:cxn modelId="{CBFB6C07-8406-4D7E-8CE9-830B3175BEC4}" type="presOf" srcId="{1D0828B9-B593-48E4-922C-178B40F06030}" destId="{5A3FDF4A-7032-43E1-8DE3-7F9AD64C997D}" srcOrd="0" destOrd="1" presId="urn:microsoft.com/office/officeart/2005/8/layout/hList1"/>
    <dgm:cxn modelId="{BF15B3C4-7724-4F49-87AC-82A781E3EC8D}" type="presOf" srcId="{A0CE723C-77DC-4CD5-9B7F-8B0BE6BE7578}" destId="{5A3FDF4A-7032-43E1-8DE3-7F9AD64C997D}" srcOrd="0" destOrd="0" presId="urn:microsoft.com/office/officeart/2005/8/layout/hList1"/>
    <dgm:cxn modelId="{5D7F6B08-5D28-4BAF-83A0-E77F49B4650F}" type="presOf" srcId="{5B115464-F125-4BD0-8C46-CED0978F04C4}" destId="{10C1A9AA-36DF-4096-85CA-A7553590F836}" srcOrd="0" destOrd="0" presId="urn:microsoft.com/office/officeart/2005/8/layout/hList1"/>
    <dgm:cxn modelId="{5FC5207C-D361-496C-B452-5E4E2691EDCD}" srcId="{522265AB-B55A-4E4E-A196-FA43B9F81F6E}" destId="{A0CE723C-77DC-4CD5-9B7F-8B0BE6BE7578}" srcOrd="0" destOrd="0" parTransId="{3FFD2408-C9EB-4493-95E5-CEA613D29CC0}" sibTransId="{3A527BD1-8797-45BC-9D4B-C1BB5FFCFFD8}"/>
    <dgm:cxn modelId="{05EA7725-63AC-4A86-9260-C89FCC4A8F3D}" type="presParOf" srcId="{10C1A9AA-36DF-4096-85CA-A7553590F836}" destId="{AAF3B16A-E8FA-403E-B3E2-767977AFD153}" srcOrd="0" destOrd="0" presId="urn:microsoft.com/office/officeart/2005/8/layout/hList1"/>
    <dgm:cxn modelId="{A47B8E1A-677B-4365-97A7-B302166F07A9}" type="presParOf" srcId="{AAF3B16A-E8FA-403E-B3E2-767977AFD153}" destId="{21DC482F-7ECA-4AF8-A3FB-56A72E9D99F6}" srcOrd="0" destOrd="0" presId="urn:microsoft.com/office/officeart/2005/8/layout/hList1"/>
    <dgm:cxn modelId="{CED071C4-325E-4E97-AA5F-D5D68738C792}" type="presParOf" srcId="{AAF3B16A-E8FA-403E-B3E2-767977AFD153}" destId="{5A3FDF4A-7032-43E1-8DE3-7F9AD64C997D}"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589ED47-8D6A-45DE-AFB3-40CB82A16E34}" type="doc">
      <dgm:prSet loTypeId="urn:microsoft.com/office/officeart/2008/layout/LinedList" loCatId="list" qsTypeId="urn:microsoft.com/office/officeart/2005/8/quickstyle/simple1" qsCatId="simple" csTypeId="urn:microsoft.com/office/officeart/2005/8/colors/accent5_2" csCatId="accent5"/>
      <dgm:spPr/>
      <dgm:t>
        <a:bodyPr/>
        <a:lstStyle/>
        <a:p>
          <a:endParaRPr lang="en-US"/>
        </a:p>
      </dgm:t>
    </dgm:pt>
    <dgm:pt modelId="{860FCBD9-5E15-4679-9D8C-CA683121063D}">
      <dgm:prSet/>
      <dgm:spPr/>
      <dgm:t>
        <a:bodyPr/>
        <a:lstStyle/>
        <a:p>
          <a:pPr rtl="0"/>
          <a:r>
            <a:rPr lang="en-US"/>
            <a:t>Spatial</a:t>
          </a:r>
        </a:p>
      </dgm:t>
    </dgm:pt>
    <dgm:pt modelId="{DAEE5C29-05F9-451E-9E9B-8EE2343C7983}" type="parTrans" cxnId="{63F11525-D581-497D-9ED4-FD357B872E6C}">
      <dgm:prSet/>
      <dgm:spPr/>
      <dgm:t>
        <a:bodyPr/>
        <a:lstStyle/>
        <a:p>
          <a:endParaRPr lang="en-US"/>
        </a:p>
      </dgm:t>
    </dgm:pt>
    <dgm:pt modelId="{0DC78AAD-0435-467C-8BAC-E504C8B5B1DD}" type="sibTrans" cxnId="{63F11525-D581-497D-9ED4-FD357B872E6C}">
      <dgm:prSet/>
      <dgm:spPr/>
      <dgm:t>
        <a:bodyPr/>
        <a:lstStyle/>
        <a:p>
          <a:endParaRPr lang="en-US"/>
        </a:p>
      </dgm:t>
    </dgm:pt>
    <dgm:pt modelId="{5DCD7937-BD03-4306-B2CB-FE6F99A6CEE0}">
      <dgm:prSet/>
      <dgm:spPr/>
      <dgm:t>
        <a:bodyPr/>
        <a:lstStyle/>
        <a:p>
          <a:pPr rtl="0"/>
          <a:r>
            <a:rPr lang="en-US" dirty="0"/>
            <a:t>Spatial factors that compromise daily travel needs </a:t>
          </a:r>
        </a:p>
      </dgm:t>
    </dgm:pt>
    <dgm:pt modelId="{82A72C25-5D8B-4C52-B8A2-E8788DA1B275}" type="parTrans" cxnId="{C83594E7-80EB-4380-911E-B17E3A6B7918}">
      <dgm:prSet/>
      <dgm:spPr/>
      <dgm:t>
        <a:bodyPr/>
        <a:lstStyle/>
        <a:p>
          <a:endParaRPr lang="en-US"/>
        </a:p>
      </dgm:t>
    </dgm:pt>
    <dgm:pt modelId="{CFD29585-644E-4F15-9D43-694DF1ABB1ED}" type="sibTrans" cxnId="{C83594E7-80EB-4380-911E-B17E3A6B7918}">
      <dgm:prSet/>
      <dgm:spPr/>
      <dgm:t>
        <a:bodyPr/>
        <a:lstStyle/>
        <a:p>
          <a:endParaRPr lang="en-US"/>
        </a:p>
      </dgm:t>
    </dgm:pt>
    <dgm:pt modelId="{74A8699E-1986-42BA-A4FE-D1E95827A44C}">
      <dgm:prSet/>
      <dgm:spPr/>
      <dgm:t>
        <a:bodyPr/>
        <a:lstStyle/>
        <a:p>
          <a:pPr rtl="0"/>
          <a:r>
            <a:rPr lang="en-US"/>
            <a:t>Temporal</a:t>
          </a:r>
        </a:p>
      </dgm:t>
    </dgm:pt>
    <dgm:pt modelId="{B76C43EB-45B5-4199-A669-01E057C73C02}" type="parTrans" cxnId="{A605AC52-6C89-45C1-8FDF-5BCDFF77AA60}">
      <dgm:prSet/>
      <dgm:spPr/>
      <dgm:t>
        <a:bodyPr/>
        <a:lstStyle/>
        <a:p>
          <a:endParaRPr lang="en-US"/>
        </a:p>
      </dgm:t>
    </dgm:pt>
    <dgm:pt modelId="{FEA3B3BB-FD3B-4A37-821E-67741400A724}" type="sibTrans" cxnId="{A605AC52-6C89-45C1-8FDF-5BCDFF77AA60}">
      <dgm:prSet/>
      <dgm:spPr/>
      <dgm:t>
        <a:bodyPr/>
        <a:lstStyle/>
        <a:p>
          <a:endParaRPr lang="en-US"/>
        </a:p>
      </dgm:t>
    </dgm:pt>
    <dgm:pt modelId="{64EC9F8F-953A-4688-8C77-0EFDB0767262}">
      <dgm:prSet/>
      <dgm:spPr/>
      <dgm:t>
        <a:bodyPr/>
        <a:lstStyle/>
        <a:p>
          <a:pPr rtl="0"/>
          <a:r>
            <a:rPr lang="en-US" dirty="0"/>
            <a:t>Travel time barriers that inhibit a user from completing time-sensitive trips, such as arriving to work</a:t>
          </a:r>
        </a:p>
      </dgm:t>
    </dgm:pt>
    <dgm:pt modelId="{2C1C231B-A5E0-4F3E-BCC7-24DE83A2195F}" type="parTrans" cxnId="{348E96F5-77EC-4038-844A-B104E15C26A1}">
      <dgm:prSet/>
      <dgm:spPr/>
      <dgm:t>
        <a:bodyPr/>
        <a:lstStyle/>
        <a:p>
          <a:endParaRPr lang="en-US"/>
        </a:p>
      </dgm:t>
    </dgm:pt>
    <dgm:pt modelId="{F9A7F818-DE49-43A9-B766-5C2D0F1B9B3C}" type="sibTrans" cxnId="{348E96F5-77EC-4038-844A-B104E15C26A1}">
      <dgm:prSet/>
      <dgm:spPr/>
      <dgm:t>
        <a:bodyPr/>
        <a:lstStyle/>
        <a:p>
          <a:endParaRPr lang="en-US"/>
        </a:p>
      </dgm:t>
    </dgm:pt>
    <dgm:pt modelId="{4405FBAD-CBB7-4D17-A7B4-DEA9BDE45E75}">
      <dgm:prSet/>
      <dgm:spPr/>
      <dgm:t>
        <a:bodyPr/>
        <a:lstStyle/>
        <a:p>
          <a:pPr rtl="0"/>
          <a:r>
            <a:rPr lang="en-US"/>
            <a:t>Economic</a:t>
          </a:r>
        </a:p>
      </dgm:t>
    </dgm:pt>
    <dgm:pt modelId="{73C5D068-950C-4DFB-997D-85D17AC01EFB}" type="parTrans" cxnId="{0F858763-0D42-4725-81F0-BCF06A3A1B18}">
      <dgm:prSet/>
      <dgm:spPr/>
      <dgm:t>
        <a:bodyPr/>
        <a:lstStyle/>
        <a:p>
          <a:endParaRPr lang="en-US"/>
        </a:p>
      </dgm:t>
    </dgm:pt>
    <dgm:pt modelId="{626AF0A3-57CF-4BC6-A3AB-1BF835FCDDC8}" type="sibTrans" cxnId="{0F858763-0D42-4725-81F0-BCF06A3A1B18}">
      <dgm:prSet/>
      <dgm:spPr/>
      <dgm:t>
        <a:bodyPr/>
        <a:lstStyle/>
        <a:p>
          <a:endParaRPr lang="en-US"/>
        </a:p>
      </dgm:t>
    </dgm:pt>
    <dgm:pt modelId="{EB03A634-9005-4068-9725-1D6CDEA939DB}">
      <dgm:prSet/>
      <dgm:spPr/>
      <dgm:t>
        <a:bodyPr/>
        <a:lstStyle/>
        <a:p>
          <a:pPr rtl="0"/>
          <a:r>
            <a:rPr lang="en-US"/>
            <a:t>Direct and indirect costs that create economic hardship or preclude users from completing basic travel </a:t>
          </a:r>
        </a:p>
      </dgm:t>
    </dgm:pt>
    <dgm:pt modelId="{B8714BA7-C9D5-432A-9E16-FD0166C982F3}" type="parTrans" cxnId="{B5C36FB4-5A03-4A83-8292-E44A0042D1F2}">
      <dgm:prSet/>
      <dgm:spPr/>
      <dgm:t>
        <a:bodyPr/>
        <a:lstStyle/>
        <a:p>
          <a:endParaRPr lang="en-US"/>
        </a:p>
      </dgm:t>
    </dgm:pt>
    <dgm:pt modelId="{FE2A1B68-8CBF-4157-A0D0-1B5BB4DE8F42}" type="sibTrans" cxnId="{B5C36FB4-5A03-4A83-8292-E44A0042D1F2}">
      <dgm:prSet/>
      <dgm:spPr/>
      <dgm:t>
        <a:bodyPr/>
        <a:lstStyle/>
        <a:p>
          <a:endParaRPr lang="en-US"/>
        </a:p>
      </dgm:t>
    </dgm:pt>
    <dgm:pt modelId="{67539283-5581-4A27-B6AC-F1FAD404198B}">
      <dgm:prSet/>
      <dgm:spPr/>
      <dgm:t>
        <a:bodyPr/>
        <a:lstStyle/>
        <a:p>
          <a:pPr rtl="0"/>
          <a:r>
            <a:rPr lang="en-US"/>
            <a:t>Psychological</a:t>
          </a:r>
        </a:p>
      </dgm:t>
    </dgm:pt>
    <dgm:pt modelId="{7CF13B03-49D3-4FAA-835E-720D09CAA6DC}" type="parTrans" cxnId="{5803F619-747C-41B4-B8AD-91FB1651844C}">
      <dgm:prSet/>
      <dgm:spPr/>
      <dgm:t>
        <a:bodyPr/>
        <a:lstStyle/>
        <a:p>
          <a:endParaRPr lang="en-US"/>
        </a:p>
      </dgm:t>
    </dgm:pt>
    <dgm:pt modelId="{46A5ED75-A465-4307-9BD3-2028AEF54B52}" type="sibTrans" cxnId="{5803F619-747C-41B4-B8AD-91FB1651844C}">
      <dgm:prSet/>
      <dgm:spPr/>
      <dgm:t>
        <a:bodyPr/>
        <a:lstStyle/>
        <a:p>
          <a:endParaRPr lang="en-US"/>
        </a:p>
      </dgm:t>
    </dgm:pt>
    <dgm:pt modelId="{D04A9E0F-35A9-446B-A534-9B7FF2B8502D}">
      <dgm:prSet/>
      <dgm:spPr/>
      <dgm:t>
        <a:bodyPr/>
        <a:lstStyle/>
        <a:p>
          <a:pPr rtl="0"/>
          <a:r>
            <a:rPr lang="en-US"/>
            <a:t>Physical and cognitive limitations that make using standard transportation modes difficult or impossible</a:t>
          </a:r>
        </a:p>
      </dgm:t>
    </dgm:pt>
    <dgm:pt modelId="{824A6EF4-EAA9-4F74-B0F8-A540C42217F8}" type="parTrans" cxnId="{FC6D91BD-FEE9-48A0-9B58-241F335CBB6A}">
      <dgm:prSet/>
      <dgm:spPr/>
      <dgm:t>
        <a:bodyPr/>
        <a:lstStyle/>
        <a:p>
          <a:endParaRPr lang="en-US"/>
        </a:p>
      </dgm:t>
    </dgm:pt>
    <dgm:pt modelId="{83C0076F-F093-47EA-8EBF-5E7CFF65DAD9}" type="sibTrans" cxnId="{FC6D91BD-FEE9-48A0-9B58-241F335CBB6A}">
      <dgm:prSet/>
      <dgm:spPr/>
      <dgm:t>
        <a:bodyPr/>
        <a:lstStyle/>
        <a:p>
          <a:endParaRPr lang="en-US"/>
        </a:p>
      </dgm:t>
    </dgm:pt>
    <dgm:pt modelId="{9DAC36DC-CE11-4BC0-8211-4DCDDA41C9FF}">
      <dgm:prSet/>
      <dgm:spPr/>
      <dgm:t>
        <a:bodyPr/>
        <a:lstStyle/>
        <a:p>
          <a:pPr rtl="0"/>
          <a:r>
            <a:rPr lang="en-US"/>
            <a:t>Social</a:t>
          </a:r>
        </a:p>
      </dgm:t>
    </dgm:pt>
    <dgm:pt modelId="{92801731-A884-4EC5-95F9-750604E1ED17}" type="parTrans" cxnId="{AD6DE6A8-AE78-40D4-B805-0E501186E73A}">
      <dgm:prSet/>
      <dgm:spPr/>
      <dgm:t>
        <a:bodyPr/>
        <a:lstStyle/>
        <a:p>
          <a:endParaRPr lang="en-US"/>
        </a:p>
      </dgm:t>
    </dgm:pt>
    <dgm:pt modelId="{9ABC3BB4-250C-4641-941A-497F782A4495}" type="sibTrans" cxnId="{AD6DE6A8-AE78-40D4-B805-0E501186E73A}">
      <dgm:prSet/>
      <dgm:spPr/>
      <dgm:t>
        <a:bodyPr/>
        <a:lstStyle/>
        <a:p>
          <a:endParaRPr lang="en-US"/>
        </a:p>
      </dgm:t>
    </dgm:pt>
    <dgm:pt modelId="{45699B95-1286-46BA-8922-C62CAAF6A266}">
      <dgm:prSet/>
      <dgm:spPr/>
      <dgm:t>
        <a:bodyPr/>
        <a:lstStyle/>
        <a:p>
          <a:pPr rtl="0"/>
          <a:r>
            <a:rPr lang="en-US"/>
            <a:t>Physical and cognitive limitations that make using standard transportation modes difficult or impossible </a:t>
          </a:r>
        </a:p>
      </dgm:t>
    </dgm:pt>
    <dgm:pt modelId="{66511B1D-C8C7-4D32-A5DD-999C2A650E12}" type="parTrans" cxnId="{365E9B20-F8DE-407E-8813-84392F05F567}">
      <dgm:prSet/>
      <dgm:spPr/>
      <dgm:t>
        <a:bodyPr/>
        <a:lstStyle/>
        <a:p>
          <a:endParaRPr lang="en-US"/>
        </a:p>
      </dgm:t>
    </dgm:pt>
    <dgm:pt modelId="{5CA44A58-82ED-41D2-8DB7-FBE04252A942}" type="sibTrans" cxnId="{365E9B20-F8DE-407E-8813-84392F05F567}">
      <dgm:prSet/>
      <dgm:spPr/>
      <dgm:t>
        <a:bodyPr/>
        <a:lstStyle/>
        <a:p>
          <a:endParaRPr lang="en-US"/>
        </a:p>
      </dgm:t>
    </dgm:pt>
    <dgm:pt modelId="{C9D98AC0-2DFD-4F85-8880-7EFB9CD1F480}" type="pres">
      <dgm:prSet presAssocID="{D589ED47-8D6A-45DE-AFB3-40CB82A16E34}" presName="vert0" presStyleCnt="0">
        <dgm:presLayoutVars>
          <dgm:dir/>
          <dgm:animOne val="branch"/>
          <dgm:animLvl val="lvl"/>
        </dgm:presLayoutVars>
      </dgm:prSet>
      <dgm:spPr/>
      <dgm:t>
        <a:bodyPr/>
        <a:lstStyle/>
        <a:p>
          <a:endParaRPr lang="en-US"/>
        </a:p>
      </dgm:t>
    </dgm:pt>
    <dgm:pt modelId="{55105FBF-3717-4932-867C-226AD3EE32F7}" type="pres">
      <dgm:prSet presAssocID="{860FCBD9-5E15-4679-9D8C-CA683121063D}" presName="thickLine" presStyleLbl="alignNode1" presStyleIdx="0" presStyleCnt="5"/>
      <dgm:spPr/>
    </dgm:pt>
    <dgm:pt modelId="{4BE82EF4-31D3-472A-A419-1B0030318F1C}" type="pres">
      <dgm:prSet presAssocID="{860FCBD9-5E15-4679-9D8C-CA683121063D}" presName="horz1" presStyleCnt="0"/>
      <dgm:spPr/>
    </dgm:pt>
    <dgm:pt modelId="{D35BDAD4-1E37-4C4A-96F6-8AADEBE2D502}" type="pres">
      <dgm:prSet presAssocID="{860FCBD9-5E15-4679-9D8C-CA683121063D}" presName="tx1" presStyleLbl="revTx" presStyleIdx="0" presStyleCnt="10"/>
      <dgm:spPr/>
      <dgm:t>
        <a:bodyPr/>
        <a:lstStyle/>
        <a:p>
          <a:endParaRPr lang="en-US"/>
        </a:p>
      </dgm:t>
    </dgm:pt>
    <dgm:pt modelId="{3037EAAA-A41C-4D6D-82C4-70F35C18E0AC}" type="pres">
      <dgm:prSet presAssocID="{860FCBD9-5E15-4679-9D8C-CA683121063D}" presName="vert1" presStyleCnt="0"/>
      <dgm:spPr/>
    </dgm:pt>
    <dgm:pt modelId="{6FDC0CD6-EE0F-4C02-85F7-74147D1475F1}" type="pres">
      <dgm:prSet presAssocID="{5DCD7937-BD03-4306-B2CB-FE6F99A6CEE0}" presName="vertSpace2a" presStyleCnt="0"/>
      <dgm:spPr/>
    </dgm:pt>
    <dgm:pt modelId="{E54A6B80-F9EE-4335-8E9B-D6C0EDE60F50}" type="pres">
      <dgm:prSet presAssocID="{5DCD7937-BD03-4306-B2CB-FE6F99A6CEE0}" presName="horz2" presStyleCnt="0"/>
      <dgm:spPr/>
    </dgm:pt>
    <dgm:pt modelId="{46E6A086-ABF8-4051-AB34-4A63230E1968}" type="pres">
      <dgm:prSet presAssocID="{5DCD7937-BD03-4306-B2CB-FE6F99A6CEE0}" presName="horzSpace2" presStyleCnt="0"/>
      <dgm:spPr/>
    </dgm:pt>
    <dgm:pt modelId="{CCF4A31A-296C-4C38-B591-21E1E9C9184F}" type="pres">
      <dgm:prSet presAssocID="{5DCD7937-BD03-4306-B2CB-FE6F99A6CEE0}" presName="tx2" presStyleLbl="revTx" presStyleIdx="1" presStyleCnt="10"/>
      <dgm:spPr/>
      <dgm:t>
        <a:bodyPr/>
        <a:lstStyle/>
        <a:p>
          <a:endParaRPr lang="en-US"/>
        </a:p>
      </dgm:t>
    </dgm:pt>
    <dgm:pt modelId="{328D39CC-4792-4F86-A59A-D761271CBE46}" type="pres">
      <dgm:prSet presAssocID="{5DCD7937-BD03-4306-B2CB-FE6F99A6CEE0}" presName="vert2" presStyleCnt="0"/>
      <dgm:spPr/>
    </dgm:pt>
    <dgm:pt modelId="{0CE1591D-9B1E-4A41-93C9-57C6C364F39C}" type="pres">
      <dgm:prSet presAssocID="{5DCD7937-BD03-4306-B2CB-FE6F99A6CEE0}" presName="thinLine2b" presStyleLbl="callout" presStyleIdx="0" presStyleCnt="5"/>
      <dgm:spPr/>
    </dgm:pt>
    <dgm:pt modelId="{5F4D4D33-C9C9-450A-9210-EECCB22C075D}" type="pres">
      <dgm:prSet presAssocID="{5DCD7937-BD03-4306-B2CB-FE6F99A6CEE0}" presName="vertSpace2b" presStyleCnt="0"/>
      <dgm:spPr/>
    </dgm:pt>
    <dgm:pt modelId="{84C96A30-1C0E-4817-87BF-3C8081627793}" type="pres">
      <dgm:prSet presAssocID="{74A8699E-1986-42BA-A4FE-D1E95827A44C}" presName="thickLine" presStyleLbl="alignNode1" presStyleIdx="1" presStyleCnt="5"/>
      <dgm:spPr/>
    </dgm:pt>
    <dgm:pt modelId="{69CBB54C-7B7C-4E4A-AAA6-18CA0BB1C61F}" type="pres">
      <dgm:prSet presAssocID="{74A8699E-1986-42BA-A4FE-D1E95827A44C}" presName="horz1" presStyleCnt="0"/>
      <dgm:spPr/>
    </dgm:pt>
    <dgm:pt modelId="{4841A4F9-8353-4D25-AB0D-6F52BAC1CBCE}" type="pres">
      <dgm:prSet presAssocID="{74A8699E-1986-42BA-A4FE-D1E95827A44C}" presName="tx1" presStyleLbl="revTx" presStyleIdx="2" presStyleCnt="10"/>
      <dgm:spPr/>
      <dgm:t>
        <a:bodyPr/>
        <a:lstStyle/>
        <a:p>
          <a:endParaRPr lang="en-US"/>
        </a:p>
      </dgm:t>
    </dgm:pt>
    <dgm:pt modelId="{98921B95-A139-462C-BAF1-EBCD389458FF}" type="pres">
      <dgm:prSet presAssocID="{74A8699E-1986-42BA-A4FE-D1E95827A44C}" presName="vert1" presStyleCnt="0"/>
      <dgm:spPr/>
    </dgm:pt>
    <dgm:pt modelId="{42A3A44A-D370-45CA-8A4B-0D30D5967386}" type="pres">
      <dgm:prSet presAssocID="{64EC9F8F-953A-4688-8C77-0EFDB0767262}" presName="vertSpace2a" presStyleCnt="0"/>
      <dgm:spPr/>
    </dgm:pt>
    <dgm:pt modelId="{A8245EF7-ECD9-4EE3-8233-3D33ED40B633}" type="pres">
      <dgm:prSet presAssocID="{64EC9F8F-953A-4688-8C77-0EFDB0767262}" presName="horz2" presStyleCnt="0"/>
      <dgm:spPr/>
    </dgm:pt>
    <dgm:pt modelId="{78A631BD-1538-4C01-9DCB-4B287925D736}" type="pres">
      <dgm:prSet presAssocID="{64EC9F8F-953A-4688-8C77-0EFDB0767262}" presName="horzSpace2" presStyleCnt="0"/>
      <dgm:spPr/>
    </dgm:pt>
    <dgm:pt modelId="{617C3205-84B8-44A5-A3F3-298BD4CED416}" type="pres">
      <dgm:prSet presAssocID="{64EC9F8F-953A-4688-8C77-0EFDB0767262}" presName="tx2" presStyleLbl="revTx" presStyleIdx="3" presStyleCnt="10"/>
      <dgm:spPr/>
      <dgm:t>
        <a:bodyPr/>
        <a:lstStyle/>
        <a:p>
          <a:endParaRPr lang="en-US"/>
        </a:p>
      </dgm:t>
    </dgm:pt>
    <dgm:pt modelId="{F4851E33-9A6C-4B0E-B57C-4AF77E2BA8B1}" type="pres">
      <dgm:prSet presAssocID="{64EC9F8F-953A-4688-8C77-0EFDB0767262}" presName="vert2" presStyleCnt="0"/>
      <dgm:spPr/>
    </dgm:pt>
    <dgm:pt modelId="{38DD1353-AD50-43C2-ACB0-C7EB7982D765}" type="pres">
      <dgm:prSet presAssocID="{64EC9F8F-953A-4688-8C77-0EFDB0767262}" presName="thinLine2b" presStyleLbl="callout" presStyleIdx="1" presStyleCnt="5"/>
      <dgm:spPr/>
    </dgm:pt>
    <dgm:pt modelId="{142F6C9F-0A62-4D1A-A549-10CCEABE753A}" type="pres">
      <dgm:prSet presAssocID="{64EC9F8F-953A-4688-8C77-0EFDB0767262}" presName="vertSpace2b" presStyleCnt="0"/>
      <dgm:spPr/>
    </dgm:pt>
    <dgm:pt modelId="{9A429D86-53AE-40EF-81D7-023EAA95DC10}" type="pres">
      <dgm:prSet presAssocID="{4405FBAD-CBB7-4D17-A7B4-DEA9BDE45E75}" presName="thickLine" presStyleLbl="alignNode1" presStyleIdx="2" presStyleCnt="5"/>
      <dgm:spPr/>
    </dgm:pt>
    <dgm:pt modelId="{0A679248-3AF4-403E-8640-BEC9456764CD}" type="pres">
      <dgm:prSet presAssocID="{4405FBAD-CBB7-4D17-A7B4-DEA9BDE45E75}" presName="horz1" presStyleCnt="0"/>
      <dgm:spPr/>
    </dgm:pt>
    <dgm:pt modelId="{D29BD847-EDEF-4266-8298-742B98196CB4}" type="pres">
      <dgm:prSet presAssocID="{4405FBAD-CBB7-4D17-A7B4-DEA9BDE45E75}" presName="tx1" presStyleLbl="revTx" presStyleIdx="4" presStyleCnt="10"/>
      <dgm:spPr/>
      <dgm:t>
        <a:bodyPr/>
        <a:lstStyle/>
        <a:p>
          <a:endParaRPr lang="en-US"/>
        </a:p>
      </dgm:t>
    </dgm:pt>
    <dgm:pt modelId="{E4851634-D7E9-4AA4-B303-E8B9F9B77524}" type="pres">
      <dgm:prSet presAssocID="{4405FBAD-CBB7-4D17-A7B4-DEA9BDE45E75}" presName="vert1" presStyleCnt="0"/>
      <dgm:spPr/>
    </dgm:pt>
    <dgm:pt modelId="{7C2A9348-925B-4FB2-9F32-29577A9D630B}" type="pres">
      <dgm:prSet presAssocID="{EB03A634-9005-4068-9725-1D6CDEA939DB}" presName="vertSpace2a" presStyleCnt="0"/>
      <dgm:spPr/>
    </dgm:pt>
    <dgm:pt modelId="{3D7ECAFD-0EE8-4C1B-BE38-F097394F3A21}" type="pres">
      <dgm:prSet presAssocID="{EB03A634-9005-4068-9725-1D6CDEA939DB}" presName="horz2" presStyleCnt="0"/>
      <dgm:spPr/>
    </dgm:pt>
    <dgm:pt modelId="{92CEFBF7-94AB-4346-A143-3315DC8DDB4A}" type="pres">
      <dgm:prSet presAssocID="{EB03A634-9005-4068-9725-1D6CDEA939DB}" presName="horzSpace2" presStyleCnt="0"/>
      <dgm:spPr/>
    </dgm:pt>
    <dgm:pt modelId="{EB099040-4257-4D55-91D9-38F7A16CE9F0}" type="pres">
      <dgm:prSet presAssocID="{EB03A634-9005-4068-9725-1D6CDEA939DB}" presName="tx2" presStyleLbl="revTx" presStyleIdx="5" presStyleCnt="10"/>
      <dgm:spPr/>
      <dgm:t>
        <a:bodyPr/>
        <a:lstStyle/>
        <a:p>
          <a:endParaRPr lang="en-US"/>
        </a:p>
      </dgm:t>
    </dgm:pt>
    <dgm:pt modelId="{AD5918E9-BB31-47F6-93CA-A38EBA3BE96D}" type="pres">
      <dgm:prSet presAssocID="{EB03A634-9005-4068-9725-1D6CDEA939DB}" presName="vert2" presStyleCnt="0"/>
      <dgm:spPr/>
    </dgm:pt>
    <dgm:pt modelId="{1531F8E8-A6C7-4123-8A44-7D971E6B0C6F}" type="pres">
      <dgm:prSet presAssocID="{EB03A634-9005-4068-9725-1D6CDEA939DB}" presName="thinLine2b" presStyleLbl="callout" presStyleIdx="2" presStyleCnt="5"/>
      <dgm:spPr/>
    </dgm:pt>
    <dgm:pt modelId="{0EA8BA01-E9DB-4F4F-B300-85E271F77D18}" type="pres">
      <dgm:prSet presAssocID="{EB03A634-9005-4068-9725-1D6CDEA939DB}" presName="vertSpace2b" presStyleCnt="0"/>
      <dgm:spPr/>
    </dgm:pt>
    <dgm:pt modelId="{10DE77F3-DA08-43FE-8867-3D7664C09EC3}" type="pres">
      <dgm:prSet presAssocID="{67539283-5581-4A27-B6AC-F1FAD404198B}" presName="thickLine" presStyleLbl="alignNode1" presStyleIdx="3" presStyleCnt="5"/>
      <dgm:spPr/>
    </dgm:pt>
    <dgm:pt modelId="{C04C0191-1DD1-4CC2-9FB4-49E789EFCE5B}" type="pres">
      <dgm:prSet presAssocID="{67539283-5581-4A27-B6AC-F1FAD404198B}" presName="horz1" presStyleCnt="0"/>
      <dgm:spPr/>
    </dgm:pt>
    <dgm:pt modelId="{5D1D0FD9-628A-439B-B8A1-4F51EB0EC325}" type="pres">
      <dgm:prSet presAssocID="{67539283-5581-4A27-B6AC-F1FAD404198B}" presName="tx1" presStyleLbl="revTx" presStyleIdx="6" presStyleCnt="10"/>
      <dgm:spPr/>
      <dgm:t>
        <a:bodyPr/>
        <a:lstStyle/>
        <a:p>
          <a:endParaRPr lang="en-US"/>
        </a:p>
      </dgm:t>
    </dgm:pt>
    <dgm:pt modelId="{0D96191A-0395-4E16-AB2C-022173F0077B}" type="pres">
      <dgm:prSet presAssocID="{67539283-5581-4A27-B6AC-F1FAD404198B}" presName="vert1" presStyleCnt="0"/>
      <dgm:spPr/>
    </dgm:pt>
    <dgm:pt modelId="{CDA87446-D900-45B5-A004-9B789FBE0FEE}" type="pres">
      <dgm:prSet presAssocID="{D04A9E0F-35A9-446B-A534-9B7FF2B8502D}" presName="vertSpace2a" presStyleCnt="0"/>
      <dgm:spPr/>
    </dgm:pt>
    <dgm:pt modelId="{C8744665-DA9B-4D56-BDBA-984237022BDA}" type="pres">
      <dgm:prSet presAssocID="{D04A9E0F-35A9-446B-A534-9B7FF2B8502D}" presName="horz2" presStyleCnt="0"/>
      <dgm:spPr/>
    </dgm:pt>
    <dgm:pt modelId="{0299B29F-FE3C-4E0D-8E36-432714E307C1}" type="pres">
      <dgm:prSet presAssocID="{D04A9E0F-35A9-446B-A534-9B7FF2B8502D}" presName="horzSpace2" presStyleCnt="0"/>
      <dgm:spPr/>
    </dgm:pt>
    <dgm:pt modelId="{D68EF9A0-A4BE-4510-B5F2-F5201FF261B9}" type="pres">
      <dgm:prSet presAssocID="{D04A9E0F-35A9-446B-A534-9B7FF2B8502D}" presName="tx2" presStyleLbl="revTx" presStyleIdx="7" presStyleCnt="10"/>
      <dgm:spPr/>
      <dgm:t>
        <a:bodyPr/>
        <a:lstStyle/>
        <a:p>
          <a:endParaRPr lang="en-US"/>
        </a:p>
      </dgm:t>
    </dgm:pt>
    <dgm:pt modelId="{570A2B1C-D863-4FA1-94B8-E862E87CA50F}" type="pres">
      <dgm:prSet presAssocID="{D04A9E0F-35A9-446B-A534-9B7FF2B8502D}" presName="vert2" presStyleCnt="0"/>
      <dgm:spPr/>
    </dgm:pt>
    <dgm:pt modelId="{F4A5F5B7-8B16-472E-93AE-16707B183B85}" type="pres">
      <dgm:prSet presAssocID="{D04A9E0F-35A9-446B-A534-9B7FF2B8502D}" presName="thinLine2b" presStyleLbl="callout" presStyleIdx="3" presStyleCnt="5"/>
      <dgm:spPr/>
    </dgm:pt>
    <dgm:pt modelId="{FF720768-A1A6-4534-8709-66A0CD22E589}" type="pres">
      <dgm:prSet presAssocID="{D04A9E0F-35A9-446B-A534-9B7FF2B8502D}" presName="vertSpace2b" presStyleCnt="0"/>
      <dgm:spPr/>
    </dgm:pt>
    <dgm:pt modelId="{91CFB9DD-5E99-47EC-B6C3-2F8C0F34BC5C}" type="pres">
      <dgm:prSet presAssocID="{9DAC36DC-CE11-4BC0-8211-4DCDDA41C9FF}" presName="thickLine" presStyleLbl="alignNode1" presStyleIdx="4" presStyleCnt="5"/>
      <dgm:spPr/>
    </dgm:pt>
    <dgm:pt modelId="{DA19FAD3-AA34-4701-8A2C-D7F495DBD011}" type="pres">
      <dgm:prSet presAssocID="{9DAC36DC-CE11-4BC0-8211-4DCDDA41C9FF}" presName="horz1" presStyleCnt="0"/>
      <dgm:spPr/>
    </dgm:pt>
    <dgm:pt modelId="{CC28B6E6-57CE-498C-BC3E-FD6D613F16A7}" type="pres">
      <dgm:prSet presAssocID="{9DAC36DC-CE11-4BC0-8211-4DCDDA41C9FF}" presName="tx1" presStyleLbl="revTx" presStyleIdx="8" presStyleCnt="10"/>
      <dgm:spPr/>
      <dgm:t>
        <a:bodyPr/>
        <a:lstStyle/>
        <a:p>
          <a:endParaRPr lang="en-US"/>
        </a:p>
      </dgm:t>
    </dgm:pt>
    <dgm:pt modelId="{2BA845DA-77F0-4501-8964-303852F2EA06}" type="pres">
      <dgm:prSet presAssocID="{9DAC36DC-CE11-4BC0-8211-4DCDDA41C9FF}" presName="vert1" presStyleCnt="0"/>
      <dgm:spPr/>
    </dgm:pt>
    <dgm:pt modelId="{55AAB762-168A-4DCF-A0D7-AC20E551A8DB}" type="pres">
      <dgm:prSet presAssocID="{45699B95-1286-46BA-8922-C62CAAF6A266}" presName="vertSpace2a" presStyleCnt="0"/>
      <dgm:spPr/>
    </dgm:pt>
    <dgm:pt modelId="{E1762F2C-0A3A-4AB2-A8C5-86FA4BBC42DD}" type="pres">
      <dgm:prSet presAssocID="{45699B95-1286-46BA-8922-C62CAAF6A266}" presName="horz2" presStyleCnt="0"/>
      <dgm:spPr/>
    </dgm:pt>
    <dgm:pt modelId="{A1ACF84B-E6BB-4827-8FD8-F3F85A213CC5}" type="pres">
      <dgm:prSet presAssocID="{45699B95-1286-46BA-8922-C62CAAF6A266}" presName="horzSpace2" presStyleCnt="0"/>
      <dgm:spPr/>
    </dgm:pt>
    <dgm:pt modelId="{95FD32C7-93A2-4ACB-8420-60ECE7939F8C}" type="pres">
      <dgm:prSet presAssocID="{45699B95-1286-46BA-8922-C62CAAF6A266}" presName="tx2" presStyleLbl="revTx" presStyleIdx="9" presStyleCnt="10"/>
      <dgm:spPr/>
      <dgm:t>
        <a:bodyPr/>
        <a:lstStyle/>
        <a:p>
          <a:endParaRPr lang="en-US"/>
        </a:p>
      </dgm:t>
    </dgm:pt>
    <dgm:pt modelId="{A780E69D-E9BF-4564-818D-2D193C1CE139}" type="pres">
      <dgm:prSet presAssocID="{45699B95-1286-46BA-8922-C62CAAF6A266}" presName="vert2" presStyleCnt="0"/>
      <dgm:spPr/>
    </dgm:pt>
    <dgm:pt modelId="{E5AEE4C1-457F-4042-B1B2-48DBD80D9EE6}" type="pres">
      <dgm:prSet presAssocID="{45699B95-1286-46BA-8922-C62CAAF6A266}" presName="thinLine2b" presStyleLbl="callout" presStyleIdx="4" presStyleCnt="5"/>
      <dgm:spPr/>
    </dgm:pt>
    <dgm:pt modelId="{CAE04168-729F-4736-89BF-481B979CB201}" type="pres">
      <dgm:prSet presAssocID="{45699B95-1286-46BA-8922-C62CAAF6A266}" presName="vertSpace2b" presStyleCnt="0"/>
      <dgm:spPr/>
    </dgm:pt>
  </dgm:ptLst>
  <dgm:cxnLst>
    <dgm:cxn modelId="{365E9B20-F8DE-407E-8813-84392F05F567}" srcId="{9DAC36DC-CE11-4BC0-8211-4DCDDA41C9FF}" destId="{45699B95-1286-46BA-8922-C62CAAF6A266}" srcOrd="0" destOrd="0" parTransId="{66511B1D-C8C7-4D32-A5DD-999C2A650E12}" sibTransId="{5CA44A58-82ED-41D2-8DB7-FBE04252A942}"/>
    <dgm:cxn modelId="{7F7E4D30-0FC2-4A97-9039-82FDCEB135A0}" type="presOf" srcId="{64EC9F8F-953A-4688-8C77-0EFDB0767262}" destId="{617C3205-84B8-44A5-A3F3-298BD4CED416}" srcOrd="0" destOrd="0" presId="urn:microsoft.com/office/officeart/2008/layout/LinedList"/>
    <dgm:cxn modelId="{2BBCB85C-11A1-4228-9EEF-2B3471A3AFC6}" type="presOf" srcId="{D04A9E0F-35A9-446B-A534-9B7FF2B8502D}" destId="{D68EF9A0-A4BE-4510-B5F2-F5201FF261B9}" srcOrd="0" destOrd="0" presId="urn:microsoft.com/office/officeart/2008/layout/LinedList"/>
    <dgm:cxn modelId="{C83594E7-80EB-4380-911E-B17E3A6B7918}" srcId="{860FCBD9-5E15-4679-9D8C-CA683121063D}" destId="{5DCD7937-BD03-4306-B2CB-FE6F99A6CEE0}" srcOrd="0" destOrd="0" parTransId="{82A72C25-5D8B-4C52-B8A2-E8788DA1B275}" sibTransId="{CFD29585-644E-4F15-9D43-694DF1ABB1ED}"/>
    <dgm:cxn modelId="{FC6D91BD-FEE9-48A0-9B58-241F335CBB6A}" srcId="{67539283-5581-4A27-B6AC-F1FAD404198B}" destId="{D04A9E0F-35A9-446B-A534-9B7FF2B8502D}" srcOrd="0" destOrd="0" parTransId="{824A6EF4-EAA9-4F74-B0F8-A540C42217F8}" sibTransId="{83C0076F-F093-47EA-8EBF-5E7CFF65DAD9}"/>
    <dgm:cxn modelId="{94DFA5F8-B39F-4578-AB61-6B5D1B6660A6}" type="presOf" srcId="{EB03A634-9005-4068-9725-1D6CDEA939DB}" destId="{EB099040-4257-4D55-91D9-38F7A16CE9F0}" srcOrd="0" destOrd="0" presId="urn:microsoft.com/office/officeart/2008/layout/LinedList"/>
    <dgm:cxn modelId="{E2E6424E-44CE-4A58-AA17-A45871825C88}" type="presOf" srcId="{4405FBAD-CBB7-4D17-A7B4-DEA9BDE45E75}" destId="{D29BD847-EDEF-4266-8298-742B98196CB4}" srcOrd="0" destOrd="0" presId="urn:microsoft.com/office/officeart/2008/layout/LinedList"/>
    <dgm:cxn modelId="{D9697369-96B8-43A0-8D13-FDFC326D090D}" type="presOf" srcId="{45699B95-1286-46BA-8922-C62CAAF6A266}" destId="{95FD32C7-93A2-4ACB-8420-60ECE7939F8C}" srcOrd="0" destOrd="0" presId="urn:microsoft.com/office/officeart/2008/layout/LinedList"/>
    <dgm:cxn modelId="{6C3559F7-50AB-498D-8B64-9D9DCA41E89A}" type="presOf" srcId="{9DAC36DC-CE11-4BC0-8211-4DCDDA41C9FF}" destId="{CC28B6E6-57CE-498C-BC3E-FD6D613F16A7}" srcOrd="0" destOrd="0" presId="urn:microsoft.com/office/officeart/2008/layout/LinedList"/>
    <dgm:cxn modelId="{63F11525-D581-497D-9ED4-FD357B872E6C}" srcId="{D589ED47-8D6A-45DE-AFB3-40CB82A16E34}" destId="{860FCBD9-5E15-4679-9D8C-CA683121063D}" srcOrd="0" destOrd="0" parTransId="{DAEE5C29-05F9-451E-9E9B-8EE2343C7983}" sibTransId="{0DC78AAD-0435-467C-8BAC-E504C8B5B1DD}"/>
    <dgm:cxn modelId="{5803F619-747C-41B4-B8AD-91FB1651844C}" srcId="{D589ED47-8D6A-45DE-AFB3-40CB82A16E34}" destId="{67539283-5581-4A27-B6AC-F1FAD404198B}" srcOrd="3" destOrd="0" parTransId="{7CF13B03-49D3-4FAA-835E-720D09CAA6DC}" sibTransId="{46A5ED75-A465-4307-9BD3-2028AEF54B52}"/>
    <dgm:cxn modelId="{550FB7FE-2D77-4AF5-BDB7-E52134E5EC32}" type="presOf" srcId="{5DCD7937-BD03-4306-B2CB-FE6F99A6CEE0}" destId="{CCF4A31A-296C-4C38-B591-21E1E9C9184F}" srcOrd="0" destOrd="0" presId="urn:microsoft.com/office/officeart/2008/layout/LinedList"/>
    <dgm:cxn modelId="{B5C36FB4-5A03-4A83-8292-E44A0042D1F2}" srcId="{4405FBAD-CBB7-4D17-A7B4-DEA9BDE45E75}" destId="{EB03A634-9005-4068-9725-1D6CDEA939DB}" srcOrd="0" destOrd="0" parTransId="{B8714BA7-C9D5-432A-9E16-FD0166C982F3}" sibTransId="{FE2A1B68-8CBF-4157-A0D0-1B5BB4DE8F42}"/>
    <dgm:cxn modelId="{37AA3607-6E61-4FBB-9CDB-5782BCA0F8C3}" type="presOf" srcId="{74A8699E-1986-42BA-A4FE-D1E95827A44C}" destId="{4841A4F9-8353-4D25-AB0D-6F52BAC1CBCE}" srcOrd="0" destOrd="0" presId="urn:microsoft.com/office/officeart/2008/layout/LinedList"/>
    <dgm:cxn modelId="{348E96F5-77EC-4038-844A-B104E15C26A1}" srcId="{74A8699E-1986-42BA-A4FE-D1E95827A44C}" destId="{64EC9F8F-953A-4688-8C77-0EFDB0767262}" srcOrd="0" destOrd="0" parTransId="{2C1C231B-A5E0-4F3E-BCC7-24DE83A2195F}" sibTransId="{F9A7F818-DE49-43A9-B766-5C2D0F1B9B3C}"/>
    <dgm:cxn modelId="{0F858763-0D42-4725-81F0-BCF06A3A1B18}" srcId="{D589ED47-8D6A-45DE-AFB3-40CB82A16E34}" destId="{4405FBAD-CBB7-4D17-A7B4-DEA9BDE45E75}" srcOrd="2" destOrd="0" parTransId="{73C5D068-950C-4DFB-997D-85D17AC01EFB}" sibTransId="{626AF0A3-57CF-4BC6-A3AB-1BF835FCDDC8}"/>
    <dgm:cxn modelId="{7708B644-33FF-4C37-87D4-8601CFC0A97C}" type="presOf" srcId="{D589ED47-8D6A-45DE-AFB3-40CB82A16E34}" destId="{C9D98AC0-2DFD-4F85-8880-7EFB9CD1F480}" srcOrd="0" destOrd="0" presId="urn:microsoft.com/office/officeart/2008/layout/LinedList"/>
    <dgm:cxn modelId="{84308C91-A321-45F4-A061-E95F6A067D05}" type="presOf" srcId="{67539283-5581-4A27-B6AC-F1FAD404198B}" destId="{5D1D0FD9-628A-439B-B8A1-4F51EB0EC325}" srcOrd="0" destOrd="0" presId="urn:microsoft.com/office/officeart/2008/layout/LinedList"/>
    <dgm:cxn modelId="{AD6DE6A8-AE78-40D4-B805-0E501186E73A}" srcId="{D589ED47-8D6A-45DE-AFB3-40CB82A16E34}" destId="{9DAC36DC-CE11-4BC0-8211-4DCDDA41C9FF}" srcOrd="4" destOrd="0" parTransId="{92801731-A884-4EC5-95F9-750604E1ED17}" sibTransId="{9ABC3BB4-250C-4641-941A-497F782A4495}"/>
    <dgm:cxn modelId="{A605AC52-6C89-45C1-8FDF-5BCDFF77AA60}" srcId="{D589ED47-8D6A-45DE-AFB3-40CB82A16E34}" destId="{74A8699E-1986-42BA-A4FE-D1E95827A44C}" srcOrd="1" destOrd="0" parTransId="{B76C43EB-45B5-4199-A669-01E057C73C02}" sibTransId="{FEA3B3BB-FD3B-4A37-821E-67741400A724}"/>
    <dgm:cxn modelId="{2F6C5E87-9337-47DC-8FBA-9269664056C7}" type="presOf" srcId="{860FCBD9-5E15-4679-9D8C-CA683121063D}" destId="{D35BDAD4-1E37-4C4A-96F6-8AADEBE2D502}" srcOrd="0" destOrd="0" presId="urn:microsoft.com/office/officeart/2008/layout/LinedList"/>
    <dgm:cxn modelId="{F9B9D8AE-D520-45F8-AD8C-D495AD9B7F00}" type="presParOf" srcId="{C9D98AC0-2DFD-4F85-8880-7EFB9CD1F480}" destId="{55105FBF-3717-4932-867C-226AD3EE32F7}" srcOrd="0" destOrd="0" presId="urn:microsoft.com/office/officeart/2008/layout/LinedList"/>
    <dgm:cxn modelId="{834AF33E-BD33-44C0-94B3-60819193B0B1}" type="presParOf" srcId="{C9D98AC0-2DFD-4F85-8880-7EFB9CD1F480}" destId="{4BE82EF4-31D3-472A-A419-1B0030318F1C}" srcOrd="1" destOrd="0" presId="urn:microsoft.com/office/officeart/2008/layout/LinedList"/>
    <dgm:cxn modelId="{9D8A2AAB-518E-425D-96A1-D494F35BE444}" type="presParOf" srcId="{4BE82EF4-31D3-472A-A419-1B0030318F1C}" destId="{D35BDAD4-1E37-4C4A-96F6-8AADEBE2D502}" srcOrd="0" destOrd="0" presId="urn:microsoft.com/office/officeart/2008/layout/LinedList"/>
    <dgm:cxn modelId="{EDD714C8-EACF-4A19-A4E5-1DA8EB89A4DB}" type="presParOf" srcId="{4BE82EF4-31D3-472A-A419-1B0030318F1C}" destId="{3037EAAA-A41C-4D6D-82C4-70F35C18E0AC}" srcOrd="1" destOrd="0" presId="urn:microsoft.com/office/officeart/2008/layout/LinedList"/>
    <dgm:cxn modelId="{826770CA-C74A-4275-B82D-751A34A9F017}" type="presParOf" srcId="{3037EAAA-A41C-4D6D-82C4-70F35C18E0AC}" destId="{6FDC0CD6-EE0F-4C02-85F7-74147D1475F1}" srcOrd="0" destOrd="0" presId="urn:microsoft.com/office/officeart/2008/layout/LinedList"/>
    <dgm:cxn modelId="{A72C103A-4C86-44BB-AE73-C0771B20E3E6}" type="presParOf" srcId="{3037EAAA-A41C-4D6D-82C4-70F35C18E0AC}" destId="{E54A6B80-F9EE-4335-8E9B-D6C0EDE60F50}" srcOrd="1" destOrd="0" presId="urn:microsoft.com/office/officeart/2008/layout/LinedList"/>
    <dgm:cxn modelId="{F3A5BD84-B8F5-41D2-B8E7-5719AD4032B0}" type="presParOf" srcId="{E54A6B80-F9EE-4335-8E9B-D6C0EDE60F50}" destId="{46E6A086-ABF8-4051-AB34-4A63230E1968}" srcOrd="0" destOrd="0" presId="urn:microsoft.com/office/officeart/2008/layout/LinedList"/>
    <dgm:cxn modelId="{1CF3C83E-99F6-4F9B-840F-AD395788A06A}" type="presParOf" srcId="{E54A6B80-F9EE-4335-8E9B-D6C0EDE60F50}" destId="{CCF4A31A-296C-4C38-B591-21E1E9C9184F}" srcOrd="1" destOrd="0" presId="urn:microsoft.com/office/officeart/2008/layout/LinedList"/>
    <dgm:cxn modelId="{6A5A9FB4-E6C0-487F-A452-BECC698BD086}" type="presParOf" srcId="{E54A6B80-F9EE-4335-8E9B-D6C0EDE60F50}" destId="{328D39CC-4792-4F86-A59A-D761271CBE46}" srcOrd="2" destOrd="0" presId="urn:microsoft.com/office/officeart/2008/layout/LinedList"/>
    <dgm:cxn modelId="{FB4881A5-209F-4D72-BDE4-3B4923C89FD9}" type="presParOf" srcId="{3037EAAA-A41C-4D6D-82C4-70F35C18E0AC}" destId="{0CE1591D-9B1E-4A41-93C9-57C6C364F39C}" srcOrd="2" destOrd="0" presId="urn:microsoft.com/office/officeart/2008/layout/LinedList"/>
    <dgm:cxn modelId="{17685496-013B-4614-8FA8-67D6C337D9A6}" type="presParOf" srcId="{3037EAAA-A41C-4D6D-82C4-70F35C18E0AC}" destId="{5F4D4D33-C9C9-450A-9210-EECCB22C075D}" srcOrd="3" destOrd="0" presId="urn:microsoft.com/office/officeart/2008/layout/LinedList"/>
    <dgm:cxn modelId="{B8B56EC3-E539-49B3-B85A-4C2B8391B0D7}" type="presParOf" srcId="{C9D98AC0-2DFD-4F85-8880-7EFB9CD1F480}" destId="{84C96A30-1C0E-4817-87BF-3C8081627793}" srcOrd="2" destOrd="0" presId="urn:microsoft.com/office/officeart/2008/layout/LinedList"/>
    <dgm:cxn modelId="{77C5E953-2140-4E53-A4EC-AB2A7741D207}" type="presParOf" srcId="{C9D98AC0-2DFD-4F85-8880-7EFB9CD1F480}" destId="{69CBB54C-7B7C-4E4A-AAA6-18CA0BB1C61F}" srcOrd="3" destOrd="0" presId="urn:microsoft.com/office/officeart/2008/layout/LinedList"/>
    <dgm:cxn modelId="{3422A9ED-D7FE-44E1-AF30-74D9DE59B514}" type="presParOf" srcId="{69CBB54C-7B7C-4E4A-AAA6-18CA0BB1C61F}" destId="{4841A4F9-8353-4D25-AB0D-6F52BAC1CBCE}" srcOrd="0" destOrd="0" presId="urn:microsoft.com/office/officeart/2008/layout/LinedList"/>
    <dgm:cxn modelId="{63B3AD93-3EBE-46CA-A61E-AB178AF7ED93}" type="presParOf" srcId="{69CBB54C-7B7C-4E4A-AAA6-18CA0BB1C61F}" destId="{98921B95-A139-462C-BAF1-EBCD389458FF}" srcOrd="1" destOrd="0" presId="urn:microsoft.com/office/officeart/2008/layout/LinedList"/>
    <dgm:cxn modelId="{63E1FC74-03D6-4A37-82BF-D64C234DF322}" type="presParOf" srcId="{98921B95-A139-462C-BAF1-EBCD389458FF}" destId="{42A3A44A-D370-45CA-8A4B-0D30D5967386}" srcOrd="0" destOrd="0" presId="urn:microsoft.com/office/officeart/2008/layout/LinedList"/>
    <dgm:cxn modelId="{E7C6C2D8-FD2C-48B0-B46B-B8E025B3F1E8}" type="presParOf" srcId="{98921B95-A139-462C-BAF1-EBCD389458FF}" destId="{A8245EF7-ECD9-4EE3-8233-3D33ED40B633}" srcOrd="1" destOrd="0" presId="urn:microsoft.com/office/officeart/2008/layout/LinedList"/>
    <dgm:cxn modelId="{C93282AF-82CB-41AF-BB11-A19AD237F1F1}" type="presParOf" srcId="{A8245EF7-ECD9-4EE3-8233-3D33ED40B633}" destId="{78A631BD-1538-4C01-9DCB-4B287925D736}" srcOrd="0" destOrd="0" presId="urn:microsoft.com/office/officeart/2008/layout/LinedList"/>
    <dgm:cxn modelId="{031C61BA-AA0F-4BFE-9FB2-EFCFDD078511}" type="presParOf" srcId="{A8245EF7-ECD9-4EE3-8233-3D33ED40B633}" destId="{617C3205-84B8-44A5-A3F3-298BD4CED416}" srcOrd="1" destOrd="0" presId="urn:microsoft.com/office/officeart/2008/layout/LinedList"/>
    <dgm:cxn modelId="{C79EF27A-840D-49D7-AAAC-B3018ECA9508}" type="presParOf" srcId="{A8245EF7-ECD9-4EE3-8233-3D33ED40B633}" destId="{F4851E33-9A6C-4B0E-B57C-4AF77E2BA8B1}" srcOrd="2" destOrd="0" presId="urn:microsoft.com/office/officeart/2008/layout/LinedList"/>
    <dgm:cxn modelId="{908ED846-F29C-4CD9-8951-BC7C2A94E9BB}" type="presParOf" srcId="{98921B95-A139-462C-BAF1-EBCD389458FF}" destId="{38DD1353-AD50-43C2-ACB0-C7EB7982D765}" srcOrd="2" destOrd="0" presId="urn:microsoft.com/office/officeart/2008/layout/LinedList"/>
    <dgm:cxn modelId="{71480F08-F62F-4FC5-B3F2-F0184C96331C}" type="presParOf" srcId="{98921B95-A139-462C-BAF1-EBCD389458FF}" destId="{142F6C9F-0A62-4D1A-A549-10CCEABE753A}" srcOrd="3" destOrd="0" presId="urn:microsoft.com/office/officeart/2008/layout/LinedList"/>
    <dgm:cxn modelId="{16A89358-7C27-4383-AD3E-9369F725D2E7}" type="presParOf" srcId="{C9D98AC0-2DFD-4F85-8880-7EFB9CD1F480}" destId="{9A429D86-53AE-40EF-81D7-023EAA95DC10}" srcOrd="4" destOrd="0" presId="urn:microsoft.com/office/officeart/2008/layout/LinedList"/>
    <dgm:cxn modelId="{4CFEA283-CBAC-4628-91A0-AD394157BFA7}" type="presParOf" srcId="{C9D98AC0-2DFD-4F85-8880-7EFB9CD1F480}" destId="{0A679248-3AF4-403E-8640-BEC9456764CD}" srcOrd="5" destOrd="0" presId="urn:microsoft.com/office/officeart/2008/layout/LinedList"/>
    <dgm:cxn modelId="{C11BDB11-96A7-4771-85BD-9F1031E87DF6}" type="presParOf" srcId="{0A679248-3AF4-403E-8640-BEC9456764CD}" destId="{D29BD847-EDEF-4266-8298-742B98196CB4}" srcOrd="0" destOrd="0" presId="urn:microsoft.com/office/officeart/2008/layout/LinedList"/>
    <dgm:cxn modelId="{8D47E4C5-BA8E-476B-BA6D-56E3635F54D7}" type="presParOf" srcId="{0A679248-3AF4-403E-8640-BEC9456764CD}" destId="{E4851634-D7E9-4AA4-B303-E8B9F9B77524}" srcOrd="1" destOrd="0" presId="urn:microsoft.com/office/officeart/2008/layout/LinedList"/>
    <dgm:cxn modelId="{8DF723F8-E0C4-4B0F-9501-B6275C193619}" type="presParOf" srcId="{E4851634-D7E9-4AA4-B303-E8B9F9B77524}" destId="{7C2A9348-925B-4FB2-9F32-29577A9D630B}" srcOrd="0" destOrd="0" presId="urn:microsoft.com/office/officeart/2008/layout/LinedList"/>
    <dgm:cxn modelId="{036ABFFE-FF12-4099-9EA1-46068EDBB13D}" type="presParOf" srcId="{E4851634-D7E9-4AA4-B303-E8B9F9B77524}" destId="{3D7ECAFD-0EE8-4C1B-BE38-F097394F3A21}" srcOrd="1" destOrd="0" presId="urn:microsoft.com/office/officeart/2008/layout/LinedList"/>
    <dgm:cxn modelId="{3C0E8BC5-A8A0-4273-87D0-1BA879EA7AA2}" type="presParOf" srcId="{3D7ECAFD-0EE8-4C1B-BE38-F097394F3A21}" destId="{92CEFBF7-94AB-4346-A143-3315DC8DDB4A}" srcOrd="0" destOrd="0" presId="urn:microsoft.com/office/officeart/2008/layout/LinedList"/>
    <dgm:cxn modelId="{C861345C-95AF-4EC9-9DCB-FF8871ABAB56}" type="presParOf" srcId="{3D7ECAFD-0EE8-4C1B-BE38-F097394F3A21}" destId="{EB099040-4257-4D55-91D9-38F7A16CE9F0}" srcOrd="1" destOrd="0" presId="urn:microsoft.com/office/officeart/2008/layout/LinedList"/>
    <dgm:cxn modelId="{5373E81F-9EDE-4448-BB3A-17159BB13B5D}" type="presParOf" srcId="{3D7ECAFD-0EE8-4C1B-BE38-F097394F3A21}" destId="{AD5918E9-BB31-47F6-93CA-A38EBA3BE96D}" srcOrd="2" destOrd="0" presId="urn:microsoft.com/office/officeart/2008/layout/LinedList"/>
    <dgm:cxn modelId="{30E66524-D347-4016-AC7E-BECCCE1F7203}" type="presParOf" srcId="{E4851634-D7E9-4AA4-B303-E8B9F9B77524}" destId="{1531F8E8-A6C7-4123-8A44-7D971E6B0C6F}" srcOrd="2" destOrd="0" presId="urn:microsoft.com/office/officeart/2008/layout/LinedList"/>
    <dgm:cxn modelId="{1BADE005-5680-45A4-9B15-7C3E333F5F6B}" type="presParOf" srcId="{E4851634-D7E9-4AA4-B303-E8B9F9B77524}" destId="{0EA8BA01-E9DB-4F4F-B300-85E271F77D18}" srcOrd="3" destOrd="0" presId="urn:microsoft.com/office/officeart/2008/layout/LinedList"/>
    <dgm:cxn modelId="{F1DD9C38-2183-40FF-AC01-F0C056F1DBF8}" type="presParOf" srcId="{C9D98AC0-2DFD-4F85-8880-7EFB9CD1F480}" destId="{10DE77F3-DA08-43FE-8867-3D7664C09EC3}" srcOrd="6" destOrd="0" presId="urn:microsoft.com/office/officeart/2008/layout/LinedList"/>
    <dgm:cxn modelId="{4ACADC63-CF6E-457E-A170-F3AEDE08B4C0}" type="presParOf" srcId="{C9D98AC0-2DFD-4F85-8880-7EFB9CD1F480}" destId="{C04C0191-1DD1-4CC2-9FB4-49E789EFCE5B}" srcOrd="7" destOrd="0" presId="urn:microsoft.com/office/officeart/2008/layout/LinedList"/>
    <dgm:cxn modelId="{77F91C47-E8FE-4A79-9384-342ADC8BD085}" type="presParOf" srcId="{C04C0191-1DD1-4CC2-9FB4-49E789EFCE5B}" destId="{5D1D0FD9-628A-439B-B8A1-4F51EB0EC325}" srcOrd="0" destOrd="0" presId="urn:microsoft.com/office/officeart/2008/layout/LinedList"/>
    <dgm:cxn modelId="{50214F11-2DDF-44E4-9131-695F70DB463E}" type="presParOf" srcId="{C04C0191-1DD1-4CC2-9FB4-49E789EFCE5B}" destId="{0D96191A-0395-4E16-AB2C-022173F0077B}" srcOrd="1" destOrd="0" presId="urn:microsoft.com/office/officeart/2008/layout/LinedList"/>
    <dgm:cxn modelId="{9F57AD6F-B080-41E5-BBF5-85915BA2A264}" type="presParOf" srcId="{0D96191A-0395-4E16-AB2C-022173F0077B}" destId="{CDA87446-D900-45B5-A004-9B789FBE0FEE}" srcOrd="0" destOrd="0" presId="urn:microsoft.com/office/officeart/2008/layout/LinedList"/>
    <dgm:cxn modelId="{2CDD43B9-8D1E-47A1-91CF-2EDABAA8DCE9}" type="presParOf" srcId="{0D96191A-0395-4E16-AB2C-022173F0077B}" destId="{C8744665-DA9B-4D56-BDBA-984237022BDA}" srcOrd="1" destOrd="0" presId="urn:microsoft.com/office/officeart/2008/layout/LinedList"/>
    <dgm:cxn modelId="{1BD19FFE-6918-4283-A71E-F5F5E874477B}" type="presParOf" srcId="{C8744665-DA9B-4D56-BDBA-984237022BDA}" destId="{0299B29F-FE3C-4E0D-8E36-432714E307C1}" srcOrd="0" destOrd="0" presId="urn:microsoft.com/office/officeart/2008/layout/LinedList"/>
    <dgm:cxn modelId="{8DB4D0C6-09FE-4E89-8B4A-15A69AD5C407}" type="presParOf" srcId="{C8744665-DA9B-4D56-BDBA-984237022BDA}" destId="{D68EF9A0-A4BE-4510-B5F2-F5201FF261B9}" srcOrd="1" destOrd="0" presId="urn:microsoft.com/office/officeart/2008/layout/LinedList"/>
    <dgm:cxn modelId="{07A78E66-B80A-4D8E-AA94-14117BCB62A7}" type="presParOf" srcId="{C8744665-DA9B-4D56-BDBA-984237022BDA}" destId="{570A2B1C-D863-4FA1-94B8-E862E87CA50F}" srcOrd="2" destOrd="0" presId="urn:microsoft.com/office/officeart/2008/layout/LinedList"/>
    <dgm:cxn modelId="{D915387C-0071-46DC-881B-31D12DB16B6D}" type="presParOf" srcId="{0D96191A-0395-4E16-AB2C-022173F0077B}" destId="{F4A5F5B7-8B16-472E-93AE-16707B183B85}" srcOrd="2" destOrd="0" presId="urn:microsoft.com/office/officeart/2008/layout/LinedList"/>
    <dgm:cxn modelId="{BB24B052-871D-4B09-BEA3-65452D6175D5}" type="presParOf" srcId="{0D96191A-0395-4E16-AB2C-022173F0077B}" destId="{FF720768-A1A6-4534-8709-66A0CD22E589}" srcOrd="3" destOrd="0" presId="urn:microsoft.com/office/officeart/2008/layout/LinedList"/>
    <dgm:cxn modelId="{C7AD05D3-9EC4-426C-9735-4D62795F2E9A}" type="presParOf" srcId="{C9D98AC0-2DFD-4F85-8880-7EFB9CD1F480}" destId="{91CFB9DD-5E99-47EC-B6C3-2F8C0F34BC5C}" srcOrd="8" destOrd="0" presId="urn:microsoft.com/office/officeart/2008/layout/LinedList"/>
    <dgm:cxn modelId="{C037AD30-AE51-4A4B-9594-51A48F093AB3}" type="presParOf" srcId="{C9D98AC0-2DFD-4F85-8880-7EFB9CD1F480}" destId="{DA19FAD3-AA34-4701-8A2C-D7F495DBD011}" srcOrd="9" destOrd="0" presId="urn:microsoft.com/office/officeart/2008/layout/LinedList"/>
    <dgm:cxn modelId="{EDB81F05-2A01-48B9-8C1E-E7C04CF55CFD}" type="presParOf" srcId="{DA19FAD3-AA34-4701-8A2C-D7F495DBD011}" destId="{CC28B6E6-57CE-498C-BC3E-FD6D613F16A7}" srcOrd="0" destOrd="0" presId="urn:microsoft.com/office/officeart/2008/layout/LinedList"/>
    <dgm:cxn modelId="{B7006D33-4911-435E-876D-DDBAB42605AA}" type="presParOf" srcId="{DA19FAD3-AA34-4701-8A2C-D7F495DBD011}" destId="{2BA845DA-77F0-4501-8964-303852F2EA06}" srcOrd="1" destOrd="0" presId="urn:microsoft.com/office/officeart/2008/layout/LinedList"/>
    <dgm:cxn modelId="{A5367C58-9D56-4CCF-827B-B98AD5EFDDBC}" type="presParOf" srcId="{2BA845DA-77F0-4501-8964-303852F2EA06}" destId="{55AAB762-168A-4DCF-A0D7-AC20E551A8DB}" srcOrd="0" destOrd="0" presId="urn:microsoft.com/office/officeart/2008/layout/LinedList"/>
    <dgm:cxn modelId="{2A614DA4-023E-484E-9008-A71344C7C471}" type="presParOf" srcId="{2BA845DA-77F0-4501-8964-303852F2EA06}" destId="{E1762F2C-0A3A-4AB2-A8C5-86FA4BBC42DD}" srcOrd="1" destOrd="0" presId="urn:microsoft.com/office/officeart/2008/layout/LinedList"/>
    <dgm:cxn modelId="{70F0919F-9328-4667-8C48-47CE89C9E963}" type="presParOf" srcId="{E1762F2C-0A3A-4AB2-A8C5-86FA4BBC42DD}" destId="{A1ACF84B-E6BB-4827-8FD8-F3F85A213CC5}" srcOrd="0" destOrd="0" presId="urn:microsoft.com/office/officeart/2008/layout/LinedList"/>
    <dgm:cxn modelId="{AAEEA1D9-E2A9-4B9C-A7E2-29DBF09532AF}" type="presParOf" srcId="{E1762F2C-0A3A-4AB2-A8C5-86FA4BBC42DD}" destId="{95FD32C7-93A2-4ACB-8420-60ECE7939F8C}" srcOrd="1" destOrd="0" presId="urn:microsoft.com/office/officeart/2008/layout/LinedList"/>
    <dgm:cxn modelId="{E6ABE92E-A932-416F-8E3D-0233860062E2}" type="presParOf" srcId="{E1762F2C-0A3A-4AB2-A8C5-86FA4BBC42DD}" destId="{A780E69D-E9BF-4564-818D-2D193C1CE139}" srcOrd="2" destOrd="0" presId="urn:microsoft.com/office/officeart/2008/layout/LinedList"/>
    <dgm:cxn modelId="{2EBFC6DA-A91D-4E49-BC70-3792E43162A4}" type="presParOf" srcId="{2BA845DA-77F0-4501-8964-303852F2EA06}" destId="{E5AEE4C1-457F-4042-B1B2-48DBD80D9EE6}" srcOrd="2" destOrd="0" presId="urn:microsoft.com/office/officeart/2008/layout/LinedList"/>
    <dgm:cxn modelId="{8F2AD8F0-AAE7-4BE7-9F95-1A0316776751}" type="presParOf" srcId="{2BA845DA-77F0-4501-8964-303852F2EA06}" destId="{CAE04168-729F-4736-89BF-481B979CB201}" srcOrd="3"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AF8088-6525-48F7-AFB0-3B448FCAF14F}">
      <dsp:nvSpPr>
        <dsp:cNvPr id="0" name=""/>
        <dsp:cNvSpPr/>
      </dsp:nvSpPr>
      <dsp:spPr>
        <a:xfrm>
          <a:off x="0" y="185743"/>
          <a:ext cx="11075894" cy="1392299"/>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lang="en-US" sz="3500" kern="1200" dirty="0"/>
            <a:t>Identify the potential benefits and burdens associated with emerging modes</a:t>
          </a:r>
        </a:p>
      </dsp:txBody>
      <dsp:txXfrm>
        <a:off x="67966" y="253709"/>
        <a:ext cx="10939962" cy="1256367"/>
      </dsp:txXfrm>
    </dsp:sp>
    <dsp:sp modelId="{3D4F31D9-471C-483C-BF08-3B6AB6372C8D}">
      <dsp:nvSpPr>
        <dsp:cNvPr id="0" name=""/>
        <dsp:cNvSpPr/>
      </dsp:nvSpPr>
      <dsp:spPr>
        <a:xfrm>
          <a:off x="0" y="1678843"/>
          <a:ext cx="11075894" cy="1392299"/>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lang="en-US" sz="3500" kern="1200" dirty="0"/>
            <a:t>Describe the mobility needs of underserved populations and how emerging modes address or neglect these needs</a:t>
          </a:r>
        </a:p>
      </dsp:txBody>
      <dsp:txXfrm>
        <a:off x="67966" y="1746809"/>
        <a:ext cx="10939962" cy="1256367"/>
      </dsp:txXfrm>
    </dsp:sp>
    <dsp:sp modelId="{3047AB35-E79C-4165-B319-4AF67536B45D}">
      <dsp:nvSpPr>
        <dsp:cNvPr id="0" name=""/>
        <dsp:cNvSpPr/>
      </dsp:nvSpPr>
      <dsp:spPr>
        <a:xfrm>
          <a:off x="0" y="3171943"/>
          <a:ext cx="11075894" cy="1392299"/>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lang="en-US" sz="3500" kern="1200" dirty="0"/>
            <a:t>Evaluate various strategies designed to increase access to emerging modes for underserved populations</a:t>
          </a:r>
        </a:p>
      </dsp:txBody>
      <dsp:txXfrm>
        <a:off x="67966" y="3239909"/>
        <a:ext cx="10939962" cy="12563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D457C1-F940-4636-A3F1-F36E76A87520}">
      <dsp:nvSpPr>
        <dsp:cNvPr id="0" name=""/>
        <dsp:cNvSpPr/>
      </dsp:nvSpPr>
      <dsp:spPr>
        <a:xfrm>
          <a:off x="0" y="81529"/>
          <a:ext cx="4519181" cy="839474"/>
        </a:xfrm>
        <a:prstGeom prst="round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US" sz="3500" kern="1200" dirty="0"/>
            <a:t>Geographic Placement</a:t>
          </a:r>
        </a:p>
      </dsp:txBody>
      <dsp:txXfrm>
        <a:off x="40980" y="122509"/>
        <a:ext cx="4437221" cy="757514"/>
      </dsp:txXfrm>
    </dsp:sp>
    <dsp:sp modelId="{D173D470-00FA-42B4-995E-0793A1FACE94}">
      <dsp:nvSpPr>
        <dsp:cNvPr id="0" name=""/>
        <dsp:cNvSpPr/>
      </dsp:nvSpPr>
      <dsp:spPr>
        <a:xfrm>
          <a:off x="0" y="1021804"/>
          <a:ext cx="4519181" cy="839474"/>
        </a:xfrm>
        <a:prstGeom prst="round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US" sz="3500" kern="1200"/>
            <a:t>Unbanked</a:t>
          </a:r>
        </a:p>
      </dsp:txBody>
      <dsp:txXfrm>
        <a:off x="40980" y="1062784"/>
        <a:ext cx="4437221" cy="757514"/>
      </dsp:txXfrm>
    </dsp:sp>
    <dsp:sp modelId="{31F52C6C-C717-4D69-81C8-1535FB513AD1}">
      <dsp:nvSpPr>
        <dsp:cNvPr id="0" name=""/>
        <dsp:cNvSpPr/>
      </dsp:nvSpPr>
      <dsp:spPr>
        <a:xfrm>
          <a:off x="0" y="1962079"/>
          <a:ext cx="4519181" cy="839474"/>
        </a:xfrm>
        <a:prstGeom prst="round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US" sz="3500" kern="1200"/>
            <a:t>Digital Divide</a:t>
          </a:r>
        </a:p>
      </dsp:txBody>
      <dsp:txXfrm>
        <a:off x="40980" y="2003059"/>
        <a:ext cx="4437221" cy="757514"/>
      </dsp:txXfrm>
    </dsp:sp>
    <dsp:sp modelId="{58C70146-9033-4AC5-A550-8DBB2A577076}">
      <dsp:nvSpPr>
        <dsp:cNvPr id="0" name=""/>
        <dsp:cNvSpPr/>
      </dsp:nvSpPr>
      <dsp:spPr>
        <a:xfrm>
          <a:off x="0" y="2902354"/>
          <a:ext cx="4519181" cy="839474"/>
        </a:xfrm>
        <a:prstGeom prst="round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US" sz="3500" kern="1200"/>
            <a:t>Social Barriers</a:t>
          </a:r>
        </a:p>
      </dsp:txBody>
      <dsp:txXfrm>
        <a:off x="40980" y="2943334"/>
        <a:ext cx="4437221" cy="75751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DC482F-7ECA-4AF8-A3FB-56A72E9D99F6}">
      <dsp:nvSpPr>
        <dsp:cNvPr id="0" name=""/>
        <dsp:cNvSpPr/>
      </dsp:nvSpPr>
      <dsp:spPr>
        <a:xfrm>
          <a:off x="0" y="167757"/>
          <a:ext cx="3463230" cy="662400"/>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rtl="0">
            <a:lnSpc>
              <a:spcPct val="90000"/>
            </a:lnSpc>
            <a:spcBef>
              <a:spcPct val="0"/>
            </a:spcBef>
            <a:spcAft>
              <a:spcPct val="35000"/>
            </a:spcAft>
          </a:pPr>
          <a:r>
            <a:rPr lang="en-US" sz="2300" kern="1200"/>
            <a:t>Potential Equity Concerns:</a:t>
          </a:r>
        </a:p>
      </dsp:txBody>
      <dsp:txXfrm>
        <a:off x="0" y="167757"/>
        <a:ext cx="3463230" cy="662400"/>
      </dsp:txXfrm>
    </dsp:sp>
    <dsp:sp modelId="{5A3FDF4A-7032-43E1-8DE3-7F9AD64C997D}">
      <dsp:nvSpPr>
        <dsp:cNvPr id="0" name=""/>
        <dsp:cNvSpPr/>
      </dsp:nvSpPr>
      <dsp:spPr>
        <a:xfrm>
          <a:off x="0" y="830158"/>
          <a:ext cx="3463230" cy="2651670"/>
        </a:xfrm>
        <a:prstGeom prst="rect">
          <a:avLst/>
        </a:prstGeom>
        <a:solidFill>
          <a:schemeClr val="accent5">
            <a:alpha val="90000"/>
            <a:tint val="40000"/>
            <a:hueOff val="0"/>
            <a:satOff val="0"/>
            <a:lumOff val="0"/>
            <a:alphaOff val="0"/>
          </a:schemeClr>
        </a:solidFill>
        <a:ln w="12700" cap="flat" cmpd="sng" algn="ctr">
          <a:solidFill>
            <a:schemeClr val="accent5">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rtl="0">
            <a:lnSpc>
              <a:spcPct val="90000"/>
            </a:lnSpc>
            <a:spcBef>
              <a:spcPct val="0"/>
            </a:spcBef>
            <a:spcAft>
              <a:spcPct val="15000"/>
            </a:spcAft>
            <a:buChar char="••"/>
          </a:pPr>
          <a:r>
            <a:rPr lang="en-US" sz="2300" kern="1200"/>
            <a:t>Many technology-based strategies require apps to communicate with system users</a:t>
          </a:r>
        </a:p>
        <a:p>
          <a:pPr marL="228600" lvl="1" indent="-228600" algn="l" defTabSz="1022350" rtl="0">
            <a:lnSpc>
              <a:spcPct val="90000"/>
            </a:lnSpc>
            <a:spcBef>
              <a:spcPct val="0"/>
            </a:spcBef>
            <a:spcAft>
              <a:spcPct val="15000"/>
            </a:spcAft>
            <a:buChar char="••"/>
          </a:pPr>
          <a:r>
            <a:rPr lang="en-US" sz="2300" kern="1200"/>
            <a:t>Dynamic pricing mechanisms require credit cards/debit cards</a:t>
          </a:r>
        </a:p>
      </dsp:txBody>
      <dsp:txXfrm>
        <a:off x="0" y="830158"/>
        <a:ext cx="3463230" cy="265167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105FBF-3717-4932-867C-226AD3EE32F7}">
      <dsp:nvSpPr>
        <dsp:cNvPr id="0" name=""/>
        <dsp:cNvSpPr/>
      </dsp:nvSpPr>
      <dsp:spPr>
        <a:xfrm>
          <a:off x="0" y="531"/>
          <a:ext cx="11318462"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35BDAD4-1E37-4C4A-96F6-8AADEBE2D502}">
      <dsp:nvSpPr>
        <dsp:cNvPr id="0" name=""/>
        <dsp:cNvSpPr/>
      </dsp:nvSpPr>
      <dsp:spPr>
        <a:xfrm>
          <a:off x="0" y="531"/>
          <a:ext cx="2263692"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rtl="0">
            <a:lnSpc>
              <a:spcPct val="90000"/>
            </a:lnSpc>
            <a:spcBef>
              <a:spcPct val="0"/>
            </a:spcBef>
            <a:spcAft>
              <a:spcPct val="35000"/>
            </a:spcAft>
          </a:pPr>
          <a:r>
            <a:rPr lang="en-US" sz="2900" kern="1200"/>
            <a:t>Spatial</a:t>
          </a:r>
        </a:p>
      </dsp:txBody>
      <dsp:txXfrm>
        <a:off x="0" y="531"/>
        <a:ext cx="2263692" cy="870055"/>
      </dsp:txXfrm>
    </dsp:sp>
    <dsp:sp modelId="{CCF4A31A-296C-4C38-B591-21E1E9C9184F}">
      <dsp:nvSpPr>
        <dsp:cNvPr id="0" name=""/>
        <dsp:cNvSpPr/>
      </dsp:nvSpPr>
      <dsp:spPr>
        <a:xfrm>
          <a:off x="2433469" y="40040"/>
          <a:ext cx="8884992" cy="7901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n-US" sz="2200" kern="1200" dirty="0"/>
            <a:t>Spatial factors that compromise daily travel needs </a:t>
          </a:r>
        </a:p>
      </dsp:txBody>
      <dsp:txXfrm>
        <a:off x="2433469" y="40040"/>
        <a:ext cx="8884992" cy="790186"/>
      </dsp:txXfrm>
    </dsp:sp>
    <dsp:sp modelId="{0CE1591D-9B1E-4A41-93C9-57C6C364F39C}">
      <dsp:nvSpPr>
        <dsp:cNvPr id="0" name=""/>
        <dsp:cNvSpPr/>
      </dsp:nvSpPr>
      <dsp:spPr>
        <a:xfrm>
          <a:off x="2263692" y="830227"/>
          <a:ext cx="9054769" cy="0"/>
        </a:xfrm>
        <a:prstGeom prst="line">
          <a:avLst/>
        </a:prstGeom>
        <a:solidFill>
          <a:schemeClr val="accent5">
            <a:hueOff val="0"/>
            <a:satOff val="0"/>
            <a:lumOff val="0"/>
            <a:alphaOff val="0"/>
          </a:schemeClr>
        </a:solidFill>
        <a:ln w="12700" cap="flat" cmpd="sng" algn="ctr">
          <a:solidFill>
            <a:schemeClr val="accent5">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4C96A30-1C0E-4817-87BF-3C8081627793}">
      <dsp:nvSpPr>
        <dsp:cNvPr id="0" name=""/>
        <dsp:cNvSpPr/>
      </dsp:nvSpPr>
      <dsp:spPr>
        <a:xfrm>
          <a:off x="0" y="870586"/>
          <a:ext cx="11318462"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841A4F9-8353-4D25-AB0D-6F52BAC1CBCE}">
      <dsp:nvSpPr>
        <dsp:cNvPr id="0" name=""/>
        <dsp:cNvSpPr/>
      </dsp:nvSpPr>
      <dsp:spPr>
        <a:xfrm>
          <a:off x="0" y="870586"/>
          <a:ext cx="2263692"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rtl="0">
            <a:lnSpc>
              <a:spcPct val="90000"/>
            </a:lnSpc>
            <a:spcBef>
              <a:spcPct val="0"/>
            </a:spcBef>
            <a:spcAft>
              <a:spcPct val="35000"/>
            </a:spcAft>
          </a:pPr>
          <a:r>
            <a:rPr lang="en-US" sz="2900" kern="1200"/>
            <a:t>Temporal</a:t>
          </a:r>
        </a:p>
      </dsp:txBody>
      <dsp:txXfrm>
        <a:off x="0" y="870586"/>
        <a:ext cx="2263692" cy="870055"/>
      </dsp:txXfrm>
    </dsp:sp>
    <dsp:sp modelId="{617C3205-84B8-44A5-A3F3-298BD4CED416}">
      <dsp:nvSpPr>
        <dsp:cNvPr id="0" name=""/>
        <dsp:cNvSpPr/>
      </dsp:nvSpPr>
      <dsp:spPr>
        <a:xfrm>
          <a:off x="2433469" y="910095"/>
          <a:ext cx="8884992" cy="7901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n-US" sz="2200" kern="1200" dirty="0"/>
            <a:t>Travel time barriers that inhibit a user from completing time-sensitive trips, such as arriving to work</a:t>
          </a:r>
        </a:p>
      </dsp:txBody>
      <dsp:txXfrm>
        <a:off x="2433469" y="910095"/>
        <a:ext cx="8884992" cy="790186"/>
      </dsp:txXfrm>
    </dsp:sp>
    <dsp:sp modelId="{38DD1353-AD50-43C2-ACB0-C7EB7982D765}">
      <dsp:nvSpPr>
        <dsp:cNvPr id="0" name=""/>
        <dsp:cNvSpPr/>
      </dsp:nvSpPr>
      <dsp:spPr>
        <a:xfrm>
          <a:off x="2263692" y="1700282"/>
          <a:ext cx="9054769" cy="0"/>
        </a:xfrm>
        <a:prstGeom prst="line">
          <a:avLst/>
        </a:prstGeom>
        <a:solidFill>
          <a:schemeClr val="accent5">
            <a:hueOff val="0"/>
            <a:satOff val="0"/>
            <a:lumOff val="0"/>
            <a:alphaOff val="0"/>
          </a:schemeClr>
        </a:solidFill>
        <a:ln w="12700" cap="flat" cmpd="sng" algn="ctr">
          <a:solidFill>
            <a:schemeClr val="accent5">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A429D86-53AE-40EF-81D7-023EAA95DC10}">
      <dsp:nvSpPr>
        <dsp:cNvPr id="0" name=""/>
        <dsp:cNvSpPr/>
      </dsp:nvSpPr>
      <dsp:spPr>
        <a:xfrm>
          <a:off x="0" y="1740641"/>
          <a:ext cx="11318462"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29BD847-EDEF-4266-8298-742B98196CB4}">
      <dsp:nvSpPr>
        <dsp:cNvPr id="0" name=""/>
        <dsp:cNvSpPr/>
      </dsp:nvSpPr>
      <dsp:spPr>
        <a:xfrm>
          <a:off x="0" y="1740641"/>
          <a:ext cx="2263692"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rtl="0">
            <a:lnSpc>
              <a:spcPct val="90000"/>
            </a:lnSpc>
            <a:spcBef>
              <a:spcPct val="0"/>
            </a:spcBef>
            <a:spcAft>
              <a:spcPct val="35000"/>
            </a:spcAft>
          </a:pPr>
          <a:r>
            <a:rPr lang="en-US" sz="2900" kern="1200"/>
            <a:t>Economic</a:t>
          </a:r>
        </a:p>
      </dsp:txBody>
      <dsp:txXfrm>
        <a:off x="0" y="1740641"/>
        <a:ext cx="2263692" cy="870055"/>
      </dsp:txXfrm>
    </dsp:sp>
    <dsp:sp modelId="{EB099040-4257-4D55-91D9-38F7A16CE9F0}">
      <dsp:nvSpPr>
        <dsp:cNvPr id="0" name=""/>
        <dsp:cNvSpPr/>
      </dsp:nvSpPr>
      <dsp:spPr>
        <a:xfrm>
          <a:off x="2433469" y="1780150"/>
          <a:ext cx="8884992" cy="7901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n-US" sz="2200" kern="1200"/>
            <a:t>Direct and indirect costs that create economic hardship or preclude users from completing basic travel </a:t>
          </a:r>
        </a:p>
      </dsp:txBody>
      <dsp:txXfrm>
        <a:off x="2433469" y="1780150"/>
        <a:ext cx="8884992" cy="790186"/>
      </dsp:txXfrm>
    </dsp:sp>
    <dsp:sp modelId="{1531F8E8-A6C7-4123-8A44-7D971E6B0C6F}">
      <dsp:nvSpPr>
        <dsp:cNvPr id="0" name=""/>
        <dsp:cNvSpPr/>
      </dsp:nvSpPr>
      <dsp:spPr>
        <a:xfrm>
          <a:off x="2263692" y="2570337"/>
          <a:ext cx="9054769" cy="0"/>
        </a:xfrm>
        <a:prstGeom prst="line">
          <a:avLst/>
        </a:prstGeom>
        <a:solidFill>
          <a:schemeClr val="accent5">
            <a:hueOff val="0"/>
            <a:satOff val="0"/>
            <a:lumOff val="0"/>
            <a:alphaOff val="0"/>
          </a:schemeClr>
        </a:solidFill>
        <a:ln w="12700" cap="flat" cmpd="sng" algn="ctr">
          <a:solidFill>
            <a:schemeClr val="accent5">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0DE77F3-DA08-43FE-8867-3D7664C09EC3}">
      <dsp:nvSpPr>
        <dsp:cNvPr id="0" name=""/>
        <dsp:cNvSpPr/>
      </dsp:nvSpPr>
      <dsp:spPr>
        <a:xfrm>
          <a:off x="0" y="2610696"/>
          <a:ext cx="11318462"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D1D0FD9-628A-439B-B8A1-4F51EB0EC325}">
      <dsp:nvSpPr>
        <dsp:cNvPr id="0" name=""/>
        <dsp:cNvSpPr/>
      </dsp:nvSpPr>
      <dsp:spPr>
        <a:xfrm>
          <a:off x="0" y="2610696"/>
          <a:ext cx="2263692"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rtl="0">
            <a:lnSpc>
              <a:spcPct val="90000"/>
            </a:lnSpc>
            <a:spcBef>
              <a:spcPct val="0"/>
            </a:spcBef>
            <a:spcAft>
              <a:spcPct val="35000"/>
            </a:spcAft>
          </a:pPr>
          <a:r>
            <a:rPr lang="en-US" sz="2900" kern="1200"/>
            <a:t>Psychological</a:t>
          </a:r>
        </a:p>
      </dsp:txBody>
      <dsp:txXfrm>
        <a:off x="0" y="2610696"/>
        <a:ext cx="2263692" cy="870055"/>
      </dsp:txXfrm>
    </dsp:sp>
    <dsp:sp modelId="{D68EF9A0-A4BE-4510-B5F2-F5201FF261B9}">
      <dsp:nvSpPr>
        <dsp:cNvPr id="0" name=""/>
        <dsp:cNvSpPr/>
      </dsp:nvSpPr>
      <dsp:spPr>
        <a:xfrm>
          <a:off x="2433469" y="2650205"/>
          <a:ext cx="8884992" cy="7901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n-US" sz="2200" kern="1200"/>
            <a:t>Physical and cognitive limitations that make using standard transportation modes difficult or impossible</a:t>
          </a:r>
        </a:p>
      </dsp:txBody>
      <dsp:txXfrm>
        <a:off x="2433469" y="2650205"/>
        <a:ext cx="8884992" cy="790186"/>
      </dsp:txXfrm>
    </dsp:sp>
    <dsp:sp modelId="{F4A5F5B7-8B16-472E-93AE-16707B183B85}">
      <dsp:nvSpPr>
        <dsp:cNvPr id="0" name=""/>
        <dsp:cNvSpPr/>
      </dsp:nvSpPr>
      <dsp:spPr>
        <a:xfrm>
          <a:off x="2263692" y="3440392"/>
          <a:ext cx="9054769" cy="0"/>
        </a:xfrm>
        <a:prstGeom prst="line">
          <a:avLst/>
        </a:prstGeom>
        <a:solidFill>
          <a:schemeClr val="accent5">
            <a:hueOff val="0"/>
            <a:satOff val="0"/>
            <a:lumOff val="0"/>
            <a:alphaOff val="0"/>
          </a:schemeClr>
        </a:solidFill>
        <a:ln w="12700" cap="flat" cmpd="sng" algn="ctr">
          <a:solidFill>
            <a:schemeClr val="accent5">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1CFB9DD-5E99-47EC-B6C3-2F8C0F34BC5C}">
      <dsp:nvSpPr>
        <dsp:cNvPr id="0" name=""/>
        <dsp:cNvSpPr/>
      </dsp:nvSpPr>
      <dsp:spPr>
        <a:xfrm>
          <a:off x="0" y="3480751"/>
          <a:ext cx="11318462"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C28B6E6-57CE-498C-BC3E-FD6D613F16A7}">
      <dsp:nvSpPr>
        <dsp:cNvPr id="0" name=""/>
        <dsp:cNvSpPr/>
      </dsp:nvSpPr>
      <dsp:spPr>
        <a:xfrm>
          <a:off x="0" y="3480751"/>
          <a:ext cx="2263692"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rtl="0">
            <a:lnSpc>
              <a:spcPct val="90000"/>
            </a:lnSpc>
            <a:spcBef>
              <a:spcPct val="0"/>
            </a:spcBef>
            <a:spcAft>
              <a:spcPct val="35000"/>
            </a:spcAft>
          </a:pPr>
          <a:r>
            <a:rPr lang="en-US" sz="2900" kern="1200"/>
            <a:t>Social</a:t>
          </a:r>
        </a:p>
      </dsp:txBody>
      <dsp:txXfrm>
        <a:off x="0" y="3480751"/>
        <a:ext cx="2263692" cy="870055"/>
      </dsp:txXfrm>
    </dsp:sp>
    <dsp:sp modelId="{95FD32C7-93A2-4ACB-8420-60ECE7939F8C}">
      <dsp:nvSpPr>
        <dsp:cNvPr id="0" name=""/>
        <dsp:cNvSpPr/>
      </dsp:nvSpPr>
      <dsp:spPr>
        <a:xfrm>
          <a:off x="2433469" y="3520261"/>
          <a:ext cx="8884992" cy="7901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n-US" sz="2200" kern="1200"/>
            <a:t>Physical and cognitive limitations that make using standard transportation modes difficult or impossible </a:t>
          </a:r>
        </a:p>
      </dsp:txBody>
      <dsp:txXfrm>
        <a:off x="2433469" y="3520261"/>
        <a:ext cx="8884992" cy="790186"/>
      </dsp:txXfrm>
    </dsp:sp>
    <dsp:sp modelId="{E5AEE4C1-457F-4042-B1B2-48DBD80D9EE6}">
      <dsp:nvSpPr>
        <dsp:cNvPr id="0" name=""/>
        <dsp:cNvSpPr/>
      </dsp:nvSpPr>
      <dsp:spPr>
        <a:xfrm>
          <a:off x="2263692" y="4310447"/>
          <a:ext cx="9054769" cy="0"/>
        </a:xfrm>
        <a:prstGeom prst="line">
          <a:avLst/>
        </a:prstGeom>
        <a:solidFill>
          <a:schemeClr val="accent5">
            <a:hueOff val="0"/>
            <a:satOff val="0"/>
            <a:lumOff val="0"/>
            <a:alphaOff val="0"/>
          </a:schemeClr>
        </a:solidFill>
        <a:ln w="12700" cap="flat" cmpd="sng" algn="ctr">
          <a:solidFill>
            <a:schemeClr val="accent5">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E39B9E-AF2E-481C-933E-5CB1E91939B7}" type="datetimeFigureOut">
              <a:rPr lang="en-US" smtClean="0"/>
              <a:t>5/27/2022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A369A0-DCBA-4D38-AB62-88309E3BFB37}" type="slidenum">
              <a:rPr lang="en-US" smtClean="0"/>
              <a:t>‹#›</a:t>
            </a:fld>
            <a:endParaRPr lang="en-US"/>
          </a:p>
        </p:txBody>
      </p:sp>
    </p:spTree>
    <p:extLst>
      <p:ext uri="{BB962C8B-B14F-4D97-AF65-F5344CB8AC3E}">
        <p14:creationId xmlns:p14="http://schemas.microsoft.com/office/powerpoint/2010/main" val="7220017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greenlining.org/resources/electric-vehicles-for-all/"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1</a:t>
            </a:fld>
            <a:endParaRPr lang="en-US"/>
          </a:p>
        </p:txBody>
      </p:sp>
    </p:spTree>
    <p:extLst>
      <p:ext uri="{BB962C8B-B14F-4D97-AF65-F5344CB8AC3E}">
        <p14:creationId xmlns:p14="http://schemas.microsoft.com/office/powerpoint/2010/main" val="39915493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Talking Points: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The mobility equity framework gives</a:t>
            </a:r>
            <a:r>
              <a:rPr lang="en-US" sz="1200" b="0" i="0" kern="1200" baseline="0" dirty="0">
                <a:solidFill>
                  <a:schemeClr val="tx1"/>
                </a:solidFill>
                <a:effectLst/>
                <a:latin typeface="+mn-lt"/>
                <a:ea typeface="+mn-ea"/>
                <a:cs typeface="+mn-cs"/>
              </a:rPr>
              <a:t> community members decision-making control. In the context of shared mobility, </a:t>
            </a:r>
            <a:r>
              <a:rPr lang="en-US" baseline="0" dirty="0"/>
              <a:t>bike-sharing, car-sharing, ride-sharing, and other shared mobility projects can be evaluated by community members for potential equity concerns before the project gets funded and commissioned.</a:t>
            </a: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baseline="0" dirty="0"/>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Greenlining.</a:t>
            </a:r>
            <a:r>
              <a:rPr lang="en-US" baseline="0" dirty="0"/>
              <a:t> (2018). Mobility equity framework: How to make transportation work for people. </a:t>
            </a:r>
            <a:r>
              <a:rPr lang="en-US" dirty="0"/>
              <a:t>https://greenlining.org/publications/2018/mobility-equity-framework/</a:t>
            </a: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10</a:t>
            </a:fld>
            <a:endParaRPr lang="en-US"/>
          </a:p>
        </p:txBody>
      </p:sp>
    </p:spTree>
    <p:extLst>
      <p:ext uri="{BB962C8B-B14F-4D97-AF65-F5344CB8AC3E}">
        <p14:creationId xmlns:p14="http://schemas.microsoft.com/office/powerpoint/2010/main" val="40577784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Talking Points:</a:t>
            </a:r>
          </a:p>
          <a:p>
            <a:pPr marL="171450" indent="-171450">
              <a:buFont typeface="Arial" panose="020B0604020202020204" pitchFamily="34" charset="0"/>
              <a:buChar char="•"/>
            </a:pPr>
            <a:r>
              <a:rPr lang="en-US" dirty="0"/>
              <a:t>Spatial</a:t>
            </a:r>
          </a:p>
          <a:p>
            <a:r>
              <a:rPr lang="en-US" sz="1200" b="0" i="0" u="none" strike="noStrike" kern="1200" baseline="0" dirty="0">
                <a:latin typeface="+mn-lt"/>
                <a:ea typeface="+mn-ea"/>
                <a:cs typeface="+mn-cs"/>
              </a:rPr>
              <a:t>Spatial factors that compromise daily travel needs (e.g., excessively long distances between destinations, lack of public transit within walking distance) 	</a:t>
            </a:r>
          </a:p>
          <a:p>
            <a:pPr marL="628650" lvl="1" indent="-171450">
              <a:buFont typeface="Arial" panose="020B0604020202020204" pitchFamily="34" charset="0"/>
              <a:buChar char="•"/>
            </a:pPr>
            <a:r>
              <a:rPr lang="en-US" sz="1200" b="0" i="0" u="none" strike="noStrike" kern="1200" baseline="0" dirty="0">
                <a:latin typeface="+mn-lt"/>
                <a:ea typeface="+mn-ea"/>
                <a:cs typeface="+mn-cs"/>
              </a:rPr>
              <a:t>Public transit operators and ridesourcing first- and last-mile partnerships </a:t>
            </a:r>
          </a:p>
          <a:p>
            <a:pPr marL="628650" lvl="1" indent="-171450">
              <a:buFont typeface="Arial" panose="020B0604020202020204" pitchFamily="34" charset="0"/>
              <a:buChar char="•"/>
            </a:pPr>
            <a:r>
              <a:rPr lang="en-US" sz="1200" b="0" i="0" u="none" strike="noStrike" kern="1200" baseline="0" dirty="0" err="1">
                <a:latin typeface="+mn-lt"/>
                <a:ea typeface="+mn-ea"/>
                <a:cs typeface="+mn-cs"/>
              </a:rPr>
              <a:t>Microtransit</a:t>
            </a:r>
            <a:r>
              <a:rPr lang="en-US" sz="1200" b="0" i="0" u="none" strike="noStrike" kern="1200" baseline="0" dirty="0">
                <a:latin typeface="+mn-lt"/>
                <a:ea typeface="+mn-ea"/>
                <a:cs typeface="+mn-cs"/>
              </a:rPr>
              <a:t> for lower-density areas </a:t>
            </a:r>
          </a:p>
          <a:p>
            <a:pPr marL="628650" lvl="1" indent="-171450">
              <a:buFont typeface="Arial" panose="020B0604020202020204" pitchFamily="34" charset="0"/>
              <a:buChar char="•"/>
            </a:pPr>
            <a:r>
              <a:rPr lang="en-US" sz="1200" b="0" i="0" u="none" strike="noStrike" kern="1200" baseline="0" dirty="0">
                <a:latin typeface="+mn-lt"/>
                <a:ea typeface="+mn-ea"/>
                <a:cs typeface="+mn-cs"/>
              </a:rPr>
              <a:t>Higher operating costs in lower-density exurban and rural settings </a:t>
            </a:r>
          </a:p>
          <a:p>
            <a:pPr marL="628650" lvl="1" indent="-171450">
              <a:buFont typeface="Arial" panose="020B0604020202020204" pitchFamily="34" charset="0"/>
              <a:buChar char="•"/>
            </a:pPr>
            <a:r>
              <a:rPr lang="en-US" sz="1200" b="0" i="0" u="none" strike="noStrike" kern="1200" baseline="0" dirty="0">
                <a:latin typeface="+mn-lt"/>
                <a:ea typeface="+mn-ea"/>
                <a:cs typeface="+mn-cs"/>
              </a:rPr>
              <a:t>Limited curb space for increasing variety of mobility services </a:t>
            </a:r>
          </a:p>
          <a:p>
            <a:pPr marL="171450" indent="-171450">
              <a:buFont typeface="Arial" panose="020B0604020202020204" pitchFamily="34" charset="0"/>
              <a:buChar char="•"/>
            </a:pPr>
            <a:r>
              <a:rPr lang="en-US" dirty="0"/>
              <a:t>Temporal</a:t>
            </a:r>
          </a:p>
          <a:p>
            <a:r>
              <a:rPr lang="en-US" sz="1200" b="0" i="0" u="none" strike="noStrike" kern="1200" baseline="0" dirty="0">
                <a:latin typeface="+mn-lt"/>
                <a:ea typeface="+mn-ea"/>
                <a:cs typeface="+mn-cs"/>
              </a:rPr>
              <a:t>Travel time barriers that inhibit a user from completing time-sensitive trips, such as arriving to work (e.g. public transit reliability issues, limited operating hours, traffic congestion) </a:t>
            </a:r>
          </a:p>
          <a:p>
            <a:pPr marL="628650" lvl="1" indent="-171450">
              <a:buFont typeface="Arial" panose="020B0604020202020204" pitchFamily="34" charset="0"/>
              <a:buChar char="•"/>
            </a:pPr>
            <a:r>
              <a:rPr lang="en-US" sz="1200" b="0" i="0" u="none" strike="noStrike" kern="1200" baseline="0" dirty="0">
                <a:latin typeface="+mn-lt"/>
                <a:ea typeface="+mn-ea"/>
                <a:cs typeface="+mn-cs"/>
              </a:rPr>
              <a:t>Dynamic </a:t>
            </a:r>
            <a:r>
              <a:rPr lang="en-US" sz="1200" b="0" i="0" u="none" strike="noStrike" kern="1200" baseline="0" dirty="0" err="1">
                <a:latin typeface="+mn-lt"/>
                <a:ea typeface="+mn-ea"/>
                <a:cs typeface="+mn-cs"/>
              </a:rPr>
              <a:t>microtransit</a:t>
            </a:r>
            <a:r>
              <a:rPr lang="en-US" sz="1200" b="0" i="0" u="none" strike="noStrike" kern="1200" baseline="0" dirty="0">
                <a:latin typeface="+mn-lt"/>
                <a:ea typeface="+mn-ea"/>
                <a:cs typeface="+mn-cs"/>
              </a:rPr>
              <a:t> </a:t>
            </a:r>
          </a:p>
          <a:p>
            <a:pPr marL="628650" lvl="1" indent="-171450">
              <a:buFont typeface="Arial" panose="020B0604020202020204" pitchFamily="34" charset="0"/>
              <a:buChar char="•"/>
            </a:pPr>
            <a:r>
              <a:rPr lang="en-US" sz="1200" b="0" i="0" u="none" strike="noStrike" kern="1200" baseline="0" dirty="0">
                <a:latin typeface="+mn-lt"/>
                <a:ea typeface="+mn-ea"/>
                <a:cs typeface="+mn-cs"/>
              </a:rPr>
              <a:t>Late-night ridesourcing and shuttle services </a:t>
            </a:r>
          </a:p>
          <a:p>
            <a:pPr marL="628650" lvl="1" indent="-171450">
              <a:buFont typeface="Arial" panose="020B0604020202020204" pitchFamily="34" charset="0"/>
              <a:buChar char="•"/>
            </a:pPr>
            <a:r>
              <a:rPr lang="en-US" sz="1200" b="0" i="0" u="none" strike="noStrike" kern="1200" baseline="0" dirty="0">
                <a:latin typeface="+mn-lt"/>
                <a:ea typeface="+mn-ea"/>
                <a:cs typeface="+mn-cs"/>
              </a:rPr>
              <a:t>Commuter carpooling services </a:t>
            </a:r>
          </a:p>
          <a:p>
            <a:pPr marL="628650" lvl="1" indent="-171450">
              <a:buFont typeface="Arial" panose="020B0604020202020204" pitchFamily="34" charset="0"/>
              <a:buChar char="•"/>
            </a:pPr>
            <a:r>
              <a:rPr lang="en-US" sz="1200" b="0" i="0" u="none" strike="noStrike" kern="1200" baseline="0" dirty="0">
                <a:latin typeface="+mn-lt"/>
                <a:ea typeface="+mn-ea"/>
                <a:cs typeface="+mn-cs"/>
              </a:rPr>
              <a:t>Wait-time and travel-time volatility on congested roadways </a:t>
            </a:r>
          </a:p>
          <a:p>
            <a:pPr marL="628650" lvl="1" indent="-171450">
              <a:buFont typeface="Arial" panose="020B0604020202020204" pitchFamily="34" charset="0"/>
              <a:buChar char="•"/>
            </a:pPr>
            <a:r>
              <a:rPr lang="en-US" sz="1200" b="0" i="0" u="none" strike="noStrike" kern="1200" baseline="0" dirty="0">
                <a:latin typeface="+mn-lt"/>
                <a:ea typeface="+mn-ea"/>
                <a:cs typeface="+mn-cs"/>
              </a:rPr>
              <a:t>Unpredictable wait times due to supply fluctuations </a:t>
            </a:r>
          </a:p>
          <a:p>
            <a:pPr marL="171450" indent="-171450">
              <a:buFont typeface="Arial" panose="020B0604020202020204" pitchFamily="34" charset="0"/>
              <a:buChar char="•"/>
            </a:pPr>
            <a:r>
              <a:rPr lang="en-US" dirty="0"/>
              <a:t>Economic</a:t>
            </a:r>
          </a:p>
          <a:p>
            <a:r>
              <a:rPr lang="en-US" sz="1200" b="0" i="0" u="none" strike="noStrike" kern="1200" baseline="0" dirty="0">
                <a:latin typeface="+mn-lt"/>
                <a:ea typeface="+mn-ea"/>
                <a:cs typeface="+mn-cs"/>
              </a:rPr>
              <a:t>Direct costs (e.g., fares, tolls, vehicle ownership costs) and indirect costs (e.g., smartphone, Internet, credit card access) that create economic hardship or preclude users from completing basic travel 	</a:t>
            </a:r>
          </a:p>
          <a:p>
            <a:pPr marL="628650" lvl="1" indent="-171450">
              <a:buFont typeface="Arial" panose="020B0604020202020204" pitchFamily="34" charset="0"/>
              <a:buChar char="•"/>
            </a:pPr>
            <a:r>
              <a:rPr lang="en-US" sz="1200" b="0" i="0" u="none" strike="noStrike" kern="1200" baseline="0" dirty="0">
                <a:latin typeface="+mn-lt"/>
                <a:ea typeface="+mn-ea"/>
                <a:cs typeface="+mn-cs"/>
              </a:rPr>
              <a:t>Shared mobility subsidies for low-income users </a:t>
            </a:r>
          </a:p>
          <a:p>
            <a:pPr marL="628650" lvl="1" indent="-171450">
              <a:buFont typeface="Arial" panose="020B0604020202020204" pitchFamily="34" charset="0"/>
              <a:buChar char="•"/>
            </a:pPr>
            <a:r>
              <a:rPr lang="en-US" sz="1200" b="0" i="0" u="none" strike="noStrike" kern="1200" baseline="0" dirty="0">
                <a:latin typeface="+mn-lt"/>
                <a:ea typeface="+mn-ea"/>
                <a:cs typeface="+mn-cs"/>
              </a:rPr>
              <a:t>Multiple payment options for shared mobility services </a:t>
            </a:r>
          </a:p>
          <a:p>
            <a:pPr marL="628650" lvl="1" indent="-171450">
              <a:buFont typeface="Arial" panose="020B0604020202020204" pitchFamily="34" charset="0"/>
              <a:buChar char="•"/>
            </a:pPr>
            <a:r>
              <a:rPr lang="en-US" sz="1200" b="0" i="0" u="none" strike="noStrike" kern="1200" baseline="0" dirty="0">
                <a:latin typeface="+mn-lt"/>
                <a:ea typeface="+mn-ea"/>
                <a:cs typeface="+mn-cs"/>
              </a:rPr>
              <a:t>Multi-modal hubs with Wi-Fi access </a:t>
            </a:r>
          </a:p>
          <a:p>
            <a:pPr marL="628650" lvl="1" indent="-171450">
              <a:buFont typeface="Arial" panose="020B0604020202020204" pitchFamily="34" charset="0"/>
              <a:buChar char="•"/>
            </a:pPr>
            <a:r>
              <a:rPr lang="en-US" sz="1200" b="0" i="0" u="none" strike="noStrike" kern="1200" baseline="0" dirty="0">
                <a:latin typeface="+mn-lt"/>
                <a:ea typeface="+mn-ea"/>
                <a:cs typeface="+mn-cs"/>
              </a:rPr>
              <a:t>Credit/Debit Card payment </a:t>
            </a:r>
          </a:p>
          <a:p>
            <a:pPr marL="628650" lvl="1" indent="-171450">
              <a:buFont typeface="Arial" panose="020B0604020202020204" pitchFamily="34" charset="0"/>
              <a:buChar char="•"/>
            </a:pPr>
            <a:r>
              <a:rPr lang="en-US" sz="1200" b="0" i="0" u="none" strike="noStrike" kern="1200" baseline="0" dirty="0">
                <a:latin typeface="+mn-lt"/>
                <a:ea typeface="+mn-ea"/>
                <a:cs typeface="+mn-cs"/>
              </a:rPr>
              <a:t>High cost for longer distance and peak-demand trips </a:t>
            </a:r>
          </a:p>
          <a:p>
            <a:pPr marL="628650" lvl="1" indent="-171450">
              <a:buFont typeface="Arial" panose="020B0604020202020204" pitchFamily="34" charset="0"/>
              <a:buChar char="•"/>
            </a:pPr>
            <a:r>
              <a:rPr lang="en-US" sz="1200" b="0" i="0" u="none" strike="noStrike" kern="1200" baseline="0" dirty="0">
                <a:latin typeface="+mn-lt"/>
                <a:ea typeface="+mn-ea"/>
                <a:cs typeface="+mn-cs"/>
              </a:rPr>
              <a:t>Maintaining affordability, while providing livable wages </a:t>
            </a:r>
          </a:p>
          <a:p>
            <a:pPr marL="171450" indent="-171450">
              <a:buFont typeface="Arial" panose="020B0604020202020204" pitchFamily="34" charset="0"/>
              <a:buChar char="•"/>
            </a:pPr>
            <a:r>
              <a:rPr lang="en-US" dirty="0"/>
              <a:t>Psychological</a:t>
            </a:r>
          </a:p>
          <a:p>
            <a:r>
              <a:rPr lang="en-US" sz="1200" b="0" i="0" u="none" strike="noStrike" kern="1200" baseline="0" dirty="0">
                <a:latin typeface="+mn-lt"/>
                <a:ea typeface="+mn-ea"/>
                <a:cs typeface="+mn-cs"/>
              </a:rPr>
              <a:t>Physical and cognitive limitations that make using standard transportation modes difficult or impossible (e.g., infants, older adults, and disabled) 	</a:t>
            </a:r>
          </a:p>
          <a:p>
            <a:pPr marL="628650" lvl="1" indent="-171450">
              <a:buFont typeface="Arial" panose="020B0604020202020204" pitchFamily="34" charset="0"/>
              <a:buChar char="•"/>
            </a:pPr>
            <a:r>
              <a:rPr lang="en-US" sz="1200" b="0" i="0" u="none" strike="noStrike" kern="1200" baseline="0" dirty="0">
                <a:latin typeface="+mn-lt"/>
                <a:ea typeface="+mn-ea"/>
                <a:cs typeface="+mn-cs"/>
              </a:rPr>
              <a:t>Older adult-focused shared mobility services </a:t>
            </a:r>
          </a:p>
          <a:p>
            <a:pPr marL="628650" lvl="1" indent="-171450">
              <a:buFont typeface="Arial" panose="020B0604020202020204" pitchFamily="34" charset="0"/>
              <a:buChar char="•"/>
            </a:pPr>
            <a:r>
              <a:rPr lang="en-US" sz="1200" b="0" i="0" u="none" strike="noStrike" kern="1200" baseline="0" dirty="0">
                <a:latin typeface="+mn-lt"/>
                <a:ea typeface="+mn-ea"/>
                <a:cs typeface="+mn-cs"/>
              </a:rPr>
              <a:t>Voice activated mobility app features </a:t>
            </a:r>
          </a:p>
          <a:p>
            <a:pPr marL="628650" lvl="1" indent="-171450">
              <a:buFont typeface="Arial" panose="020B0604020202020204" pitchFamily="34" charset="0"/>
              <a:buChar char="•"/>
            </a:pPr>
            <a:r>
              <a:rPr lang="en-US" sz="1200" b="0" i="0" u="none" strike="noStrike" kern="1200" baseline="0" dirty="0">
                <a:latin typeface="+mn-lt"/>
                <a:ea typeface="+mn-ea"/>
                <a:cs typeface="+mn-cs"/>
              </a:rPr>
              <a:t>Maintaining legacy technology access </a:t>
            </a:r>
          </a:p>
          <a:p>
            <a:pPr marL="628650" lvl="1" indent="-171450">
              <a:buFont typeface="Arial" panose="020B0604020202020204" pitchFamily="34" charset="0"/>
              <a:buChar char="•"/>
            </a:pPr>
            <a:r>
              <a:rPr lang="en-US" sz="1200" b="0" i="0" u="none" strike="noStrike" kern="1200" baseline="0" dirty="0">
                <a:latin typeface="+mn-lt"/>
                <a:ea typeface="+mn-ea"/>
                <a:cs typeface="+mn-cs"/>
              </a:rPr>
              <a:t>Ensuring adequate driver training </a:t>
            </a:r>
          </a:p>
          <a:p>
            <a:endParaRPr lang="en-US" dirty="0"/>
          </a:p>
          <a:p>
            <a:pPr marL="171450" indent="-171450">
              <a:buFont typeface="Arial" panose="020B0604020202020204" pitchFamily="34" charset="0"/>
              <a:buChar char="•"/>
            </a:pPr>
            <a:r>
              <a:rPr lang="en-US" dirty="0"/>
              <a:t>Social</a:t>
            </a:r>
          </a:p>
          <a:p>
            <a:r>
              <a:rPr lang="en-US" sz="1200" b="0" i="0" u="none" strike="noStrike" kern="1200" baseline="0" dirty="0">
                <a:latin typeface="+mn-lt"/>
                <a:ea typeface="+mn-ea"/>
                <a:cs typeface="+mn-cs"/>
              </a:rPr>
              <a:t>Social, cultural, safety, and language barriers that inhibit a user’s comfort with using transportation (e.g. neighborhood crime, poorly targeted marketing, lack of multi-language information) 	</a:t>
            </a:r>
          </a:p>
          <a:p>
            <a:pPr marL="628650" lvl="1" indent="-171450">
              <a:buFont typeface="Arial" panose="020B0604020202020204" pitchFamily="34" charset="0"/>
              <a:buChar char="•"/>
            </a:pPr>
            <a:r>
              <a:rPr lang="en-US" sz="1200" b="0" i="0" u="none" strike="noStrike" kern="1200" baseline="0" dirty="0">
                <a:latin typeface="+mn-lt"/>
                <a:ea typeface="+mn-ea"/>
                <a:cs typeface="+mn-cs"/>
              </a:rPr>
              <a:t>Ridesourcing app interface that minimizes sociodemographic profiling </a:t>
            </a:r>
          </a:p>
          <a:p>
            <a:pPr marL="628650" lvl="1" indent="-171450">
              <a:buFont typeface="Arial" panose="020B0604020202020204" pitchFamily="34" charset="0"/>
              <a:buChar char="•"/>
            </a:pPr>
            <a:r>
              <a:rPr lang="en-US" sz="1200" b="0" i="0" u="none" strike="noStrike" kern="1200" baseline="0" dirty="0">
                <a:latin typeface="+mn-lt"/>
                <a:ea typeface="+mn-ea"/>
                <a:cs typeface="+mn-cs"/>
              </a:rPr>
              <a:t>Targeted outreach to low-income and minorities </a:t>
            </a:r>
          </a:p>
          <a:p>
            <a:pPr marL="628650" lvl="1" indent="-171450">
              <a:buFont typeface="Arial" panose="020B0604020202020204" pitchFamily="34" charset="0"/>
              <a:buChar char="•"/>
            </a:pPr>
            <a:r>
              <a:rPr lang="en-US" sz="1200" b="0" i="0" u="none" strike="noStrike" kern="1200" baseline="0" dirty="0">
                <a:latin typeface="+mn-lt"/>
                <a:ea typeface="+mn-ea"/>
                <a:cs typeface="+mn-cs"/>
              </a:rPr>
              <a:t>App information in user’s native language </a:t>
            </a:r>
          </a:p>
          <a:p>
            <a:pPr marL="628650" lvl="1" indent="-171450">
              <a:buFont typeface="Arial" panose="020B0604020202020204" pitchFamily="34" charset="0"/>
              <a:buChar char="•"/>
            </a:pPr>
            <a:r>
              <a:rPr lang="en-US" sz="1200" b="0" i="0" u="none" strike="noStrike" kern="1200" baseline="0" dirty="0">
                <a:latin typeface="+mn-lt"/>
                <a:ea typeface="+mn-ea"/>
                <a:cs typeface="+mn-cs"/>
              </a:rPr>
              <a:t>Attracting marginalized groups </a:t>
            </a:r>
          </a:p>
          <a:p>
            <a:pPr marL="628650" lvl="1" indent="-171450">
              <a:buFont typeface="Arial" panose="020B0604020202020204" pitchFamily="34" charset="0"/>
              <a:buChar char="•"/>
            </a:pPr>
            <a:r>
              <a:rPr lang="en-US" sz="1200" b="0" i="0" u="none" strike="noStrike" kern="1200" baseline="0" dirty="0">
                <a:latin typeface="+mn-lt"/>
                <a:ea typeface="+mn-ea"/>
                <a:cs typeface="+mn-cs"/>
              </a:rPr>
              <a:t>Driver prejudice against riders </a:t>
            </a:r>
          </a:p>
          <a:p>
            <a:pPr marL="628650" lvl="1" indent="-171450">
              <a:buFont typeface="Arial" panose="020B0604020202020204" pitchFamily="34" charset="0"/>
              <a:buChar char="•"/>
            </a:pPr>
            <a:r>
              <a:rPr lang="en-US" sz="1200" b="0" i="0" u="none" strike="noStrike" kern="1200" baseline="0" dirty="0">
                <a:latin typeface="+mn-lt"/>
                <a:ea typeface="+mn-ea"/>
                <a:cs typeface="+mn-cs"/>
              </a:rPr>
              <a:t>Providing security at un-manned vehicle stations </a:t>
            </a:r>
          </a:p>
          <a:p>
            <a:r>
              <a:rPr lang="en-US" sz="1200" b="0" i="0" u="none" strike="noStrike" kern="1200" baseline="0" dirty="0">
                <a:latin typeface="+mn-lt"/>
                <a:ea typeface="+mn-ea"/>
                <a:cs typeface="+mn-cs"/>
              </a:rPr>
              <a:t>	</a:t>
            </a:r>
          </a:p>
          <a:p>
            <a:r>
              <a:rPr lang="en-US" dirty="0"/>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Shaheen</a:t>
            </a:r>
            <a:r>
              <a:rPr lang="en-US" dirty="0"/>
              <a:t>, S., Bell, C., Cohen, A., &amp; </a:t>
            </a:r>
            <a:r>
              <a:rPr lang="en-US" dirty="0" err="1"/>
              <a:t>Yelchuru</a:t>
            </a:r>
            <a:r>
              <a:rPr lang="en-US" dirty="0"/>
              <a:t>, B. (2017). Travel behavior: Shared mobility and transportation equity (No. PL-18-007).</a:t>
            </a: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11</a:t>
            </a:fld>
            <a:endParaRPr lang="en-US"/>
          </a:p>
        </p:txBody>
      </p:sp>
    </p:spTree>
    <p:extLst>
      <p:ext uri="{BB962C8B-B14F-4D97-AF65-F5344CB8AC3E}">
        <p14:creationId xmlns:p14="http://schemas.microsoft.com/office/powerpoint/2010/main" val="3456126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8A369A0-DCBA-4D38-AB62-88309E3BFB37}" type="slidenum">
              <a:rPr lang="en-US" smtClean="0"/>
              <a:t>12</a:t>
            </a:fld>
            <a:endParaRPr lang="en-US"/>
          </a:p>
        </p:txBody>
      </p:sp>
    </p:spTree>
    <p:extLst>
      <p:ext uri="{BB962C8B-B14F-4D97-AF65-F5344CB8AC3E}">
        <p14:creationId xmlns:p14="http://schemas.microsoft.com/office/powerpoint/2010/main" val="34379448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a:t>
            </a:r>
            <a:r>
              <a:rPr lang="en-US" baseline="0" dirty="0"/>
              <a:t> Points:</a:t>
            </a:r>
            <a:endParaRPr lang="en-US" dirty="0"/>
          </a:p>
          <a:p>
            <a:r>
              <a:rPr lang="en-US" dirty="0"/>
              <a:t>When compared to </a:t>
            </a:r>
            <a:r>
              <a:rPr lang="en-US" baseline="0" dirty="0"/>
              <a:t>internal combustion engine (ICE) vehicles, e</a:t>
            </a:r>
            <a:r>
              <a:rPr lang="en-US" dirty="0"/>
              <a:t>lectric vehicles (EVs) are considered to be efficient, cause less air pollution, and</a:t>
            </a:r>
            <a:r>
              <a:rPr lang="en-US" baseline="0" dirty="0"/>
              <a:t> are cheaper to drive (cost of gas vs. cost of electricity)</a:t>
            </a:r>
            <a:r>
              <a:rPr lang="en-US" dirty="0"/>
              <a:t>. However, EV</a:t>
            </a:r>
            <a:r>
              <a:rPr lang="en-US" baseline="0" dirty="0"/>
              <a:t> adoption has not always resulted in the fair distribution of benefits and burdens.</a:t>
            </a:r>
          </a:p>
          <a:p>
            <a:endParaRPr lang="en-US" baseline="0" dirty="0"/>
          </a:p>
          <a:p>
            <a:pPr marL="0" indent="0">
              <a:buFont typeface="Arial" panose="020B0604020202020204" pitchFamily="34" charset="0"/>
              <a:buNone/>
            </a:pPr>
            <a:r>
              <a:rPr lang="en-US" sz="1200" b="0" i="0" kern="1200" baseline="0" dirty="0">
                <a:solidFill>
                  <a:schemeClr val="tx1"/>
                </a:solidFill>
                <a:effectLst/>
                <a:latin typeface="+mn-lt"/>
                <a:ea typeface="+mn-ea"/>
                <a:cs typeface="+mn-cs"/>
              </a:rPr>
              <a:t>Suggestion: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aseline="0" dirty="0"/>
              <a:t>Before you move to the next slide, complete the knowledge probe activity </a:t>
            </a:r>
            <a:r>
              <a:rPr lang="en-US" sz="1200" b="0" i="0" u="none" strike="noStrike" kern="1200" baseline="0" dirty="0">
                <a:solidFill>
                  <a:schemeClr val="tx1"/>
                </a:solidFill>
                <a:latin typeface="+mn-lt"/>
                <a:ea typeface="+mn-ea"/>
                <a:cs typeface="+mn-cs"/>
              </a:rPr>
              <a:t>Module 7 Probe Question #3 </a:t>
            </a:r>
            <a:r>
              <a:rPr lang="en-US" dirty="0"/>
              <a:t>(see the</a:t>
            </a:r>
            <a:r>
              <a:rPr lang="en-US" baseline="0" dirty="0"/>
              <a:t> module outline for more information):</a:t>
            </a:r>
          </a:p>
          <a:p>
            <a:pPr lvl="0"/>
            <a:r>
              <a:rPr lang="en-US" sz="1200" kern="1200" dirty="0">
                <a:solidFill>
                  <a:schemeClr val="tx1"/>
                </a:solidFill>
                <a:effectLst/>
                <a:latin typeface="+mn-lt"/>
                <a:ea typeface="+mn-ea"/>
                <a:cs typeface="+mn-cs"/>
              </a:rPr>
              <a:t>What are some potential inequities related to widespread</a:t>
            </a:r>
            <a:r>
              <a:rPr lang="en-US" sz="1200" kern="1200" baseline="0" dirty="0">
                <a:solidFill>
                  <a:schemeClr val="tx1"/>
                </a:solidFill>
                <a:effectLst/>
                <a:latin typeface="+mn-lt"/>
                <a:ea typeface="+mn-ea"/>
                <a:cs typeface="+mn-cs"/>
              </a:rPr>
              <a:t> adoption and deployment </a:t>
            </a:r>
            <a:r>
              <a:rPr lang="en-US" sz="1200" kern="1200" dirty="0">
                <a:solidFill>
                  <a:schemeClr val="tx1"/>
                </a:solidFill>
                <a:effectLst/>
                <a:latin typeface="+mn-lt"/>
                <a:ea typeface="+mn-ea"/>
                <a:cs typeface="+mn-cs"/>
              </a:rPr>
              <a:t>of electric vehicles?</a:t>
            </a:r>
          </a:p>
          <a:p>
            <a:endParaRPr lang="en-US" dirty="0"/>
          </a:p>
          <a:p>
            <a:r>
              <a:rPr lang="en-US" dirty="0"/>
              <a:t>Hint:</a:t>
            </a:r>
          </a:p>
          <a:p>
            <a:pPr marL="171450" indent="-171450">
              <a:buFont typeface="Arial" panose="020B0604020202020204" pitchFamily="34" charset="0"/>
              <a:buChar char="•"/>
            </a:pPr>
            <a:r>
              <a:rPr lang="en-US" dirty="0"/>
              <a:t>Financial accessibility of EV ownership and thus access to the benefits of EV charging infrastructure;</a:t>
            </a:r>
          </a:p>
          <a:p>
            <a:pPr marL="171450" indent="-171450">
              <a:buFont typeface="Arial" panose="020B0604020202020204" pitchFamily="34" charset="0"/>
              <a:buChar char="•"/>
            </a:pPr>
            <a:r>
              <a:rPr lang="en-US" dirty="0"/>
              <a:t>Geographic coverage of EV charging infrastructure, e.g., EV “charging deserts” with gaps in coverage;</a:t>
            </a:r>
          </a:p>
          <a:p>
            <a:pPr marL="171450" indent="-171450">
              <a:buFont typeface="Arial" panose="020B0604020202020204" pitchFamily="34" charset="0"/>
              <a:buChar char="•"/>
            </a:pPr>
            <a:r>
              <a:rPr lang="en-US" dirty="0"/>
              <a:t>Variations in at-home charging capabilities, e.g., for renters, residents in multi-unit dwellings, or residents without dedicated parking;</a:t>
            </a:r>
          </a:p>
          <a:p>
            <a:pPr marL="171450" indent="-171450">
              <a:buFont typeface="Arial" panose="020B0604020202020204" pitchFamily="34" charset="0"/>
              <a:buChar char="•"/>
            </a:pPr>
            <a:r>
              <a:rPr lang="en-US" dirty="0"/>
              <a:t>Accessibility of EV charging equipment for those with disabilities;</a:t>
            </a:r>
          </a:p>
          <a:p>
            <a:pPr marL="171450" indent="-171450">
              <a:buFont typeface="Arial" panose="020B0604020202020204" pitchFamily="34" charset="0"/>
              <a:buChar char="•"/>
            </a:pPr>
            <a:r>
              <a:rPr lang="en-US" dirty="0"/>
              <a:t>The emergence of State and utility commission-level requirements that utilities plan EV infrastructure in underserved areas, low-income neighborhoods, and communities of color (for examples, see Table 2 in ACEEE’s white paper on siting for equity);</a:t>
            </a:r>
          </a:p>
          <a:p>
            <a:pPr marL="171450" indent="-171450">
              <a:buFont typeface="Arial" panose="020B0604020202020204" pitchFamily="34" charset="0"/>
              <a:buChar char="•"/>
            </a:pPr>
            <a:r>
              <a:rPr lang="en-US" dirty="0"/>
              <a:t>Eligibility for and access to investment opportunities for EV infrastructure; and</a:t>
            </a:r>
          </a:p>
          <a:p>
            <a:pPr marL="171450" indent="-171450">
              <a:buFont typeface="Arial" panose="020B0604020202020204" pitchFamily="34" charset="0"/>
              <a:buChar char="•"/>
            </a:pPr>
            <a:r>
              <a:rPr lang="en-US" dirty="0"/>
              <a:t>Access to EV-related training and employment opportunities through EVSE installation and maintenance.</a:t>
            </a:r>
          </a:p>
          <a:p>
            <a:r>
              <a:rPr lang="en-US" dirty="0"/>
              <a:t>-U.S. Department of Transportation,</a:t>
            </a:r>
            <a:r>
              <a:rPr lang="en-US" baseline="0" dirty="0"/>
              <a:t> 2022</a:t>
            </a:r>
          </a:p>
          <a:p>
            <a:endParaRPr lang="en-US" dirty="0"/>
          </a:p>
          <a:p>
            <a:r>
              <a:rPr lang="en-US" dirty="0"/>
              <a:t>References:</a:t>
            </a:r>
          </a:p>
          <a:p>
            <a:r>
              <a:rPr lang="en-US" dirty="0"/>
              <a:t>U.S. Department</a:t>
            </a:r>
            <a:r>
              <a:rPr lang="en-US" baseline="0" dirty="0"/>
              <a:t> of Energy. (2018). Energy Requirements for an All-electric Vehicle for Combined City/Highway Driving</a:t>
            </a:r>
            <a:r>
              <a:rPr lang="en-US" dirty="0"/>
              <a:t>.</a:t>
            </a:r>
            <a:r>
              <a:rPr lang="en-US" baseline="0" dirty="0"/>
              <a:t> </a:t>
            </a:r>
            <a:r>
              <a:rPr lang="en-US" dirty="0"/>
              <a:t>https://www.energy.gov/sites/default/files/2018/08/f55/fotw_1045_web.xlsx</a:t>
            </a:r>
          </a:p>
          <a:p>
            <a:endParaRPr lang="en-US" dirty="0"/>
          </a:p>
          <a:p>
            <a:r>
              <a:rPr lang="en-US" dirty="0"/>
              <a:t>U.S.</a:t>
            </a:r>
            <a:r>
              <a:rPr lang="en-US" baseline="0" dirty="0"/>
              <a:t> Department of Energy. (n.d.). Where energy goes: Electric cars. https://www.fueleconomy.gov/feg/atv-ev.shtml </a:t>
            </a:r>
          </a:p>
          <a:p>
            <a:endParaRPr lang="en-US" baseline="0" dirty="0"/>
          </a:p>
          <a:p>
            <a:r>
              <a:rPr lang="en-US" baseline="0" dirty="0"/>
              <a:t>U.S. Department of Transportation. (2022). Equity considerations in EV infrastructure planning. https://www.transportation.gov/rural/ev/toolkit/ev-infrastructure-planning/equity-considerations </a:t>
            </a: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13</a:t>
            </a:fld>
            <a:endParaRPr lang="en-US"/>
          </a:p>
        </p:txBody>
      </p:sp>
    </p:spTree>
    <p:extLst>
      <p:ext uri="{BB962C8B-B14F-4D97-AF65-F5344CB8AC3E}">
        <p14:creationId xmlns:p14="http://schemas.microsoft.com/office/powerpoint/2010/main" val="15306485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Talking Points:</a:t>
            </a:r>
          </a:p>
          <a:p>
            <a:r>
              <a:rPr lang="en-US" sz="1200" b="0" i="0" kern="1200" dirty="0">
                <a:solidFill>
                  <a:schemeClr val="tx1"/>
                </a:solidFill>
                <a:effectLst/>
                <a:latin typeface="+mn-lt"/>
                <a:ea typeface="+mn-ea"/>
                <a:cs typeface="+mn-cs"/>
              </a:rPr>
              <a:t>The location of electric vehicle supply equipment (EVSE) can increase the benefits of EV</a:t>
            </a:r>
            <a:r>
              <a:rPr lang="en-US" sz="1200" b="0" i="0" kern="1200" baseline="0" dirty="0">
                <a:solidFill>
                  <a:schemeClr val="tx1"/>
                </a:solidFill>
                <a:effectLst/>
                <a:latin typeface="+mn-lt"/>
                <a:ea typeface="+mn-ea"/>
                <a:cs typeface="+mn-cs"/>
              </a:rPr>
              <a:t> for l</a:t>
            </a:r>
            <a:r>
              <a:rPr lang="en-US" sz="1200" b="0" i="0" kern="1200" dirty="0">
                <a:solidFill>
                  <a:schemeClr val="tx1"/>
                </a:solidFill>
                <a:effectLst/>
                <a:latin typeface="+mn-lt"/>
                <a:ea typeface="+mn-ea"/>
                <a:cs typeface="+mn-cs"/>
              </a:rPr>
              <a:t>ow and moderate income (LMI)</a:t>
            </a:r>
            <a:r>
              <a:rPr lang="en-US" sz="1200" b="0" i="0" kern="1200" baseline="0" dirty="0">
                <a:solidFill>
                  <a:schemeClr val="tx1"/>
                </a:solidFill>
                <a:effectLst/>
                <a:latin typeface="+mn-lt"/>
                <a:ea typeface="+mn-ea"/>
                <a:cs typeface="+mn-cs"/>
              </a:rPr>
              <a:t> households</a:t>
            </a:r>
            <a:r>
              <a:rPr lang="en-US" sz="1200" b="0" i="0" kern="1200" dirty="0">
                <a:solidFill>
                  <a:schemeClr val="tx1"/>
                </a:solidFill>
                <a:effectLst/>
                <a:latin typeface="+mn-lt"/>
                <a:ea typeface="+mn-ea"/>
                <a:cs typeface="+mn-cs"/>
              </a:rPr>
              <a:t>. </a:t>
            </a:r>
          </a:p>
          <a:p>
            <a:r>
              <a:rPr lang="en-US" sz="1200" b="0" i="0" kern="1200" dirty="0">
                <a:solidFill>
                  <a:schemeClr val="tx1"/>
                </a:solidFill>
                <a:effectLst/>
                <a:latin typeface="+mn-lt"/>
                <a:ea typeface="+mn-ea"/>
                <a:cs typeface="+mn-cs"/>
              </a:rPr>
              <a:t>References:</a:t>
            </a:r>
          </a:p>
          <a:p>
            <a:r>
              <a:rPr lang="en-US" sz="1200" b="0" i="0" kern="1200" dirty="0" err="1">
                <a:solidFill>
                  <a:schemeClr val="tx1"/>
                </a:solidFill>
                <a:effectLst/>
                <a:latin typeface="+mn-lt"/>
                <a:ea typeface="+mn-ea"/>
                <a:cs typeface="+mn-cs"/>
              </a:rPr>
              <a:t>Huether</a:t>
            </a:r>
            <a:r>
              <a:rPr lang="en-US" sz="1200" b="0" i="0" kern="1200" dirty="0">
                <a:solidFill>
                  <a:schemeClr val="tx1"/>
                </a:solidFill>
                <a:effectLst/>
                <a:latin typeface="+mn-lt"/>
                <a:ea typeface="+mn-ea"/>
                <a:cs typeface="+mn-cs"/>
              </a:rPr>
              <a:t>, P. (2021). Siting Electric Vehicle Supply Equipment (EVSE) with Equity in Mind. White Paper. American Council for an Energy-Efficient Economy. https://www.aceee.org/sites/default/files/pdfs/siting_evse_with_equity_final_3-30-21.pdf.</a:t>
            </a:r>
          </a:p>
          <a:p>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14</a:t>
            </a:fld>
            <a:endParaRPr lang="en-US"/>
          </a:p>
        </p:txBody>
      </p:sp>
    </p:spTree>
    <p:extLst>
      <p:ext uri="{BB962C8B-B14F-4D97-AF65-F5344CB8AC3E}">
        <p14:creationId xmlns:p14="http://schemas.microsoft.com/office/powerpoint/2010/main" val="25279291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Talking Points:</a:t>
            </a:r>
          </a:p>
          <a:p>
            <a:r>
              <a:rPr lang="en-US" sz="1200" b="0" i="0" kern="1200" dirty="0">
                <a:solidFill>
                  <a:schemeClr val="tx1"/>
                </a:solidFill>
                <a:effectLst/>
                <a:latin typeface="+mn-lt"/>
                <a:ea typeface="+mn-ea"/>
                <a:cs typeface="+mn-cs"/>
              </a:rPr>
              <a:t>Based on the data</a:t>
            </a:r>
            <a:r>
              <a:rPr lang="en-US" sz="1200" b="0" i="0" kern="1200" baseline="0" dirty="0">
                <a:solidFill>
                  <a:schemeClr val="tx1"/>
                </a:solidFill>
                <a:effectLst/>
                <a:latin typeface="+mn-lt"/>
                <a:ea typeface="+mn-ea"/>
                <a:cs typeface="+mn-cs"/>
              </a:rPr>
              <a:t> provided in the graph, i</a:t>
            </a:r>
            <a:r>
              <a:rPr lang="en-US" sz="1200" b="0" i="0" kern="1200" dirty="0">
                <a:solidFill>
                  <a:schemeClr val="tx1"/>
                </a:solidFill>
                <a:effectLst/>
                <a:latin typeface="+mn-lt"/>
                <a:ea typeface="+mn-ea"/>
                <a:cs typeface="+mn-cs"/>
              </a:rPr>
              <a:t>t is evident that there are not many chargers that are designed for multi-family housing, fleet, transportation hubs, etc. </a:t>
            </a:r>
          </a:p>
          <a:p>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EVSE access for multi-family housing, fleet vehicles, transit, and ride-sharing services provides more equitable access to electrification.</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2">
                    <a:lumMod val="50000"/>
                  </a:schemeClr>
                </a:solidFill>
              </a:rPr>
              <a:t>West Coast Electric</a:t>
            </a:r>
            <a:r>
              <a:rPr lang="en-US" baseline="0" dirty="0">
                <a:solidFill>
                  <a:schemeClr val="bg2">
                    <a:lumMod val="50000"/>
                  </a:schemeClr>
                </a:solidFill>
              </a:rPr>
              <a:t> Highway and </a:t>
            </a:r>
            <a:r>
              <a:rPr lang="en-US" baseline="0" dirty="0" err="1">
                <a:solidFill>
                  <a:schemeClr val="bg2">
                    <a:lumMod val="50000"/>
                  </a:schemeClr>
                </a:solidFill>
              </a:rPr>
              <a:t>ChargePoint</a:t>
            </a:r>
            <a:r>
              <a:rPr lang="en-US" baseline="0" dirty="0">
                <a:solidFill>
                  <a:schemeClr val="bg2">
                    <a:lumMod val="50000"/>
                  </a:schemeClr>
                </a:solidFill>
              </a:rPr>
              <a:t> America. (2014). Analyzing public charging venues: Where are publicly accessible charging stations located and how have they been used? </a:t>
            </a:r>
            <a:r>
              <a:rPr lang="en-US" dirty="0">
                <a:solidFill>
                  <a:schemeClr val="bg2">
                    <a:lumMod val="50000"/>
                  </a:schemeClr>
                </a:solidFill>
              </a:rPr>
              <a:t>https://avt.inl.gov/sites/default/files/pdf/EVProj/AnalyzingEVSEVenuesSept2014.pdf</a:t>
            </a: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15</a:t>
            </a:fld>
            <a:endParaRPr lang="en-US"/>
          </a:p>
        </p:txBody>
      </p:sp>
    </p:spTree>
    <p:extLst>
      <p:ext uri="{BB962C8B-B14F-4D97-AF65-F5344CB8AC3E}">
        <p14:creationId xmlns:p14="http://schemas.microsoft.com/office/powerpoint/2010/main" val="39477118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Talking Points:</a:t>
            </a:r>
            <a:endParaRPr lang="en-US" dirty="0"/>
          </a:p>
          <a:p>
            <a:r>
              <a:rPr lang="en-US" dirty="0"/>
              <a:t>The Florida Department of Transportation</a:t>
            </a:r>
            <a:r>
              <a:rPr lang="en-US" baseline="0" dirty="0"/>
              <a:t> has </a:t>
            </a:r>
            <a:r>
              <a:rPr lang="en-US" dirty="0"/>
              <a:t>identified four major barriers to adoption of electric vehicles. All of these issues disproportionately impact underserved communities.</a:t>
            </a:r>
          </a:p>
          <a:p>
            <a:endParaRPr lang="en-US" dirty="0"/>
          </a:p>
          <a:p>
            <a:r>
              <a:rPr lang="en-US" dirty="0"/>
              <a:t>References:</a:t>
            </a:r>
          </a:p>
          <a:p>
            <a:r>
              <a:rPr lang="en-US" dirty="0"/>
              <a:t>Florida Department of Transportation. (2021). EV infrastructure</a:t>
            </a:r>
            <a:r>
              <a:rPr lang="en-US" baseline="0" dirty="0"/>
              <a:t> master plan.</a:t>
            </a:r>
            <a:r>
              <a:rPr lang="en-US" dirty="0"/>
              <a:t> https://fdotwww.blob.core.windows.net/sitefinity/docs/default-source/planning/fto/fdotevmp.pdf?sfvrsn=2bf9e672_4</a:t>
            </a:r>
          </a:p>
        </p:txBody>
      </p:sp>
      <p:sp>
        <p:nvSpPr>
          <p:cNvPr id="4" name="Slide Number Placeholder 3"/>
          <p:cNvSpPr>
            <a:spLocks noGrp="1"/>
          </p:cNvSpPr>
          <p:nvPr>
            <p:ph type="sldNum" sz="quarter" idx="10"/>
          </p:nvPr>
        </p:nvSpPr>
        <p:spPr/>
        <p:txBody>
          <a:bodyPr/>
          <a:lstStyle/>
          <a:p>
            <a:fld id="{F8A369A0-DCBA-4D38-AB62-88309E3BFB37}" type="slidenum">
              <a:rPr lang="en-US" smtClean="0"/>
              <a:t>16</a:t>
            </a:fld>
            <a:endParaRPr lang="en-US"/>
          </a:p>
        </p:txBody>
      </p:sp>
    </p:spTree>
    <p:extLst>
      <p:ext uri="{BB962C8B-B14F-4D97-AF65-F5344CB8AC3E}">
        <p14:creationId xmlns:p14="http://schemas.microsoft.com/office/powerpoint/2010/main" val="20888645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Talking Points:</a:t>
            </a:r>
            <a:endParaRPr lang="en-US" dirty="0"/>
          </a:p>
          <a:p>
            <a:r>
              <a:rPr lang="en-US" dirty="0"/>
              <a:t>The Florida Department of Transportation</a:t>
            </a:r>
            <a:r>
              <a:rPr lang="en-US" baseline="0" dirty="0"/>
              <a:t> has </a:t>
            </a:r>
            <a:r>
              <a:rPr lang="en-US" dirty="0"/>
              <a:t>identified major barriers to adoption of electric vehicle supply equipment. All of these issues disproportionately impact underserved communities.</a:t>
            </a:r>
          </a:p>
          <a:p>
            <a:endParaRPr lang="en-US" dirty="0"/>
          </a:p>
          <a:p>
            <a:r>
              <a:rPr lang="en-US" dirty="0"/>
              <a:t>References:</a:t>
            </a:r>
          </a:p>
          <a:p>
            <a:r>
              <a:rPr lang="en-US" dirty="0"/>
              <a:t>Florida Department of Transportation. (2021). EV infrastructure</a:t>
            </a:r>
            <a:r>
              <a:rPr lang="en-US" baseline="0" dirty="0"/>
              <a:t> master plan.</a:t>
            </a:r>
            <a:r>
              <a:rPr lang="en-US" dirty="0"/>
              <a:t> https://fdotwww.blob.core.windows.net/sitefinity/docs/default-source/planning/fto/fdotevmp.pdf?sfvrsn=2bf9e672_4</a:t>
            </a:r>
          </a:p>
        </p:txBody>
      </p:sp>
      <p:sp>
        <p:nvSpPr>
          <p:cNvPr id="4" name="Slide Number Placeholder 3"/>
          <p:cNvSpPr>
            <a:spLocks noGrp="1"/>
          </p:cNvSpPr>
          <p:nvPr>
            <p:ph type="sldNum" sz="quarter" idx="10"/>
          </p:nvPr>
        </p:nvSpPr>
        <p:spPr/>
        <p:txBody>
          <a:bodyPr/>
          <a:lstStyle/>
          <a:p>
            <a:fld id="{F8A369A0-DCBA-4D38-AB62-88309E3BFB37}" type="slidenum">
              <a:rPr lang="en-US" smtClean="0"/>
              <a:t>17</a:t>
            </a:fld>
            <a:endParaRPr lang="en-US"/>
          </a:p>
        </p:txBody>
      </p:sp>
    </p:spTree>
    <p:extLst>
      <p:ext uri="{BB962C8B-B14F-4D97-AF65-F5344CB8AC3E}">
        <p14:creationId xmlns:p14="http://schemas.microsoft.com/office/powerpoint/2010/main" val="10973629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Talking Points:</a:t>
            </a:r>
            <a:endParaRPr lang="en-US" dirty="0"/>
          </a:p>
          <a:p>
            <a:r>
              <a:rPr lang="en-US" dirty="0"/>
              <a:t>The Florida Department of Transportation</a:t>
            </a:r>
            <a:r>
              <a:rPr lang="en-US" baseline="0" dirty="0"/>
              <a:t> has also </a:t>
            </a:r>
            <a:r>
              <a:rPr lang="en-US" dirty="0"/>
              <a:t>identified perceived barriers to adoption of EV. All of these issues disproportionately impact underserved communities.</a:t>
            </a:r>
          </a:p>
          <a:p>
            <a:endParaRPr lang="en-US" dirty="0"/>
          </a:p>
          <a:p>
            <a:r>
              <a:rPr lang="en-US" dirty="0"/>
              <a:t>References:</a:t>
            </a:r>
          </a:p>
          <a:p>
            <a:r>
              <a:rPr lang="en-US" dirty="0"/>
              <a:t>Florida Department of Transportation. (2021). EV infrastructure</a:t>
            </a:r>
            <a:r>
              <a:rPr lang="en-US" baseline="0" dirty="0"/>
              <a:t> master plan.</a:t>
            </a:r>
            <a:r>
              <a:rPr lang="en-US" dirty="0"/>
              <a:t> https://fdotwww.blob.core.windows.net/sitefinity/docs/default-source/planning/fto/fdotevmp.pdf?sfvrsn=2bf9e672_4</a:t>
            </a:r>
          </a:p>
        </p:txBody>
      </p:sp>
      <p:sp>
        <p:nvSpPr>
          <p:cNvPr id="4" name="Slide Number Placeholder 3"/>
          <p:cNvSpPr>
            <a:spLocks noGrp="1"/>
          </p:cNvSpPr>
          <p:nvPr>
            <p:ph type="sldNum" sz="quarter" idx="10"/>
          </p:nvPr>
        </p:nvSpPr>
        <p:spPr/>
        <p:txBody>
          <a:bodyPr/>
          <a:lstStyle/>
          <a:p>
            <a:fld id="{F8A369A0-DCBA-4D38-AB62-88309E3BFB37}" type="slidenum">
              <a:rPr lang="en-US" smtClean="0"/>
              <a:t>18</a:t>
            </a:fld>
            <a:endParaRPr lang="en-US"/>
          </a:p>
        </p:txBody>
      </p:sp>
    </p:spTree>
    <p:extLst>
      <p:ext uri="{BB962C8B-B14F-4D97-AF65-F5344CB8AC3E}">
        <p14:creationId xmlns:p14="http://schemas.microsoft.com/office/powerpoint/2010/main" val="17806535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Talking Points:</a:t>
            </a:r>
            <a:endParaRPr lang="en-US" dirty="0"/>
          </a:p>
          <a:p>
            <a:pPr marL="171450" indent="-171450">
              <a:buFont typeface="Arial" panose="020B0604020202020204" pitchFamily="34" charset="0"/>
              <a:buChar char="•"/>
            </a:pPr>
            <a:r>
              <a:rPr lang="en-US" dirty="0"/>
              <a:t>Vouchers can</a:t>
            </a:r>
            <a:r>
              <a:rPr lang="en-US" baseline="0" dirty="0"/>
              <a:t> be used similar to cash. Consumers are provided with a voucher with an assigned dollar amount that can be used toward the purchase of an EV.</a:t>
            </a:r>
            <a:endParaRPr lang="en-US" dirty="0"/>
          </a:p>
          <a:p>
            <a:pPr marL="171450" indent="-171450">
              <a:buFont typeface="Arial" panose="020B0604020202020204" pitchFamily="34" charset="0"/>
              <a:buChar char="•"/>
            </a:pPr>
            <a:r>
              <a:rPr lang="en-US" dirty="0"/>
              <a:t>Rebates provide</a:t>
            </a:r>
            <a:r>
              <a:rPr lang="en-US" baseline="0" dirty="0"/>
              <a:t> a partial or full refund for the purchase of an EV. They may be instant or after purchase. If the rebate is after purchase, the consumer is typically required to provided proof of purchase or additional documentation to the entity offering the rebate. </a:t>
            </a:r>
            <a:endParaRPr lang="en-US" dirty="0"/>
          </a:p>
          <a:p>
            <a:pPr marL="171450" indent="-171450">
              <a:buFont typeface="Arial" panose="020B0604020202020204" pitchFamily="34" charset="0"/>
              <a:buChar char="•"/>
            </a:pPr>
            <a:r>
              <a:rPr lang="en-US" dirty="0"/>
              <a:t>Sales tax</a:t>
            </a:r>
            <a:r>
              <a:rPr lang="en-US" baseline="0" dirty="0"/>
              <a:t> exemptions deducts the sales tax from the overall cost of the vehicle</a:t>
            </a:r>
            <a:r>
              <a:rPr lang="en-US" dirty="0"/>
              <a:t>.</a:t>
            </a:r>
          </a:p>
          <a:p>
            <a:pPr marL="171450" indent="-171450">
              <a:buFont typeface="Arial" panose="020B0604020202020204" pitchFamily="34" charset="0"/>
              <a:buChar char="•"/>
            </a:pPr>
            <a:r>
              <a:rPr lang="en-US" dirty="0"/>
              <a:t>Tax credits lowers the amount owed</a:t>
            </a:r>
            <a:r>
              <a:rPr lang="en-US" baseline="0" dirty="0"/>
              <a:t> each year in income taxes. The tax credit amount typically depends on the battery size of the vehicle. Tax credits also vary between the federal government and states. For example, the Federal EV tax credit is only available for individuals with tax liability and individuals can only receive the full tax credit if their tax bill meets or exceeds the tax credit amount. On the other hand, some states (e.g. Colorado) provide fully refundable tax credits to all EV buyers, regardless of tax liability.</a:t>
            </a:r>
            <a:endParaRPr lang="en-US" dirty="0"/>
          </a:p>
          <a:p>
            <a:endParaRPr lang="en-US" dirty="0"/>
          </a:p>
          <a:p>
            <a:r>
              <a:rPr lang="en-US" sz="1200" b="0" i="0" kern="1200" dirty="0">
                <a:solidFill>
                  <a:schemeClr val="tx1"/>
                </a:solidFill>
                <a:effectLst/>
                <a:latin typeface="+mn-lt"/>
                <a:ea typeface="+mn-ea"/>
                <a:cs typeface="+mn-cs"/>
              </a:rPr>
              <a:t>Low-income households may</a:t>
            </a:r>
            <a:r>
              <a:rPr lang="en-US" sz="1200" b="0" i="0" kern="1200" baseline="0" dirty="0">
                <a:solidFill>
                  <a:schemeClr val="tx1"/>
                </a:solidFill>
                <a:effectLst/>
                <a:latin typeface="+mn-lt"/>
                <a:ea typeface="+mn-ea"/>
                <a:cs typeface="+mn-cs"/>
              </a:rPr>
              <a:t> lack access to </a:t>
            </a:r>
            <a:r>
              <a:rPr lang="en-US" sz="1200" b="0" i="0" kern="1200" dirty="0">
                <a:solidFill>
                  <a:schemeClr val="tx1"/>
                </a:solidFill>
                <a:effectLst/>
                <a:latin typeface="+mn-lt"/>
                <a:ea typeface="+mn-ea"/>
                <a:cs typeface="+mn-cs"/>
              </a:rPr>
              <a:t>credit or have bad credit, creating a barrier for favorable vehicle financing,</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leading to lower vehicle ownership rates,</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higher interest rates, and high monthly payments. Credit enhancements make loan options more practical and accessible for lower-income households.</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Suggestion:</a:t>
            </a:r>
          </a:p>
          <a:p>
            <a:r>
              <a:rPr lang="en-US" sz="1200" b="0" i="0" kern="1200" dirty="0">
                <a:solidFill>
                  <a:schemeClr val="tx1"/>
                </a:solidFill>
                <a:effectLst/>
                <a:latin typeface="+mn-lt"/>
                <a:ea typeface="+mn-ea"/>
                <a:cs typeface="+mn-cs"/>
              </a:rPr>
              <a:t>Before you move to the next slide, complete the knowledge probe activity Module 7 Probe Question #4 (see the module outline for more information):</a:t>
            </a:r>
          </a:p>
          <a:p>
            <a:r>
              <a:rPr lang="en-US" sz="1200" b="0" i="0" kern="1200" dirty="0">
                <a:solidFill>
                  <a:schemeClr val="tx1"/>
                </a:solidFill>
                <a:effectLst/>
                <a:latin typeface="+mn-lt"/>
                <a:ea typeface="+mn-ea"/>
                <a:cs typeface="+mn-cs"/>
              </a:rPr>
              <a:t>What are some potential equity issues related to purchase</a:t>
            </a:r>
            <a:r>
              <a:rPr lang="en-US" sz="1200" b="0" i="0" kern="1200" baseline="0" dirty="0">
                <a:solidFill>
                  <a:schemeClr val="tx1"/>
                </a:solidFill>
                <a:effectLst/>
                <a:latin typeface="+mn-lt"/>
                <a:ea typeface="+mn-ea"/>
                <a:cs typeface="+mn-cs"/>
              </a:rPr>
              <a:t> incentive tools to make EVs more affordable</a:t>
            </a:r>
            <a:r>
              <a:rPr lang="en-US" sz="1200" b="0" i="0" kern="1200" dirty="0">
                <a:solidFill>
                  <a:schemeClr val="tx1"/>
                </a:solidFill>
                <a:effectLst/>
                <a:latin typeface="+mn-lt"/>
                <a:ea typeface="+mn-ea"/>
                <a:cs typeface="+mn-cs"/>
              </a:rPr>
              <a:t>? How can the equity issues be mitigated improve affordability for underserved populations? Are there other strategies to make EV more affordable for low-income households?</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Hint: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Vouchers can reduce the cost of purchase at the point-of sale. Targeting vouchers exclusively to low-income consumers increases the equity and cost-effectiveness of voucher funds by directing limited dollars to consumers who need the benefit the most.</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Rebates assist with high capital costs, but often require the consumer to pay upfront costs to receive reimbursements after purchase. Additionally, the reimbursement takes time to process and the benefit is not immediately received by the consumer. Targeting rebates to low-income consumers only and/or creating an income cap on eligible consumers increases the equity and cost-effectiveness of rebate funds by directing limited dollars to consumers who need the benefit the most.</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Sales tax exemptions lower the final cost of EVs at the time of purchase. Targeting sales exemptions exclusively for low-income consumers increases the equity and cost-effectiveness by ensuring lost sales tax dollars are spent on consumers who need the benefit the most.</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Tax credits lower the amount owed in income taxes. This strategy has been found to disproportionately benefit higher-income households because low-income individuals rarely have tax liability. A more equitable EV tax credit will only apply to low-income individuals and work like a tax refund, not requiring a certain threshold of tax liability.</a:t>
            </a:r>
          </a:p>
          <a:p>
            <a:r>
              <a:rPr lang="en-US" sz="1200" b="0" i="0" kern="1200" dirty="0">
                <a:solidFill>
                  <a:schemeClr val="tx1"/>
                </a:solidFill>
                <a:effectLst/>
                <a:latin typeface="+mn-lt"/>
                <a:ea typeface="+mn-ea"/>
                <a:cs typeface="+mn-cs"/>
              </a:rPr>
              <a:t>-Greenlining, n.d.</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Greenlining. (n.d.). Electric vehicles for all: An equity toolkit. </a:t>
            </a:r>
            <a:r>
              <a:rPr lang="en-US" sz="1200" u="sng" kern="1200" dirty="0">
                <a:solidFill>
                  <a:schemeClr val="tx1"/>
                </a:solidFill>
                <a:effectLst/>
                <a:latin typeface="+mn-lt"/>
                <a:ea typeface="+mn-ea"/>
                <a:cs typeface="+mn-cs"/>
                <a:hlinkClick r:id="rId3"/>
              </a:rPr>
              <a:t>https://greenlining.org/resources/electric-vehicles-for-all/</a:t>
            </a:r>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effectLst/>
                <a:latin typeface="+mn-lt"/>
                <a:ea typeface="+mn-ea"/>
                <a:cs typeface="+mn-cs"/>
              </a:rPr>
              <a:t>Guo</a:t>
            </a:r>
            <a:r>
              <a:rPr lang="en-US" sz="1200" kern="1200" dirty="0">
                <a:solidFill>
                  <a:schemeClr val="tx1"/>
                </a:solidFill>
                <a:effectLst/>
                <a:latin typeface="+mn-lt"/>
                <a:ea typeface="+mn-ea"/>
                <a:cs typeface="+mn-cs"/>
              </a:rPr>
              <a:t>, S., &amp; </a:t>
            </a:r>
            <a:r>
              <a:rPr lang="en-US" sz="1200" kern="1200" dirty="0" err="1">
                <a:solidFill>
                  <a:schemeClr val="tx1"/>
                </a:solidFill>
                <a:effectLst/>
                <a:latin typeface="+mn-lt"/>
                <a:ea typeface="+mn-ea"/>
                <a:cs typeface="+mn-cs"/>
              </a:rPr>
              <a:t>Kontou</a:t>
            </a:r>
            <a:r>
              <a:rPr lang="en-US" sz="1200" kern="1200" dirty="0">
                <a:solidFill>
                  <a:schemeClr val="tx1"/>
                </a:solidFill>
                <a:effectLst/>
                <a:latin typeface="+mn-lt"/>
                <a:ea typeface="+mn-ea"/>
                <a:cs typeface="+mn-cs"/>
              </a:rPr>
              <a:t>, E. (2021). Disparities and equity issues in electric vehicles rebate allocation. </a:t>
            </a:r>
            <a:r>
              <a:rPr lang="en-US" sz="1200" i="1" kern="1200" dirty="0">
                <a:solidFill>
                  <a:schemeClr val="tx1"/>
                </a:solidFill>
                <a:effectLst/>
                <a:latin typeface="+mn-lt"/>
                <a:ea typeface="+mn-ea"/>
                <a:cs typeface="+mn-cs"/>
              </a:rPr>
              <a:t>Energy Policy</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154</a:t>
            </a:r>
            <a:r>
              <a:rPr lang="en-US" sz="1200" kern="1200" dirty="0">
                <a:solidFill>
                  <a:schemeClr val="tx1"/>
                </a:solidFill>
                <a:effectLst/>
                <a:latin typeface="+mn-lt"/>
                <a:ea typeface="+mn-ea"/>
                <a:cs typeface="+mn-cs"/>
              </a:rPr>
              <a:t>, 112291.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19</a:t>
            </a:fld>
            <a:endParaRPr lang="en-US"/>
          </a:p>
        </p:txBody>
      </p:sp>
    </p:spTree>
    <p:extLst>
      <p:ext uri="{BB962C8B-B14F-4D97-AF65-F5344CB8AC3E}">
        <p14:creationId xmlns:p14="http://schemas.microsoft.com/office/powerpoint/2010/main" val="2429204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A369A0-DCBA-4D38-AB62-88309E3BFB37}" type="slidenum">
              <a:rPr lang="en-US" smtClean="0"/>
              <a:t>2</a:t>
            </a:fld>
            <a:endParaRPr lang="en-US"/>
          </a:p>
        </p:txBody>
      </p:sp>
    </p:spTree>
    <p:extLst>
      <p:ext uri="{BB962C8B-B14F-4D97-AF65-F5344CB8AC3E}">
        <p14:creationId xmlns:p14="http://schemas.microsoft.com/office/powerpoint/2010/main" val="31640592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Key Message:</a:t>
            </a:r>
            <a:r>
              <a:rPr lang="en-US" sz="1200" b="0" i="0" kern="1200" baseline="0" dirty="0">
                <a:solidFill>
                  <a:schemeClr val="tx1"/>
                </a:solidFill>
                <a:effectLst/>
                <a:latin typeface="+mn-lt"/>
                <a:ea typeface="+mn-ea"/>
                <a:cs typeface="+mn-cs"/>
              </a:rPr>
              <a:t> Case example showing an equity analysis of clean vehicle rebate programs in California</a:t>
            </a: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Talking Points:</a:t>
            </a:r>
          </a:p>
          <a:p>
            <a:r>
              <a:rPr lang="en-US" dirty="0"/>
              <a:t>The study by </a:t>
            </a:r>
            <a:r>
              <a:rPr lang="en-US" dirty="0" err="1"/>
              <a:t>Ju</a:t>
            </a:r>
            <a:r>
              <a:rPr lang="en-US" dirty="0"/>
              <a:t> et al. (2020) found that the Clean Vehicle Rebate Project issued more rebates per household to advantaged, higher-income, better-educated communities with more White residents and intermediate levels of ambient nitrogen dioxide (NO2). An income cap and income-tiered rebate amount introduced part way through the program improved distributional equity, but fewer rebates were still issued to lower income, less-educated census tracts with higher percentages of Hispanic and non-Hispanic Black residents. Furthermore, these policy design elements reduced the overall number of rebates that were distributed.</a:t>
            </a:r>
          </a:p>
          <a:p>
            <a:endParaRPr lang="en-US" dirty="0"/>
          </a:p>
          <a:p>
            <a:r>
              <a:rPr lang="en-US" dirty="0"/>
              <a:t>The addition of equity-related design elements introduced in the Enhanced Fleet Modernization Program such as income cap, income-tiered rebate amounts, expanded vehicle eligibility, and increased benefit eligibility in disadvantaged communities, resulted</a:t>
            </a:r>
            <a:r>
              <a:rPr lang="en-US" baseline="0" dirty="0"/>
              <a:t> in a more equitable </a:t>
            </a:r>
            <a:r>
              <a:rPr lang="en-US" dirty="0"/>
              <a:t>distribution of rebates to more socioeconomically diverse populations with higher air pollution burdens.</a:t>
            </a:r>
          </a:p>
          <a:p>
            <a:endParaRPr lang="en-US" dirty="0"/>
          </a:p>
          <a:p>
            <a:r>
              <a:rPr lang="en-US" dirty="0"/>
              <a:t>References: </a:t>
            </a:r>
          </a:p>
          <a:p>
            <a:r>
              <a:rPr lang="en-US" sz="1200" b="0" i="0" kern="1200" dirty="0" err="1">
                <a:solidFill>
                  <a:schemeClr val="tx1"/>
                </a:solidFill>
                <a:effectLst/>
                <a:latin typeface="+mn-lt"/>
                <a:ea typeface="+mn-ea"/>
                <a:cs typeface="+mn-cs"/>
              </a:rPr>
              <a:t>Ju</a:t>
            </a:r>
            <a:r>
              <a:rPr lang="en-US" sz="1200" b="0" i="0" kern="1200" dirty="0">
                <a:solidFill>
                  <a:schemeClr val="tx1"/>
                </a:solidFill>
                <a:effectLst/>
                <a:latin typeface="+mn-lt"/>
                <a:ea typeface="+mn-ea"/>
                <a:cs typeface="+mn-cs"/>
              </a:rPr>
              <a:t>, Y., Cushing, L. J., &amp; Morello-</a:t>
            </a:r>
            <a:r>
              <a:rPr lang="en-US" sz="1200" b="0" i="0" kern="1200" dirty="0" err="1">
                <a:solidFill>
                  <a:schemeClr val="tx1"/>
                </a:solidFill>
                <a:effectLst/>
                <a:latin typeface="+mn-lt"/>
                <a:ea typeface="+mn-ea"/>
                <a:cs typeface="+mn-cs"/>
              </a:rPr>
              <a:t>Frosch</a:t>
            </a:r>
            <a:r>
              <a:rPr lang="en-US" sz="1200" b="0" i="0" kern="1200" dirty="0">
                <a:solidFill>
                  <a:schemeClr val="tx1"/>
                </a:solidFill>
                <a:effectLst/>
                <a:latin typeface="+mn-lt"/>
                <a:ea typeface="+mn-ea"/>
                <a:cs typeface="+mn-cs"/>
              </a:rPr>
              <a:t>, R. (2020). An equity analysis of clean vehicle rebate programs in California. </a:t>
            </a:r>
            <a:r>
              <a:rPr lang="en-US" sz="1200" b="0" i="1" kern="1200" dirty="0">
                <a:solidFill>
                  <a:schemeClr val="tx1"/>
                </a:solidFill>
                <a:effectLst/>
                <a:latin typeface="+mn-lt"/>
                <a:ea typeface="+mn-ea"/>
                <a:cs typeface="+mn-cs"/>
              </a:rPr>
              <a:t>Climatic Change</a:t>
            </a:r>
            <a:r>
              <a:rPr lang="en-US" sz="1200" b="0" i="0" kern="1200" dirty="0">
                <a:solidFill>
                  <a:schemeClr val="tx1"/>
                </a:solidFill>
                <a:effectLst/>
                <a:latin typeface="+mn-lt"/>
                <a:ea typeface="+mn-ea"/>
                <a:cs typeface="+mn-cs"/>
              </a:rPr>
              <a:t>, </a:t>
            </a:r>
            <a:r>
              <a:rPr lang="en-US" sz="1200" b="0" i="1" kern="1200" dirty="0">
                <a:solidFill>
                  <a:schemeClr val="tx1"/>
                </a:solidFill>
                <a:effectLst/>
                <a:latin typeface="+mn-lt"/>
                <a:ea typeface="+mn-ea"/>
                <a:cs typeface="+mn-cs"/>
              </a:rPr>
              <a:t>162</a:t>
            </a:r>
            <a:r>
              <a:rPr lang="en-US" sz="1200" b="0" i="0" kern="1200" dirty="0">
                <a:solidFill>
                  <a:schemeClr val="tx1"/>
                </a:solidFill>
                <a:effectLst/>
                <a:latin typeface="+mn-lt"/>
                <a:ea typeface="+mn-ea"/>
                <a:cs typeface="+mn-cs"/>
              </a:rPr>
              <a:t>(4), 2087-2105.</a:t>
            </a:r>
          </a:p>
          <a:p>
            <a:endParaRPr lang="en-US" dirty="0">
              <a:highlight>
                <a:srgbClr val="FFFF00"/>
              </a:highlight>
            </a:endParaRPr>
          </a:p>
        </p:txBody>
      </p:sp>
      <p:sp>
        <p:nvSpPr>
          <p:cNvPr id="4" name="Slide Number Placeholder 3"/>
          <p:cNvSpPr>
            <a:spLocks noGrp="1"/>
          </p:cNvSpPr>
          <p:nvPr>
            <p:ph type="sldNum" sz="quarter" idx="5"/>
          </p:nvPr>
        </p:nvSpPr>
        <p:spPr/>
        <p:txBody>
          <a:bodyPr/>
          <a:lstStyle/>
          <a:p>
            <a:fld id="{F8A369A0-DCBA-4D38-AB62-88309E3BFB37}" type="slidenum">
              <a:rPr lang="en-US" smtClean="0"/>
              <a:t>20</a:t>
            </a:fld>
            <a:endParaRPr lang="en-US"/>
          </a:p>
        </p:txBody>
      </p:sp>
    </p:spTree>
    <p:extLst>
      <p:ext uri="{BB962C8B-B14F-4D97-AF65-F5344CB8AC3E}">
        <p14:creationId xmlns:p14="http://schemas.microsoft.com/office/powerpoint/2010/main" val="15232677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Key Message: Case example</a:t>
            </a:r>
            <a:r>
              <a:rPr lang="en-US" sz="1200" b="0" i="0" kern="1200" baseline="0" dirty="0">
                <a:solidFill>
                  <a:schemeClr val="tx1"/>
                </a:solidFill>
                <a:effectLst/>
                <a:latin typeface="+mn-lt"/>
                <a:ea typeface="+mn-ea"/>
                <a:cs typeface="+mn-cs"/>
              </a:rPr>
              <a:t> showing equity issues associated with electric vehicle income tax credits. The graph on the slide shows a comparison of the federal credit eligibility of gasoline vehicle owners and EV owners.</a:t>
            </a: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Talking Points:</a:t>
            </a:r>
          </a:p>
          <a:p>
            <a:r>
              <a:rPr lang="en-US" sz="1200" b="0" i="0" kern="1200" dirty="0">
                <a:solidFill>
                  <a:schemeClr val="tx1"/>
                </a:solidFill>
                <a:effectLst/>
                <a:latin typeface="+mn-lt"/>
                <a:ea typeface="+mn-ea"/>
                <a:cs typeface="+mn-cs"/>
              </a:rPr>
              <a:t>The study by Liu et al. (2022)</a:t>
            </a:r>
            <a:r>
              <a:rPr lang="en-US" sz="1200" b="0" i="0" kern="1200" baseline="0" dirty="0">
                <a:solidFill>
                  <a:schemeClr val="tx1"/>
                </a:solidFill>
                <a:effectLst/>
                <a:latin typeface="+mn-lt"/>
                <a:ea typeface="+mn-ea"/>
                <a:cs typeface="+mn-cs"/>
              </a:rPr>
              <a:t> found that in several states, higher income households and households with fewer children are more likely to receive a greater percentage of EV credits. “States with higher EV credit values and lower state tax rates require higher income thresholds for credit eligibility” (Liu et al., 2022).</a:t>
            </a:r>
          </a:p>
          <a:p>
            <a:endParaRPr lang="en-US" sz="1200" b="0" i="0" kern="1200" baseline="0" dirty="0">
              <a:solidFill>
                <a:schemeClr val="tx1"/>
              </a:solidFill>
              <a:effectLst/>
              <a:latin typeface="+mn-lt"/>
              <a:ea typeface="+mn-ea"/>
              <a:cs typeface="+mn-cs"/>
            </a:endParaRPr>
          </a:p>
          <a:p>
            <a:r>
              <a:rPr lang="en-US" sz="1200" b="0" i="0" kern="1200" baseline="0" dirty="0">
                <a:solidFill>
                  <a:schemeClr val="tx1"/>
                </a:solidFill>
                <a:effectLst/>
                <a:latin typeface="+mn-lt"/>
                <a:ea typeface="+mn-ea"/>
                <a:cs typeface="+mn-cs"/>
              </a:rPr>
              <a:t>According to the study, more than half of Atlanta households are not eligible for the full federal income tax credits (this finding was based on income, race, and family size).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References:</a:t>
            </a:r>
          </a:p>
          <a:p>
            <a:r>
              <a:rPr lang="en-US" sz="1200" b="0" i="0" kern="1200" dirty="0">
                <a:solidFill>
                  <a:schemeClr val="tx1"/>
                </a:solidFill>
                <a:effectLst/>
                <a:latin typeface="+mn-lt"/>
                <a:ea typeface="+mn-ea"/>
                <a:cs typeface="+mn-cs"/>
              </a:rPr>
              <a:t>Liu, H., Dai, Z., Rodgers, M. O., &amp; Guensler, R. (2022). Equity issues associated with US plug-in electric vehicle income tax credits. </a:t>
            </a:r>
            <a:r>
              <a:rPr lang="en-US" sz="1200" b="0" i="1" kern="1200" dirty="0">
                <a:solidFill>
                  <a:schemeClr val="tx1"/>
                </a:solidFill>
                <a:effectLst/>
                <a:latin typeface="+mn-lt"/>
                <a:ea typeface="+mn-ea"/>
                <a:cs typeface="+mn-cs"/>
              </a:rPr>
              <a:t>Transportation Research Part D: Transport and Environment</a:t>
            </a:r>
            <a:r>
              <a:rPr lang="en-US" sz="1200" b="0" i="0" kern="1200" dirty="0">
                <a:solidFill>
                  <a:schemeClr val="tx1"/>
                </a:solidFill>
                <a:effectLst/>
                <a:latin typeface="+mn-lt"/>
                <a:ea typeface="+mn-ea"/>
                <a:cs typeface="+mn-cs"/>
              </a:rPr>
              <a:t>, </a:t>
            </a:r>
            <a:r>
              <a:rPr lang="en-US" sz="1200" b="0" i="1" kern="1200" dirty="0">
                <a:solidFill>
                  <a:schemeClr val="tx1"/>
                </a:solidFill>
                <a:effectLst/>
                <a:latin typeface="+mn-lt"/>
                <a:ea typeface="+mn-ea"/>
                <a:cs typeface="+mn-cs"/>
              </a:rPr>
              <a:t>102</a:t>
            </a:r>
            <a:r>
              <a:rPr lang="en-US" sz="1200" b="0" i="0" kern="1200" dirty="0">
                <a:solidFill>
                  <a:schemeClr val="tx1"/>
                </a:solidFill>
                <a:effectLst/>
                <a:latin typeface="+mn-lt"/>
                <a:ea typeface="+mn-ea"/>
                <a:cs typeface="+mn-cs"/>
              </a:rPr>
              <a:t>, 103159.</a:t>
            </a:r>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21</a:t>
            </a:fld>
            <a:endParaRPr lang="en-US"/>
          </a:p>
        </p:txBody>
      </p:sp>
    </p:spTree>
    <p:extLst>
      <p:ext uri="{BB962C8B-B14F-4D97-AF65-F5344CB8AC3E}">
        <p14:creationId xmlns:p14="http://schemas.microsoft.com/office/powerpoint/2010/main" val="33662133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a:t>
            </a:r>
          </a:p>
          <a:p>
            <a:r>
              <a:rPr lang="en-US" dirty="0"/>
              <a:t>The Low-Income Energy Affordability Data (LEAD)</a:t>
            </a:r>
            <a:r>
              <a:rPr lang="en-US" baseline="0" dirty="0"/>
              <a:t> </a:t>
            </a:r>
            <a:r>
              <a:rPr lang="en-US" dirty="0"/>
              <a:t>Tool shows</a:t>
            </a:r>
            <a:r>
              <a:rPr lang="en-US" baseline="0" dirty="0"/>
              <a:t> the average energy burden as a percent of income, the average annual energy cost, and housing costs nationally and for states, counties, census tracts, and cities.</a:t>
            </a:r>
          </a:p>
          <a:p>
            <a:endParaRPr lang="en-US" baseline="0" dirty="0"/>
          </a:p>
          <a:p>
            <a:r>
              <a:rPr lang="en-US" baseline="0" dirty="0"/>
              <a:t>The estimates for low-income household energy data is based on income, energy expenditures, fuel type, and housing type.</a:t>
            </a:r>
          </a:p>
          <a:p>
            <a:endParaRPr lang="en-US" baseline="0" dirty="0"/>
          </a:p>
          <a:p>
            <a:r>
              <a:rPr lang="en-US" baseline="0" dirty="0"/>
              <a:t>References:</a:t>
            </a:r>
          </a:p>
          <a:p>
            <a:r>
              <a:rPr lang="en-US" baseline="0" dirty="0"/>
              <a:t>U.S. Department of Energy. (n.d.). Low-income energy affordability data (LEAD) tool.  </a:t>
            </a:r>
          </a:p>
          <a:p>
            <a:endParaRPr lang="en-US" baseline="0" dirty="0"/>
          </a:p>
          <a:p>
            <a:r>
              <a:rPr lang="en-US" baseline="0" dirty="0"/>
              <a:t>U.S. Department of Energy. (2020). Low-income energy affordability data (LEAD) tool </a:t>
            </a:r>
            <a:r>
              <a:rPr lang="en-US" baseline="0"/>
              <a:t>factsheet. </a:t>
            </a:r>
            <a:r>
              <a:rPr lang="en-US" baseline="0" dirty="0"/>
              <a:t>https://lead.openei.org/assets/docs/LEAD-Factsheet.pdf </a:t>
            </a:r>
          </a:p>
          <a:p>
            <a:endParaRPr lang="en-US" baseline="0" dirty="0"/>
          </a:p>
        </p:txBody>
      </p:sp>
      <p:sp>
        <p:nvSpPr>
          <p:cNvPr id="4" name="Slide Number Placeholder 3"/>
          <p:cNvSpPr>
            <a:spLocks noGrp="1"/>
          </p:cNvSpPr>
          <p:nvPr>
            <p:ph type="sldNum" sz="quarter" idx="10"/>
          </p:nvPr>
        </p:nvSpPr>
        <p:spPr/>
        <p:txBody>
          <a:bodyPr/>
          <a:lstStyle/>
          <a:p>
            <a:fld id="{F8A369A0-DCBA-4D38-AB62-88309E3BFB37}" type="slidenum">
              <a:rPr lang="en-US" smtClean="0"/>
              <a:t>22</a:t>
            </a:fld>
            <a:endParaRPr lang="en-US"/>
          </a:p>
        </p:txBody>
      </p:sp>
    </p:spTree>
    <p:extLst>
      <p:ext uri="{BB962C8B-B14F-4D97-AF65-F5344CB8AC3E}">
        <p14:creationId xmlns:p14="http://schemas.microsoft.com/office/powerpoint/2010/main" val="11408100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8A369A0-DCBA-4D38-AB62-88309E3BFB37}" type="slidenum">
              <a:rPr lang="en-US" smtClean="0"/>
              <a:t>3</a:t>
            </a:fld>
            <a:endParaRPr lang="en-US"/>
          </a:p>
        </p:txBody>
      </p:sp>
    </p:spTree>
    <p:extLst>
      <p:ext uri="{BB962C8B-B14F-4D97-AF65-F5344CB8AC3E}">
        <p14:creationId xmlns:p14="http://schemas.microsoft.com/office/powerpoint/2010/main" val="836562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b="0" i="0" kern="1200" dirty="0">
                <a:solidFill>
                  <a:schemeClr val="tx1"/>
                </a:solidFill>
                <a:effectLst/>
                <a:latin typeface="+mn-lt"/>
                <a:ea typeface="+mn-ea"/>
                <a:cs typeface="+mn-cs"/>
              </a:rPr>
              <a:t>Talking Points:</a:t>
            </a:r>
          </a:p>
          <a:p>
            <a:pPr marL="0" indent="0">
              <a:buFont typeface="Arial" panose="020B0604020202020204" pitchFamily="34" charset="0"/>
              <a:buNone/>
            </a:pPr>
            <a:r>
              <a:rPr lang="en-US" sz="1200" b="0" i="0" kern="1200" dirty="0">
                <a:solidFill>
                  <a:schemeClr val="tx1"/>
                </a:solidFill>
                <a:effectLst/>
                <a:latin typeface="+mn-lt"/>
                <a:ea typeface="+mn-ea"/>
                <a:cs typeface="+mn-cs"/>
              </a:rPr>
              <a:t>Shared mobility provides short term access</a:t>
            </a:r>
            <a:r>
              <a:rPr lang="en-US" sz="1200" b="0" i="0" kern="1200" baseline="0" dirty="0">
                <a:solidFill>
                  <a:schemeClr val="tx1"/>
                </a:solidFill>
                <a:effectLst/>
                <a:latin typeface="+mn-lt"/>
                <a:ea typeface="+mn-ea"/>
                <a:cs typeface="+mn-cs"/>
              </a:rPr>
              <a:t> on an as-needed basis to vehicles, bicycles, scooters, or other transportation modes. </a:t>
            </a:r>
          </a:p>
          <a:p>
            <a:pPr marL="0" indent="0">
              <a:buFont typeface="Arial" panose="020B0604020202020204" pitchFamily="34" charset="0"/>
              <a:buNone/>
            </a:pPr>
            <a:endParaRPr lang="en-US" sz="1200" b="0" i="0" kern="1200" dirty="0">
              <a:solidFill>
                <a:schemeClr val="tx1"/>
              </a:solidFill>
              <a:effectLst/>
              <a:latin typeface="+mn-lt"/>
              <a:ea typeface="+mn-ea"/>
              <a:cs typeface="+mn-cs"/>
            </a:endParaRPr>
          </a:p>
          <a:p>
            <a:pPr marL="0" indent="0">
              <a:buFont typeface="Arial" panose="020B0604020202020204" pitchFamily="34" charset="0"/>
              <a:buNone/>
            </a:pPr>
            <a:r>
              <a:rPr lang="en-US" sz="1200" b="0" i="0" kern="1200" baseline="0" dirty="0">
                <a:solidFill>
                  <a:schemeClr val="tx1"/>
                </a:solidFill>
                <a:effectLst/>
                <a:latin typeface="+mn-lt"/>
                <a:ea typeface="+mn-ea"/>
                <a:cs typeface="+mn-cs"/>
              </a:rPr>
              <a:t>The core services (left in graphic) are evolving to give rise to the innovative services (right in graphic)</a:t>
            </a:r>
          </a:p>
          <a:p>
            <a:pPr marL="0" indent="0">
              <a:buFont typeface="Arial" panose="020B0604020202020204" pitchFamily="34" charset="0"/>
              <a:buNone/>
            </a:pPr>
            <a:endParaRPr lang="en-US" sz="1200" b="0" i="0" kern="1200" baseline="0" dirty="0">
              <a:solidFill>
                <a:schemeClr val="tx1"/>
              </a:solidFill>
              <a:effectLst/>
              <a:latin typeface="+mn-lt"/>
              <a:ea typeface="+mn-ea"/>
              <a:cs typeface="+mn-cs"/>
            </a:endParaRPr>
          </a:p>
          <a:p>
            <a:pPr marL="0" indent="0">
              <a:buFont typeface="Arial" panose="020B0604020202020204" pitchFamily="34" charset="0"/>
              <a:buNone/>
            </a:pPr>
            <a:r>
              <a:rPr lang="en-US" sz="1200" b="0" i="0" kern="1200" baseline="0" dirty="0">
                <a:solidFill>
                  <a:schemeClr val="tx1"/>
                </a:solidFill>
                <a:effectLst/>
                <a:latin typeface="+mn-lt"/>
                <a:ea typeface="+mn-ea"/>
                <a:cs typeface="+mn-cs"/>
              </a:rPr>
              <a:t>Suggestion: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aseline="0" dirty="0"/>
              <a:t>Before you move to the next slide, complete the knowledge probe activity </a:t>
            </a:r>
            <a:r>
              <a:rPr lang="en-US" sz="1200" b="0" i="0" u="none" strike="noStrike" kern="1200" baseline="0" dirty="0">
                <a:solidFill>
                  <a:schemeClr val="tx1"/>
                </a:solidFill>
                <a:latin typeface="+mn-lt"/>
                <a:ea typeface="+mn-ea"/>
                <a:cs typeface="+mn-cs"/>
              </a:rPr>
              <a:t>Module 7 Probe Question #1 </a:t>
            </a:r>
            <a:r>
              <a:rPr lang="en-US" dirty="0"/>
              <a:t>(see the</a:t>
            </a:r>
            <a:r>
              <a:rPr lang="en-US" baseline="0" dirty="0"/>
              <a:t> module outline for more information):</a:t>
            </a:r>
          </a:p>
          <a:p>
            <a:pPr lvl="0"/>
            <a:r>
              <a:rPr lang="en-US" sz="1200" kern="1200" dirty="0">
                <a:solidFill>
                  <a:schemeClr val="tx1"/>
                </a:solidFill>
                <a:effectLst/>
                <a:latin typeface="+mn-lt"/>
                <a:ea typeface="+mn-ea"/>
                <a:cs typeface="+mn-cs"/>
              </a:rPr>
              <a:t>What are the potential benefits of shared mobility? What are some of the potential burdens of shared mobility?</a:t>
            </a:r>
          </a:p>
          <a:p>
            <a:pPr marL="0" indent="0">
              <a:buFont typeface="Arial" panose="020B0604020202020204" pitchFamily="34" charset="0"/>
              <a:buNone/>
            </a:pPr>
            <a:endParaRPr lang="en-US" sz="1200" b="0" i="0" kern="1200" dirty="0">
              <a:solidFill>
                <a:schemeClr val="tx1"/>
              </a:solidFill>
              <a:effectLst/>
              <a:latin typeface="+mn-lt"/>
              <a:ea typeface="+mn-ea"/>
              <a:cs typeface="+mn-cs"/>
            </a:endParaRPr>
          </a:p>
          <a:p>
            <a:pPr marL="0" indent="0">
              <a:buFont typeface="Arial" panose="020B0604020202020204" pitchFamily="34" charset="0"/>
              <a:buNone/>
            </a:pPr>
            <a:r>
              <a:rPr lang="en-US" sz="1200" b="0" i="0" kern="1200" dirty="0">
                <a:solidFill>
                  <a:schemeClr val="tx1"/>
                </a:solidFill>
                <a:effectLst/>
                <a:latin typeface="+mn-lt"/>
                <a:ea typeface="+mn-ea"/>
                <a:cs typeface="+mn-cs"/>
              </a:rPr>
              <a:t>References:</a:t>
            </a:r>
          </a:p>
          <a:p>
            <a:pPr marL="0" indent="0">
              <a:buFont typeface="Arial" panose="020B0604020202020204" pitchFamily="34" charset="0"/>
              <a:buNone/>
            </a:pPr>
            <a:r>
              <a:rPr lang="en-US" sz="1200" b="0" i="0" kern="1200" dirty="0">
                <a:solidFill>
                  <a:schemeClr val="tx1"/>
                </a:solidFill>
                <a:effectLst/>
                <a:latin typeface="+mn-lt"/>
                <a:ea typeface="+mn-ea"/>
                <a:cs typeface="+mn-cs"/>
              </a:rPr>
              <a:t>Shaheen, S., Cohen, A., &amp; </a:t>
            </a:r>
            <a:r>
              <a:rPr lang="en-US" sz="1200" b="0" i="0" kern="1200" dirty="0" err="1">
                <a:solidFill>
                  <a:schemeClr val="tx1"/>
                </a:solidFill>
                <a:effectLst/>
                <a:latin typeface="+mn-lt"/>
                <a:ea typeface="+mn-ea"/>
                <a:cs typeface="+mn-cs"/>
              </a:rPr>
              <a:t>Zohdy</a:t>
            </a:r>
            <a:r>
              <a:rPr lang="en-US" sz="1200" b="0" i="0" kern="1200" dirty="0">
                <a:solidFill>
                  <a:schemeClr val="tx1"/>
                </a:solidFill>
                <a:effectLst/>
                <a:latin typeface="+mn-lt"/>
                <a:ea typeface="+mn-ea"/>
                <a:cs typeface="+mn-cs"/>
              </a:rPr>
              <a:t>, I. (2016). </a:t>
            </a:r>
            <a:r>
              <a:rPr lang="en-US" sz="1200" b="0" i="1" kern="1200" dirty="0">
                <a:solidFill>
                  <a:schemeClr val="tx1"/>
                </a:solidFill>
                <a:effectLst/>
                <a:latin typeface="+mn-lt"/>
                <a:ea typeface="+mn-ea"/>
                <a:cs typeface="+mn-cs"/>
              </a:rPr>
              <a:t>Shared mobility: current practices and guiding principles</a:t>
            </a:r>
            <a:r>
              <a:rPr lang="en-US" sz="1200" b="0" i="0" kern="1200" dirty="0">
                <a:solidFill>
                  <a:schemeClr val="tx1"/>
                </a:solidFill>
                <a:effectLst/>
                <a:latin typeface="+mn-lt"/>
                <a:ea typeface="+mn-ea"/>
                <a:cs typeface="+mn-cs"/>
              </a:rPr>
              <a:t> (No. FHWA-HOP-16-022). </a:t>
            </a:r>
          </a:p>
          <a:p>
            <a:pPr marL="0" indent="0">
              <a:buFont typeface="Arial" panose="020B0604020202020204" pitchFamily="34" charset="0"/>
              <a:buNone/>
            </a:pPr>
            <a:endParaRPr lang="en-US" sz="1200" b="0" i="0" kern="1200" dirty="0">
              <a:solidFill>
                <a:schemeClr val="tx1"/>
              </a:solidFill>
              <a:effectLst/>
              <a:latin typeface="+mn-lt"/>
              <a:ea typeface="+mn-ea"/>
              <a:cs typeface="+mn-cs"/>
            </a:endParaRPr>
          </a:p>
          <a:p>
            <a:pPr marL="0" indent="0">
              <a:buFont typeface="Arial" panose="020B0604020202020204" pitchFamily="34" charset="0"/>
              <a:buNone/>
            </a:pPr>
            <a:r>
              <a:rPr lang="en-US" sz="1200" b="0" i="0" kern="1200" dirty="0">
                <a:solidFill>
                  <a:schemeClr val="tx1"/>
                </a:solidFill>
                <a:effectLst/>
                <a:latin typeface="+mn-lt"/>
                <a:ea typeface="+mn-ea"/>
                <a:cs typeface="+mn-cs"/>
              </a:rPr>
              <a:t>United States. Federal Highway Administration. https://ops.fhwa.dot.gov/publications/fhwahop16022/fhwahop16022.pdf </a:t>
            </a:r>
            <a:endParaRPr lang="en-US" dirty="0"/>
          </a:p>
        </p:txBody>
      </p:sp>
      <p:sp>
        <p:nvSpPr>
          <p:cNvPr id="4" name="Slide Number Placeholder 3"/>
          <p:cNvSpPr>
            <a:spLocks noGrp="1"/>
          </p:cNvSpPr>
          <p:nvPr>
            <p:ph type="sldNum" sz="quarter" idx="10"/>
          </p:nvPr>
        </p:nvSpPr>
        <p:spPr/>
        <p:txBody>
          <a:bodyPr/>
          <a:lstStyle/>
          <a:p>
            <a:fld id="{0D40B47B-69FA-544F-B884-A6DBDB8E475B}" type="slidenum">
              <a:rPr lang="en-US" smtClean="0"/>
              <a:t>4</a:t>
            </a:fld>
            <a:endParaRPr lang="en-US"/>
          </a:p>
        </p:txBody>
      </p:sp>
    </p:spTree>
    <p:extLst>
      <p:ext uri="{BB962C8B-B14F-4D97-AF65-F5344CB8AC3E}">
        <p14:creationId xmlns:p14="http://schemas.microsoft.com/office/powerpoint/2010/main" val="808004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Talking points:</a:t>
            </a:r>
          </a:p>
          <a:p>
            <a:r>
              <a:rPr lang="en-US" sz="1200" b="0" i="0" kern="1200" baseline="0" dirty="0">
                <a:solidFill>
                  <a:schemeClr val="tx1"/>
                </a:solidFill>
                <a:effectLst/>
                <a:latin typeface="+mn-lt"/>
                <a:ea typeface="+mn-ea"/>
                <a:cs typeface="+mn-cs"/>
              </a:rPr>
              <a:t>These are just some of the potential causes of inequity in shared mobility:</a:t>
            </a:r>
          </a:p>
          <a:p>
            <a:endParaRPr lang="en-US" sz="1200" b="0" i="0" kern="1200" baseline="0" dirty="0">
              <a:solidFill>
                <a:schemeClr val="tx1"/>
              </a:solidFill>
              <a:effectLst/>
              <a:latin typeface="+mn-lt"/>
              <a:ea typeface="+mn-ea"/>
              <a:cs typeface="+mn-cs"/>
            </a:endParaRPr>
          </a:p>
          <a:p>
            <a:r>
              <a:rPr lang="en-US" sz="1200" b="0" i="0" kern="1200" baseline="0" dirty="0">
                <a:solidFill>
                  <a:schemeClr val="tx1"/>
                </a:solidFill>
                <a:effectLst/>
                <a:latin typeface="+mn-lt"/>
                <a:ea typeface="+mn-ea"/>
                <a:cs typeface="+mn-cs"/>
              </a:rPr>
              <a:t>Geographic Placement </a:t>
            </a:r>
          </a:p>
          <a:p>
            <a:pPr marL="171450" indent="-171450">
              <a:buFont typeface="Arial" panose="020B0604020202020204" pitchFamily="34" charset="0"/>
              <a:buChar char="•"/>
            </a:pPr>
            <a:r>
              <a:rPr lang="en-US" dirty="0"/>
              <a:t>Lack of stations in low-income neighborhoods</a:t>
            </a:r>
          </a:p>
          <a:p>
            <a:pPr marL="171450" indent="-171450">
              <a:buFont typeface="Arial" panose="020B0604020202020204" pitchFamily="34" charset="0"/>
              <a:buChar char="•"/>
            </a:pPr>
            <a:r>
              <a:rPr lang="en-US" dirty="0"/>
              <a:t>Lack of network density</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Unbanked</a:t>
            </a:r>
            <a:r>
              <a:rPr lang="en-US" baseline="0" dirty="0"/>
              <a:t> </a:t>
            </a:r>
          </a:p>
          <a:p>
            <a:pPr marL="171450" indent="-171450">
              <a:buFont typeface="Arial" panose="020B0604020202020204" pitchFamily="34" charset="0"/>
              <a:buChar char="•"/>
            </a:pPr>
            <a:r>
              <a:rPr lang="en-US" dirty="0"/>
              <a:t>Need for debit/ credit card for shared mobility</a:t>
            </a:r>
            <a:r>
              <a:rPr lang="en-US" baseline="0" dirty="0"/>
              <a:t> transactions</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sz="1200" b="0" i="0" kern="1200" baseline="0" dirty="0">
                <a:solidFill>
                  <a:schemeClr val="tx1"/>
                </a:solidFill>
                <a:effectLst/>
                <a:latin typeface="+mn-lt"/>
                <a:ea typeface="+mn-ea"/>
                <a:cs typeface="+mn-cs"/>
              </a:rPr>
              <a:t>Digital Divide</a:t>
            </a:r>
          </a:p>
          <a:p>
            <a:pPr marL="171450" indent="-171450">
              <a:buFont typeface="Arial" panose="020B0604020202020204" pitchFamily="34" charset="0"/>
              <a:buChar char="•"/>
            </a:pPr>
            <a:r>
              <a:rPr lang="en-US" sz="1200" b="0" i="0" kern="1200" baseline="0" dirty="0">
                <a:solidFill>
                  <a:schemeClr val="tx1"/>
                </a:solidFill>
                <a:effectLst/>
                <a:latin typeface="+mn-lt"/>
                <a:ea typeface="+mn-ea"/>
                <a:cs typeface="+mn-cs"/>
              </a:rPr>
              <a:t>The population that do not have access to the internet</a:t>
            </a:r>
          </a:p>
          <a:p>
            <a:pPr marL="171450" indent="-171450">
              <a:buFont typeface="Arial" panose="020B0604020202020204" pitchFamily="34" charset="0"/>
              <a:buChar char="•"/>
            </a:pPr>
            <a:r>
              <a:rPr lang="en-US" sz="1200" b="0" i="0" kern="1200" baseline="0" dirty="0">
                <a:solidFill>
                  <a:schemeClr val="tx1"/>
                </a:solidFill>
                <a:effectLst/>
                <a:latin typeface="+mn-lt"/>
                <a:ea typeface="+mn-ea"/>
                <a:cs typeface="+mn-cs"/>
              </a:rPr>
              <a:t>Lack of internet access is predominant for adults aged over 65, with income below $30K, without high-school diploma, and living in rural areas.</a:t>
            </a:r>
          </a:p>
          <a:p>
            <a:pPr marL="171450" indent="-171450">
              <a:buFont typeface="Arial" panose="020B0604020202020204" pitchFamily="34" charset="0"/>
              <a:buChar char="•"/>
            </a:pPr>
            <a:r>
              <a:rPr lang="en-US" sz="1200" b="0" i="0" kern="1200" baseline="0" dirty="0">
                <a:solidFill>
                  <a:schemeClr val="tx1"/>
                </a:solidFill>
                <a:effectLst/>
                <a:latin typeface="+mn-lt"/>
                <a:ea typeface="+mn-ea"/>
                <a:cs typeface="+mn-cs"/>
              </a:rPr>
              <a:t>Lack of access to smartphones</a:t>
            </a:r>
          </a:p>
          <a:p>
            <a:pPr marL="171450" indent="-171450">
              <a:buFont typeface="Arial" panose="020B0604020202020204" pitchFamily="34" charset="0"/>
              <a:buChar char="•"/>
            </a:pP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Social Barriers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Lack of culturally inclusive</a:t>
            </a:r>
            <a:r>
              <a:rPr lang="en-US" sz="1200" b="0" i="0" kern="1200" baseline="0" dirty="0">
                <a:solidFill>
                  <a:schemeClr val="tx1"/>
                </a:solidFill>
                <a:effectLst/>
                <a:latin typeface="+mn-lt"/>
                <a:ea typeface="+mn-ea"/>
                <a:cs typeface="+mn-cs"/>
              </a:rPr>
              <a:t> marketing and outreach</a:t>
            </a:r>
          </a:p>
          <a:p>
            <a:pPr marL="171450" indent="-171450">
              <a:buFont typeface="Arial" panose="020B0604020202020204" pitchFamily="34" charset="0"/>
              <a:buChar char="•"/>
            </a:pPr>
            <a:r>
              <a:rPr lang="en-US" sz="1200" b="0" i="0" kern="1200" baseline="0" dirty="0">
                <a:solidFill>
                  <a:schemeClr val="tx1"/>
                </a:solidFill>
                <a:effectLst/>
                <a:latin typeface="+mn-lt"/>
                <a:ea typeface="+mn-ea"/>
                <a:cs typeface="+mn-cs"/>
              </a:rPr>
              <a:t>Lack of engagement with non-English speaking / limited English speaking users</a:t>
            </a:r>
          </a:p>
          <a:p>
            <a:endParaRPr lang="en-US" sz="1200" b="0" i="0" kern="1200" dirty="0">
              <a:solidFill>
                <a:schemeClr val="tx1"/>
              </a:solidFill>
              <a:effectLst/>
              <a:latin typeface="+mn-lt"/>
              <a:ea typeface="+mn-ea"/>
              <a:cs typeface="+mn-cs"/>
            </a:endParaRPr>
          </a:p>
          <a:p>
            <a:pPr marL="0" indent="0">
              <a:buFont typeface="Arial" panose="020B0604020202020204" pitchFamily="34" charset="0"/>
              <a:buNone/>
            </a:pPr>
            <a:r>
              <a:rPr lang="en-US" sz="1200" b="0" i="0" kern="1200" baseline="0" dirty="0">
                <a:solidFill>
                  <a:schemeClr val="tx1"/>
                </a:solidFill>
                <a:effectLst/>
                <a:latin typeface="+mn-lt"/>
                <a:ea typeface="+mn-ea"/>
                <a:cs typeface="+mn-cs"/>
              </a:rPr>
              <a:t>Suggestion: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aseline="0" dirty="0"/>
              <a:t>Before you move to the next slide, complete the knowledge probe activity </a:t>
            </a:r>
            <a:r>
              <a:rPr lang="en-US" sz="1200" b="0" i="0" u="none" strike="noStrike" kern="1200" baseline="0" dirty="0">
                <a:solidFill>
                  <a:schemeClr val="tx1"/>
                </a:solidFill>
                <a:latin typeface="+mn-lt"/>
                <a:ea typeface="+mn-ea"/>
                <a:cs typeface="+mn-cs"/>
              </a:rPr>
              <a:t>Module 7 Probe Question #2 </a:t>
            </a:r>
            <a:r>
              <a:rPr lang="en-US" dirty="0"/>
              <a:t>(see the</a:t>
            </a:r>
            <a:r>
              <a:rPr lang="en-US" baseline="0" dirty="0"/>
              <a:t> module outline for more information):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What other factors may prevent some people (or population groups) from using shared mobility? Is there a potential for disparities between population groups in access to</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and use of shared mobility? Please explain your answer.</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References:</a:t>
            </a:r>
          </a:p>
          <a:p>
            <a:r>
              <a:rPr lang="en-US" sz="1200" b="0" i="0" kern="1200" dirty="0" err="1">
                <a:solidFill>
                  <a:schemeClr val="tx1"/>
                </a:solidFill>
                <a:effectLst/>
                <a:latin typeface="+mn-lt"/>
                <a:ea typeface="+mn-ea"/>
                <a:cs typeface="+mn-cs"/>
              </a:rPr>
              <a:t>Shaheen</a:t>
            </a:r>
            <a:r>
              <a:rPr lang="en-US" sz="1200" b="0" i="0" kern="1200" dirty="0">
                <a:solidFill>
                  <a:schemeClr val="tx1"/>
                </a:solidFill>
                <a:effectLst/>
                <a:latin typeface="+mn-lt"/>
                <a:ea typeface="+mn-ea"/>
                <a:cs typeface="+mn-cs"/>
              </a:rPr>
              <a:t>, S., Bell, C., Cohen, A., &amp; </a:t>
            </a:r>
            <a:r>
              <a:rPr lang="en-US" sz="1200" b="0" i="0" kern="1200" dirty="0" err="1">
                <a:solidFill>
                  <a:schemeClr val="tx1"/>
                </a:solidFill>
                <a:effectLst/>
                <a:latin typeface="+mn-lt"/>
                <a:ea typeface="+mn-ea"/>
                <a:cs typeface="+mn-cs"/>
              </a:rPr>
              <a:t>Yelchuru</a:t>
            </a:r>
            <a:r>
              <a:rPr lang="en-US" sz="1200" b="0" i="0" kern="1200" dirty="0">
                <a:solidFill>
                  <a:schemeClr val="tx1"/>
                </a:solidFill>
                <a:effectLst/>
                <a:latin typeface="+mn-lt"/>
                <a:ea typeface="+mn-ea"/>
                <a:cs typeface="+mn-cs"/>
              </a:rPr>
              <a:t>, B. (2017). </a:t>
            </a:r>
            <a:r>
              <a:rPr lang="en-US" sz="1200" b="0" i="1" kern="1200" dirty="0">
                <a:solidFill>
                  <a:schemeClr val="tx1"/>
                </a:solidFill>
                <a:effectLst/>
                <a:latin typeface="+mn-lt"/>
                <a:ea typeface="+mn-ea"/>
                <a:cs typeface="+mn-cs"/>
              </a:rPr>
              <a:t>Travel behavior: Shared mobility and transportation equity</a:t>
            </a:r>
            <a:r>
              <a:rPr lang="en-US" sz="1200" b="0" i="0" kern="1200" dirty="0">
                <a:solidFill>
                  <a:schemeClr val="tx1"/>
                </a:solidFill>
                <a:effectLst/>
                <a:latin typeface="+mn-lt"/>
                <a:ea typeface="+mn-ea"/>
                <a:cs typeface="+mn-cs"/>
              </a:rPr>
              <a:t> (No. PL-18-007).</a:t>
            </a:r>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5</a:t>
            </a:fld>
            <a:endParaRPr lang="en-US"/>
          </a:p>
        </p:txBody>
      </p:sp>
    </p:spTree>
    <p:extLst>
      <p:ext uri="{BB962C8B-B14F-4D97-AF65-F5344CB8AC3E}">
        <p14:creationId xmlns:p14="http://schemas.microsoft.com/office/powerpoint/2010/main" val="1610087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Talking Points:</a:t>
            </a:r>
          </a:p>
          <a:p>
            <a:pPr marL="171450" indent="-171450">
              <a:buFont typeface="Arial" panose="020B0604020202020204" pitchFamily="34" charset="0"/>
              <a:buChar char="•"/>
            </a:pPr>
            <a:r>
              <a:rPr lang="en-US" baseline="0" dirty="0"/>
              <a:t>Communication that happens in a generic shared mobility operation is complex:</a:t>
            </a:r>
          </a:p>
          <a:p>
            <a:pPr marL="628650" lvl="1" indent="-171450">
              <a:buFont typeface="Arial" panose="020B0604020202020204" pitchFamily="34" charset="0"/>
              <a:buChar char="•"/>
            </a:pPr>
            <a:r>
              <a:rPr lang="en-US" baseline="0" dirty="0"/>
              <a:t>The travelers need to get system info, location/ status of the vehicles, communicate with the vehicle operators, and information regarding the infrastructure</a:t>
            </a:r>
          </a:p>
          <a:p>
            <a:pPr marL="628650" lvl="1" indent="-171450">
              <a:buFont typeface="Arial" panose="020B0604020202020204" pitchFamily="34" charset="0"/>
              <a:buChar char="•"/>
            </a:pPr>
            <a:r>
              <a:rPr lang="en-US" baseline="0" dirty="0"/>
              <a:t>All these complex interactions require them to have access to broadband and technology (smartphones, personal computers, etc.)</a:t>
            </a:r>
          </a:p>
          <a:p>
            <a:pPr marL="0" lvl="0" indent="0">
              <a:buFont typeface="Arial" panose="020B0604020202020204" pitchFamily="34" charset="0"/>
              <a:buNone/>
            </a:pPr>
            <a:endParaRPr lang="en-US" baseline="0" dirty="0"/>
          </a:p>
          <a:p>
            <a:pPr marL="0" lvl="0" indent="0">
              <a:buFont typeface="Arial" panose="020B0604020202020204" pitchFamily="34" charset="0"/>
              <a:buNone/>
            </a:pPr>
            <a:r>
              <a:rPr lang="en-US" baseline="0" dirty="0"/>
              <a:t>References: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t>Barth, M., </a:t>
            </a:r>
            <a:r>
              <a:rPr lang="en-US" sz="1200" dirty="0" err="1"/>
              <a:t>Hao</a:t>
            </a:r>
            <a:r>
              <a:rPr lang="en-US" sz="1200" dirty="0"/>
              <a:t>, P., &amp; Tanvir, S. (2022). Concept level designs: high-level architecture. Shared Mobility and Automated Vehicles: Responding to Socio-Technical Changes and Pandemics, 61. </a:t>
            </a:r>
          </a:p>
          <a:p>
            <a:pPr marL="0" lvl="0" indent="0">
              <a:buFont typeface="Arial" panose="020B0604020202020204" pitchFamily="34" charset="0"/>
              <a:buNone/>
            </a:pPr>
            <a:endParaRPr lang="en-US" baseline="0" dirty="0"/>
          </a:p>
        </p:txBody>
      </p:sp>
      <p:sp>
        <p:nvSpPr>
          <p:cNvPr id="4" name="Slide Number Placeholder 3"/>
          <p:cNvSpPr>
            <a:spLocks noGrp="1"/>
          </p:cNvSpPr>
          <p:nvPr>
            <p:ph type="sldNum" sz="quarter" idx="10"/>
          </p:nvPr>
        </p:nvSpPr>
        <p:spPr/>
        <p:txBody>
          <a:bodyPr/>
          <a:lstStyle/>
          <a:p>
            <a:fld id="{0D40B47B-69FA-544F-B884-A6DBDB8E475B}" type="slidenum">
              <a:rPr lang="en-US" smtClean="0"/>
              <a:t>6</a:t>
            </a:fld>
            <a:endParaRPr lang="en-US"/>
          </a:p>
        </p:txBody>
      </p:sp>
    </p:spTree>
    <p:extLst>
      <p:ext uri="{BB962C8B-B14F-4D97-AF65-F5344CB8AC3E}">
        <p14:creationId xmlns:p14="http://schemas.microsoft.com/office/powerpoint/2010/main" val="4848141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effectLst/>
                <a:latin typeface="+mn-lt"/>
                <a:ea typeface="+mn-ea"/>
                <a:cs typeface="+mn-cs"/>
              </a:rPr>
              <a:t>Talking Points:</a:t>
            </a:r>
          </a:p>
          <a:p>
            <a:r>
              <a:rPr lang="en-US" baseline="0" dirty="0"/>
              <a:t>The complexity of communication and information flow is different between transit, taxi, and conventional car renting services. This means that the ‘digital divide’ has disparate effects on </a:t>
            </a:r>
            <a:r>
              <a:rPr lang="en-US" dirty="0"/>
              <a:t>the users of different shared mobility modes and different population</a:t>
            </a:r>
            <a:r>
              <a:rPr lang="en-US" baseline="0" dirty="0"/>
              <a:t> groups</a:t>
            </a:r>
            <a:r>
              <a:rPr lang="en-US" dirty="0"/>
              <a:t>. </a:t>
            </a:r>
          </a:p>
          <a:p>
            <a:endParaRPr lang="en-US" baseline="0" dirty="0"/>
          </a:p>
          <a:p>
            <a:pPr marL="0" lvl="0" indent="0">
              <a:buFont typeface="Arial" panose="020B0604020202020204" pitchFamily="34" charset="0"/>
              <a:buNone/>
            </a:pPr>
            <a:r>
              <a:rPr lang="en-US" baseline="0" dirty="0"/>
              <a:t>References: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t>Barth, M., </a:t>
            </a:r>
            <a:r>
              <a:rPr lang="en-US" sz="1200" dirty="0" err="1"/>
              <a:t>Hao</a:t>
            </a:r>
            <a:r>
              <a:rPr lang="en-US" sz="1200" dirty="0"/>
              <a:t>, P., &amp; Tanvir, S. (2022). Concept level designs: high-level architecture. Shared Mobility and Automated Vehicles: Responding to Socio-Technical Changes and Pandemics, 61. </a:t>
            </a:r>
          </a:p>
        </p:txBody>
      </p:sp>
      <p:sp>
        <p:nvSpPr>
          <p:cNvPr id="4" name="Slide Number Placeholder 3"/>
          <p:cNvSpPr>
            <a:spLocks noGrp="1"/>
          </p:cNvSpPr>
          <p:nvPr>
            <p:ph type="sldNum" sz="quarter" idx="10"/>
          </p:nvPr>
        </p:nvSpPr>
        <p:spPr/>
        <p:txBody>
          <a:bodyPr/>
          <a:lstStyle/>
          <a:p>
            <a:fld id="{F8A369A0-DCBA-4D38-AB62-88309E3BFB37}" type="slidenum">
              <a:rPr lang="en-US" smtClean="0"/>
              <a:t>7</a:t>
            </a:fld>
            <a:endParaRPr lang="en-US"/>
          </a:p>
        </p:txBody>
      </p:sp>
    </p:spTree>
    <p:extLst>
      <p:ext uri="{BB962C8B-B14F-4D97-AF65-F5344CB8AC3E}">
        <p14:creationId xmlns:p14="http://schemas.microsoft.com/office/powerpoint/2010/main" val="25392195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effectLst/>
                <a:latin typeface="+mn-lt"/>
                <a:ea typeface="+mn-ea"/>
                <a:cs typeface="+mn-cs"/>
              </a:rPr>
              <a:t>Talking Points:</a:t>
            </a:r>
          </a:p>
          <a:p>
            <a:r>
              <a:rPr lang="en-US" baseline="0" dirty="0"/>
              <a:t>The graph in the slide shows how automation can be used to absorb the extra travel demand generated during peak hours. Shared mobility, automation, and electrification together can improve network capacity, but they have the potential to create equity concerns for the unbanked and those with limited or no access to technology. </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References: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t>Tanvir, S., </a:t>
            </a:r>
            <a:r>
              <a:rPr lang="en-US" sz="1200" dirty="0" err="1"/>
              <a:t>Boriboonsomsin</a:t>
            </a:r>
            <a:r>
              <a:rPr lang="en-US" sz="1200" dirty="0"/>
              <a:t>, K., &amp; Barth, M. (2022). Operations and management. Shared Mobility and Automated Vehicles: Responding to Socio-Technical Changes and Pandemics, 249.</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8</a:t>
            </a:fld>
            <a:endParaRPr lang="en-US"/>
          </a:p>
        </p:txBody>
      </p:sp>
    </p:spTree>
    <p:extLst>
      <p:ext uri="{BB962C8B-B14F-4D97-AF65-F5344CB8AC3E}">
        <p14:creationId xmlns:p14="http://schemas.microsoft.com/office/powerpoint/2010/main" val="30750694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Talking Points:</a:t>
            </a:r>
            <a:endParaRPr lang="en-US" dirty="0"/>
          </a:p>
          <a:p>
            <a:r>
              <a:rPr lang="en-US" baseline="0" dirty="0"/>
              <a:t>Although emerging technology is often considered one of the solutions to mitigate the negative environmental effects of transportation, transportation professionals must still consider the potential negative consequences associated with these technologies. </a:t>
            </a:r>
          </a:p>
          <a:p>
            <a:endParaRPr lang="en-US" baseline="0" dirty="0"/>
          </a:p>
          <a:p>
            <a:r>
              <a:rPr lang="en-US" baseline="0" dirty="0"/>
              <a:t>The table provided in this slide shows the likelihood, directionality, and magnitude of emissions impact from connected and autonomous vehicles (CAV), on-demand mobility (ODM) services, and zero-emission vehicles (ZEV). Transportation professionals have coined this phenomenon the ‘induced demand’ effect. These effects can compound exiting health issues, particularly those disproportionately experienced by underserved populations. </a:t>
            </a:r>
          </a:p>
          <a:p>
            <a:endParaRPr lang="en-US" baseline="0" dirty="0"/>
          </a:p>
          <a:p>
            <a:r>
              <a:rPr lang="en-US" baseline="0" dirty="0"/>
              <a:t>Understanding both the positive and negative consequences of these technologies encourages the development of strategies and policies to mitigate unintended negative outcomes. </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Tanvir, S., </a:t>
            </a:r>
            <a:r>
              <a:rPr lang="en-US" dirty="0" err="1"/>
              <a:t>Hao</a:t>
            </a:r>
            <a:r>
              <a:rPr lang="en-US" dirty="0"/>
              <a:t>, P., &amp; </a:t>
            </a:r>
            <a:r>
              <a:rPr lang="en-US" dirty="0" err="1"/>
              <a:t>Boriboonsomsin</a:t>
            </a:r>
            <a:r>
              <a:rPr lang="en-US" dirty="0"/>
              <a:t>, K. (2020). Emerging transportation technologies and implications for traffic-related emissions, air pollution exposure, and health. In Traffic-Related Air Pollution (pp. 511-530). Elsevier.</a:t>
            </a: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9</a:t>
            </a:fld>
            <a:endParaRPr lang="en-US"/>
          </a:p>
        </p:txBody>
      </p:sp>
    </p:spTree>
    <p:extLst>
      <p:ext uri="{BB962C8B-B14F-4D97-AF65-F5344CB8AC3E}">
        <p14:creationId xmlns:p14="http://schemas.microsoft.com/office/powerpoint/2010/main" val="538787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5.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6.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8.xml"/></Relationships>
</file>

<file path=ppt/slideLayouts/_rels/slideLayout19.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Master" Target="../slideMasters/slideMaster2.xml"/><Relationship Id="rId1" Type="http://schemas.openxmlformats.org/officeDocument/2006/relationships/tags" Target="../tags/tag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0.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A3160A4-DF34-41BE-B43B-66FC6A50298B}" type="datetime1">
              <a:rPr lang="en-US" smtClean="0"/>
              <a:t>5/27/2022</a:t>
            </a:fld>
            <a:endParaRPr lang="en-US"/>
          </a:p>
        </p:txBody>
      </p:sp>
      <p:sp>
        <p:nvSpPr>
          <p:cNvPr id="5" name="Footer Placeholder 4"/>
          <p:cNvSpPr>
            <a:spLocks noGrp="1"/>
          </p:cNvSpPr>
          <p:nvPr>
            <p:ph type="ftr" sz="quarter" idx="11"/>
          </p:nvPr>
        </p:nvSpPr>
        <p:spPr/>
        <p:txBody>
          <a:bodyPr/>
          <a:lstStyle/>
          <a:p>
            <a:r>
              <a:rPr lang="en-US"/>
              <a:t>The Transportation Equity Curriculum: Equity of Emerging Modes</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a:t>
            </a:fld>
            <a:endParaRPr lang="en-US"/>
          </a:p>
        </p:txBody>
      </p:sp>
      <p:grpSp>
        <p:nvGrpSpPr>
          <p:cNvPr id="8" name="Group 7"/>
          <p:cNvGrpSpPr>
            <a:grpSpLocks noChangeAspect="1"/>
          </p:cNvGrpSpPr>
          <p:nvPr/>
        </p:nvGrpSpPr>
        <p:grpSpPr>
          <a:xfrm>
            <a:off x="10455417" y="4680426"/>
            <a:ext cx="1293319" cy="1280160"/>
            <a:chOff x="0" y="8629"/>
            <a:chExt cx="873760" cy="865456"/>
          </a:xfrm>
        </p:grpSpPr>
        <p:grpSp>
          <p:nvGrpSpPr>
            <p:cNvPr id="9" name="Group 8"/>
            <p:cNvGrpSpPr/>
            <p:nvPr/>
          </p:nvGrpSpPr>
          <p:grpSpPr>
            <a:xfrm>
              <a:off x="0" y="438150"/>
              <a:ext cx="873005" cy="435935"/>
              <a:chOff x="0" y="0"/>
              <a:chExt cx="1465167" cy="731520"/>
            </a:xfrm>
          </p:grpSpPr>
          <p:sp>
            <p:nvSpPr>
              <p:cNvPr id="11" name="Rectangle 10"/>
              <p:cNvSpPr/>
              <p:nvPr/>
            </p:nvSpPr>
            <p:spPr>
              <a:xfrm>
                <a:off x="0" y="0"/>
                <a:ext cx="731520" cy="73152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2" name="Rectangle 11"/>
              <p:cNvSpPr/>
              <p:nvPr/>
            </p:nvSpPr>
            <p:spPr>
              <a:xfrm>
                <a:off x="733647" y="0"/>
                <a:ext cx="731520" cy="731520"/>
              </a:xfrm>
              <a:prstGeom prst="rect">
                <a:avLst/>
              </a:prstGeom>
              <a:solidFill>
                <a:schemeClr val="bg1">
                  <a:lumMod val="65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10" name="Rectangle 9"/>
            <p:cNvSpPr/>
            <p:nvPr/>
          </p:nvSpPr>
          <p:spPr>
            <a:xfrm>
              <a:off x="438150" y="8629"/>
              <a:ext cx="435610" cy="435610"/>
            </a:xfrm>
            <a:prstGeom prst="rect">
              <a:avLst/>
            </a:prstGeom>
            <a:solidFill>
              <a:srgbClr val="005E8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13" name="Rectangle 12"/>
          <p:cNvSpPr/>
          <p:nvPr/>
        </p:nvSpPr>
        <p:spPr>
          <a:xfrm flipV="1">
            <a:off x="7983870" y="5200331"/>
            <a:ext cx="2338705" cy="18288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4" name="Rectangle 13"/>
          <p:cNvSpPr/>
          <p:nvPr/>
        </p:nvSpPr>
        <p:spPr>
          <a:xfrm flipV="1">
            <a:off x="1699895" y="1047680"/>
            <a:ext cx="2338705" cy="182880"/>
          </a:xfrm>
          <a:prstGeom prst="rect">
            <a:avLst/>
          </a:prstGeom>
          <a:solidFill>
            <a:schemeClr val="accent5">
              <a:lumMod val="50000"/>
            </a:schemeClr>
          </a:solidFill>
          <a:ln w="12700" cap="flat" cmpd="sng" algn="ctr">
            <a:solidFill>
              <a:schemeClr val="accent5">
                <a:lumMod val="50000"/>
              </a:scheme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nvGrpSpPr>
          <p:cNvPr id="15" name="Group 14"/>
          <p:cNvGrpSpPr/>
          <p:nvPr/>
        </p:nvGrpSpPr>
        <p:grpSpPr>
          <a:xfrm rot="10800000">
            <a:off x="200872" y="233185"/>
            <a:ext cx="1088390" cy="1085851"/>
            <a:chOff x="0" y="2519"/>
            <a:chExt cx="873760" cy="871566"/>
          </a:xfrm>
        </p:grpSpPr>
        <p:grpSp>
          <p:nvGrpSpPr>
            <p:cNvPr id="16" name="Group 15"/>
            <p:cNvGrpSpPr/>
            <p:nvPr/>
          </p:nvGrpSpPr>
          <p:grpSpPr>
            <a:xfrm>
              <a:off x="0" y="438129"/>
              <a:ext cx="873004" cy="435956"/>
              <a:chOff x="0" y="-36"/>
              <a:chExt cx="1465167" cy="731556"/>
            </a:xfrm>
          </p:grpSpPr>
          <p:sp>
            <p:nvSpPr>
              <p:cNvPr id="18" name="Rectangle 17"/>
              <p:cNvSpPr/>
              <p:nvPr/>
            </p:nvSpPr>
            <p:spPr>
              <a:xfrm>
                <a:off x="0" y="-36"/>
                <a:ext cx="731521" cy="731520"/>
              </a:xfrm>
              <a:prstGeom prst="rect">
                <a:avLst/>
              </a:prstGeom>
              <a:solidFill>
                <a:srgbClr val="0088B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9" name="Rectangle 18"/>
              <p:cNvSpPr/>
              <p:nvPr/>
            </p:nvSpPr>
            <p:spPr>
              <a:xfrm>
                <a:off x="733647" y="0"/>
                <a:ext cx="731520" cy="731520"/>
              </a:xfrm>
              <a:prstGeom prst="rect">
                <a:avLst/>
              </a:prstGeom>
              <a:solidFill>
                <a:srgbClr val="005E8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17" name="Rectangle 16"/>
            <p:cNvSpPr/>
            <p:nvPr/>
          </p:nvSpPr>
          <p:spPr>
            <a:xfrm>
              <a:off x="438150" y="2519"/>
              <a:ext cx="435610" cy="43561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23" name="Rectangle 22"/>
          <p:cNvSpPr/>
          <p:nvPr/>
        </p:nvSpPr>
        <p:spPr>
          <a:xfrm>
            <a:off x="7332655" y="5152706"/>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4" name="Rectangle 23"/>
          <p:cNvSpPr/>
          <p:nvPr/>
        </p:nvSpPr>
        <p:spPr>
          <a:xfrm>
            <a:off x="2539047" y="1245640"/>
            <a:ext cx="2338705" cy="47625"/>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Tree>
    <p:extLst>
      <p:ext uri="{BB962C8B-B14F-4D97-AF65-F5344CB8AC3E}">
        <p14:creationId xmlns:p14="http://schemas.microsoft.com/office/powerpoint/2010/main" val="2615229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10F9E54-2F20-4EC0-BCC4-58F33852060C}" type="datetime1">
              <a:rPr lang="en-US" smtClean="0"/>
              <a:t>5/27/2022</a:t>
            </a:fld>
            <a:endParaRPr lang="en-US"/>
          </a:p>
        </p:txBody>
      </p:sp>
      <p:sp>
        <p:nvSpPr>
          <p:cNvPr id="5" name="Footer Placeholder 4"/>
          <p:cNvSpPr>
            <a:spLocks noGrp="1"/>
          </p:cNvSpPr>
          <p:nvPr>
            <p:ph type="ftr" sz="quarter" idx="11"/>
          </p:nvPr>
        </p:nvSpPr>
        <p:spPr/>
        <p:txBody>
          <a:bodyPr/>
          <a:lstStyle/>
          <a:p>
            <a:r>
              <a:rPr lang="en-US"/>
              <a:t>The Transportation Equity Curriculum: Equity of Emerging Modes</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a:t>
            </a:fld>
            <a:endParaRPr lang="en-US"/>
          </a:p>
        </p:txBody>
      </p:sp>
    </p:spTree>
    <p:extLst>
      <p:ext uri="{BB962C8B-B14F-4D97-AF65-F5344CB8AC3E}">
        <p14:creationId xmlns:p14="http://schemas.microsoft.com/office/powerpoint/2010/main" val="2641315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4E7DD9-B0BF-4CC9-8D35-A43DB8D82AED}" type="datetime1">
              <a:rPr lang="en-US" smtClean="0"/>
              <a:t>5/27/2022</a:t>
            </a:fld>
            <a:endParaRPr lang="en-US"/>
          </a:p>
        </p:txBody>
      </p:sp>
      <p:sp>
        <p:nvSpPr>
          <p:cNvPr id="5" name="Footer Placeholder 4"/>
          <p:cNvSpPr>
            <a:spLocks noGrp="1"/>
          </p:cNvSpPr>
          <p:nvPr>
            <p:ph type="ftr" sz="quarter" idx="11"/>
          </p:nvPr>
        </p:nvSpPr>
        <p:spPr/>
        <p:txBody>
          <a:bodyPr/>
          <a:lstStyle/>
          <a:p>
            <a:r>
              <a:rPr lang="en-US"/>
              <a:t>The Transportation Equity Curriculum: Equity of Emerging Modes</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a:t>
            </a:fld>
            <a:endParaRPr lang="en-US"/>
          </a:p>
        </p:txBody>
      </p:sp>
    </p:spTree>
    <p:extLst>
      <p:ext uri="{BB962C8B-B14F-4D97-AF65-F5344CB8AC3E}">
        <p14:creationId xmlns:p14="http://schemas.microsoft.com/office/powerpoint/2010/main" val="19328467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735108"/>
            <a:ext cx="9144000" cy="2387600"/>
          </a:xfrm>
        </p:spPr>
        <p:txBody>
          <a:bodyPr anchor="b"/>
          <a:lstStyle>
            <a:lvl1pPr algn="ctr">
              <a:defRPr sz="6000" b="1"/>
            </a:lvl1pPr>
          </a:lstStyle>
          <a:p>
            <a:r>
              <a:rPr lang="en-US" dirty="0"/>
              <a:t>Click to edit Master title style</a:t>
            </a:r>
          </a:p>
        </p:txBody>
      </p:sp>
      <p:sp>
        <p:nvSpPr>
          <p:cNvPr id="3" name="Subtitle 2"/>
          <p:cNvSpPr>
            <a:spLocks noGrp="1"/>
          </p:cNvSpPr>
          <p:nvPr>
            <p:ph type="subTitle" idx="1"/>
          </p:nvPr>
        </p:nvSpPr>
        <p:spPr>
          <a:xfrm>
            <a:off x="1524000" y="4214783"/>
            <a:ext cx="9144000" cy="1655762"/>
          </a:xfrm>
        </p:spPr>
        <p:txBody>
          <a:bodyPr>
            <a:normAutofit/>
          </a:bodyPr>
          <a:lstStyle>
            <a:lvl1pPr marL="0" indent="0" algn="ctr">
              <a:buNone/>
              <a:defRPr sz="3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p:cNvSpPr>
            <a:spLocks noGrp="1"/>
          </p:cNvSpPr>
          <p:nvPr>
            <p:ph type="sldNum" sz="quarter" idx="12"/>
          </p:nvPr>
        </p:nvSpPr>
        <p:spPr>
          <a:xfrm>
            <a:off x="9027860" y="6062061"/>
            <a:ext cx="2743200" cy="365125"/>
          </a:xfrm>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415698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554480"/>
            <a:ext cx="11292840" cy="4434840"/>
          </a:xfrm>
        </p:spPr>
        <p:txBody>
          <a:bodyPr>
            <a:normAutofit/>
          </a:bodyPr>
          <a:lstStyle>
            <a:lvl1pPr>
              <a:lnSpc>
                <a:spcPct val="100000"/>
              </a:lnSpc>
              <a:buClr>
                <a:srgbClr val="03684A"/>
              </a:buClr>
              <a:defRPr sz="3400"/>
            </a:lvl1pPr>
            <a:lvl2pPr marL="800100" indent="-342900">
              <a:lnSpc>
                <a:spcPct val="100000"/>
              </a:lnSpc>
              <a:buClr>
                <a:srgbClr val="03684A"/>
              </a:buClr>
              <a:buFont typeface="Arial" panose="020B0604020202020204" pitchFamily="34" charset="0"/>
              <a:buChar char="•"/>
              <a:defRPr sz="3200"/>
            </a:lvl2pPr>
            <a:lvl3pPr marL="1257300" indent="-342900">
              <a:lnSpc>
                <a:spcPct val="100000"/>
              </a:lnSpc>
              <a:buClr>
                <a:srgbClr val="03684A"/>
              </a:buClr>
              <a:buFont typeface="Calibri" panose="020F0502020204030204" pitchFamily="34" charset="0"/>
              <a:buChar char="◦"/>
              <a:defRPr sz="3000"/>
            </a:lvl3pPr>
            <a:lvl4pPr marL="1657350" indent="-285750">
              <a:lnSpc>
                <a:spcPct val="100000"/>
              </a:lnSpc>
              <a:buClr>
                <a:srgbClr val="03684A"/>
              </a:buClr>
              <a:buFont typeface="Calibri" panose="020F0502020204030204" pitchFamily="34" charset="0"/>
              <a:buChar char="▫"/>
              <a:defRPr sz="2800"/>
            </a:lvl4pPr>
            <a:lvl5pPr marL="2114550" indent="-285750">
              <a:lnSpc>
                <a:spcPct val="100000"/>
              </a:lnSpc>
              <a:buClr>
                <a:srgbClr val="03684A"/>
              </a:buClr>
              <a:buFont typeface="Calibri" panose="020F0502020204030204" pitchFamily="34" charset="0"/>
              <a:buChar char="̶"/>
              <a:defRPr sz="2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The Transportation Equity Curriculum: Equity of Emerging Modes</a:t>
            </a:r>
          </a:p>
        </p:txBody>
      </p:sp>
      <p:sp>
        <p:nvSpPr>
          <p:cNvPr id="6" name="Slide Number Placeholder 5"/>
          <p:cNvSpPr>
            <a:spLocks noGrp="1"/>
          </p:cNvSpPr>
          <p:nvPr>
            <p:ph type="sldNum" sz="quarter" idx="12"/>
          </p:nvPr>
        </p:nvSpPr>
        <p:spPr/>
        <p:txBody>
          <a:bodyPr/>
          <a:lstStyle/>
          <a:p>
            <a:fld id="{561BF587-D48E-4F0D-A39C-5AB282297A33}" type="slidenum">
              <a:rPr lang="en-US" smtClean="0"/>
              <a:t>‹#›</a:t>
            </a:fld>
            <a:endParaRPr lang="en-US" dirty="0"/>
          </a:p>
        </p:txBody>
      </p:sp>
    </p:spTree>
    <p:custDataLst>
      <p:tags r:id="rId1"/>
    </p:custDataLst>
    <p:extLst>
      <p:ext uri="{BB962C8B-B14F-4D97-AF65-F5344CB8AC3E}">
        <p14:creationId xmlns:p14="http://schemas.microsoft.com/office/powerpoint/2010/main" val="31157843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54480"/>
            <a:ext cx="5486400" cy="4434840"/>
          </a:xfrm>
        </p:spPr>
        <p:txBody>
          <a:bodyPr>
            <a:normAutofit/>
          </a:bodyPr>
          <a:lstStyle>
            <a:lvl1pPr>
              <a:lnSpc>
                <a:spcPct val="100000"/>
              </a:lnSpc>
              <a:buClr>
                <a:srgbClr val="03684A"/>
              </a:buClr>
              <a:defRPr sz="3400"/>
            </a:lvl1pPr>
            <a:lvl2pPr marL="800100" indent="-342900">
              <a:lnSpc>
                <a:spcPct val="100000"/>
              </a:lnSpc>
              <a:buClr>
                <a:srgbClr val="03684A"/>
              </a:buClr>
              <a:buFont typeface="Arial" panose="020B0604020202020204" pitchFamily="34" charset="0"/>
              <a:buChar char="•"/>
              <a:defRPr sz="3200"/>
            </a:lvl2pPr>
            <a:lvl3pPr marL="1257300" indent="-342900">
              <a:lnSpc>
                <a:spcPct val="100000"/>
              </a:lnSpc>
              <a:buClr>
                <a:srgbClr val="03684A"/>
              </a:buClr>
              <a:buFont typeface="Calibri" panose="020F0502020204030204" pitchFamily="34" charset="0"/>
              <a:buChar char="◦"/>
              <a:defRPr sz="3000"/>
            </a:lvl3pPr>
            <a:lvl4pPr marL="1657350" indent="-285750">
              <a:lnSpc>
                <a:spcPct val="100000"/>
              </a:lnSpc>
              <a:buClr>
                <a:srgbClr val="03684A"/>
              </a:buClr>
              <a:buFont typeface="Calibri" panose="020F0502020204030204" pitchFamily="34" charset="0"/>
              <a:buChar char="▫"/>
              <a:defRPr sz="2800"/>
            </a:lvl4pPr>
            <a:lvl5pPr marL="2114550" indent="-285750">
              <a:lnSpc>
                <a:spcPct val="100000"/>
              </a:lnSpc>
              <a:buClr>
                <a:srgbClr val="03684A"/>
              </a:buClr>
              <a:buFont typeface="Calibri" panose="020F0502020204030204" pitchFamily="34" charset="0"/>
              <a:buChar char="̶"/>
              <a:defRPr sz="2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172200" y="1554480"/>
            <a:ext cx="5486400" cy="4434840"/>
          </a:xfrm>
        </p:spPr>
        <p:txBody>
          <a:bodyPr>
            <a:normAutofit/>
          </a:bodyPr>
          <a:lstStyle>
            <a:lvl1pPr marL="457200" indent="-457200">
              <a:lnSpc>
                <a:spcPct val="100000"/>
              </a:lnSpc>
              <a:buClr>
                <a:srgbClr val="03684A"/>
              </a:buClr>
              <a:buFont typeface="Wingdings" panose="05000000000000000000" pitchFamily="2" charset="2"/>
              <a:buChar char="§"/>
              <a:defRPr sz="3400"/>
            </a:lvl1pPr>
            <a:lvl2pPr marL="914400" indent="-457200">
              <a:lnSpc>
                <a:spcPct val="100000"/>
              </a:lnSpc>
              <a:buClr>
                <a:srgbClr val="03684A"/>
              </a:buClr>
              <a:buFont typeface="Arial" panose="020B0604020202020204" pitchFamily="34" charset="0"/>
              <a:buChar char="•"/>
              <a:defRPr sz="3200"/>
            </a:lvl2pPr>
            <a:lvl3pPr marL="1371600" indent="-457200">
              <a:lnSpc>
                <a:spcPct val="100000"/>
              </a:lnSpc>
              <a:buClr>
                <a:srgbClr val="03684A"/>
              </a:buClr>
              <a:buFont typeface="Calibri" panose="020F0502020204030204" pitchFamily="34" charset="0"/>
              <a:buChar char="◦"/>
              <a:defRPr sz="3000"/>
            </a:lvl3pPr>
            <a:lvl4pPr marL="1828800" indent="-457200">
              <a:lnSpc>
                <a:spcPct val="100000"/>
              </a:lnSpc>
              <a:buClr>
                <a:srgbClr val="03684A"/>
              </a:buClr>
              <a:buFont typeface="Calibri" panose="020F0502020204030204" pitchFamily="34" charset="0"/>
              <a:buChar char="▫"/>
              <a:defRPr sz="2800"/>
            </a:lvl4pPr>
            <a:lvl5pPr marL="2286000" indent="-457200">
              <a:lnSpc>
                <a:spcPct val="100000"/>
              </a:lnSpc>
              <a:buClr>
                <a:srgbClr val="03684A"/>
              </a:buClr>
              <a:buFont typeface="Calibri" panose="020F0502020204030204" pitchFamily="34" charset="0"/>
              <a:buChar char="̶"/>
              <a:defRPr sz="2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The Transportation Equity Curriculum: Equity of Emerging Modes</a:t>
            </a:r>
          </a:p>
        </p:txBody>
      </p:sp>
      <p:sp>
        <p:nvSpPr>
          <p:cNvPr id="7" name="Slide Number Placeholder 6"/>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38696894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65176"/>
            <a:ext cx="11292840" cy="704088"/>
          </a:xfrm>
        </p:spPr>
        <p:txBody>
          <a:bodyPr/>
          <a:lstStyle/>
          <a:p>
            <a:r>
              <a:rPr lang="en-US"/>
              <a:t>Click to edit Master title style</a:t>
            </a:r>
          </a:p>
        </p:txBody>
      </p:sp>
      <p:sp>
        <p:nvSpPr>
          <p:cNvPr id="3" name="Text Placeholder 2"/>
          <p:cNvSpPr>
            <a:spLocks noGrp="1"/>
          </p:cNvSpPr>
          <p:nvPr>
            <p:ph type="body" idx="1"/>
          </p:nvPr>
        </p:nvSpPr>
        <p:spPr>
          <a:xfrm>
            <a:off x="457200" y="1449808"/>
            <a:ext cx="5486400" cy="823912"/>
          </a:xfrm>
        </p:spPr>
        <p:txBody>
          <a:bodyPr anchor="b">
            <a:normAutofit/>
          </a:bodyPr>
          <a:lstStyle>
            <a:lvl1pPr marL="0" indent="0">
              <a:buNone/>
              <a:defRPr sz="3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Text Placeholder 4"/>
          <p:cNvSpPr>
            <a:spLocks noGrp="1"/>
          </p:cNvSpPr>
          <p:nvPr>
            <p:ph type="body" sz="quarter" idx="3"/>
          </p:nvPr>
        </p:nvSpPr>
        <p:spPr>
          <a:xfrm>
            <a:off x="6172200" y="1449808"/>
            <a:ext cx="5486400" cy="823912"/>
          </a:xfrm>
        </p:spPr>
        <p:txBody>
          <a:bodyPr anchor="b">
            <a:normAutofit/>
          </a:bodyPr>
          <a:lstStyle>
            <a:lvl1pPr marL="0" indent="0">
              <a:buNone/>
              <a:defRPr sz="3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Footer Placeholder 7"/>
          <p:cNvSpPr>
            <a:spLocks noGrp="1"/>
          </p:cNvSpPr>
          <p:nvPr>
            <p:ph type="ftr" sz="quarter" idx="11"/>
          </p:nvPr>
        </p:nvSpPr>
        <p:spPr/>
        <p:txBody>
          <a:bodyPr/>
          <a:lstStyle/>
          <a:p>
            <a:r>
              <a:rPr lang="en-US"/>
              <a:t>The Transportation Equity Curriculum: Equity of Emerging Modes</a:t>
            </a:r>
          </a:p>
        </p:txBody>
      </p:sp>
      <p:sp>
        <p:nvSpPr>
          <p:cNvPr id="9" name="Slide Number Placeholder 8"/>
          <p:cNvSpPr>
            <a:spLocks noGrp="1"/>
          </p:cNvSpPr>
          <p:nvPr>
            <p:ph type="sldNum" sz="quarter" idx="12"/>
          </p:nvPr>
        </p:nvSpPr>
        <p:spPr/>
        <p:txBody>
          <a:bodyPr/>
          <a:lstStyle/>
          <a:p>
            <a:fld id="{561BF587-D48E-4F0D-A39C-5AB282297A33}" type="slidenum">
              <a:rPr lang="en-US" smtClean="0"/>
              <a:t>‹#›</a:t>
            </a:fld>
            <a:endParaRPr lang="en-US"/>
          </a:p>
        </p:txBody>
      </p:sp>
      <p:sp>
        <p:nvSpPr>
          <p:cNvPr id="10" name="Content Placeholder 2"/>
          <p:cNvSpPr>
            <a:spLocks noGrp="1"/>
          </p:cNvSpPr>
          <p:nvPr>
            <p:ph sz="half" idx="13"/>
          </p:nvPr>
        </p:nvSpPr>
        <p:spPr>
          <a:xfrm>
            <a:off x="457200" y="2491740"/>
            <a:ext cx="5486400" cy="3371850"/>
          </a:xfrm>
        </p:spPr>
        <p:txBody>
          <a:bodyPr>
            <a:normAutofit/>
          </a:bodyPr>
          <a:lstStyle>
            <a:lvl1pPr>
              <a:lnSpc>
                <a:spcPct val="100000"/>
              </a:lnSpc>
              <a:buClr>
                <a:srgbClr val="03684A"/>
              </a:buClr>
              <a:defRPr sz="3400"/>
            </a:lvl1pPr>
            <a:lvl2pPr marL="800100" indent="-342900">
              <a:lnSpc>
                <a:spcPct val="100000"/>
              </a:lnSpc>
              <a:buClr>
                <a:srgbClr val="03684A"/>
              </a:buClr>
              <a:buFont typeface="Arial" panose="020B0604020202020204" pitchFamily="34" charset="0"/>
              <a:buChar char="•"/>
              <a:defRPr sz="3200"/>
            </a:lvl2pPr>
            <a:lvl3pPr marL="1257300" indent="-342900">
              <a:lnSpc>
                <a:spcPct val="100000"/>
              </a:lnSpc>
              <a:buClr>
                <a:srgbClr val="03684A"/>
              </a:buClr>
              <a:buFont typeface="Calibri" panose="020F0502020204030204" pitchFamily="34" charset="0"/>
              <a:buChar char="◦"/>
              <a:defRPr sz="3000"/>
            </a:lvl3pPr>
            <a:lvl4pPr marL="1657350" indent="-285750">
              <a:lnSpc>
                <a:spcPct val="100000"/>
              </a:lnSpc>
              <a:buClr>
                <a:srgbClr val="03684A"/>
              </a:buClr>
              <a:buFont typeface="Calibri" panose="020F0502020204030204" pitchFamily="34" charset="0"/>
              <a:buChar char="▫"/>
              <a:defRPr sz="2800"/>
            </a:lvl4pPr>
            <a:lvl5pPr marL="2114550" indent="-285750">
              <a:lnSpc>
                <a:spcPct val="100000"/>
              </a:lnSpc>
              <a:buClr>
                <a:srgbClr val="03684A"/>
              </a:buClr>
              <a:buFont typeface="Calibri" panose="020F0502020204030204" pitchFamily="34" charset="0"/>
              <a:buChar char="̶"/>
              <a:defRPr sz="2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3"/>
          <p:cNvSpPr>
            <a:spLocks noGrp="1"/>
          </p:cNvSpPr>
          <p:nvPr>
            <p:ph sz="half" idx="2"/>
          </p:nvPr>
        </p:nvSpPr>
        <p:spPr>
          <a:xfrm>
            <a:off x="6172200" y="2491740"/>
            <a:ext cx="5486400" cy="3371850"/>
          </a:xfrm>
        </p:spPr>
        <p:txBody>
          <a:bodyPr>
            <a:normAutofit/>
          </a:bodyPr>
          <a:lstStyle>
            <a:lvl1pPr marL="457200" indent="-457200">
              <a:lnSpc>
                <a:spcPct val="100000"/>
              </a:lnSpc>
              <a:buClr>
                <a:srgbClr val="03684A"/>
              </a:buClr>
              <a:buFont typeface="Wingdings" panose="05000000000000000000" pitchFamily="2" charset="2"/>
              <a:buChar char="§"/>
              <a:defRPr sz="3400"/>
            </a:lvl1pPr>
            <a:lvl2pPr marL="914400" indent="-457200">
              <a:lnSpc>
                <a:spcPct val="100000"/>
              </a:lnSpc>
              <a:buClr>
                <a:srgbClr val="03684A"/>
              </a:buClr>
              <a:buFont typeface="Arial" panose="020B0604020202020204" pitchFamily="34" charset="0"/>
              <a:buChar char="•"/>
              <a:defRPr sz="3200"/>
            </a:lvl2pPr>
            <a:lvl3pPr marL="1371600" indent="-457200">
              <a:lnSpc>
                <a:spcPct val="100000"/>
              </a:lnSpc>
              <a:buClr>
                <a:srgbClr val="03684A"/>
              </a:buClr>
              <a:buFont typeface="Calibri" panose="020F0502020204030204" pitchFamily="34" charset="0"/>
              <a:buChar char="◦"/>
              <a:defRPr sz="3000"/>
            </a:lvl3pPr>
            <a:lvl4pPr marL="1828800" indent="-457200">
              <a:lnSpc>
                <a:spcPct val="100000"/>
              </a:lnSpc>
              <a:buClr>
                <a:srgbClr val="03684A"/>
              </a:buClr>
              <a:buFont typeface="Calibri" panose="020F0502020204030204" pitchFamily="34" charset="0"/>
              <a:buChar char="▫"/>
              <a:defRPr sz="2800"/>
            </a:lvl4pPr>
            <a:lvl5pPr marL="2286000" indent="-457200">
              <a:lnSpc>
                <a:spcPct val="100000"/>
              </a:lnSpc>
              <a:buClr>
                <a:srgbClr val="03684A"/>
              </a:buClr>
              <a:buFont typeface="Calibri" panose="020F0502020204030204" pitchFamily="34" charset="0"/>
              <a:buChar char="̶"/>
              <a:defRPr sz="2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33244877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03785" y="1671145"/>
            <a:ext cx="10515600" cy="2523468"/>
          </a:xfrm>
        </p:spPr>
        <p:txBody>
          <a:bodyPr anchor="b">
            <a:normAutofit/>
          </a:bodyPr>
          <a:lstStyle>
            <a:lvl1pPr>
              <a:defRPr sz="5400" b="1"/>
            </a:lvl1pPr>
          </a:lstStyle>
          <a:p>
            <a:r>
              <a:rPr lang="en-US" dirty="0"/>
              <a:t>Click to edit Master title style</a:t>
            </a:r>
          </a:p>
        </p:txBody>
      </p:sp>
      <p:sp>
        <p:nvSpPr>
          <p:cNvPr id="3" name="Text Placeholder 2"/>
          <p:cNvSpPr>
            <a:spLocks noGrp="1"/>
          </p:cNvSpPr>
          <p:nvPr>
            <p:ph type="body" idx="1"/>
          </p:nvPr>
        </p:nvSpPr>
        <p:spPr>
          <a:xfrm>
            <a:off x="903785" y="4221601"/>
            <a:ext cx="10515600" cy="1500187"/>
          </a:xfrm>
        </p:spPr>
        <p:txBody>
          <a:bodyPr>
            <a:normAutofit/>
          </a:bodyPr>
          <a:lstStyle>
            <a:lvl1pPr marL="0" indent="0">
              <a:buNone/>
              <a:defRPr sz="3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5" name="Footer Placeholder 4"/>
          <p:cNvSpPr>
            <a:spLocks noGrp="1"/>
          </p:cNvSpPr>
          <p:nvPr>
            <p:ph type="ftr" sz="quarter" idx="11"/>
          </p:nvPr>
        </p:nvSpPr>
        <p:spPr/>
        <p:txBody>
          <a:bodyPr/>
          <a:lstStyle/>
          <a:p>
            <a:r>
              <a:rPr lang="en-US"/>
              <a:t>The Transportation Equity Curriculum: Equity of Emerging Modes</a:t>
            </a:r>
          </a:p>
        </p:txBody>
      </p:sp>
      <p:sp>
        <p:nvSpPr>
          <p:cNvPr id="6" name="Slide Number Placeholder 5"/>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3389047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Footer Placeholder 3"/>
          <p:cNvSpPr>
            <a:spLocks noGrp="1"/>
          </p:cNvSpPr>
          <p:nvPr>
            <p:ph type="ftr" sz="quarter" idx="11"/>
          </p:nvPr>
        </p:nvSpPr>
        <p:spPr/>
        <p:txBody>
          <a:bodyPr/>
          <a:lstStyle/>
          <a:p>
            <a:r>
              <a:rPr lang="en-US"/>
              <a:t>The Transportation Equity Curriculum: Equity of Emerging Modes</a:t>
            </a:r>
            <a:endParaRPr lang="en-US" dirty="0"/>
          </a:p>
        </p:txBody>
      </p:sp>
      <p:sp>
        <p:nvSpPr>
          <p:cNvPr id="5" name="Slide Number Placeholder 4"/>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37009368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The Transportation Equity Curriculum: Equity of Emerging Modes</a:t>
            </a:r>
          </a:p>
        </p:txBody>
      </p:sp>
      <p:sp>
        <p:nvSpPr>
          <p:cNvPr id="4" name="Slide Number Placeholder 3"/>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17372115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The Transportation Equity Curriculum: Equity of Emerging Modes</a:t>
            </a:r>
            <a:endParaRPr lang="en-US" dirty="0"/>
          </a:p>
        </p:txBody>
      </p:sp>
      <p:sp>
        <p:nvSpPr>
          <p:cNvPr id="5" name="Slide Number Placeholder 4"/>
          <p:cNvSpPr>
            <a:spLocks noGrp="1"/>
          </p:cNvSpPr>
          <p:nvPr>
            <p:ph type="sldNum" sz="quarter" idx="12"/>
          </p:nvPr>
        </p:nvSpPr>
        <p:spPr/>
        <p:txBody>
          <a:bodyPr/>
          <a:lstStyle/>
          <a:p>
            <a:fld id="{561BF587-D48E-4F0D-A39C-5AB282297A33}" type="slidenum">
              <a:rPr lang="en-US" smtClean="0"/>
              <a:t>‹#›</a:t>
            </a:fld>
            <a:endParaRPr lang="en-US"/>
          </a:p>
        </p:txBody>
      </p:sp>
      <p:sp>
        <p:nvSpPr>
          <p:cNvPr id="3" name="Title 2"/>
          <p:cNvSpPr>
            <a:spLocks noGrp="1"/>
          </p:cNvSpPr>
          <p:nvPr>
            <p:ph type="title" hasCustomPrompt="1"/>
          </p:nvPr>
        </p:nvSpPr>
        <p:spPr/>
        <p:txBody>
          <a:bodyPr/>
          <a:lstStyle>
            <a:lvl1pPr>
              <a:defRPr/>
            </a:lvl1pPr>
          </a:lstStyle>
          <a:p>
            <a:r>
              <a:rPr lang="en-US" dirty="0"/>
              <a:t>Thank You!</a:t>
            </a:r>
          </a:p>
        </p:txBody>
      </p:sp>
      <p:pic>
        <p:nvPicPr>
          <p:cNvPr id="6" name="Picture 5"/>
          <p:cNvPicPr>
            <a:picLocks noChangeAspect="1"/>
          </p:cNvPicPr>
          <p:nvPr userDrawn="1"/>
        </p:nvPicPr>
        <p:blipFill>
          <a:blip r:embed="rId3"/>
          <a:stretch>
            <a:fillRect/>
          </a:stretch>
        </p:blipFill>
        <p:spPr>
          <a:xfrm>
            <a:off x="3163997" y="1567240"/>
            <a:ext cx="5687772" cy="3077442"/>
          </a:xfrm>
          <a:prstGeom prst="rect">
            <a:avLst/>
          </a:prstGeom>
          <a:effectLst>
            <a:outerShdw blurRad="50800" dist="76200" dir="2700000" algn="tl" rotWithShape="0">
              <a:prstClr val="black">
                <a:alpha val="40000"/>
              </a:prstClr>
            </a:outerShdw>
          </a:effectLst>
        </p:spPr>
      </p:pic>
      <p:sp>
        <p:nvSpPr>
          <p:cNvPr id="8" name="Text Placeholder 7"/>
          <p:cNvSpPr>
            <a:spLocks noGrp="1"/>
          </p:cNvSpPr>
          <p:nvPr>
            <p:ph type="body" sz="quarter" idx="13" hasCustomPrompt="1"/>
          </p:nvPr>
        </p:nvSpPr>
        <p:spPr>
          <a:xfrm>
            <a:off x="3163888" y="4811715"/>
            <a:ext cx="5688012" cy="1032038"/>
          </a:xfrm>
        </p:spPr>
        <p:txBody>
          <a:bodyPr/>
          <a:lstStyle>
            <a:lvl1pPr marL="0" indent="0" algn="ctr">
              <a:buFontTx/>
              <a:buNone/>
              <a:defRPr>
                <a:solidFill>
                  <a:srgbClr val="03684A"/>
                </a:solidFill>
              </a:defRPr>
            </a:lvl1pPr>
          </a:lstStyle>
          <a:p>
            <a:pPr lvl="0"/>
            <a:r>
              <a:rPr lang="en-US" dirty="0"/>
              <a:t>name@usf.edu</a:t>
            </a:r>
          </a:p>
        </p:txBody>
      </p:sp>
    </p:spTree>
    <p:custDataLst>
      <p:tags r:id="rId1"/>
    </p:custDataLst>
    <p:extLst>
      <p:ext uri="{BB962C8B-B14F-4D97-AF65-F5344CB8AC3E}">
        <p14:creationId xmlns:p14="http://schemas.microsoft.com/office/powerpoint/2010/main" val="3320468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F6D797C-FE97-463A-B03A-E9BC356A2F30}" type="datetime1">
              <a:rPr lang="en-US" smtClean="0"/>
              <a:t>5/27/2022</a:t>
            </a:fld>
            <a:endParaRPr lang="en-US"/>
          </a:p>
        </p:txBody>
      </p:sp>
      <p:sp>
        <p:nvSpPr>
          <p:cNvPr id="5" name="Footer Placeholder 4"/>
          <p:cNvSpPr>
            <a:spLocks noGrp="1"/>
          </p:cNvSpPr>
          <p:nvPr>
            <p:ph type="ftr" sz="quarter" idx="11"/>
          </p:nvPr>
        </p:nvSpPr>
        <p:spPr/>
        <p:txBody>
          <a:bodyPr/>
          <a:lstStyle/>
          <a:p>
            <a:r>
              <a:rPr lang="en-US"/>
              <a:t>The Transportation Equity Curriculum: Equity of Emerging Modes</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a:t>
            </a:fld>
            <a:endParaRPr lang="en-US"/>
          </a:p>
        </p:txBody>
      </p:sp>
      <p:grpSp>
        <p:nvGrpSpPr>
          <p:cNvPr id="14" name="Group 13"/>
          <p:cNvGrpSpPr/>
          <p:nvPr/>
        </p:nvGrpSpPr>
        <p:grpSpPr>
          <a:xfrm>
            <a:off x="155575" y="205515"/>
            <a:ext cx="2725064" cy="144462"/>
            <a:chOff x="155575" y="205515"/>
            <a:chExt cx="2725064" cy="144462"/>
          </a:xfrm>
        </p:grpSpPr>
        <p:sp>
          <p:nvSpPr>
            <p:cNvPr id="12" name="Rectangle 11"/>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Rectangle 12"/>
            <p:cNvSpPr/>
            <p:nvPr/>
          </p:nvSpPr>
          <p:spPr>
            <a:xfrm>
              <a:off x="541934" y="302352"/>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9710324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65176"/>
            <a:ext cx="11292840" cy="704088"/>
          </a:xfrm>
        </p:spPr>
        <p:txBody>
          <a:bodyPr anchor="b">
            <a:normAutofit/>
          </a:bodyPr>
          <a:lstStyle>
            <a:lvl1pPr>
              <a:defRPr sz="4400"/>
            </a:lvl1pPr>
          </a:lstStyle>
          <a:p>
            <a:r>
              <a:rPr lang="en-US" dirty="0"/>
              <a:t>Click to edit Master title style</a:t>
            </a:r>
          </a:p>
        </p:txBody>
      </p:sp>
      <p:sp>
        <p:nvSpPr>
          <p:cNvPr id="3" name="Content Placeholder 2"/>
          <p:cNvSpPr>
            <a:spLocks noGrp="1"/>
          </p:cNvSpPr>
          <p:nvPr>
            <p:ph idx="1"/>
          </p:nvPr>
        </p:nvSpPr>
        <p:spPr>
          <a:xfrm>
            <a:off x="5183188" y="1762268"/>
            <a:ext cx="6566852" cy="4018421"/>
          </a:xfrm>
        </p:spPr>
        <p:txBody>
          <a:bodyPr>
            <a:normAutofit/>
          </a:bodyPr>
          <a:lstStyle>
            <a:lvl1pPr>
              <a:buClr>
                <a:srgbClr val="03684A"/>
              </a:buClr>
              <a:defRPr sz="2800"/>
            </a:lvl1pPr>
            <a:lvl2pPr marL="800100" indent="-342900">
              <a:buClr>
                <a:srgbClr val="03684A"/>
              </a:buClr>
              <a:buFont typeface="Arial" panose="020B0604020202020204" pitchFamily="34" charset="0"/>
              <a:buChar char="•"/>
              <a:defRPr sz="2800"/>
            </a:lvl2pPr>
            <a:lvl3pPr marL="1257300" indent="-342900">
              <a:buClr>
                <a:srgbClr val="03684A"/>
              </a:buClr>
              <a:buFont typeface="Calibri" panose="020F0502020204030204" pitchFamily="34" charset="0"/>
              <a:buChar char="◦"/>
              <a:defRPr sz="2800"/>
            </a:lvl3pPr>
            <a:lvl4pPr marL="1657350" indent="-285750">
              <a:buClr>
                <a:srgbClr val="03684A"/>
              </a:buClr>
              <a:buFont typeface="Calibri" panose="020F0502020204030204" pitchFamily="34" charset="0"/>
              <a:buChar char="▫"/>
              <a:defRPr sz="2800"/>
            </a:lvl4pPr>
            <a:lvl5pPr marL="2114550" indent="-285750">
              <a:buClr>
                <a:srgbClr val="03684A"/>
              </a:buClr>
              <a:buFont typeface="Calibri" panose="020F0502020204030204" pitchFamily="34" charset="0"/>
              <a:buChar char="̶"/>
              <a:defRPr sz="2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764792"/>
            <a:ext cx="4309110" cy="401842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The Transportation Equity Curriculum: Equity of Emerging Modes</a:t>
            </a:r>
          </a:p>
        </p:txBody>
      </p:sp>
      <p:sp>
        <p:nvSpPr>
          <p:cNvPr id="7" name="Slide Number Placeholder 6"/>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2958494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65176"/>
            <a:ext cx="11292840" cy="704088"/>
          </a:xfrm>
        </p:spPr>
        <p:txBody>
          <a:bodyPr anchor="b">
            <a:normAutofit/>
          </a:bodyPr>
          <a:lstStyle>
            <a:lvl1pPr>
              <a:defRPr sz="4400"/>
            </a:lvl1pPr>
          </a:lstStyle>
          <a:p>
            <a:r>
              <a:rPr lang="en-US" dirty="0"/>
              <a:t>Click to edit Master title style</a:t>
            </a:r>
          </a:p>
        </p:txBody>
      </p:sp>
      <p:sp>
        <p:nvSpPr>
          <p:cNvPr id="3" name="Picture Placeholder 2"/>
          <p:cNvSpPr>
            <a:spLocks noGrp="1"/>
          </p:cNvSpPr>
          <p:nvPr>
            <p:ph type="pic" idx="1"/>
          </p:nvPr>
        </p:nvSpPr>
        <p:spPr>
          <a:xfrm>
            <a:off x="5183188" y="1764792"/>
            <a:ext cx="6565392" cy="390280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57200" y="1764792"/>
            <a:ext cx="4306824" cy="390280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The Transportation Equity Curriculum: Equity of Emerging Modes</a:t>
            </a:r>
          </a:p>
        </p:txBody>
      </p:sp>
      <p:sp>
        <p:nvSpPr>
          <p:cNvPr id="7" name="Slide Number Placeholder 6"/>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2687458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B9380FF-9CD2-411F-92CB-B9D5B6E72E4C}" type="datetime1">
              <a:rPr lang="en-US" smtClean="0"/>
              <a:t>5/27/2022</a:t>
            </a:fld>
            <a:endParaRPr lang="en-US"/>
          </a:p>
        </p:txBody>
      </p:sp>
      <p:sp>
        <p:nvSpPr>
          <p:cNvPr id="5" name="Footer Placeholder 4"/>
          <p:cNvSpPr>
            <a:spLocks noGrp="1"/>
          </p:cNvSpPr>
          <p:nvPr>
            <p:ph type="ftr" sz="quarter" idx="11"/>
          </p:nvPr>
        </p:nvSpPr>
        <p:spPr/>
        <p:txBody>
          <a:bodyPr/>
          <a:lstStyle/>
          <a:p>
            <a:r>
              <a:rPr lang="en-US"/>
              <a:t>The Transportation Equity Curriculum: Equity of Emerging Modes</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a:t>
            </a:fld>
            <a:endParaRPr lang="en-US"/>
          </a:p>
        </p:txBody>
      </p:sp>
      <p:sp>
        <p:nvSpPr>
          <p:cNvPr id="7" name="Rectangle 6"/>
          <p:cNvSpPr/>
          <p:nvPr/>
        </p:nvSpPr>
        <p:spPr>
          <a:xfrm flipV="1">
            <a:off x="7551833" y="5998210"/>
            <a:ext cx="2338705" cy="18288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8" name="Rectangle 7"/>
          <p:cNvSpPr/>
          <p:nvPr/>
        </p:nvSpPr>
        <p:spPr>
          <a:xfrm flipV="1">
            <a:off x="948369" y="1618298"/>
            <a:ext cx="2338705" cy="182880"/>
          </a:xfrm>
          <a:prstGeom prst="rect">
            <a:avLst/>
          </a:prstGeom>
          <a:solidFill>
            <a:schemeClr val="accent5">
              <a:lumMod val="50000"/>
            </a:schemeClr>
          </a:solidFill>
          <a:ln w="12700" cap="flat" cmpd="sng" algn="ctr">
            <a:solidFill>
              <a:schemeClr val="accent5">
                <a:lumMod val="50000"/>
              </a:scheme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Tree>
    <p:extLst>
      <p:ext uri="{BB962C8B-B14F-4D97-AF65-F5344CB8AC3E}">
        <p14:creationId xmlns:p14="http://schemas.microsoft.com/office/powerpoint/2010/main" val="1793034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61C64DD-323E-436F-AB79-142334CB4EBA}" type="datetime1">
              <a:rPr lang="en-US" smtClean="0"/>
              <a:t>5/27/2022</a:t>
            </a:fld>
            <a:endParaRPr lang="en-US"/>
          </a:p>
        </p:txBody>
      </p:sp>
      <p:sp>
        <p:nvSpPr>
          <p:cNvPr id="6" name="Footer Placeholder 5"/>
          <p:cNvSpPr>
            <a:spLocks noGrp="1"/>
          </p:cNvSpPr>
          <p:nvPr>
            <p:ph type="ftr" sz="quarter" idx="11"/>
          </p:nvPr>
        </p:nvSpPr>
        <p:spPr/>
        <p:txBody>
          <a:bodyPr/>
          <a:lstStyle/>
          <a:p>
            <a:r>
              <a:rPr lang="en-US"/>
              <a:t>The Transportation Equity Curriculum: Equity of Emerging Modes</a:t>
            </a:r>
            <a:endParaRPr lang="en-US" dirty="0"/>
          </a:p>
        </p:txBody>
      </p:sp>
      <p:sp>
        <p:nvSpPr>
          <p:cNvPr id="7" name="Slide Number Placeholder 6"/>
          <p:cNvSpPr>
            <a:spLocks noGrp="1"/>
          </p:cNvSpPr>
          <p:nvPr>
            <p:ph type="sldNum" sz="quarter" idx="12"/>
          </p:nvPr>
        </p:nvSpPr>
        <p:spPr/>
        <p:txBody>
          <a:bodyPr/>
          <a:lstStyle/>
          <a:p>
            <a:fld id="{82692506-6D33-4386-AFDA-6DB3896FF238}" type="slidenum">
              <a:rPr lang="en-US" smtClean="0"/>
              <a:t>‹#›</a:t>
            </a:fld>
            <a:endParaRPr lang="en-US"/>
          </a:p>
        </p:txBody>
      </p:sp>
      <p:grpSp>
        <p:nvGrpSpPr>
          <p:cNvPr id="13" name="Group 12"/>
          <p:cNvGrpSpPr/>
          <p:nvPr/>
        </p:nvGrpSpPr>
        <p:grpSpPr>
          <a:xfrm>
            <a:off x="155575" y="205515"/>
            <a:ext cx="2725064" cy="144462"/>
            <a:chOff x="155575" y="205515"/>
            <a:chExt cx="2725064" cy="144462"/>
          </a:xfrm>
        </p:grpSpPr>
        <p:sp>
          <p:nvSpPr>
            <p:cNvPr id="14" name="Rectangle 13"/>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5" name="Rectangle 14"/>
            <p:cNvSpPr/>
            <p:nvPr/>
          </p:nvSpPr>
          <p:spPr>
            <a:xfrm>
              <a:off x="541934" y="302352"/>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428580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38F5A54-ABD6-41D1-8179-D73E3C452761}" type="datetime1">
              <a:rPr lang="en-US" smtClean="0"/>
              <a:t>5/27/2022</a:t>
            </a:fld>
            <a:endParaRPr lang="en-US"/>
          </a:p>
        </p:txBody>
      </p:sp>
      <p:sp>
        <p:nvSpPr>
          <p:cNvPr id="8" name="Footer Placeholder 7"/>
          <p:cNvSpPr>
            <a:spLocks noGrp="1"/>
          </p:cNvSpPr>
          <p:nvPr>
            <p:ph type="ftr" sz="quarter" idx="11"/>
          </p:nvPr>
        </p:nvSpPr>
        <p:spPr/>
        <p:txBody>
          <a:bodyPr/>
          <a:lstStyle/>
          <a:p>
            <a:r>
              <a:rPr lang="en-US"/>
              <a:t>The Transportation Equity Curriculum: Equity of Emerging Modes</a:t>
            </a:r>
            <a:endParaRPr lang="en-US" dirty="0"/>
          </a:p>
        </p:txBody>
      </p:sp>
      <p:sp>
        <p:nvSpPr>
          <p:cNvPr id="9" name="Slide Number Placeholder 8"/>
          <p:cNvSpPr>
            <a:spLocks noGrp="1"/>
          </p:cNvSpPr>
          <p:nvPr>
            <p:ph type="sldNum" sz="quarter" idx="12"/>
          </p:nvPr>
        </p:nvSpPr>
        <p:spPr/>
        <p:txBody>
          <a:bodyPr/>
          <a:lstStyle/>
          <a:p>
            <a:fld id="{82692506-6D33-4386-AFDA-6DB3896FF238}" type="slidenum">
              <a:rPr lang="en-US" smtClean="0"/>
              <a:t>‹#›</a:t>
            </a:fld>
            <a:endParaRPr lang="en-US"/>
          </a:p>
        </p:txBody>
      </p:sp>
      <p:grpSp>
        <p:nvGrpSpPr>
          <p:cNvPr id="15" name="Group 14"/>
          <p:cNvGrpSpPr/>
          <p:nvPr/>
        </p:nvGrpSpPr>
        <p:grpSpPr>
          <a:xfrm>
            <a:off x="155575" y="205515"/>
            <a:ext cx="2725064" cy="144462"/>
            <a:chOff x="155575" y="205515"/>
            <a:chExt cx="2725064" cy="144462"/>
          </a:xfrm>
        </p:grpSpPr>
        <p:sp>
          <p:nvSpPr>
            <p:cNvPr id="16" name="Rectangle 15"/>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7" name="Rectangle 16"/>
            <p:cNvSpPr/>
            <p:nvPr/>
          </p:nvSpPr>
          <p:spPr>
            <a:xfrm>
              <a:off x="541934" y="302352"/>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3856276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8F3C497-39EA-4264-8D2B-26CE39079DBF}" type="datetime1">
              <a:rPr lang="en-US" smtClean="0"/>
              <a:t>5/27/2022</a:t>
            </a:fld>
            <a:endParaRPr lang="en-US"/>
          </a:p>
        </p:txBody>
      </p:sp>
      <p:sp>
        <p:nvSpPr>
          <p:cNvPr id="4" name="Footer Placeholder 3"/>
          <p:cNvSpPr>
            <a:spLocks noGrp="1"/>
          </p:cNvSpPr>
          <p:nvPr>
            <p:ph type="ftr" sz="quarter" idx="11"/>
          </p:nvPr>
        </p:nvSpPr>
        <p:spPr/>
        <p:txBody>
          <a:bodyPr/>
          <a:lstStyle/>
          <a:p>
            <a:r>
              <a:rPr lang="en-US"/>
              <a:t>The Transportation Equity Curriculum: Equity of Emerging Modes</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a:t>
            </a:fld>
            <a:endParaRPr lang="en-US"/>
          </a:p>
        </p:txBody>
      </p:sp>
      <p:grpSp>
        <p:nvGrpSpPr>
          <p:cNvPr id="11" name="Group 10"/>
          <p:cNvGrpSpPr/>
          <p:nvPr/>
        </p:nvGrpSpPr>
        <p:grpSpPr>
          <a:xfrm>
            <a:off x="155575" y="205515"/>
            <a:ext cx="2725064" cy="144462"/>
            <a:chOff x="155575" y="205515"/>
            <a:chExt cx="2725064" cy="144462"/>
          </a:xfrm>
        </p:grpSpPr>
        <p:sp>
          <p:nvSpPr>
            <p:cNvPr id="12" name="Rectangle 11"/>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Rectangle 12"/>
            <p:cNvSpPr/>
            <p:nvPr/>
          </p:nvSpPr>
          <p:spPr>
            <a:xfrm>
              <a:off x="541934" y="302352"/>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1994119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6563A6-2131-4901-BA73-149839E13E27}" type="datetime1">
              <a:rPr lang="en-US" smtClean="0"/>
              <a:t>5/27/2022</a:t>
            </a:fld>
            <a:endParaRPr lang="en-US"/>
          </a:p>
        </p:txBody>
      </p:sp>
      <p:sp>
        <p:nvSpPr>
          <p:cNvPr id="3" name="Footer Placeholder 2"/>
          <p:cNvSpPr>
            <a:spLocks noGrp="1"/>
          </p:cNvSpPr>
          <p:nvPr>
            <p:ph type="ftr" sz="quarter" idx="11"/>
          </p:nvPr>
        </p:nvSpPr>
        <p:spPr/>
        <p:txBody>
          <a:bodyPr/>
          <a:lstStyle/>
          <a:p>
            <a:r>
              <a:rPr lang="en-US"/>
              <a:t>The Transportation Equity Curriculum: Equity of Emerging Modes</a:t>
            </a:r>
            <a:endParaRPr lang="en-US" dirty="0"/>
          </a:p>
        </p:txBody>
      </p:sp>
      <p:sp>
        <p:nvSpPr>
          <p:cNvPr id="4" name="Slide Number Placeholder 3"/>
          <p:cNvSpPr>
            <a:spLocks noGrp="1"/>
          </p:cNvSpPr>
          <p:nvPr>
            <p:ph type="sldNum" sz="quarter" idx="12"/>
          </p:nvPr>
        </p:nvSpPr>
        <p:spPr/>
        <p:txBody>
          <a:bodyPr/>
          <a:lstStyle/>
          <a:p>
            <a:fld id="{82692506-6D33-4386-AFDA-6DB3896FF238}" type="slidenum">
              <a:rPr lang="en-US" smtClean="0"/>
              <a:t>‹#›</a:t>
            </a:fld>
            <a:endParaRPr lang="en-US"/>
          </a:p>
        </p:txBody>
      </p:sp>
    </p:spTree>
    <p:extLst>
      <p:ext uri="{BB962C8B-B14F-4D97-AF65-F5344CB8AC3E}">
        <p14:creationId xmlns:p14="http://schemas.microsoft.com/office/powerpoint/2010/main" val="2647808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DAB8F9-D162-488A-8A58-ADF525A94D47}" type="datetime1">
              <a:rPr lang="en-US" smtClean="0"/>
              <a:t>5/27/2022</a:t>
            </a:fld>
            <a:endParaRPr lang="en-US"/>
          </a:p>
        </p:txBody>
      </p:sp>
      <p:sp>
        <p:nvSpPr>
          <p:cNvPr id="6" name="Footer Placeholder 5"/>
          <p:cNvSpPr>
            <a:spLocks noGrp="1"/>
          </p:cNvSpPr>
          <p:nvPr>
            <p:ph type="ftr" sz="quarter" idx="11"/>
          </p:nvPr>
        </p:nvSpPr>
        <p:spPr/>
        <p:txBody>
          <a:bodyPr/>
          <a:lstStyle/>
          <a:p>
            <a:r>
              <a:rPr lang="en-US"/>
              <a:t>The Transportation Equity Curriculum: Equity of Emerging Modes</a:t>
            </a:r>
            <a:endParaRPr lang="en-US" dirty="0"/>
          </a:p>
        </p:txBody>
      </p:sp>
      <p:sp>
        <p:nvSpPr>
          <p:cNvPr id="7" name="Slide Number Placeholder 6"/>
          <p:cNvSpPr>
            <a:spLocks noGrp="1"/>
          </p:cNvSpPr>
          <p:nvPr>
            <p:ph type="sldNum" sz="quarter" idx="12"/>
          </p:nvPr>
        </p:nvSpPr>
        <p:spPr/>
        <p:txBody>
          <a:bodyPr/>
          <a:lstStyle/>
          <a:p>
            <a:fld id="{82692506-6D33-4386-AFDA-6DB3896FF238}" type="slidenum">
              <a:rPr lang="en-US" smtClean="0"/>
              <a:t>‹#›</a:t>
            </a:fld>
            <a:endParaRPr lang="en-US"/>
          </a:p>
        </p:txBody>
      </p:sp>
    </p:spTree>
    <p:extLst>
      <p:ext uri="{BB962C8B-B14F-4D97-AF65-F5344CB8AC3E}">
        <p14:creationId xmlns:p14="http://schemas.microsoft.com/office/powerpoint/2010/main" val="3748657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0F3498B-A8A2-4A4E-873E-D0924EF8B5E1}" type="datetime1">
              <a:rPr lang="en-US" smtClean="0"/>
              <a:t>5/27/2022</a:t>
            </a:fld>
            <a:endParaRPr lang="en-US"/>
          </a:p>
        </p:txBody>
      </p:sp>
      <p:sp>
        <p:nvSpPr>
          <p:cNvPr id="6" name="Footer Placeholder 5"/>
          <p:cNvSpPr>
            <a:spLocks noGrp="1"/>
          </p:cNvSpPr>
          <p:nvPr>
            <p:ph type="ftr" sz="quarter" idx="11"/>
          </p:nvPr>
        </p:nvSpPr>
        <p:spPr/>
        <p:txBody>
          <a:bodyPr/>
          <a:lstStyle/>
          <a:p>
            <a:r>
              <a:rPr lang="en-US"/>
              <a:t>The Transportation Equity Curriculum: Equity of Emerging Modes</a:t>
            </a:r>
            <a:endParaRPr lang="en-US" dirty="0"/>
          </a:p>
        </p:txBody>
      </p:sp>
      <p:sp>
        <p:nvSpPr>
          <p:cNvPr id="7" name="Slide Number Placeholder 6"/>
          <p:cNvSpPr>
            <a:spLocks noGrp="1"/>
          </p:cNvSpPr>
          <p:nvPr>
            <p:ph type="sldNum" sz="quarter" idx="12"/>
          </p:nvPr>
        </p:nvSpPr>
        <p:spPr/>
        <p:txBody>
          <a:bodyPr/>
          <a:lstStyle/>
          <a:p>
            <a:fld id="{82692506-6D33-4386-AFDA-6DB3896FF238}" type="slidenum">
              <a:rPr lang="en-US" smtClean="0"/>
              <a:t>‹#›</a:t>
            </a:fld>
            <a:endParaRPr lang="en-US"/>
          </a:p>
        </p:txBody>
      </p:sp>
    </p:spTree>
    <p:extLst>
      <p:ext uri="{BB962C8B-B14F-4D97-AF65-F5344CB8AC3E}">
        <p14:creationId xmlns:p14="http://schemas.microsoft.com/office/powerpoint/2010/main" val="436446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NUL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ags" Target="../tags/tag1.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BAADD6-8B5B-4EF8-BCA0-D7EBECB45D15}" type="datetime1">
              <a:rPr lang="en-US" smtClean="0"/>
              <a:t>5/27/2022</a:t>
            </a:fld>
            <a:endParaRPr lang="en-US"/>
          </a:p>
        </p:txBody>
      </p:sp>
      <p:sp>
        <p:nvSpPr>
          <p:cNvPr id="5" name="Footer Placeholder 4"/>
          <p:cNvSpPr>
            <a:spLocks noGrp="1"/>
          </p:cNvSpPr>
          <p:nvPr>
            <p:ph type="ftr" sz="quarter" idx="3"/>
          </p:nvPr>
        </p:nvSpPr>
        <p:spPr>
          <a:xfrm>
            <a:off x="3917374" y="6356350"/>
            <a:ext cx="4364182"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The Transportation Equity Curriculum: Equity of Emerging Modes</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692506-6D33-4386-AFDA-6DB3896FF238}" type="slidenum">
              <a:rPr lang="en-US" smtClean="0"/>
              <a:t>‹#›</a:t>
            </a:fld>
            <a:endParaRPr lang="en-US"/>
          </a:p>
        </p:txBody>
      </p:sp>
      <p:grpSp>
        <p:nvGrpSpPr>
          <p:cNvPr id="19" name="Group 18"/>
          <p:cNvGrpSpPr/>
          <p:nvPr/>
        </p:nvGrpSpPr>
        <p:grpSpPr>
          <a:xfrm>
            <a:off x="155575" y="205515"/>
            <a:ext cx="2725064" cy="144462"/>
            <a:chOff x="155575" y="205515"/>
            <a:chExt cx="2725064" cy="144462"/>
          </a:xfrm>
        </p:grpSpPr>
        <p:sp>
          <p:nvSpPr>
            <p:cNvPr id="20" name="Rectangle 19"/>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1" name="Rectangle 20"/>
            <p:cNvSpPr/>
            <p:nvPr/>
          </p:nvSpPr>
          <p:spPr>
            <a:xfrm>
              <a:off x="541934" y="302352"/>
              <a:ext cx="2338705" cy="4762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grpSp>
        <p:nvGrpSpPr>
          <p:cNvPr id="22" name="Group 21"/>
          <p:cNvGrpSpPr/>
          <p:nvPr/>
        </p:nvGrpSpPr>
        <p:grpSpPr>
          <a:xfrm rot="10800000" flipH="1">
            <a:off x="10809605" y="205515"/>
            <a:ext cx="1088390" cy="1085851"/>
            <a:chOff x="0" y="2519"/>
            <a:chExt cx="873760" cy="871566"/>
          </a:xfrm>
        </p:grpSpPr>
        <p:grpSp>
          <p:nvGrpSpPr>
            <p:cNvPr id="23" name="Group 22"/>
            <p:cNvGrpSpPr/>
            <p:nvPr/>
          </p:nvGrpSpPr>
          <p:grpSpPr>
            <a:xfrm>
              <a:off x="0" y="438129"/>
              <a:ext cx="873004" cy="435956"/>
              <a:chOff x="0" y="-36"/>
              <a:chExt cx="1465167" cy="731556"/>
            </a:xfrm>
          </p:grpSpPr>
          <p:sp>
            <p:nvSpPr>
              <p:cNvPr id="25" name="Rectangle 24"/>
              <p:cNvSpPr/>
              <p:nvPr/>
            </p:nvSpPr>
            <p:spPr>
              <a:xfrm>
                <a:off x="0" y="-36"/>
                <a:ext cx="731521" cy="731520"/>
              </a:xfrm>
              <a:prstGeom prst="rect">
                <a:avLst/>
              </a:prstGeom>
              <a:solidFill>
                <a:srgbClr val="0088B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6" name="Rectangle 25"/>
              <p:cNvSpPr/>
              <p:nvPr/>
            </p:nvSpPr>
            <p:spPr>
              <a:xfrm>
                <a:off x="733647" y="0"/>
                <a:ext cx="731520" cy="731520"/>
              </a:xfrm>
              <a:prstGeom prst="rect">
                <a:avLst/>
              </a:prstGeom>
              <a:solidFill>
                <a:srgbClr val="005E8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24" name="Rectangle 23"/>
            <p:cNvSpPr/>
            <p:nvPr/>
          </p:nvSpPr>
          <p:spPr>
            <a:xfrm>
              <a:off x="438150" y="2519"/>
              <a:ext cx="435610" cy="43561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774683821"/>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hf hdr="0" dt="0"/>
  <p:txStyles>
    <p:titleStyle>
      <a:lvl1pPr algn="l" defTabSz="914400" rtl="0" eaLnBrk="1" latinLnBrk="0" hangingPunct="1">
        <a:lnSpc>
          <a:spcPct val="90000"/>
        </a:lnSpc>
        <a:spcBef>
          <a:spcPct val="0"/>
        </a:spcBef>
        <a:buNone/>
        <a:defRPr sz="4400" b="1" kern="1200">
          <a:solidFill>
            <a:srgbClr val="005E8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68748"/>
            <a:ext cx="11292840" cy="70408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555423"/>
            <a:ext cx="11292840" cy="4430598"/>
          </a:xfrm>
          <a:prstGeom prst="rect">
            <a:avLst/>
          </a:prstGeom>
        </p:spPr>
        <p:txBody>
          <a:bodyPr vert="horz" lIns="91440" tIns="45720" rIns="91440" bIns="45720" rtlCol="0">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a:buChar char="•"/>
              <a:tabLst/>
              <a:defRPr/>
            </a:pPr>
            <a:r>
              <a:rPr kumimoji="0" lang="en-US" sz="2800" b="0" i="0" u="none" strike="noStrike" kern="1200" cap="none" spc="0" normalizeH="0" baseline="0" noProof="0" dirty="0">
                <a:ln>
                  <a:noFill/>
                </a:ln>
                <a:solidFill>
                  <a:prstClr val="black"/>
                </a:solidFill>
                <a:effectLst/>
                <a:uLnTx/>
                <a:uFillTx/>
                <a:latin typeface="+mn-lt"/>
                <a:ea typeface="+mn-ea"/>
                <a:cs typeface="+mn-cs"/>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prstClr val="black"/>
                </a:solidFill>
                <a:effectLst/>
                <a:uLnTx/>
                <a:uFillTx/>
                <a:latin typeface="+mn-lt"/>
                <a:ea typeface="+mn-ea"/>
                <a:cs typeface="+mn-cs"/>
              </a:rPr>
              <a:t>Second level</a:t>
            </a:r>
          </a:p>
          <a:p>
            <a:pPr marL="1143000" marR="0" lvl="2" indent="-228600" algn="l" defTabSz="914400" rtl="0" eaLnBrk="1" fontAlgn="auto" latinLnBrk="0" hangingPunct="1">
              <a:lnSpc>
                <a:spcPct val="9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Third level</a:t>
            </a:r>
          </a:p>
          <a:p>
            <a:pPr marL="1600200" marR="0" lvl="3" indent="-228600" algn="l" defTabSz="914400" rtl="0" eaLnBrk="1" fontAlgn="auto" latinLnBrk="0" hangingPunct="1">
              <a:lnSpc>
                <a:spcPct val="9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Fourth level</a:t>
            </a:r>
          </a:p>
          <a:p>
            <a:pPr marL="2057400" marR="0" lvl="4" indent="-228600" algn="l" defTabSz="914400" rtl="0" eaLnBrk="1" fontAlgn="auto" latinLnBrk="0" hangingPunct="1">
              <a:lnSpc>
                <a:spcPct val="9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Fifth level</a:t>
            </a:r>
          </a:p>
        </p:txBody>
      </p:sp>
      <p:sp>
        <p:nvSpPr>
          <p:cNvPr id="5" name="Footer Placeholder 4"/>
          <p:cNvSpPr>
            <a:spLocks noGrp="1"/>
          </p:cNvSpPr>
          <p:nvPr>
            <p:ph type="ftr" sz="quarter" idx="3"/>
          </p:nvPr>
        </p:nvSpPr>
        <p:spPr>
          <a:xfrm>
            <a:off x="4092485" y="6356349"/>
            <a:ext cx="4298179" cy="365125"/>
          </a:xfrm>
          <a:prstGeom prst="rect">
            <a:avLst/>
          </a:prstGeom>
        </p:spPr>
        <p:txBody>
          <a:bodyPr vert="horz" lIns="91440" tIns="45720" rIns="91440" bIns="45720" rtlCol="0" anchor="ctr"/>
          <a:lstStyle>
            <a:lvl1pPr algn="l">
              <a:defRPr sz="1200">
                <a:solidFill>
                  <a:schemeClr val="bg1"/>
                </a:solidFill>
              </a:defRPr>
            </a:lvl1pPr>
          </a:lstStyle>
          <a:p>
            <a:r>
              <a:rPr lang="en-US"/>
              <a:t>The Transportation Equity Curriculum: Equity of Emerging Modes</a:t>
            </a:r>
            <a:endParaRPr lang="en-US" dirty="0"/>
          </a:p>
        </p:txBody>
      </p:sp>
      <p:sp>
        <p:nvSpPr>
          <p:cNvPr id="6" name="Slide Number Placeholder 5"/>
          <p:cNvSpPr>
            <a:spLocks noGrp="1"/>
          </p:cNvSpPr>
          <p:nvPr>
            <p:ph type="sldNum" sz="quarter" idx="4"/>
          </p:nvPr>
        </p:nvSpPr>
        <p:spPr>
          <a:xfrm>
            <a:off x="9006840" y="6356350"/>
            <a:ext cx="2743200" cy="365125"/>
          </a:xfrm>
          <a:prstGeom prst="rect">
            <a:avLst/>
          </a:prstGeom>
        </p:spPr>
        <p:txBody>
          <a:bodyPr vert="horz" lIns="91440" tIns="45720" rIns="91440" bIns="45720" rtlCol="0" anchor="ctr"/>
          <a:lstStyle>
            <a:lvl1pPr algn="r">
              <a:defRPr sz="1400">
                <a:solidFill>
                  <a:srgbClr val="03684A"/>
                </a:solidFill>
              </a:defRPr>
            </a:lvl1pPr>
          </a:lstStyle>
          <a:p>
            <a:fld id="{561BF587-D48E-4F0D-A39C-5AB282297A33}" type="slidenum">
              <a:rPr lang="en-US" smtClean="0"/>
              <a:pPr/>
              <a:t>‹#›</a:t>
            </a:fld>
            <a:endParaRPr lang="en-US" dirty="0"/>
          </a:p>
        </p:txBody>
      </p:sp>
    </p:spTree>
    <p:custDataLst>
      <p:tags r:id="rId12"/>
    </p:custDataLst>
    <p:extLst>
      <p:ext uri="{BB962C8B-B14F-4D97-AF65-F5344CB8AC3E}">
        <p14:creationId xmlns:p14="http://schemas.microsoft.com/office/powerpoint/2010/main" val="2712734312"/>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8" r:id="rId3"/>
    <p:sldLayoutId id="2147483659" r:id="rId4"/>
    <p:sldLayoutId id="2147483657" r:id="rId5"/>
    <p:sldLayoutId id="2147483660" r:id="rId6"/>
    <p:sldLayoutId id="2147483661" r:id="rId7"/>
    <p:sldLayoutId id="2147483664" r:id="rId8"/>
    <p:sldLayoutId id="2147483662" r:id="rId9"/>
    <p:sldLayoutId id="2147483663" r:id="rId10"/>
  </p:sldLayoutIdLst>
  <p:hf hdr="0" dt="0"/>
  <p:txStyles>
    <p:titleStyle>
      <a:lvl1pPr algn="l" defTabSz="914400" rtl="0" eaLnBrk="1" latinLnBrk="0" hangingPunct="1">
        <a:lnSpc>
          <a:spcPct val="90000"/>
        </a:lnSpc>
        <a:spcBef>
          <a:spcPct val="0"/>
        </a:spcBef>
        <a:buNone/>
        <a:defRPr sz="4400" b="1" kern="1200">
          <a:solidFill>
            <a:srgbClr val="03684A"/>
          </a:solidFill>
          <a:latin typeface="Calibri" panose="020F0502020204030204" pitchFamily="34" charset="0"/>
          <a:ea typeface="+mj-ea"/>
          <a:cs typeface="+mj-cs"/>
        </a:defRPr>
      </a:lvl1pPr>
    </p:titleStyle>
    <p:bodyStyle>
      <a:lvl1pPr marL="457200" marR="0" indent="-457200" algn="l" defTabSz="914400" rtl="0" eaLnBrk="1" fontAlgn="auto" latinLnBrk="0" hangingPunct="1">
        <a:lnSpc>
          <a:spcPct val="90000"/>
        </a:lnSpc>
        <a:spcBef>
          <a:spcPts val="1000"/>
        </a:spcBef>
        <a:spcAft>
          <a:spcPts val="0"/>
        </a:spcAft>
        <a:buClrTx/>
        <a:buSzTx/>
        <a:buFont typeface="Wingdings" panose="05000000000000000000" pitchFamily="2" charset="2"/>
        <a:buChar char="§"/>
        <a:tabLst/>
        <a:defRPr sz="2800" kern="1200">
          <a:solidFill>
            <a:schemeClr val="tx1"/>
          </a:solidFill>
          <a:latin typeface="+mn-lt"/>
          <a:ea typeface="+mn-ea"/>
          <a:cs typeface="+mn-cs"/>
        </a:defRPr>
      </a:lvl1pPr>
      <a:lvl2pPr marL="800100" marR="0" indent="-342900"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2800" kern="1200">
          <a:solidFill>
            <a:schemeClr val="tx1"/>
          </a:solidFill>
          <a:latin typeface="+mn-lt"/>
          <a:ea typeface="+mn-ea"/>
          <a:cs typeface="+mn-cs"/>
        </a:defRPr>
      </a:lvl2pPr>
      <a:lvl3pPr marL="1257300" marR="0" indent="-342900"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2800" kern="1200">
          <a:solidFill>
            <a:schemeClr val="tx1"/>
          </a:solidFill>
          <a:latin typeface="+mn-lt"/>
          <a:ea typeface="+mn-ea"/>
          <a:cs typeface="+mn-cs"/>
        </a:defRPr>
      </a:lvl3pPr>
      <a:lvl4pPr marL="1657350" marR="0" indent="-285750"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2800" kern="1200">
          <a:solidFill>
            <a:schemeClr val="tx1"/>
          </a:solidFill>
          <a:latin typeface="+mn-lt"/>
          <a:ea typeface="+mn-ea"/>
          <a:cs typeface="+mn-cs"/>
        </a:defRPr>
      </a:lvl4pPr>
      <a:lvl5pPr marL="2114550" marR="0" indent="-285750"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tmp"/><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hyperlink" Target="https://www.energy.gov/eere/slsc/maps/lead-tool"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6.emf"/><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7.png"/><Relationship Id="rId7" Type="http://schemas.openxmlformats.org/officeDocument/2006/relationships/diagramColors" Target="../diagrams/colors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Equity of Emerging Modes</a:t>
            </a:r>
          </a:p>
        </p:txBody>
      </p:sp>
      <p:sp>
        <p:nvSpPr>
          <p:cNvPr id="3" name="Subtitle 2"/>
          <p:cNvSpPr>
            <a:spLocks noGrp="1"/>
          </p:cNvSpPr>
          <p:nvPr>
            <p:ph type="subTitle" idx="1"/>
          </p:nvPr>
        </p:nvSpPr>
        <p:spPr/>
        <p:txBody>
          <a:bodyPr/>
          <a:lstStyle/>
          <a:p>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1</a:t>
            </a:fld>
            <a:endParaRPr lang="en-US"/>
          </a:p>
        </p:txBody>
      </p:sp>
      <p:sp>
        <p:nvSpPr>
          <p:cNvPr id="4" name="Footer Placeholder 3"/>
          <p:cNvSpPr>
            <a:spLocks noGrp="1"/>
          </p:cNvSpPr>
          <p:nvPr>
            <p:ph type="ftr" sz="quarter" idx="11"/>
          </p:nvPr>
        </p:nvSpPr>
        <p:spPr>
          <a:xfrm>
            <a:off x="4038600" y="6356350"/>
            <a:ext cx="4323202" cy="365125"/>
          </a:xfrm>
        </p:spPr>
        <p:txBody>
          <a:bodyPr/>
          <a:lstStyle/>
          <a:p>
            <a:r>
              <a:rPr lang="en-US" dirty="0"/>
              <a:t>The Transportation Equity Curriculum: Equity of Emerging Modes</a:t>
            </a:r>
          </a:p>
        </p:txBody>
      </p:sp>
    </p:spTree>
    <p:extLst>
      <p:ext uri="{BB962C8B-B14F-4D97-AF65-F5344CB8AC3E}">
        <p14:creationId xmlns:p14="http://schemas.microsoft.com/office/powerpoint/2010/main" val="33812433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p:txBody>
          <a:bodyPr/>
          <a:lstStyle/>
          <a:p>
            <a:r>
              <a:rPr lang="en-US" dirty="0"/>
              <a:t>The Transportation Equity Curriculum: Equity of Emerging Modes</a:t>
            </a:r>
          </a:p>
        </p:txBody>
      </p:sp>
      <p:sp>
        <p:nvSpPr>
          <p:cNvPr id="5" name="Slide Number Placeholder 4"/>
          <p:cNvSpPr>
            <a:spLocks noGrp="1"/>
          </p:cNvSpPr>
          <p:nvPr>
            <p:ph type="sldNum" sz="quarter" idx="12"/>
          </p:nvPr>
        </p:nvSpPr>
        <p:spPr/>
        <p:txBody>
          <a:bodyPr/>
          <a:lstStyle/>
          <a:p>
            <a:fld id="{82692506-6D33-4386-AFDA-6DB3896FF238}" type="slidenum">
              <a:rPr lang="en-US" smtClean="0"/>
              <a:t>10</a:t>
            </a:fld>
            <a:endParaRPr lang="en-US"/>
          </a:p>
        </p:txBody>
      </p:sp>
      <p:pic>
        <p:nvPicPr>
          <p:cNvPr id="10" name="Content Placeholder 9" descr="Screen Clipping"/>
          <p:cNvPicPr>
            <a:picLocks noGrp="1" noChangeAspect="1"/>
          </p:cNvPicPr>
          <p:nvPr>
            <p:ph idx="4294967295"/>
          </p:nvPr>
        </p:nvPicPr>
        <p:blipFill rotWithShape="1">
          <a:blip r:embed="rId3">
            <a:extLst>
              <a:ext uri="{28A0092B-C50C-407E-A947-70E740481C1C}">
                <a14:useLocalDpi xmlns:a14="http://schemas.microsoft.com/office/drawing/2010/main" val="0"/>
              </a:ext>
            </a:extLst>
          </a:blip>
          <a:srcRect l="1674" r="2377" b="6253"/>
          <a:stretch/>
        </p:blipFill>
        <p:spPr>
          <a:xfrm>
            <a:off x="225083" y="1619714"/>
            <a:ext cx="11802794" cy="3908888"/>
          </a:xfrm>
          <a:prstGeom prst="rect">
            <a:avLst/>
          </a:prstGeom>
        </p:spPr>
      </p:pic>
      <p:sp>
        <p:nvSpPr>
          <p:cNvPr id="7" name="TextBox 6"/>
          <p:cNvSpPr txBox="1"/>
          <p:nvPr/>
        </p:nvSpPr>
        <p:spPr>
          <a:xfrm>
            <a:off x="7366000" y="5528602"/>
            <a:ext cx="4726354" cy="523220"/>
          </a:xfrm>
          <a:prstGeom prst="rect">
            <a:avLst/>
          </a:prstGeom>
          <a:noFill/>
        </p:spPr>
        <p:txBody>
          <a:bodyPr wrap="square" rtlCol="0">
            <a:spAutoFit/>
          </a:bodyPr>
          <a:lstStyle/>
          <a:p>
            <a:r>
              <a:rPr lang="en-US" sz="1400" dirty="0">
                <a:solidFill>
                  <a:schemeClr val="bg2">
                    <a:lumMod val="50000"/>
                  </a:schemeClr>
                </a:solidFill>
              </a:rPr>
              <a:t>Source: https://greenlining.org/publications/2018/mobility-equity-framework/</a:t>
            </a:r>
          </a:p>
        </p:txBody>
      </p:sp>
    </p:spTree>
    <p:extLst>
      <p:ext uri="{BB962C8B-B14F-4D97-AF65-F5344CB8AC3E}">
        <p14:creationId xmlns:p14="http://schemas.microsoft.com/office/powerpoint/2010/main" val="14489261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 Framework to Equity of Shared Mobility</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203522748"/>
              </p:ext>
            </p:extLst>
          </p:nvPr>
        </p:nvGraphicFramePr>
        <p:xfrm>
          <a:off x="489225" y="1663184"/>
          <a:ext cx="11318462"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a:t>The Transportation Equity Curriculum: Equity of Emerging Modes</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11</a:t>
            </a:fld>
            <a:endParaRPr lang="en-US"/>
          </a:p>
        </p:txBody>
      </p:sp>
      <p:sp>
        <p:nvSpPr>
          <p:cNvPr id="6" name="Rectangle 5">
            <a:extLst>
              <a:ext uri="{FF2B5EF4-FFF2-40B4-BE49-F238E27FC236}">
                <a16:creationId xmlns:a16="http://schemas.microsoft.com/office/drawing/2014/main" id="{C50BDA6C-85F8-4B42-A947-8D26D7481742}"/>
              </a:ext>
            </a:extLst>
          </p:cNvPr>
          <p:cNvSpPr/>
          <p:nvPr/>
        </p:nvSpPr>
        <p:spPr>
          <a:xfrm>
            <a:off x="8129954" y="5987018"/>
            <a:ext cx="4062046" cy="369332"/>
          </a:xfrm>
          <a:prstGeom prst="rect">
            <a:avLst/>
          </a:prstGeom>
        </p:spPr>
        <p:txBody>
          <a:bodyPr wrap="square">
            <a:spAutoFit/>
          </a:bodyPr>
          <a:lstStyle/>
          <a:p>
            <a:r>
              <a:rPr lang="en-US" dirty="0">
                <a:solidFill>
                  <a:schemeClr val="bg2">
                    <a:lumMod val="50000"/>
                  </a:schemeClr>
                </a:solidFill>
              </a:rPr>
              <a:t>-</a:t>
            </a:r>
            <a:r>
              <a:rPr lang="en-US" dirty="0" err="1">
                <a:solidFill>
                  <a:schemeClr val="bg2">
                    <a:lumMod val="50000"/>
                  </a:schemeClr>
                </a:solidFill>
              </a:rPr>
              <a:t>Shaheen</a:t>
            </a:r>
            <a:r>
              <a:rPr lang="en-US" dirty="0">
                <a:solidFill>
                  <a:schemeClr val="bg2">
                    <a:lumMod val="50000"/>
                  </a:schemeClr>
                </a:solidFill>
              </a:rPr>
              <a:t>, Bell, Cohen, &amp; </a:t>
            </a:r>
            <a:r>
              <a:rPr lang="en-US" dirty="0" err="1">
                <a:solidFill>
                  <a:schemeClr val="bg2">
                    <a:lumMod val="50000"/>
                  </a:schemeClr>
                </a:solidFill>
              </a:rPr>
              <a:t>Yelchuru</a:t>
            </a:r>
            <a:r>
              <a:rPr lang="en-US" dirty="0">
                <a:solidFill>
                  <a:schemeClr val="bg2">
                    <a:lumMod val="50000"/>
                  </a:schemeClr>
                </a:solidFill>
              </a:rPr>
              <a:t>, 2017 </a:t>
            </a:r>
          </a:p>
        </p:txBody>
      </p:sp>
    </p:spTree>
    <p:extLst>
      <p:ext uri="{BB962C8B-B14F-4D97-AF65-F5344CB8AC3E}">
        <p14:creationId xmlns:p14="http://schemas.microsoft.com/office/powerpoint/2010/main" val="6399231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Electric Vehicles</a:t>
            </a:r>
          </a:p>
        </p:txBody>
      </p:sp>
      <p:sp>
        <p:nvSpPr>
          <p:cNvPr id="7" name="Text Placeholder 6"/>
          <p:cNvSpPr>
            <a:spLocks noGrp="1"/>
          </p:cNvSpPr>
          <p:nvPr>
            <p:ph type="body" idx="1"/>
          </p:nvPr>
        </p:nvSpPr>
        <p:spPr/>
        <p:txBody>
          <a:bodyPr/>
          <a:lstStyle/>
          <a:p>
            <a:endParaRPr lang="en-US"/>
          </a:p>
        </p:txBody>
      </p:sp>
      <p:sp>
        <p:nvSpPr>
          <p:cNvPr id="5" name="Slide Number Placeholder 4"/>
          <p:cNvSpPr>
            <a:spLocks noGrp="1"/>
          </p:cNvSpPr>
          <p:nvPr>
            <p:ph type="sldNum" sz="quarter" idx="12"/>
          </p:nvPr>
        </p:nvSpPr>
        <p:spPr/>
        <p:txBody>
          <a:bodyPr/>
          <a:lstStyle/>
          <a:p>
            <a:fld id="{82692506-6D33-4386-AFDA-6DB3896FF238}" type="slidenum">
              <a:rPr lang="en-US" smtClean="0"/>
              <a:t>12</a:t>
            </a:fld>
            <a:endParaRPr lang="en-US"/>
          </a:p>
        </p:txBody>
      </p:sp>
      <p:sp>
        <p:nvSpPr>
          <p:cNvPr id="9" name="Footer Placeholder 3"/>
          <p:cNvSpPr>
            <a:spLocks noGrp="1"/>
          </p:cNvSpPr>
          <p:nvPr>
            <p:ph type="ftr" sz="quarter" idx="11"/>
          </p:nvPr>
        </p:nvSpPr>
        <p:spPr>
          <a:xfrm>
            <a:off x="4038600" y="6356350"/>
            <a:ext cx="4323202" cy="365125"/>
          </a:xfrm>
        </p:spPr>
        <p:txBody>
          <a:bodyPr/>
          <a:lstStyle/>
          <a:p>
            <a:r>
              <a:rPr lang="en-US" dirty="0"/>
              <a:t>The Transportation Equity Curriculum: Equity of Emerging Modes</a:t>
            </a:r>
          </a:p>
        </p:txBody>
      </p:sp>
    </p:spTree>
    <p:extLst>
      <p:ext uri="{BB962C8B-B14F-4D97-AF65-F5344CB8AC3E}">
        <p14:creationId xmlns:p14="http://schemas.microsoft.com/office/powerpoint/2010/main" val="9452675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Transportation Electrification</a:t>
            </a:r>
          </a:p>
        </p:txBody>
      </p:sp>
      <p:sp>
        <p:nvSpPr>
          <p:cNvPr id="5" name="Slide Number Placeholder 4"/>
          <p:cNvSpPr>
            <a:spLocks noGrp="1"/>
          </p:cNvSpPr>
          <p:nvPr>
            <p:ph type="sldNum" sz="quarter" idx="12"/>
          </p:nvPr>
        </p:nvSpPr>
        <p:spPr/>
        <p:txBody>
          <a:bodyPr/>
          <a:lstStyle/>
          <a:p>
            <a:fld id="{82692506-6D33-4386-AFDA-6DB3896FF238}" type="slidenum">
              <a:rPr lang="en-US" smtClean="0"/>
              <a:t>13</a:t>
            </a:fld>
            <a:endParaRPr lang="en-US"/>
          </a:p>
        </p:txBody>
      </p:sp>
      <p:sp>
        <p:nvSpPr>
          <p:cNvPr id="8" name="Footer Placeholder 3"/>
          <p:cNvSpPr>
            <a:spLocks noGrp="1"/>
          </p:cNvSpPr>
          <p:nvPr>
            <p:ph type="ftr" sz="quarter" idx="11"/>
          </p:nvPr>
        </p:nvSpPr>
        <p:spPr>
          <a:xfrm>
            <a:off x="4038600" y="6356350"/>
            <a:ext cx="4323202" cy="365125"/>
          </a:xfrm>
        </p:spPr>
        <p:txBody>
          <a:bodyPr/>
          <a:lstStyle/>
          <a:p>
            <a:r>
              <a:rPr lang="en-US" dirty="0"/>
              <a:t>The Transportation Equity Curriculum: Equity of Emerging Modes</a:t>
            </a:r>
          </a:p>
        </p:txBody>
      </p:sp>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2200" y="1271590"/>
            <a:ext cx="6304625" cy="4600011"/>
          </a:xfrm>
          <a:prstGeom prst="rect">
            <a:avLst/>
          </a:prstGeom>
        </p:spPr>
      </p:pic>
      <p:sp>
        <p:nvSpPr>
          <p:cNvPr id="3" name="Rectangle 2">
            <a:extLst>
              <a:ext uri="{FF2B5EF4-FFF2-40B4-BE49-F238E27FC236}">
                <a16:creationId xmlns:a16="http://schemas.microsoft.com/office/drawing/2014/main" id="{DDE7EBA7-69AC-49A8-B682-F4D32DE6DA97}"/>
              </a:ext>
            </a:extLst>
          </p:cNvPr>
          <p:cNvSpPr/>
          <p:nvPr/>
        </p:nvSpPr>
        <p:spPr>
          <a:xfrm>
            <a:off x="1092200" y="5871601"/>
            <a:ext cx="6400800" cy="307777"/>
          </a:xfrm>
          <a:prstGeom prst="rect">
            <a:avLst/>
          </a:prstGeom>
        </p:spPr>
        <p:txBody>
          <a:bodyPr wrap="square">
            <a:spAutoFit/>
          </a:bodyPr>
          <a:lstStyle/>
          <a:p>
            <a:r>
              <a:rPr lang="en-US" sz="1400" dirty="0">
                <a:solidFill>
                  <a:schemeClr val="bg2">
                    <a:lumMod val="50000"/>
                  </a:schemeClr>
                </a:solidFill>
              </a:rPr>
              <a:t>Source: https://www.energy.gov/sites/default/files/2018/08/f55/fotw_1045_web.xlsx</a:t>
            </a:r>
          </a:p>
        </p:txBody>
      </p:sp>
    </p:spTree>
    <p:extLst>
      <p:ext uri="{BB962C8B-B14F-4D97-AF65-F5344CB8AC3E}">
        <p14:creationId xmlns:p14="http://schemas.microsoft.com/office/powerpoint/2010/main" val="35156055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Location of Electric Vehicle Supply Equipment</a:t>
            </a:r>
          </a:p>
        </p:txBody>
      </p:sp>
      <p:sp>
        <p:nvSpPr>
          <p:cNvPr id="5" name="Slide Number Placeholder 4"/>
          <p:cNvSpPr>
            <a:spLocks noGrp="1"/>
          </p:cNvSpPr>
          <p:nvPr>
            <p:ph type="sldNum" sz="quarter" idx="12"/>
          </p:nvPr>
        </p:nvSpPr>
        <p:spPr/>
        <p:txBody>
          <a:bodyPr/>
          <a:lstStyle/>
          <a:p>
            <a:fld id="{82692506-6D33-4386-AFDA-6DB3896FF238}" type="slidenum">
              <a:rPr lang="en-US" smtClean="0"/>
              <a:t>14</a:t>
            </a:fld>
            <a:endParaRPr lang="en-US"/>
          </a:p>
        </p:txBody>
      </p:sp>
      <p:sp>
        <p:nvSpPr>
          <p:cNvPr id="8" name="Footer Placeholder 3"/>
          <p:cNvSpPr>
            <a:spLocks noGrp="1"/>
          </p:cNvSpPr>
          <p:nvPr>
            <p:ph type="ftr" sz="quarter" idx="11"/>
          </p:nvPr>
        </p:nvSpPr>
        <p:spPr>
          <a:xfrm>
            <a:off x="4038600" y="6356350"/>
            <a:ext cx="4323202" cy="365125"/>
          </a:xfrm>
        </p:spPr>
        <p:txBody>
          <a:bodyPr/>
          <a:lstStyle/>
          <a:p>
            <a:r>
              <a:rPr lang="en-US" dirty="0"/>
              <a:t>The Transportation Equity Curriculum: Equity of Emerging Modes</a:t>
            </a:r>
          </a:p>
        </p:txBody>
      </p:sp>
      <p:sp>
        <p:nvSpPr>
          <p:cNvPr id="7" name="Rectangle 6">
            <a:extLst>
              <a:ext uri="{FF2B5EF4-FFF2-40B4-BE49-F238E27FC236}">
                <a16:creationId xmlns:a16="http://schemas.microsoft.com/office/drawing/2014/main" id="{4B78BF44-DB02-4FB3-A4DA-4B4789F063C4}"/>
              </a:ext>
            </a:extLst>
          </p:cNvPr>
          <p:cNvSpPr/>
          <p:nvPr/>
        </p:nvSpPr>
        <p:spPr>
          <a:xfrm>
            <a:off x="549519" y="5982811"/>
            <a:ext cx="3004759" cy="738664"/>
          </a:xfrm>
          <a:prstGeom prst="rect">
            <a:avLst/>
          </a:prstGeom>
        </p:spPr>
        <p:txBody>
          <a:bodyPr wrap="square">
            <a:spAutoFit/>
          </a:bodyPr>
          <a:lstStyle/>
          <a:p>
            <a:r>
              <a:rPr lang="en-US" sz="1400" dirty="0">
                <a:solidFill>
                  <a:schemeClr val="bg2">
                    <a:lumMod val="50000"/>
                  </a:schemeClr>
                </a:solidFill>
              </a:rPr>
              <a:t>Source: https://www. </a:t>
            </a:r>
            <a:r>
              <a:rPr lang="en-US" sz="1400" dirty="0" err="1">
                <a:solidFill>
                  <a:schemeClr val="bg2">
                    <a:lumMod val="50000"/>
                  </a:schemeClr>
                </a:solidFill>
              </a:rPr>
              <a:t>aceee</a:t>
            </a:r>
            <a:r>
              <a:rPr lang="en-US" sz="1400" dirty="0">
                <a:solidFill>
                  <a:schemeClr val="bg2">
                    <a:lumMod val="50000"/>
                  </a:schemeClr>
                </a:solidFill>
              </a:rPr>
              <a:t>. org/sites/default/files/pdfs/siting_evse_with_equity_final_3-30-21. pdf.</a:t>
            </a:r>
          </a:p>
        </p:txBody>
      </p:sp>
      <p:pic>
        <p:nvPicPr>
          <p:cNvPr id="4" name="Picture 3"/>
          <p:cNvPicPr>
            <a:picLocks noChangeAspect="1"/>
          </p:cNvPicPr>
          <p:nvPr/>
        </p:nvPicPr>
        <p:blipFill>
          <a:blip r:embed="rId3"/>
          <a:stretch>
            <a:fillRect/>
          </a:stretch>
        </p:blipFill>
        <p:spPr>
          <a:xfrm>
            <a:off x="549519" y="1372279"/>
            <a:ext cx="11301363" cy="4618946"/>
          </a:xfrm>
          <a:prstGeom prst="rect">
            <a:avLst/>
          </a:prstGeom>
        </p:spPr>
      </p:pic>
    </p:spTree>
    <p:extLst>
      <p:ext uri="{BB962C8B-B14F-4D97-AF65-F5344CB8AC3E}">
        <p14:creationId xmlns:p14="http://schemas.microsoft.com/office/powerpoint/2010/main" val="41213601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Location of Electric Vehicle Supply Equipment</a:t>
            </a:r>
          </a:p>
        </p:txBody>
      </p:sp>
      <p:sp>
        <p:nvSpPr>
          <p:cNvPr id="5" name="Slide Number Placeholder 4"/>
          <p:cNvSpPr>
            <a:spLocks noGrp="1"/>
          </p:cNvSpPr>
          <p:nvPr>
            <p:ph type="sldNum" sz="quarter" idx="12"/>
          </p:nvPr>
        </p:nvSpPr>
        <p:spPr/>
        <p:txBody>
          <a:bodyPr/>
          <a:lstStyle/>
          <a:p>
            <a:fld id="{82692506-6D33-4386-AFDA-6DB3896FF238}" type="slidenum">
              <a:rPr lang="en-US" smtClean="0"/>
              <a:t>15</a:t>
            </a:fld>
            <a:endParaRPr lang="en-US"/>
          </a:p>
        </p:txBody>
      </p:sp>
      <p:sp>
        <p:nvSpPr>
          <p:cNvPr id="8" name="Footer Placeholder 3"/>
          <p:cNvSpPr>
            <a:spLocks noGrp="1"/>
          </p:cNvSpPr>
          <p:nvPr>
            <p:ph type="ftr" sz="quarter" idx="11"/>
          </p:nvPr>
        </p:nvSpPr>
        <p:spPr>
          <a:xfrm>
            <a:off x="4038600" y="6356350"/>
            <a:ext cx="4323202" cy="365125"/>
          </a:xfrm>
        </p:spPr>
        <p:txBody>
          <a:bodyPr/>
          <a:lstStyle/>
          <a:p>
            <a:r>
              <a:rPr lang="en-US" dirty="0"/>
              <a:t>The Transportation Equity Curriculum: Equity of Emerging Modes</a:t>
            </a:r>
          </a:p>
        </p:txBody>
      </p:sp>
      <p:sp>
        <p:nvSpPr>
          <p:cNvPr id="9" name="Rectangle 8">
            <a:extLst>
              <a:ext uri="{FF2B5EF4-FFF2-40B4-BE49-F238E27FC236}">
                <a16:creationId xmlns:a16="http://schemas.microsoft.com/office/drawing/2014/main" id="{DB1E8F7A-DBA8-4B70-95FC-2118AAFA4C6F}"/>
              </a:ext>
            </a:extLst>
          </p:cNvPr>
          <p:cNvSpPr/>
          <p:nvPr/>
        </p:nvSpPr>
        <p:spPr>
          <a:xfrm>
            <a:off x="0" y="5879296"/>
            <a:ext cx="2304288" cy="954107"/>
          </a:xfrm>
          <a:prstGeom prst="rect">
            <a:avLst/>
          </a:prstGeom>
        </p:spPr>
        <p:txBody>
          <a:bodyPr wrap="square">
            <a:spAutoFit/>
          </a:bodyPr>
          <a:lstStyle/>
          <a:p>
            <a:r>
              <a:rPr lang="en-US" sz="1400" dirty="0">
                <a:solidFill>
                  <a:schemeClr val="bg2">
                    <a:lumMod val="50000"/>
                  </a:schemeClr>
                </a:solidFill>
              </a:rPr>
              <a:t>Source: https://avt.inl.gov/sites/default/files/pdf/EVProj/AnalyzingEVSEVenuesSept2014.pdf</a:t>
            </a:r>
          </a:p>
        </p:txBody>
      </p:sp>
      <p:pic>
        <p:nvPicPr>
          <p:cNvPr id="6" name="Picture 5"/>
          <p:cNvPicPr>
            <a:picLocks noChangeAspect="1"/>
          </p:cNvPicPr>
          <p:nvPr/>
        </p:nvPicPr>
        <p:blipFill>
          <a:blip r:embed="rId3"/>
          <a:stretch>
            <a:fillRect/>
          </a:stretch>
        </p:blipFill>
        <p:spPr>
          <a:xfrm>
            <a:off x="2063496" y="1401154"/>
            <a:ext cx="8065008" cy="4767677"/>
          </a:xfrm>
          <a:prstGeom prst="rect">
            <a:avLst/>
          </a:prstGeom>
        </p:spPr>
      </p:pic>
    </p:spTree>
    <p:extLst>
      <p:ext uri="{BB962C8B-B14F-4D97-AF65-F5344CB8AC3E}">
        <p14:creationId xmlns:p14="http://schemas.microsoft.com/office/powerpoint/2010/main" val="4663200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 Adoption Barriers</a:t>
            </a:r>
          </a:p>
        </p:txBody>
      </p:sp>
      <p:sp>
        <p:nvSpPr>
          <p:cNvPr id="5" name="Slide Number Placeholder 4"/>
          <p:cNvSpPr>
            <a:spLocks noGrp="1"/>
          </p:cNvSpPr>
          <p:nvPr>
            <p:ph type="sldNum" sz="quarter" idx="12"/>
          </p:nvPr>
        </p:nvSpPr>
        <p:spPr/>
        <p:txBody>
          <a:bodyPr/>
          <a:lstStyle/>
          <a:p>
            <a:fld id="{82692506-6D33-4386-AFDA-6DB3896FF238}" type="slidenum">
              <a:rPr lang="en-US" smtClean="0"/>
              <a:t>16</a:t>
            </a:fld>
            <a:endParaRPr lang="en-US"/>
          </a:p>
        </p:txBody>
      </p:sp>
      <p:sp>
        <p:nvSpPr>
          <p:cNvPr id="8" name="Footer Placeholder 3"/>
          <p:cNvSpPr>
            <a:spLocks noGrp="1"/>
          </p:cNvSpPr>
          <p:nvPr>
            <p:ph type="ftr" sz="quarter" idx="11"/>
          </p:nvPr>
        </p:nvSpPr>
        <p:spPr>
          <a:xfrm>
            <a:off x="4038600" y="6356350"/>
            <a:ext cx="4323202" cy="365125"/>
          </a:xfrm>
        </p:spPr>
        <p:txBody>
          <a:bodyPr/>
          <a:lstStyle/>
          <a:p>
            <a:r>
              <a:rPr lang="en-US" dirty="0"/>
              <a:t>The Transportation Equity Curriculum: Equity of Emerging Modes</a:t>
            </a:r>
          </a:p>
        </p:txBody>
      </p:sp>
      <p:sp>
        <p:nvSpPr>
          <p:cNvPr id="3" name="Rectangle 2">
            <a:extLst>
              <a:ext uri="{FF2B5EF4-FFF2-40B4-BE49-F238E27FC236}">
                <a16:creationId xmlns:a16="http://schemas.microsoft.com/office/drawing/2014/main" id="{09607F26-1F69-4541-AF76-C7B2AA03DFBA}"/>
              </a:ext>
            </a:extLst>
          </p:cNvPr>
          <p:cNvSpPr/>
          <p:nvPr/>
        </p:nvSpPr>
        <p:spPr>
          <a:xfrm>
            <a:off x="114300" y="4962220"/>
            <a:ext cx="5631302" cy="523220"/>
          </a:xfrm>
          <a:prstGeom prst="rect">
            <a:avLst/>
          </a:prstGeom>
        </p:spPr>
        <p:txBody>
          <a:bodyPr wrap="square">
            <a:spAutoFit/>
          </a:bodyPr>
          <a:lstStyle/>
          <a:p>
            <a:r>
              <a:rPr lang="en-US" sz="1400" dirty="0">
                <a:solidFill>
                  <a:schemeClr val="tx1">
                    <a:lumMod val="50000"/>
                    <a:lumOff val="50000"/>
                  </a:schemeClr>
                </a:solidFill>
              </a:rPr>
              <a:t>Source: https://fdotwww.blob.core.windows.net/sitefinity/docs/default-source/planning/fto/fdotevmp.pdf?sfvrsn=2bf9e672_4</a:t>
            </a:r>
          </a:p>
        </p:txBody>
      </p:sp>
      <p:grpSp>
        <p:nvGrpSpPr>
          <p:cNvPr id="7" name="Group 6"/>
          <p:cNvGrpSpPr/>
          <p:nvPr/>
        </p:nvGrpSpPr>
        <p:grpSpPr>
          <a:xfrm>
            <a:off x="114300" y="2166938"/>
            <a:ext cx="11955504" cy="2400622"/>
            <a:chOff x="114300" y="2166938"/>
            <a:chExt cx="11955504" cy="2400622"/>
          </a:xfrm>
        </p:grpSpPr>
        <p:pic>
          <p:nvPicPr>
            <p:cNvPr id="4" name="Picture 3" descr="Screen Clipping"/>
            <p:cNvPicPr>
              <a:picLocks noChangeAspect="1"/>
            </p:cNvPicPr>
            <p:nvPr/>
          </p:nvPicPr>
          <p:blipFill rotWithShape="1">
            <a:blip r:embed="rId3">
              <a:extLst>
                <a:ext uri="{28A0092B-C50C-407E-A947-70E740481C1C}">
                  <a14:useLocalDpi xmlns:a14="http://schemas.microsoft.com/office/drawing/2010/main" val="0"/>
                </a:ext>
              </a:extLst>
            </a:blip>
            <a:srcRect t="13716" b="11829"/>
            <a:stretch/>
          </p:blipFill>
          <p:spPr>
            <a:xfrm>
              <a:off x="114300" y="2166938"/>
              <a:ext cx="11955504" cy="2400622"/>
            </a:xfrm>
            <a:prstGeom prst="rect">
              <a:avLst/>
            </a:prstGeom>
          </p:spPr>
        </p:pic>
        <p:sp>
          <p:nvSpPr>
            <p:cNvPr id="6" name="Rectangle 5"/>
            <p:cNvSpPr/>
            <p:nvPr/>
          </p:nvSpPr>
          <p:spPr>
            <a:xfrm>
              <a:off x="1304925" y="2166938"/>
              <a:ext cx="152400" cy="138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106114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EVSE Adoption Barriers</a:t>
            </a:r>
          </a:p>
        </p:txBody>
      </p:sp>
      <p:sp>
        <p:nvSpPr>
          <p:cNvPr id="5" name="Slide Number Placeholder 4"/>
          <p:cNvSpPr>
            <a:spLocks noGrp="1"/>
          </p:cNvSpPr>
          <p:nvPr>
            <p:ph type="sldNum" sz="quarter" idx="12"/>
          </p:nvPr>
        </p:nvSpPr>
        <p:spPr/>
        <p:txBody>
          <a:bodyPr/>
          <a:lstStyle/>
          <a:p>
            <a:fld id="{82692506-6D33-4386-AFDA-6DB3896FF238}" type="slidenum">
              <a:rPr lang="en-US" smtClean="0"/>
              <a:t>17</a:t>
            </a:fld>
            <a:endParaRPr lang="en-US"/>
          </a:p>
        </p:txBody>
      </p:sp>
      <p:sp>
        <p:nvSpPr>
          <p:cNvPr id="8" name="Footer Placeholder 3"/>
          <p:cNvSpPr>
            <a:spLocks noGrp="1"/>
          </p:cNvSpPr>
          <p:nvPr>
            <p:ph type="ftr" sz="quarter" idx="11"/>
          </p:nvPr>
        </p:nvSpPr>
        <p:spPr>
          <a:xfrm>
            <a:off x="4038600" y="6356350"/>
            <a:ext cx="4323202" cy="365125"/>
          </a:xfrm>
        </p:spPr>
        <p:txBody>
          <a:bodyPr/>
          <a:lstStyle/>
          <a:p>
            <a:r>
              <a:rPr lang="en-US" dirty="0"/>
              <a:t>The Transportation Equity Curriculum: Equity of Emerging Modes</a:t>
            </a:r>
          </a:p>
        </p:txBody>
      </p:sp>
      <p:pic>
        <p:nvPicPr>
          <p:cNvPr id="6" name="Picture 5"/>
          <p:cNvPicPr>
            <a:picLocks noChangeAspect="1"/>
          </p:cNvPicPr>
          <p:nvPr/>
        </p:nvPicPr>
        <p:blipFill rotWithShape="1">
          <a:blip r:embed="rId3"/>
          <a:srcRect t="6397"/>
          <a:stretch/>
        </p:blipFill>
        <p:spPr>
          <a:xfrm>
            <a:off x="1549658" y="1618420"/>
            <a:ext cx="8432542" cy="4372805"/>
          </a:xfrm>
          <a:prstGeom prst="rect">
            <a:avLst/>
          </a:prstGeom>
        </p:spPr>
      </p:pic>
      <p:sp>
        <p:nvSpPr>
          <p:cNvPr id="3" name="Rectangle 2">
            <a:extLst>
              <a:ext uri="{FF2B5EF4-FFF2-40B4-BE49-F238E27FC236}">
                <a16:creationId xmlns:a16="http://schemas.microsoft.com/office/drawing/2014/main" id="{09607F26-1F69-4541-AF76-C7B2AA03DFBA}"/>
              </a:ext>
            </a:extLst>
          </p:cNvPr>
          <p:cNvSpPr/>
          <p:nvPr/>
        </p:nvSpPr>
        <p:spPr>
          <a:xfrm>
            <a:off x="0" y="5771574"/>
            <a:ext cx="2667000" cy="1169551"/>
          </a:xfrm>
          <a:prstGeom prst="rect">
            <a:avLst/>
          </a:prstGeom>
        </p:spPr>
        <p:txBody>
          <a:bodyPr wrap="square">
            <a:spAutoFit/>
          </a:bodyPr>
          <a:lstStyle/>
          <a:p>
            <a:r>
              <a:rPr lang="en-US" sz="1400" dirty="0">
                <a:solidFill>
                  <a:schemeClr val="tx1">
                    <a:lumMod val="50000"/>
                    <a:lumOff val="50000"/>
                  </a:schemeClr>
                </a:solidFill>
              </a:rPr>
              <a:t>Source: https://fdotwww.blob.core.windows.net/sitefinity/docs/default-source/planning/fto/fdotevmp.pdf?sfvrsn=2bf9e672_4</a:t>
            </a:r>
          </a:p>
        </p:txBody>
      </p:sp>
    </p:spTree>
    <p:extLst>
      <p:ext uri="{BB962C8B-B14F-4D97-AF65-F5344CB8AC3E}">
        <p14:creationId xmlns:p14="http://schemas.microsoft.com/office/powerpoint/2010/main" val="28068489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Perceived Barriers</a:t>
            </a:r>
          </a:p>
        </p:txBody>
      </p:sp>
      <p:sp>
        <p:nvSpPr>
          <p:cNvPr id="5" name="Slide Number Placeholder 4"/>
          <p:cNvSpPr>
            <a:spLocks noGrp="1"/>
          </p:cNvSpPr>
          <p:nvPr>
            <p:ph type="sldNum" sz="quarter" idx="12"/>
          </p:nvPr>
        </p:nvSpPr>
        <p:spPr/>
        <p:txBody>
          <a:bodyPr/>
          <a:lstStyle/>
          <a:p>
            <a:fld id="{82692506-6D33-4386-AFDA-6DB3896FF238}" type="slidenum">
              <a:rPr lang="en-US" smtClean="0"/>
              <a:t>18</a:t>
            </a:fld>
            <a:endParaRPr lang="en-US"/>
          </a:p>
        </p:txBody>
      </p:sp>
      <p:sp>
        <p:nvSpPr>
          <p:cNvPr id="8" name="Footer Placeholder 3"/>
          <p:cNvSpPr>
            <a:spLocks noGrp="1"/>
          </p:cNvSpPr>
          <p:nvPr>
            <p:ph type="ftr" sz="quarter" idx="11"/>
          </p:nvPr>
        </p:nvSpPr>
        <p:spPr>
          <a:xfrm>
            <a:off x="4038600" y="6356350"/>
            <a:ext cx="4323202" cy="365125"/>
          </a:xfrm>
        </p:spPr>
        <p:txBody>
          <a:bodyPr/>
          <a:lstStyle/>
          <a:p>
            <a:r>
              <a:rPr lang="en-US" dirty="0"/>
              <a:t>The Transportation Equity Curriculum: Equity of Emerging Modes</a:t>
            </a:r>
          </a:p>
        </p:txBody>
      </p:sp>
      <p:sp>
        <p:nvSpPr>
          <p:cNvPr id="3" name="Rectangle 2">
            <a:extLst>
              <a:ext uri="{FF2B5EF4-FFF2-40B4-BE49-F238E27FC236}">
                <a16:creationId xmlns:a16="http://schemas.microsoft.com/office/drawing/2014/main" id="{09607F26-1F69-4541-AF76-C7B2AA03DFBA}"/>
              </a:ext>
            </a:extLst>
          </p:cNvPr>
          <p:cNvSpPr/>
          <p:nvPr/>
        </p:nvSpPr>
        <p:spPr>
          <a:xfrm>
            <a:off x="3269102" y="5136210"/>
            <a:ext cx="6446398" cy="523220"/>
          </a:xfrm>
          <a:prstGeom prst="rect">
            <a:avLst/>
          </a:prstGeom>
        </p:spPr>
        <p:txBody>
          <a:bodyPr wrap="square">
            <a:spAutoFit/>
          </a:bodyPr>
          <a:lstStyle/>
          <a:p>
            <a:r>
              <a:rPr lang="en-US" sz="1400" dirty="0">
                <a:solidFill>
                  <a:schemeClr val="tx1">
                    <a:lumMod val="50000"/>
                    <a:lumOff val="50000"/>
                  </a:schemeClr>
                </a:solidFill>
              </a:rPr>
              <a:t>Source: https://fdotwww.blob.core.windows.net/sitefinity/docs/default-source/planning/fto/fdotevmp.pdf?sfvrsn=2bf9e672_4</a:t>
            </a:r>
          </a:p>
        </p:txBody>
      </p:sp>
      <p:grpSp>
        <p:nvGrpSpPr>
          <p:cNvPr id="9" name="Group 8"/>
          <p:cNvGrpSpPr/>
          <p:nvPr/>
        </p:nvGrpSpPr>
        <p:grpSpPr>
          <a:xfrm>
            <a:off x="120650" y="2336948"/>
            <a:ext cx="11944350" cy="2102342"/>
            <a:chOff x="247650" y="2324248"/>
            <a:chExt cx="11944350" cy="2102342"/>
          </a:xfrm>
        </p:grpSpPr>
        <p:pic>
          <p:nvPicPr>
            <p:cNvPr id="4" name="Picture 3"/>
            <p:cNvPicPr>
              <a:picLocks noChangeAspect="1"/>
            </p:cNvPicPr>
            <p:nvPr/>
          </p:nvPicPr>
          <p:blipFill>
            <a:blip r:embed="rId3"/>
            <a:stretch>
              <a:fillRect/>
            </a:stretch>
          </p:blipFill>
          <p:spPr>
            <a:xfrm>
              <a:off x="247650" y="2324248"/>
              <a:ext cx="11944350" cy="2102342"/>
            </a:xfrm>
            <a:prstGeom prst="rect">
              <a:avLst/>
            </a:prstGeom>
          </p:spPr>
        </p:pic>
        <p:sp>
          <p:nvSpPr>
            <p:cNvPr id="7" name="Rectangle 6"/>
            <p:cNvSpPr/>
            <p:nvPr/>
          </p:nvSpPr>
          <p:spPr>
            <a:xfrm>
              <a:off x="247650" y="2324248"/>
              <a:ext cx="2736850" cy="1903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3989831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Strategies to  Address EV Affordability</a:t>
            </a:r>
          </a:p>
        </p:txBody>
      </p:sp>
      <p:sp>
        <p:nvSpPr>
          <p:cNvPr id="3" name="Content Placeholder 2"/>
          <p:cNvSpPr>
            <a:spLocks noGrp="1"/>
          </p:cNvSpPr>
          <p:nvPr>
            <p:ph idx="1"/>
          </p:nvPr>
        </p:nvSpPr>
        <p:spPr/>
        <p:txBody>
          <a:bodyPr/>
          <a:lstStyle/>
          <a:p>
            <a:r>
              <a:rPr lang="en-US" dirty="0"/>
              <a:t>Purchase incentive tools</a:t>
            </a:r>
          </a:p>
          <a:p>
            <a:pPr lvl="1"/>
            <a:r>
              <a:rPr lang="en-US" dirty="0"/>
              <a:t>Voucher</a:t>
            </a:r>
          </a:p>
          <a:p>
            <a:pPr lvl="1"/>
            <a:r>
              <a:rPr lang="en-US" dirty="0"/>
              <a:t>Rebate</a:t>
            </a:r>
          </a:p>
          <a:p>
            <a:pPr lvl="1"/>
            <a:r>
              <a:rPr lang="en-US" dirty="0"/>
              <a:t>Sales Tax Exemption</a:t>
            </a:r>
          </a:p>
          <a:p>
            <a:pPr lvl="1"/>
            <a:r>
              <a:rPr lang="en-US" dirty="0"/>
              <a:t>Tax Credit</a:t>
            </a:r>
          </a:p>
          <a:p>
            <a:r>
              <a:rPr lang="en-US" dirty="0"/>
              <a:t>Financing Assistance</a:t>
            </a:r>
          </a:p>
          <a:p>
            <a:pPr lvl="1"/>
            <a:r>
              <a:rPr lang="en-US" dirty="0"/>
              <a:t>Loan loss guarantee</a:t>
            </a:r>
          </a:p>
          <a:p>
            <a:pPr lvl="1"/>
            <a:r>
              <a:rPr lang="en-US" dirty="0"/>
              <a:t>Price buy-down vouchers</a:t>
            </a:r>
          </a:p>
          <a:p>
            <a:pPr lvl="1"/>
            <a:endParaRPr lang="en-US" dirty="0"/>
          </a:p>
        </p:txBody>
      </p:sp>
      <p:sp>
        <p:nvSpPr>
          <p:cNvPr id="4" name="Footer Placeholder 3"/>
          <p:cNvSpPr>
            <a:spLocks noGrp="1"/>
          </p:cNvSpPr>
          <p:nvPr>
            <p:ph type="ftr" sz="quarter" idx="11"/>
          </p:nvPr>
        </p:nvSpPr>
        <p:spPr/>
        <p:txBody>
          <a:bodyPr/>
          <a:lstStyle/>
          <a:p>
            <a:r>
              <a:rPr lang="en-US"/>
              <a:t>The Transportation Equity Curriculum: Equity of Emerging Modes</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19</a:t>
            </a:fld>
            <a:endParaRPr lang="en-US"/>
          </a:p>
        </p:txBody>
      </p:sp>
      <p:sp>
        <p:nvSpPr>
          <p:cNvPr id="6" name="Rectangle 5">
            <a:extLst>
              <a:ext uri="{FF2B5EF4-FFF2-40B4-BE49-F238E27FC236}">
                <a16:creationId xmlns:a16="http://schemas.microsoft.com/office/drawing/2014/main" id="{380E7106-3A41-4900-9EC5-6C58EEFC532C}"/>
              </a:ext>
            </a:extLst>
          </p:cNvPr>
          <p:cNvSpPr/>
          <p:nvPr/>
        </p:nvSpPr>
        <p:spPr>
          <a:xfrm>
            <a:off x="1235721" y="5339834"/>
            <a:ext cx="1814471" cy="369332"/>
          </a:xfrm>
          <a:prstGeom prst="rect">
            <a:avLst/>
          </a:prstGeom>
        </p:spPr>
        <p:txBody>
          <a:bodyPr wrap="none">
            <a:spAutoFit/>
          </a:bodyPr>
          <a:lstStyle/>
          <a:p>
            <a:r>
              <a:rPr lang="en-US" dirty="0">
                <a:solidFill>
                  <a:schemeClr val="bg2">
                    <a:lumMod val="50000"/>
                  </a:schemeClr>
                </a:solidFill>
              </a:rPr>
              <a:t>-Greenlining, n.d.</a:t>
            </a:r>
          </a:p>
        </p:txBody>
      </p:sp>
      <p:pic>
        <p:nvPicPr>
          <p:cNvPr id="11" name="Picture 10" descr="Archives for August 2015 | ExAud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7400" y="1551782"/>
            <a:ext cx="5486400" cy="4114800"/>
          </a:xfrm>
          <a:prstGeom prst="rect">
            <a:avLst/>
          </a:prstGeom>
        </p:spPr>
      </p:pic>
      <p:sp>
        <p:nvSpPr>
          <p:cNvPr id="12" name="Rectangle 11"/>
          <p:cNvSpPr/>
          <p:nvPr/>
        </p:nvSpPr>
        <p:spPr>
          <a:xfrm>
            <a:off x="5867400" y="5652293"/>
            <a:ext cx="5486400" cy="523220"/>
          </a:xfrm>
          <a:prstGeom prst="rect">
            <a:avLst/>
          </a:prstGeom>
        </p:spPr>
        <p:txBody>
          <a:bodyPr wrap="square">
            <a:spAutoFit/>
          </a:bodyPr>
          <a:lstStyle/>
          <a:p>
            <a:r>
              <a:rPr lang="en-US" sz="1400" dirty="0">
                <a:solidFill>
                  <a:schemeClr val="tx1">
                    <a:lumMod val="50000"/>
                    <a:lumOff val="50000"/>
                  </a:schemeClr>
                </a:solidFill>
              </a:rPr>
              <a:t>Source: https://us.exaude.com/wp-content/uploads/2015/08/car-calculator-800x600.jpg</a:t>
            </a:r>
          </a:p>
        </p:txBody>
      </p:sp>
    </p:spTree>
    <p:extLst>
      <p:ext uri="{BB962C8B-B14F-4D97-AF65-F5344CB8AC3E}">
        <p14:creationId xmlns:p14="http://schemas.microsoft.com/office/powerpoint/2010/main" val="40500372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899174014"/>
              </p:ext>
            </p:extLst>
          </p:nvPr>
        </p:nvGraphicFramePr>
        <p:xfrm>
          <a:off x="558053" y="1485339"/>
          <a:ext cx="11075894" cy="47499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2"/>
          </p:nvPr>
        </p:nvSpPr>
        <p:spPr/>
        <p:txBody>
          <a:bodyPr/>
          <a:lstStyle/>
          <a:p>
            <a:fld id="{82692506-6D33-4386-AFDA-6DB3896FF238}" type="slidenum">
              <a:rPr lang="en-US" smtClean="0"/>
              <a:t>2</a:t>
            </a:fld>
            <a:endParaRPr lang="en-US"/>
          </a:p>
        </p:txBody>
      </p:sp>
      <p:sp>
        <p:nvSpPr>
          <p:cNvPr id="7" name="Footer Placeholder 3"/>
          <p:cNvSpPr>
            <a:spLocks noGrp="1"/>
          </p:cNvSpPr>
          <p:nvPr>
            <p:ph type="ftr" sz="quarter" idx="11"/>
          </p:nvPr>
        </p:nvSpPr>
        <p:spPr>
          <a:xfrm>
            <a:off x="4038600" y="6356350"/>
            <a:ext cx="4323202" cy="365125"/>
          </a:xfrm>
        </p:spPr>
        <p:txBody>
          <a:bodyPr/>
          <a:lstStyle/>
          <a:p>
            <a:r>
              <a:rPr lang="en-US" dirty="0"/>
              <a:t>The Transportation Equity Curriculum: Equity of Emerging Modes</a:t>
            </a:r>
          </a:p>
        </p:txBody>
      </p:sp>
    </p:spTree>
    <p:extLst>
      <p:ext uri="{BB962C8B-B14F-4D97-AF65-F5344CB8AC3E}">
        <p14:creationId xmlns:p14="http://schemas.microsoft.com/office/powerpoint/2010/main" val="33685924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954718" cy="1325563"/>
          </a:xfrm>
        </p:spPr>
        <p:txBody>
          <a:bodyPr/>
          <a:lstStyle/>
          <a:p>
            <a:r>
              <a:rPr lang="en-US" dirty="0"/>
              <a:t>Case Example: Clean Vehicle Rebate Programs in California</a:t>
            </a:r>
          </a:p>
        </p:txBody>
      </p:sp>
      <p:sp>
        <p:nvSpPr>
          <p:cNvPr id="4" name="Footer Placeholder 3"/>
          <p:cNvSpPr>
            <a:spLocks noGrp="1"/>
          </p:cNvSpPr>
          <p:nvPr>
            <p:ph type="ftr" sz="quarter" idx="11"/>
          </p:nvPr>
        </p:nvSpPr>
        <p:spPr/>
        <p:txBody>
          <a:bodyPr/>
          <a:lstStyle/>
          <a:p>
            <a:r>
              <a:rPr lang="en-US"/>
              <a:t>The Transportation Equity Curriculum: Equity of Emerging Modes</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20</a:t>
            </a:fld>
            <a:endParaRPr lang="en-US"/>
          </a:p>
        </p:txBody>
      </p:sp>
      <p:sp>
        <p:nvSpPr>
          <p:cNvPr id="3" name="Rectangle 2">
            <a:extLst>
              <a:ext uri="{FF2B5EF4-FFF2-40B4-BE49-F238E27FC236}">
                <a16:creationId xmlns:a16="http://schemas.microsoft.com/office/drawing/2014/main" id="{92DA8CAE-1131-4660-9810-5BFCEF47FE3A}"/>
              </a:ext>
            </a:extLst>
          </p:cNvPr>
          <p:cNvSpPr/>
          <p:nvPr/>
        </p:nvSpPr>
        <p:spPr>
          <a:xfrm>
            <a:off x="9095288" y="5562243"/>
            <a:ext cx="2743200" cy="523220"/>
          </a:xfrm>
          <a:prstGeom prst="rect">
            <a:avLst/>
          </a:prstGeom>
        </p:spPr>
        <p:txBody>
          <a:bodyPr wrap="square">
            <a:spAutoFit/>
          </a:bodyPr>
          <a:lstStyle/>
          <a:p>
            <a:r>
              <a:rPr lang="en-US" sz="1400" dirty="0">
                <a:solidFill>
                  <a:schemeClr val="bg2">
                    <a:lumMod val="50000"/>
                  </a:schemeClr>
                </a:solidFill>
              </a:rPr>
              <a:t>Source: Ju, Cushing, &amp; Morello-Frosch, 2020</a:t>
            </a:r>
          </a:p>
        </p:txBody>
      </p:sp>
      <p:pic>
        <p:nvPicPr>
          <p:cNvPr id="8" name="Content Placeholder 7"/>
          <p:cNvPicPr>
            <a:picLocks noGrp="1" noChangeAspect="1"/>
          </p:cNvPicPr>
          <p:nvPr>
            <p:ph idx="1"/>
          </p:nvPr>
        </p:nvPicPr>
        <p:blipFill>
          <a:blip r:embed="rId3"/>
          <a:stretch>
            <a:fillRect/>
          </a:stretch>
        </p:blipFill>
        <p:spPr>
          <a:xfrm>
            <a:off x="811926" y="1651817"/>
            <a:ext cx="8118840" cy="4704533"/>
          </a:xfrm>
          <a:prstGeom prst="rect">
            <a:avLst/>
          </a:prstGeom>
        </p:spPr>
      </p:pic>
    </p:spTree>
    <p:extLst>
      <p:ext uri="{BB962C8B-B14F-4D97-AF65-F5344CB8AC3E}">
        <p14:creationId xmlns:p14="http://schemas.microsoft.com/office/powerpoint/2010/main" val="1561267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Example: Federal Tax Credits Eligibility</a:t>
            </a:r>
          </a:p>
        </p:txBody>
      </p:sp>
      <p:pic>
        <p:nvPicPr>
          <p:cNvPr id="6" name="Content Placeholder 5" descr="Screen Clipping"/>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68474" y="1767988"/>
            <a:ext cx="7255052" cy="4351338"/>
          </a:xfrm>
        </p:spPr>
      </p:pic>
      <p:sp>
        <p:nvSpPr>
          <p:cNvPr id="4" name="Footer Placeholder 3"/>
          <p:cNvSpPr>
            <a:spLocks noGrp="1"/>
          </p:cNvSpPr>
          <p:nvPr>
            <p:ph type="ftr" sz="quarter" idx="11"/>
          </p:nvPr>
        </p:nvSpPr>
        <p:spPr/>
        <p:txBody>
          <a:bodyPr/>
          <a:lstStyle/>
          <a:p>
            <a:r>
              <a:rPr lang="en-US"/>
              <a:t>The Transportation Equity Curriculum: Equity of Emerging Modes</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21</a:t>
            </a:fld>
            <a:endParaRPr lang="en-US"/>
          </a:p>
        </p:txBody>
      </p:sp>
      <p:sp>
        <p:nvSpPr>
          <p:cNvPr id="3" name="Rectangle 2">
            <a:extLst>
              <a:ext uri="{FF2B5EF4-FFF2-40B4-BE49-F238E27FC236}">
                <a16:creationId xmlns:a16="http://schemas.microsoft.com/office/drawing/2014/main" id="{F6FE15A9-6205-4DAC-A35F-90643D1FE439}"/>
              </a:ext>
            </a:extLst>
          </p:cNvPr>
          <p:cNvSpPr/>
          <p:nvPr/>
        </p:nvSpPr>
        <p:spPr>
          <a:xfrm>
            <a:off x="9445924" y="5165219"/>
            <a:ext cx="2746076" cy="954107"/>
          </a:xfrm>
          <a:prstGeom prst="rect">
            <a:avLst/>
          </a:prstGeom>
        </p:spPr>
        <p:txBody>
          <a:bodyPr wrap="square">
            <a:spAutoFit/>
          </a:bodyPr>
          <a:lstStyle/>
          <a:p>
            <a:r>
              <a:rPr lang="en-US" sz="1400" dirty="0">
                <a:solidFill>
                  <a:schemeClr val="bg2">
                    <a:lumMod val="50000"/>
                  </a:schemeClr>
                </a:solidFill>
              </a:rPr>
              <a:t>Source: https://www.sciencedirect.com/science/article/pii/S1361920921004545 </a:t>
            </a:r>
          </a:p>
        </p:txBody>
      </p:sp>
    </p:spTree>
    <p:extLst>
      <p:ext uri="{BB962C8B-B14F-4D97-AF65-F5344CB8AC3E}">
        <p14:creationId xmlns:p14="http://schemas.microsoft.com/office/powerpoint/2010/main" val="23965028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Low-Income Energy Affordability Data Tool</a:t>
            </a:r>
          </a:p>
        </p:txBody>
      </p:sp>
      <p:sp>
        <p:nvSpPr>
          <p:cNvPr id="7" name="Content Placeholder 6"/>
          <p:cNvSpPr>
            <a:spLocks noGrp="1"/>
          </p:cNvSpPr>
          <p:nvPr>
            <p:ph sz="half" idx="2"/>
          </p:nvPr>
        </p:nvSpPr>
        <p:spPr>
          <a:xfrm>
            <a:off x="6504066" y="1825625"/>
            <a:ext cx="5181600" cy="4351338"/>
          </a:xfrm>
        </p:spPr>
        <p:txBody>
          <a:bodyPr/>
          <a:lstStyle/>
          <a:p>
            <a:r>
              <a:rPr lang="en-US" dirty="0"/>
              <a:t>Provides an understanding of low-income and moderate-income household energy characteristics</a:t>
            </a:r>
          </a:p>
          <a:p>
            <a:pPr lvl="1"/>
            <a:r>
              <a:rPr lang="en-US" dirty="0"/>
              <a:t>Households at different income levels</a:t>
            </a:r>
          </a:p>
          <a:p>
            <a:pPr lvl="1"/>
            <a:r>
              <a:rPr lang="en-US" dirty="0"/>
              <a:t>Number of occupied housing units an energy expenditures</a:t>
            </a:r>
          </a:p>
          <a:p>
            <a:pPr lvl="1"/>
            <a:r>
              <a:rPr lang="en-US" dirty="0"/>
              <a:t>Cost of energy</a:t>
            </a:r>
          </a:p>
        </p:txBody>
      </p:sp>
      <p:sp>
        <p:nvSpPr>
          <p:cNvPr id="4" name="Footer Placeholder 3"/>
          <p:cNvSpPr>
            <a:spLocks noGrp="1"/>
          </p:cNvSpPr>
          <p:nvPr>
            <p:ph type="ftr" sz="quarter" idx="11"/>
          </p:nvPr>
        </p:nvSpPr>
        <p:spPr/>
        <p:txBody>
          <a:bodyPr/>
          <a:lstStyle/>
          <a:p>
            <a:r>
              <a:rPr lang="en-US"/>
              <a:t>The Transportation Equity Curriculum: Equity of Emerging Modes</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22</a:t>
            </a:fld>
            <a:endParaRPr lang="en-US"/>
          </a:p>
        </p:txBody>
      </p:sp>
      <p:pic>
        <p:nvPicPr>
          <p:cNvPr id="10" name="Content Placeholder 9"/>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137160" y="1690688"/>
            <a:ext cx="6366906" cy="3963352"/>
          </a:xfrm>
        </p:spPr>
      </p:pic>
      <p:sp>
        <p:nvSpPr>
          <p:cNvPr id="11" name="TextBox 10"/>
          <p:cNvSpPr txBox="1"/>
          <p:nvPr/>
        </p:nvSpPr>
        <p:spPr>
          <a:xfrm>
            <a:off x="304800" y="5699909"/>
            <a:ext cx="3612574" cy="954107"/>
          </a:xfrm>
          <a:prstGeom prst="rect">
            <a:avLst/>
          </a:prstGeom>
          <a:noFill/>
        </p:spPr>
        <p:txBody>
          <a:bodyPr wrap="square" rtlCol="0">
            <a:spAutoFit/>
          </a:bodyPr>
          <a:lstStyle/>
          <a:p>
            <a:r>
              <a:rPr lang="en-US" sz="1400" dirty="0">
                <a:solidFill>
                  <a:schemeClr val="tx1">
                    <a:lumMod val="50000"/>
                    <a:lumOff val="50000"/>
                  </a:schemeClr>
                </a:solidFill>
              </a:rPr>
              <a:t>Source: U.S. Department of Energy, Low-Income Energy Affordability Data (LEAD) Tool, </a:t>
            </a:r>
            <a:r>
              <a:rPr lang="en-US" sz="1400" dirty="0">
                <a:solidFill>
                  <a:schemeClr val="tx1">
                    <a:lumMod val="50000"/>
                    <a:lumOff val="50000"/>
                  </a:schemeClr>
                </a:solidFill>
                <a:hlinkClick r:id="rId4"/>
              </a:rPr>
              <a:t>https://www.energy.gov/eere/slsc/maps/lead-tool</a:t>
            </a:r>
            <a:r>
              <a:rPr lang="en-US" sz="1400" dirty="0">
                <a:solidFill>
                  <a:schemeClr val="tx1">
                    <a:lumMod val="50000"/>
                    <a:lumOff val="50000"/>
                  </a:schemeClr>
                </a:solidFill>
              </a:rPr>
              <a:t> </a:t>
            </a:r>
          </a:p>
        </p:txBody>
      </p:sp>
    </p:spTree>
    <p:extLst>
      <p:ext uri="{BB962C8B-B14F-4D97-AF65-F5344CB8AC3E}">
        <p14:creationId xmlns:p14="http://schemas.microsoft.com/office/powerpoint/2010/main" val="682342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Shared Mobility</a:t>
            </a:r>
          </a:p>
        </p:txBody>
      </p:sp>
      <p:sp>
        <p:nvSpPr>
          <p:cNvPr id="7" name="Text Placeholder 6"/>
          <p:cNvSpPr>
            <a:spLocks noGrp="1"/>
          </p:cNvSpPr>
          <p:nvPr>
            <p:ph type="body" idx="1"/>
          </p:nvPr>
        </p:nvSpPr>
        <p:spPr/>
        <p:txBody>
          <a:bodyPr/>
          <a:lstStyle/>
          <a:p>
            <a:endParaRPr lang="en-US"/>
          </a:p>
        </p:txBody>
      </p:sp>
      <p:sp>
        <p:nvSpPr>
          <p:cNvPr id="5" name="Slide Number Placeholder 4"/>
          <p:cNvSpPr>
            <a:spLocks noGrp="1"/>
          </p:cNvSpPr>
          <p:nvPr>
            <p:ph type="sldNum" sz="quarter" idx="12"/>
          </p:nvPr>
        </p:nvSpPr>
        <p:spPr/>
        <p:txBody>
          <a:bodyPr/>
          <a:lstStyle/>
          <a:p>
            <a:fld id="{82692506-6D33-4386-AFDA-6DB3896FF238}" type="slidenum">
              <a:rPr lang="en-US" smtClean="0"/>
              <a:t>3</a:t>
            </a:fld>
            <a:endParaRPr lang="en-US"/>
          </a:p>
        </p:txBody>
      </p:sp>
      <p:sp>
        <p:nvSpPr>
          <p:cNvPr id="9" name="Footer Placeholder 3"/>
          <p:cNvSpPr>
            <a:spLocks noGrp="1"/>
          </p:cNvSpPr>
          <p:nvPr>
            <p:ph type="ftr" sz="quarter" idx="11"/>
          </p:nvPr>
        </p:nvSpPr>
        <p:spPr>
          <a:xfrm>
            <a:off x="4038600" y="6356350"/>
            <a:ext cx="4323202" cy="365125"/>
          </a:xfrm>
        </p:spPr>
        <p:txBody>
          <a:bodyPr/>
          <a:lstStyle/>
          <a:p>
            <a:r>
              <a:rPr lang="en-US" dirty="0"/>
              <a:t>The Transportation Equity Curriculum: Equity of Emerging Modes</a:t>
            </a:r>
          </a:p>
        </p:txBody>
      </p:sp>
    </p:spTree>
    <p:extLst>
      <p:ext uri="{BB962C8B-B14F-4D97-AF65-F5344CB8AC3E}">
        <p14:creationId xmlns:p14="http://schemas.microsoft.com/office/powerpoint/2010/main" val="787707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p:txBody>
          <a:bodyPr/>
          <a:lstStyle/>
          <a:p>
            <a:r>
              <a:rPr lang="en-US" dirty="0"/>
              <a:t>The Transportation Equity Curriculum: Equity of Emerging Modes</a:t>
            </a:r>
          </a:p>
        </p:txBody>
      </p:sp>
      <p:sp>
        <p:nvSpPr>
          <p:cNvPr id="3" name="Slide Number Placeholder 2"/>
          <p:cNvSpPr>
            <a:spLocks noGrp="1"/>
          </p:cNvSpPr>
          <p:nvPr>
            <p:ph type="sldNum" sz="quarter" idx="12"/>
          </p:nvPr>
        </p:nvSpPr>
        <p:spPr/>
        <p:txBody>
          <a:bodyPr/>
          <a:lstStyle/>
          <a:p>
            <a:fld id="{561BF587-D48E-4F0D-A39C-5AB282297A33}" type="slidenum">
              <a:rPr lang="en-US" smtClean="0"/>
              <a:t>4</a:t>
            </a:fld>
            <a:endParaRPr lang="en-US"/>
          </a:p>
        </p:txBody>
      </p:sp>
      <p:pic>
        <p:nvPicPr>
          <p:cNvPr id="10" name="Content Placeholder 9"/>
          <p:cNvPicPr>
            <a:picLocks noGrp="1" noChangeAspect="1"/>
          </p:cNvPicPr>
          <p:nvPr>
            <p:ph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3105844" y="0"/>
            <a:ext cx="6597790" cy="5773280"/>
          </a:xfrm>
          <a:prstGeom prst="rect">
            <a:avLst/>
          </a:prstGeom>
          <a:noFill/>
          <a:ln>
            <a:noFill/>
          </a:ln>
        </p:spPr>
      </p:pic>
      <p:sp>
        <p:nvSpPr>
          <p:cNvPr id="5" name="Rectangle 4"/>
          <p:cNvSpPr/>
          <p:nvPr/>
        </p:nvSpPr>
        <p:spPr>
          <a:xfrm>
            <a:off x="3105844" y="5773280"/>
            <a:ext cx="6525732" cy="523220"/>
          </a:xfrm>
          <a:prstGeom prst="rect">
            <a:avLst/>
          </a:prstGeom>
        </p:spPr>
        <p:txBody>
          <a:bodyPr wrap="square">
            <a:spAutoFit/>
          </a:bodyPr>
          <a:lstStyle/>
          <a:p>
            <a:pPr algn="ctr"/>
            <a:r>
              <a:rPr lang="en-US" sz="1400" dirty="0">
                <a:solidFill>
                  <a:schemeClr val="tx1">
                    <a:lumMod val="50000"/>
                    <a:lumOff val="50000"/>
                  </a:schemeClr>
                </a:solidFill>
              </a:rPr>
              <a:t>Shared Mobility Ecosystem. Adapted from </a:t>
            </a:r>
            <a:r>
              <a:rPr lang="en-US" sz="1400" dirty="0" err="1">
                <a:solidFill>
                  <a:schemeClr val="tx1">
                    <a:lumMod val="50000"/>
                    <a:lumOff val="50000"/>
                  </a:schemeClr>
                </a:solidFill>
              </a:rPr>
              <a:t>Shaheen</a:t>
            </a:r>
            <a:r>
              <a:rPr lang="en-US" sz="1400" dirty="0">
                <a:solidFill>
                  <a:schemeClr val="tx1">
                    <a:lumMod val="50000"/>
                    <a:lumOff val="50000"/>
                  </a:schemeClr>
                </a:solidFill>
              </a:rPr>
              <a:t> et al., 2016 https://ops.fhwa.dot.gov/publications/fhwahop16022/fhwahop16022.pdf </a:t>
            </a:r>
          </a:p>
        </p:txBody>
      </p:sp>
    </p:spTree>
    <p:extLst>
      <p:ext uri="{BB962C8B-B14F-4D97-AF65-F5344CB8AC3E}">
        <p14:creationId xmlns:p14="http://schemas.microsoft.com/office/powerpoint/2010/main" val="2002123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Barriers to Shared Mobility</a:t>
            </a:r>
          </a:p>
        </p:txBody>
      </p:sp>
      <p:graphicFrame>
        <p:nvGraphicFramePr>
          <p:cNvPr id="16" name="Content Placeholder 15"/>
          <p:cNvGraphicFramePr>
            <a:graphicFrameLocks noGrp="1"/>
          </p:cNvGraphicFramePr>
          <p:nvPr>
            <p:ph sz="half" idx="1"/>
            <p:extLst>
              <p:ext uri="{D42A27DB-BD31-4B8C-83A1-F6EECF244321}">
                <p14:modId xmlns:p14="http://schemas.microsoft.com/office/powerpoint/2010/main" val="1698225719"/>
              </p:ext>
            </p:extLst>
          </p:nvPr>
        </p:nvGraphicFramePr>
        <p:xfrm>
          <a:off x="549853" y="1690687"/>
          <a:ext cx="4519181" cy="38233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 name="Content Placeholder 13"/>
          <p:cNvPicPr>
            <a:picLocks noGrp="1" noChangeAspect="1"/>
          </p:cNvPicPr>
          <p:nvPr>
            <p:ph sz="half" idx="2"/>
          </p:nvPr>
        </p:nvPicPr>
        <p:blipFill>
          <a:blip r:embed="rId8"/>
          <a:stretch>
            <a:fillRect/>
          </a:stretch>
        </p:blipFill>
        <p:spPr>
          <a:xfrm>
            <a:off x="5357381" y="1690688"/>
            <a:ext cx="5848350" cy="3823359"/>
          </a:xfrm>
          <a:prstGeom prst="rect">
            <a:avLst/>
          </a:prstGeom>
        </p:spPr>
      </p:pic>
      <p:sp>
        <p:nvSpPr>
          <p:cNvPr id="4" name="Footer Placeholder 3"/>
          <p:cNvSpPr>
            <a:spLocks noGrp="1"/>
          </p:cNvSpPr>
          <p:nvPr>
            <p:ph type="ftr" sz="quarter" idx="11"/>
          </p:nvPr>
        </p:nvSpPr>
        <p:spPr/>
        <p:txBody>
          <a:bodyPr/>
          <a:lstStyle/>
          <a:p>
            <a:r>
              <a:rPr lang="en-US"/>
              <a:t>The Transportation Equity Curriculum: Equity of Emerging Modes</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pPr/>
              <a:t>5</a:t>
            </a:fld>
            <a:endParaRPr lang="en-US"/>
          </a:p>
        </p:txBody>
      </p:sp>
      <p:sp>
        <p:nvSpPr>
          <p:cNvPr id="15" name="Rectangle 14"/>
          <p:cNvSpPr/>
          <p:nvPr/>
        </p:nvSpPr>
        <p:spPr>
          <a:xfrm>
            <a:off x="5398078" y="5517985"/>
            <a:ext cx="6096000" cy="738664"/>
          </a:xfrm>
          <a:prstGeom prst="rect">
            <a:avLst/>
          </a:prstGeom>
        </p:spPr>
        <p:txBody>
          <a:bodyPr>
            <a:spAutoFit/>
          </a:bodyPr>
          <a:lstStyle/>
          <a:p>
            <a:r>
              <a:rPr lang="en-US" sz="1400" dirty="0">
                <a:solidFill>
                  <a:schemeClr val="tx1">
                    <a:lumMod val="50000"/>
                    <a:lumOff val="50000"/>
                  </a:schemeClr>
                </a:solidFill>
              </a:rPr>
              <a:t>Source: https://learn.sharedusemobilitycenter.org/multimedia/webinar-transportation-equity-shared-mobility-case-studies-and-applications-for-sumcs-shared-mobility-toolkit/</a:t>
            </a:r>
          </a:p>
        </p:txBody>
      </p:sp>
    </p:spTree>
    <p:extLst>
      <p:ext uri="{BB962C8B-B14F-4D97-AF65-F5344CB8AC3E}">
        <p14:creationId xmlns:p14="http://schemas.microsoft.com/office/powerpoint/2010/main" val="2222745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Communication Channels in Shared Mobility Operation</a:t>
            </a:r>
          </a:p>
        </p:txBody>
      </p:sp>
      <p:sp>
        <p:nvSpPr>
          <p:cNvPr id="3" name="Slide Number Placeholder 2"/>
          <p:cNvSpPr>
            <a:spLocks noGrp="1"/>
          </p:cNvSpPr>
          <p:nvPr>
            <p:ph type="sldNum" sz="quarter" idx="12"/>
          </p:nvPr>
        </p:nvSpPr>
        <p:spPr/>
        <p:txBody>
          <a:bodyPr/>
          <a:lstStyle/>
          <a:p>
            <a:fld id="{561BF587-D48E-4F0D-A39C-5AB282297A33}" type="slidenum">
              <a:rPr lang="en-US" smtClean="0"/>
              <a:t>6</a:t>
            </a:fld>
            <a:endParaRPr lang="en-US"/>
          </a:p>
        </p:txBody>
      </p:sp>
      <p:sp>
        <p:nvSpPr>
          <p:cNvPr id="8" name="Footer Placeholder 3"/>
          <p:cNvSpPr>
            <a:spLocks noGrp="1"/>
          </p:cNvSpPr>
          <p:nvPr>
            <p:ph type="ftr" sz="quarter" idx="11"/>
          </p:nvPr>
        </p:nvSpPr>
        <p:spPr>
          <a:xfrm>
            <a:off x="4038600" y="6356350"/>
            <a:ext cx="4323202" cy="365125"/>
          </a:xfrm>
        </p:spPr>
        <p:txBody>
          <a:bodyPr/>
          <a:lstStyle/>
          <a:p>
            <a:r>
              <a:rPr lang="en-US" dirty="0"/>
              <a:t>The Transportation Equity Curriculum: Equity of Emerging Modes</a:t>
            </a:r>
          </a:p>
        </p:txBody>
      </p:sp>
      <p:sp>
        <p:nvSpPr>
          <p:cNvPr id="5" name="Rectangle 4"/>
          <p:cNvSpPr/>
          <p:nvPr/>
        </p:nvSpPr>
        <p:spPr>
          <a:xfrm>
            <a:off x="1382483" y="5527656"/>
            <a:ext cx="5541294" cy="369332"/>
          </a:xfrm>
          <a:prstGeom prst="rect">
            <a:avLst/>
          </a:prstGeom>
        </p:spPr>
        <p:txBody>
          <a:bodyPr wrap="square">
            <a:spAutoFit/>
          </a:bodyPr>
          <a:lstStyle/>
          <a:p>
            <a:pPr algn="ctr"/>
            <a:r>
              <a:rPr lang="en-US" dirty="0"/>
              <a:t>Generalized Shared Mobility Interaction Architecture</a:t>
            </a:r>
          </a:p>
        </p:txBody>
      </p:sp>
      <p:pic>
        <p:nvPicPr>
          <p:cNvPr id="10" name="Picture 9"/>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09484" y="1537473"/>
            <a:ext cx="5193522" cy="4019107"/>
          </a:xfrm>
          <a:prstGeom prst="rect">
            <a:avLst/>
          </a:prstGeom>
          <a:noFill/>
          <a:ln>
            <a:noFill/>
          </a:ln>
        </p:spPr>
      </p:pic>
      <p:sp>
        <p:nvSpPr>
          <p:cNvPr id="6" name="TextBox 5"/>
          <p:cNvSpPr txBox="1"/>
          <p:nvPr/>
        </p:nvSpPr>
        <p:spPr>
          <a:xfrm>
            <a:off x="2536867" y="5896988"/>
            <a:ext cx="2738756" cy="307777"/>
          </a:xfrm>
          <a:prstGeom prst="rect">
            <a:avLst/>
          </a:prstGeom>
          <a:noFill/>
        </p:spPr>
        <p:txBody>
          <a:bodyPr wrap="square" rtlCol="0">
            <a:spAutoFit/>
          </a:bodyPr>
          <a:lstStyle/>
          <a:p>
            <a:pPr algn="ctr"/>
            <a:r>
              <a:rPr lang="en-US" sz="1400" dirty="0">
                <a:solidFill>
                  <a:schemeClr val="bg2">
                    <a:lumMod val="50000"/>
                  </a:schemeClr>
                </a:solidFill>
              </a:rPr>
              <a:t>Source: Barth, </a:t>
            </a:r>
            <a:r>
              <a:rPr lang="en-US" sz="1400" dirty="0" err="1">
                <a:solidFill>
                  <a:schemeClr val="bg2">
                    <a:lumMod val="50000"/>
                  </a:schemeClr>
                </a:solidFill>
              </a:rPr>
              <a:t>Hao</a:t>
            </a:r>
            <a:r>
              <a:rPr lang="en-US" sz="1400" dirty="0">
                <a:solidFill>
                  <a:schemeClr val="bg2">
                    <a:lumMod val="50000"/>
                  </a:schemeClr>
                </a:solidFill>
              </a:rPr>
              <a:t>, &amp; Tanvir, 2022</a:t>
            </a:r>
          </a:p>
        </p:txBody>
      </p:sp>
      <p:sp>
        <p:nvSpPr>
          <p:cNvPr id="9" name="Folded Corner 8"/>
          <p:cNvSpPr/>
          <p:nvPr/>
        </p:nvSpPr>
        <p:spPr>
          <a:xfrm>
            <a:off x="7669531" y="1983118"/>
            <a:ext cx="3867149" cy="3725862"/>
          </a:xfrm>
          <a:prstGeom prst="foldedCorner">
            <a:avLst/>
          </a:prstGeom>
          <a:solidFill>
            <a:srgbClr val="F8DE93"/>
          </a:solidFill>
        </p:spPr>
        <p:style>
          <a:lnRef idx="2">
            <a:schemeClr val="accent1">
              <a:shade val="50000"/>
            </a:schemeClr>
          </a:lnRef>
          <a:fillRef idx="1">
            <a:schemeClr val="accent1"/>
          </a:fillRef>
          <a:effectRef idx="0">
            <a:schemeClr val="accent1"/>
          </a:effectRef>
          <a:fontRef idx="minor">
            <a:schemeClr val="lt1"/>
          </a:fontRef>
        </p:style>
        <p:txBody>
          <a:bodyPr tIns="274320" rtlCol="0" anchor="ctr"/>
          <a:lstStyle/>
          <a:p>
            <a:r>
              <a:rPr lang="en-US" sz="2800" dirty="0">
                <a:solidFill>
                  <a:schemeClr val="tx1"/>
                </a:solidFill>
              </a:rPr>
              <a:t>Many underserved populations do not have access (or adequate access) to broadband and/or the technology needed for shared mobility services</a:t>
            </a:r>
          </a:p>
        </p:txBody>
      </p:sp>
    </p:spTree>
    <p:extLst>
      <p:ext uri="{BB962C8B-B14F-4D97-AF65-F5344CB8AC3E}">
        <p14:creationId xmlns:p14="http://schemas.microsoft.com/office/powerpoint/2010/main" val="3089563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Public Transit Vs. Taxi Vs. Car Rental</a:t>
            </a:r>
          </a:p>
        </p:txBody>
      </p:sp>
      <p:sp>
        <p:nvSpPr>
          <p:cNvPr id="12" name="Footer Placeholder 3"/>
          <p:cNvSpPr>
            <a:spLocks noGrp="1"/>
          </p:cNvSpPr>
          <p:nvPr>
            <p:ph type="ftr" sz="quarter" idx="11"/>
          </p:nvPr>
        </p:nvSpPr>
        <p:spPr/>
        <p:txBody>
          <a:bodyPr/>
          <a:lstStyle/>
          <a:p>
            <a:r>
              <a:rPr lang="en-US" dirty="0"/>
              <a:t>The Transportation Equity Curriculum: Equity of Emerging Modes</a:t>
            </a:r>
          </a:p>
        </p:txBody>
      </p:sp>
      <p:sp>
        <p:nvSpPr>
          <p:cNvPr id="5" name="Slide Number Placeholder 4"/>
          <p:cNvSpPr>
            <a:spLocks noGrp="1"/>
          </p:cNvSpPr>
          <p:nvPr>
            <p:ph type="sldNum" sz="quarter" idx="12"/>
          </p:nvPr>
        </p:nvSpPr>
        <p:spPr/>
        <p:txBody>
          <a:bodyPr/>
          <a:lstStyle/>
          <a:p>
            <a:fld id="{82692506-6D33-4386-AFDA-6DB3896FF238}" type="slidenum">
              <a:rPr lang="en-US" smtClean="0"/>
              <a:t>7</a:t>
            </a:fld>
            <a:endParaRPr lang="en-US"/>
          </a:p>
        </p:txBody>
      </p:sp>
      <p:pic>
        <p:nvPicPr>
          <p:cNvPr id="6" name="Picture 5"/>
          <p:cNvPicPr>
            <a:picLocks noChangeAspect="1"/>
          </p:cNvPicPr>
          <p:nvPr/>
        </p:nvPicPr>
        <p:blipFill>
          <a:blip r:embed="rId3"/>
          <a:stretch>
            <a:fillRect/>
          </a:stretch>
        </p:blipFill>
        <p:spPr>
          <a:xfrm>
            <a:off x="340041" y="1591353"/>
            <a:ext cx="3936327" cy="3427213"/>
          </a:xfrm>
          <a:prstGeom prst="rect">
            <a:avLst/>
          </a:prstGeom>
        </p:spPr>
      </p:pic>
      <p:sp>
        <p:nvSpPr>
          <p:cNvPr id="7" name="Rectangle 6"/>
          <p:cNvSpPr/>
          <p:nvPr/>
        </p:nvSpPr>
        <p:spPr>
          <a:xfrm>
            <a:off x="459081" y="5199982"/>
            <a:ext cx="3698249" cy="646331"/>
          </a:xfrm>
          <a:prstGeom prst="rect">
            <a:avLst/>
          </a:prstGeom>
        </p:spPr>
        <p:txBody>
          <a:bodyPr wrap="square">
            <a:spAutoFit/>
          </a:bodyPr>
          <a:lstStyle/>
          <a:p>
            <a:pPr algn="ctr"/>
            <a:r>
              <a:rPr lang="en-US" dirty="0"/>
              <a:t>General Public Transit Interaction Architecture Diagram</a:t>
            </a:r>
          </a:p>
        </p:txBody>
      </p:sp>
      <p:pic>
        <p:nvPicPr>
          <p:cNvPr id="8" name="Picture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35825" y="1545788"/>
            <a:ext cx="4114800" cy="3518342"/>
          </a:xfrm>
          <a:prstGeom prst="rect">
            <a:avLst/>
          </a:prstGeom>
          <a:noFill/>
          <a:ln>
            <a:noFill/>
          </a:ln>
        </p:spPr>
      </p:pic>
      <p:sp>
        <p:nvSpPr>
          <p:cNvPr id="9" name="Rectangle 8"/>
          <p:cNvSpPr/>
          <p:nvPr/>
        </p:nvSpPr>
        <p:spPr>
          <a:xfrm>
            <a:off x="4811151" y="5194089"/>
            <a:ext cx="3080825" cy="646331"/>
          </a:xfrm>
          <a:prstGeom prst="rect">
            <a:avLst/>
          </a:prstGeom>
        </p:spPr>
        <p:txBody>
          <a:bodyPr wrap="square">
            <a:spAutoFit/>
          </a:bodyPr>
          <a:lstStyle/>
          <a:p>
            <a:pPr algn="ctr"/>
            <a:r>
              <a:rPr lang="en-US" dirty="0"/>
              <a:t>General Taxi Interaction Architecture Diagram</a:t>
            </a:r>
          </a:p>
        </p:txBody>
      </p:sp>
      <p:pic>
        <p:nvPicPr>
          <p:cNvPr id="10" name="Picture 9"/>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783233" y="1776277"/>
            <a:ext cx="3140659" cy="3057363"/>
          </a:xfrm>
          <a:prstGeom prst="rect">
            <a:avLst/>
          </a:prstGeom>
          <a:noFill/>
          <a:ln>
            <a:noFill/>
          </a:ln>
        </p:spPr>
      </p:pic>
      <p:sp>
        <p:nvSpPr>
          <p:cNvPr id="11" name="Rectangle 10"/>
          <p:cNvSpPr/>
          <p:nvPr/>
        </p:nvSpPr>
        <p:spPr>
          <a:xfrm>
            <a:off x="9012601" y="5205693"/>
            <a:ext cx="2681921" cy="646331"/>
          </a:xfrm>
          <a:prstGeom prst="rect">
            <a:avLst/>
          </a:prstGeom>
        </p:spPr>
        <p:txBody>
          <a:bodyPr wrap="square">
            <a:spAutoFit/>
          </a:bodyPr>
          <a:lstStyle/>
          <a:p>
            <a:pPr algn="ctr"/>
            <a:r>
              <a:rPr lang="en-US" dirty="0">
                <a:ea typeface="SimSun" panose="02010600030101010101" pitchFamily="2" charset="-122"/>
                <a:cs typeface="Latha"/>
              </a:rPr>
              <a:t>Conventional Car Rental Interaction Diagram</a:t>
            </a:r>
          </a:p>
        </p:txBody>
      </p:sp>
      <p:sp>
        <p:nvSpPr>
          <p:cNvPr id="14" name="TextBox 13"/>
          <p:cNvSpPr txBox="1"/>
          <p:nvPr/>
        </p:nvSpPr>
        <p:spPr>
          <a:xfrm>
            <a:off x="4726622" y="5937016"/>
            <a:ext cx="2738756" cy="307777"/>
          </a:xfrm>
          <a:prstGeom prst="rect">
            <a:avLst/>
          </a:prstGeom>
          <a:noFill/>
        </p:spPr>
        <p:txBody>
          <a:bodyPr wrap="square" rtlCol="0">
            <a:spAutoFit/>
          </a:bodyPr>
          <a:lstStyle/>
          <a:p>
            <a:pPr algn="ctr"/>
            <a:r>
              <a:rPr lang="en-US" sz="1400" dirty="0">
                <a:solidFill>
                  <a:schemeClr val="bg2">
                    <a:lumMod val="50000"/>
                  </a:schemeClr>
                </a:solidFill>
              </a:rPr>
              <a:t>Source: Barth, </a:t>
            </a:r>
            <a:r>
              <a:rPr lang="en-US" sz="1400" dirty="0" err="1">
                <a:solidFill>
                  <a:schemeClr val="bg2">
                    <a:lumMod val="50000"/>
                  </a:schemeClr>
                </a:solidFill>
              </a:rPr>
              <a:t>Hao</a:t>
            </a:r>
            <a:r>
              <a:rPr lang="en-US" sz="1400" dirty="0">
                <a:solidFill>
                  <a:schemeClr val="bg2">
                    <a:lumMod val="50000"/>
                  </a:schemeClr>
                </a:solidFill>
              </a:rPr>
              <a:t>, &amp; Tanvir, 2022</a:t>
            </a:r>
          </a:p>
        </p:txBody>
      </p:sp>
    </p:spTree>
    <p:extLst>
      <p:ext uri="{BB962C8B-B14F-4D97-AF65-F5344CB8AC3E}">
        <p14:creationId xmlns:p14="http://schemas.microsoft.com/office/powerpoint/2010/main" val="10364580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Shared Mobility Interaction with Automation</a:t>
            </a:r>
          </a:p>
        </p:txBody>
      </p:sp>
      <p:sp>
        <p:nvSpPr>
          <p:cNvPr id="5" name="Slide Number Placeholder 4"/>
          <p:cNvSpPr>
            <a:spLocks noGrp="1"/>
          </p:cNvSpPr>
          <p:nvPr>
            <p:ph type="sldNum" sz="quarter" idx="12"/>
          </p:nvPr>
        </p:nvSpPr>
        <p:spPr/>
        <p:txBody>
          <a:bodyPr/>
          <a:lstStyle/>
          <a:p>
            <a:fld id="{82692506-6D33-4386-AFDA-6DB3896FF238}" type="slidenum">
              <a:rPr lang="en-US" smtClean="0"/>
              <a:t>8</a:t>
            </a:fld>
            <a:endParaRPr lang="en-US"/>
          </a:p>
        </p:txBody>
      </p:sp>
      <p:pic>
        <p:nvPicPr>
          <p:cNvPr id="6" name="Picture 5"/>
          <p:cNvPicPr/>
          <p:nvPr/>
        </p:nvPicPr>
        <p:blipFill rotWithShape="1">
          <a:blip r:embed="rId3">
            <a:extLst>
              <a:ext uri="{28A0092B-C50C-407E-A947-70E740481C1C}">
                <a14:useLocalDpi xmlns:a14="http://schemas.microsoft.com/office/drawing/2010/main" val="0"/>
              </a:ext>
            </a:extLst>
          </a:blip>
          <a:srcRect b="15720"/>
          <a:stretch/>
        </p:blipFill>
        <p:spPr bwMode="auto">
          <a:xfrm>
            <a:off x="65314" y="1545265"/>
            <a:ext cx="7946572" cy="4103913"/>
          </a:xfrm>
          <a:prstGeom prst="rect">
            <a:avLst/>
          </a:prstGeom>
          <a:ln>
            <a:noFill/>
          </a:ln>
          <a:extLst>
            <a:ext uri="{53640926-AAD7-44D8-BBD7-CCE9431645EC}">
              <a14:shadowObscured xmlns:a14="http://schemas.microsoft.com/office/drawing/2010/main"/>
            </a:ext>
          </a:extLst>
        </p:spPr>
      </p:pic>
      <p:sp>
        <p:nvSpPr>
          <p:cNvPr id="7" name="Rectangle 6"/>
          <p:cNvSpPr/>
          <p:nvPr/>
        </p:nvSpPr>
        <p:spPr>
          <a:xfrm>
            <a:off x="165871" y="5503754"/>
            <a:ext cx="10271051" cy="369332"/>
          </a:xfrm>
          <a:prstGeom prst="rect">
            <a:avLst/>
          </a:prstGeom>
        </p:spPr>
        <p:txBody>
          <a:bodyPr wrap="square">
            <a:spAutoFit/>
          </a:bodyPr>
          <a:lstStyle/>
          <a:p>
            <a:r>
              <a:rPr lang="en-US" dirty="0"/>
              <a:t>Multi-objective optimization scheme for Shared and Automated Vehicle (SAV) fleet management </a:t>
            </a:r>
          </a:p>
        </p:txBody>
      </p:sp>
      <p:sp>
        <p:nvSpPr>
          <p:cNvPr id="8" name="Footer Placeholder 3"/>
          <p:cNvSpPr>
            <a:spLocks noGrp="1"/>
          </p:cNvSpPr>
          <p:nvPr>
            <p:ph type="ftr" sz="quarter" idx="11"/>
          </p:nvPr>
        </p:nvSpPr>
        <p:spPr>
          <a:xfrm>
            <a:off x="4038600" y="6356350"/>
            <a:ext cx="4323202" cy="365125"/>
          </a:xfrm>
        </p:spPr>
        <p:txBody>
          <a:bodyPr/>
          <a:lstStyle/>
          <a:p>
            <a:r>
              <a:rPr lang="en-US" dirty="0"/>
              <a:t>The Transportation Equity Curriculum: Equity of Emerging Modes</a:t>
            </a:r>
          </a:p>
        </p:txBody>
      </p:sp>
      <p:sp>
        <p:nvSpPr>
          <p:cNvPr id="9" name="TextBox 8"/>
          <p:cNvSpPr txBox="1"/>
          <p:nvPr/>
        </p:nvSpPr>
        <p:spPr>
          <a:xfrm>
            <a:off x="4318148" y="5873086"/>
            <a:ext cx="3555703" cy="523220"/>
          </a:xfrm>
          <a:prstGeom prst="rect">
            <a:avLst/>
          </a:prstGeom>
          <a:noFill/>
        </p:spPr>
        <p:txBody>
          <a:bodyPr wrap="square" rtlCol="0">
            <a:spAutoFit/>
          </a:bodyPr>
          <a:lstStyle/>
          <a:p>
            <a:r>
              <a:rPr lang="en-US" sz="1400" dirty="0">
                <a:solidFill>
                  <a:schemeClr val="bg2">
                    <a:lumMod val="50000"/>
                  </a:schemeClr>
                </a:solidFill>
              </a:rPr>
              <a:t>Source: Tanvir, </a:t>
            </a:r>
            <a:r>
              <a:rPr lang="en-US" sz="1400" dirty="0" err="1">
                <a:solidFill>
                  <a:schemeClr val="bg2">
                    <a:lumMod val="50000"/>
                  </a:schemeClr>
                </a:solidFill>
              </a:rPr>
              <a:t>Boriboonsomsin</a:t>
            </a:r>
            <a:r>
              <a:rPr lang="en-US" sz="1400" dirty="0">
                <a:solidFill>
                  <a:schemeClr val="bg2">
                    <a:lumMod val="50000"/>
                  </a:schemeClr>
                </a:solidFill>
              </a:rPr>
              <a:t>, Barth, 2022</a:t>
            </a:r>
            <a:endParaRPr lang="en-US" sz="1400" dirty="0"/>
          </a:p>
          <a:p>
            <a:endParaRPr lang="en-US" sz="1400" dirty="0"/>
          </a:p>
        </p:txBody>
      </p:sp>
      <p:graphicFrame>
        <p:nvGraphicFramePr>
          <p:cNvPr id="4" name="Diagram 3"/>
          <p:cNvGraphicFramePr/>
          <p:nvPr>
            <p:extLst>
              <p:ext uri="{D42A27DB-BD31-4B8C-83A1-F6EECF244321}">
                <p14:modId xmlns:p14="http://schemas.microsoft.com/office/powerpoint/2010/main" val="1444140451"/>
              </p:ext>
            </p:extLst>
          </p:nvPr>
        </p:nvGraphicFramePr>
        <p:xfrm>
          <a:off x="8361802" y="1699717"/>
          <a:ext cx="3463230" cy="364958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2168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Potential Impact of Emerging Technologies</a:t>
            </a:r>
          </a:p>
        </p:txBody>
      </p:sp>
      <p:sp>
        <p:nvSpPr>
          <p:cNvPr id="5" name="Slide Number Placeholder 4"/>
          <p:cNvSpPr>
            <a:spLocks noGrp="1"/>
          </p:cNvSpPr>
          <p:nvPr>
            <p:ph type="sldNum" sz="quarter" idx="12"/>
          </p:nvPr>
        </p:nvSpPr>
        <p:spPr/>
        <p:txBody>
          <a:bodyPr/>
          <a:lstStyle/>
          <a:p>
            <a:fld id="{82692506-6D33-4386-AFDA-6DB3896FF238}" type="slidenum">
              <a:rPr lang="en-US" smtClean="0"/>
              <a:t>9</a:t>
            </a:fld>
            <a:endParaRPr lang="en-US"/>
          </a:p>
        </p:txBody>
      </p:sp>
      <p:sp>
        <p:nvSpPr>
          <p:cNvPr id="8" name="Footer Placeholder 3"/>
          <p:cNvSpPr>
            <a:spLocks noGrp="1"/>
          </p:cNvSpPr>
          <p:nvPr>
            <p:ph type="ftr" sz="quarter" idx="11"/>
          </p:nvPr>
        </p:nvSpPr>
        <p:spPr>
          <a:xfrm>
            <a:off x="4038600" y="6356350"/>
            <a:ext cx="4323202" cy="365125"/>
          </a:xfrm>
        </p:spPr>
        <p:txBody>
          <a:bodyPr/>
          <a:lstStyle/>
          <a:p>
            <a:r>
              <a:rPr lang="en-US" dirty="0"/>
              <a:t>The Transportation Equity Curriculum: Equity of Emerging Modes</a:t>
            </a:r>
          </a:p>
        </p:txBody>
      </p:sp>
      <p:grpSp>
        <p:nvGrpSpPr>
          <p:cNvPr id="2200" name="Group 20"/>
          <p:cNvGrpSpPr>
            <a:grpSpLocks/>
          </p:cNvGrpSpPr>
          <p:nvPr/>
        </p:nvGrpSpPr>
        <p:grpSpPr bwMode="auto">
          <a:xfrm>
            <a:off x="58738" y="53975"/>
            <a:ext cx="192087" cy="182563"/>
            <a:chOff x="0" y="0"/>
            <a:chExt cx="191934" cy="182880"/>
          </a:xfrm>
        </p:grpSpPr>
      </p:grpSp>
      <p:grpSp>
        <p:nvGrpSpPr>
          <p:cNvPr id="2187" name="Group 26"/>
          <p:cNvGrpSpPr>
            <a:grpSpLocks/>
          </p:cNvGrpSpPr>
          <p:nvPr/>
        </p:nvGrpSpPr>
        <p:grpSpPr bwMode="auto">
          <a:xfrm>
            <a:off x="85725" y="-20638"/>
            <a:ext cx="192088" cy="182563"/>
            <a:chOff x="0" y="0"/>
            <a:chExt cx="191934" cy="182880"/>
          </a:xfrm>
        </p:grpSpPr>
      </p:grpSp>
      <p:grpSp>
        <p:nvGrpSpPr>
          <p:cNvPr id="2196" name="Group 23"/>
          <p:cNvGrpSpPr>
            <a:grpSpLocks/>
          </p:cNvGrpSpPr>
          <p:nvPr/>
        </p:nvGrpSpPr>
        <p:grpSpPr bwMode="auto">
          <a:xfrm>
            <a:off x="100013" y="11113"/>
            <a:ext cx="88900" cy="228600"/>
            <a:chOff x="0" y="0"/>
            <a:chExt cx="88900" cy="228904"/>
          </a:xfrm>
        </p:grpSpPr>
      </p:grpSp>
      <p:grpSp>
        <p:nvGrpSpPr>
          <p:cNvPr id="2183" name="Group 29"/>
          <p:cNvGrpSpPr>
            <a:grpSpLocks/>
          </p:cNvGrpSpPr>
          <p:nvPr/>
        </p:nvGrpSpPr>
        <p:grpSpPr bwMode="auto">
          <a:xfrm>
            <a:off x="111125" y="25400"/>
            <a:ext cx="88900" cy="228600"/>
            <a:chOff x="0" y="0"/>
            <a:chExt cx="88900" cy="228904"/>
          </a:xfrm>
        </p:grpSpPr>
      </p:grpSp>
      <p:grpSp>
        <p:nvGrpSpPr>
          <p:cNvPr id="2170" name="Group 37"/>
          <p:cNvGrpSpPr>
            <a:grpSpLocks/>
          </p:cNvGrpSpPr>
          <p:nvPr/>
        </p:nvGrpSpPr>
        <p:grpSpPr bwMode="auto">
          <a:xfrm>
            <a:off x="92075" y="3175"/>
            <a:ext cx="192088" cy="182563"/>
            <a:chOff x="0" y="0"/>
            <a:chExt cx="191934" cy="182880"/>
          </a:xfrm>
        </p:grpSpPr>
      </p:grpSp>
      <p:grpSp>
        <p:nvGrpSpPr>
          <p:cNvPr id="2166" name="Group 40"/>
          <p:cNvGrpSpPr>
            <a:grpSpLocks/>
          </p:cNvGrpSpPr>
          <p:nvPr/>
        </p:nvGrpSpPr>
        <p:grpSpPr bwMode="auto">
          <a:xfrm>
            <a:off x="114300" y="38100"/>
            <a:ext cx="88900" cy="228600"/>
            <a:chOff x="0" y="0"/>
            <a:chExt cx="88900" cy="228904"/>
          </a:xfrm>
        </p:grpSpPr>
      </p:grpSp>
      <p:grpSp>
        <p:nvGrpSpPr>
          <p:cNvPr id="2155" name="Group 43"/>
          <p:cNvGrpSpPr>
            <a:grpSpLocks/>
          </p:cNvGrpSpPr>
          <p:nvPr/>
        </p:nvGrpSpPr>
        <p:grpSpPr bwMode="auto">
          <a:xfrm>
            <a:off x="106363" y="33338"/>
            <a:ext cx="192087" cy="182562"/>
            <a:chOff x="0" y="0"/>
            <a:chExt cx="191934" cy="182880"/>
          </a:xfrm>
        </p:grpSpPr>
      </p:grpSp>
      <p:grpSp>
        <p:nvGrpSpPr>
          <p:cNvPr id="2133" name="Group 53"/>
          <p:cNvGrpSpPr>
            <a:grpSpLocks/>
          </p:cNvGrpSpPr>
          <p:nvPr/>
        </p:nvGrpSpPr>
        <p:grpSpPr bwMode="auto">
          <a:xfrm>
            <a:off x="55563" y="46038"/>
            <a:ext cx="192087" cy="182562"/>
            <a:chOff x="0" y="0"/>
            <a:chExt cx="191934" cy="182880"/>
          </a:xfrm>
        </p:grpSpPr>
      </p:grpSp>
      <p:grpSp>
        <p:nvGrpSpPr>
          <p:cNvPr id="2148" name="Group 59"/>
          <p:cNvGrpSpPr>
            <a:grpSpLocks/>
          </p:cNvGrpSpPr>
          <p:nvPr/>
        </p:nvGrpSpPr>
        <p:grpSpPr bwMode="auto">
          <a:xfrm>
            <a:off x="65088" y="73025"/>
            <a:ext cx="192087" cy="182563"/>
            <a:chOff x="0" y="0"/>
            <a:chExt cx="191934" cy="182880"/>
          </a:xfrm>
        </p:grpSpPr>
      </p:grpSp>
      <p:grpSp>
        <p:nvGrpSpPr>
          <p:cNvPr id="2144" name="Group 62"/>
          <p:cNvGrpSpPr>
            <a:grpSpLocks/>
          </p:cNvGrpSpPr>
          <p:nvPr/>
        </p:nvGrpSpPr>
        <p:grpSpPr bwMode="auto">
          <a:xfrm>
            <a:off x="117475" y="41275"/>
            <a:ext cx="88900" cy="228600"/>
            <a:chOff x="0" y="0"/>
            <a:chExt cx="88900" cy="228904"/>
          </a:xfrm>
        </p:grpSpPr>
      </p:grpSp>
      <p:grpSp>
        <p:nvGrpSpPr>
          <p:cNvPr id="2173" name="Group 88"/>
          <p:cNvGrpSpPr>
            <a:grpSpLocks/>
          </p:cNvGrpSpPr>
          <p:nvPr/>
        </p:nvGrpSpPr>
        <p:grpSpPr bwMode="auto">
          <a:xfrm>
            <a:off x="103188" y="77788"/>
            <a:ext cx="95250" cy="231775"/>
            <a:chOff x="0" y="0"/>
            <a:chExt cx="95250" cy="231155"/>
          </a:xfrm>
        </p:grpSpPr>
      </p:grpSp>
      <p:grpSp>
        <p:nvGrpSpPr>
          <p:cNvPr id="2190" name="Group 87"/>
          <p:cNvGrpSpPr>
            <a:grpSpLocks/>
          </p:cNvGrpSpPr>
          <p:nvPr/>
        </p:nvGrpSpPr>
        <p:grpSpPr bwMode="auto">
          <a:xfrm>
            <a:off x="119063" y="80963"/>
            <a:ext cx="95250" cy="228600"/>
            <a:chOff x="0" y="0"/>
            <a:chExt cx="95250" cy="227828"/>
          </a:xfrm>
        </p:grpSpPr>
      </p:grpSp>
      <p:grpSp>
        <p:nvGrpSpPr>
          <p:cNvPr id="2162" name="Group 71"/>
          <p:cNvGrpSpPr>
            <a:grpSpLocks/>
          </p:cNvGrpSpPr>
          <p:nvPr/>
        </p:nvGrpSpPr>
        <p:grpSpPr bwMode="auto">
          <a:xfrm>
            <a:off x="77788" y="47625"/>
            <a:ext cx="192087" cy="182563"/>
            <a:chOff x="0" y="0"/>
            <a:chExt cx="191934" cy="182880"/>
          </a:xfrm>
        </p:grpSpPr>
      </p:grpSp>
      <p:grpSp>
        <p:nvGrpSpPr>
          <p:cNvPr id="2208" name="Group 74"/>
          <p:cNvGrpSpPr>
            <a:grpSpLocks/>
          </p:cNvGrpSpPr>
          <p:nvPr/>
        </p:nvGrpSpPr>
        <p:grpSpPr bwMode="auto">
          <a:xfrm>
            <a:off x="60325" y="68263"/>
            <a:ext cx="192088" cy="182562"/>
            <a:chOff x="0" y="0"/>
            <a:chExt cx="191934" cy="182880"/>
          </a:xfrm>
        </p:grpSpPr>
      </p:grpSp>
      <p:grpSp>
        <p:nvGrpSpPr>
          <p:cNvPr id="2203" name="Group 77"/>
          <p:cNvGrpSpPr>
            <a:grpSpLocks/>
          </p:cNvGrpSpPr>
          <p:nvPr/>
        </p:nvGrpSpPr>
        <p:grpSpPr bwMode="auto">
          <a:xfrm>
            <a:off x="128588" y="49213"/>
            <a:ext cx="88900" cy="228600"/>
            <a:chOff x="0" y="0"/>
            <a:chExt cx="88900" cy="228904"/>
          </a:xfrm>
        </p:grpSpPr>
      </p:grpSp>
      <p:grpSp>
        <p:nvGrpSpPr>
          <p:cNvPr id="2158" name="Group 89"/>
          <p:cNvGrpSpPr>
            <a:grpSpLocks/>
          </p:cNvGrpSpPr>
          <p:nvPr/>
        </p:nvGrpSpPr>
        <p:grpSpPr bwMode="auto">
          <a:xfrm>
            <a:off x="96838" y="57150"/>
            <a:ext cx="95250" cy="231775"/>
            <a:chOff x="0" y="0"/>
            <a:chExt cx="95250" cy="231155"/>
          </a:xfrm>
        </p:grpSpPr>
      </p:grpSp>
      <p:grpSp>
        <p:nvGrpSpPr>
          <p:cNvPr id="2140" name="Group 92"/>
          <p:cNvGrpSpPr>
            <a:grpSpLocks/>
          </p:cNvGrpSpPr>
          <p:nvPr/>
        </p:nvGrpSpPr>
        <p:grpSpPr bwMode="auto">
          <a:xfrm>
            <a:off x="107950" y="69850"/>
            <a:ext cx="95250" cy="227013"/>
            <a:chOff x="0" y="0"/>
            <a:chExt cx="95250" cy="227828"/>
          </a:xfrm>
        </p:grpSpPr>
      </p:grpSp>
      <p:grpSp>
        <p:nvGrpSpPr>
          <p:cNvPr id="2151" name="Group 102"/>
          <p:cNvGrpSpPr>
            <a:grpSpLocks/>
          </p:cNvGrpSpPr>
          <p:nvPr/>
        </p:nvGrpSpPr>
        <p:grpSpPr bwMode="auto">
          <a:xfrm>
            <a:off x="115888" y="28575"/>
            <a:ext cx="95250" cy="227013"/>
            <a:chOff x="0" y="0"/>
            <a:chExt cx="95250" cy="227828"/>
          </a:xfrm>
        </p:grpSpPr>
      </p:grpSp>
      <p:grpSp>
        <p:nvGrpSpPr>
          <p:cNvPr id="2136" name="Group 105"/>
          <p:cNvGrpSpPr>
            <a:grpSpLocks/>
          </p:cNvGrpSpPr>
          <p:nvPr/>
        </p:nvGrpSpPr>
        <p:grpSpPr bwMode="auto">
          <a:xfrm>
            <a:off x="127000" y="44450"/>
            <a:ext cx="95250" cy="227013"/>
            <a:chOff x="0" y="0"/>
            <a:chExt cx="95250" cy="227828"/>
          </a:xfrm>
        </p:grpSpPr>
      </p:grpSp>
      <p:grpSp>
        <p:nvGrpSpPr>
          <p:cNvPr id="2130" name="Group 108"/>
          <p:cNvGrpSpPr>
            <a:grpSpLocks/>
          </p:cNvGrpSpPr>
          <p:nvPr/>
        </p:nvGrpSpPr>
        <p:grpSpPr bwMode="auto">
          <a:xfrm>
            <a:off x="127000" y="33338"/>
            <a:ext cx="95250" cy="227012"/>
            <a:chOff x="0" y="0"/>
            <a:chExt cx="95250" cy="227828"/>
          </a:xfrm>
        </p:grpSpPr>
      </p:grpSp>
      <p:grpSp>
        <p:nvGrpSpPr>
          <p:cNvPr id="2178" name="Group 111"/>
          <p:cNvGrpSpPr>
            <a:grpSpLocks/>
          </p:cNvGrpSpPr>
          <p:nvPr/>
        </p:nvGrpSpPr>
        <p:grpSpPr bwMode="auto">
          <a:xfrm>
            <a:off x="120650" y="26988"/>
            <a:ext cx="95250" cy="231775"/>
            <a:chOff x="0" y="0"/>
            <a:chExt cx="95250" cy="231155"/>
          </a:xfrm>
        </p:grpSpPr>
      </p:grpSp>
      <p:sp>
        <p:nvSpPr>
          <p:cNvPr id="32" name="TextBox 31"/>
          <p:cNvSpPr txBox="1"/>
          <p:nvPr/>
        </p:nvSpPr>
        <p:spPr>
          <a:xfrm>
            <a:off x="0" y="5652696"/>
            <a:ext cx="3565982" cy="309516"/>
          </a:xfrm>
          <a:prstGeom prst="rect">
            <a:avLst/>
          </a:prstGeom>
          <a:noFill/>
        </p:spPr>
        <p:txBody>
          <a:bodyPr wrap="square" rtlCol="0">
            <a:spAutoFit/>
          </a:bodyPr>
          <a:lstStyle/>
          <a:p>
            <a:r>
              <a:rPr lang="en-US" sz="1400" dirty="0">
                <a:solidFill>
                  <a:schemeClr val="bg2">
                    <a:lumMod val="50000"/>
                  </a:schemeClr>
                </a:solidFill>
              </a:rPr>
              <a:t>Source: Tanvir, </a:t>
            </a:r>
            <a:r>
              <a:rPr lang="en-US" sz="1400" dirty="0" err="1">
                <a:solidFill>
                  <a:schemeClr val="bg2">
                    <a:lumMod val="50000"/>
                  </a:schemeClr>
                </a:solidFill>
              </a:rPr>
              <a:t>Hao</a:t>
            </a:r>
            <a:r>
              <a:rPr lang="en-US" sz="1400" dirty="0">
                <a:solidFill>
                  <a:schemeClr val="bg2">
                    <a:lumMod val="50000"/>
                  </a:schemeClr>
                </a:solidFill>
              </a:rPr>
              <a:t>, &amp; </a:t>
            </a:r>
            <a:r>
              <a:rPr lang="en-US" sz="1400" dirty="0" err="1">
                <a:solidFill>
                  <a:schemeClr val="bg2">
                    <a:lumMod val="50000"/>
                  </a:schemeClr>
                </a:solidFill>
              </a:rPr>
              <a:t>Boriboonsomsin</a:t>
            </a:r>
            <a:r>
              <a:rPr lang="en-US" sz="1400" dirty="0">
                <a:solidFill>
                  <a:schemeClr val="bg2">
                    <a:lumMod val="50000"/>
                  </a:schemeClr>
                </a:solidFill>
              </a:rPr>
              <a:t>, 2020</a:t>
            </a:r>
            <a:endParaRPr lang="en-US" sz="1400" dirty="0"/>
          </a:p>
        </p:txBody>
      </p:sp>
      <p:grpSp>
        <p:nvGrpSpPr>
          <p:cNvPr id="6" name="Group 5"/>
          <p:cNvGrpSpPr>
            <a:grpSpLocks noChangeAspect="1"/>
          </p:cNvGrpSpPr>
          <p:nvPr/>
        </p:nvGrpSpPr>
        <p:grpSpPr>
          <a:xfrm>
            <a:off x="53162" y="2063715"/>
            <a:ext cx="7406640" cy="3813875"/>
            <a:chOff x="3221543" y="1591501"/>
            <a:chExt cx="5957771" cy="3067812"/>
          </a:xfrm>
        </p:grpSpPr>
        <p:pic>
          <p:nvPicPr>
            <p:cNvPr id="2082" name="Picture 2081"/>
            <p:cNvPicPr>
              <a:picLocks noChangeAspect="1"/>
            </p:cNvPicPr>
            <p:nvPr/>
          </p:nvPicPr>
          <p:blipFill>
            <a:blip r:embed="rId3"/>
            <a:stretch>
              <a:fillRect/>
            </a:stretch>
          </p:blipFill>
          <p:spPr>
            <a:xfrm>
              <a:off x="3221543" y="1591501"/>
              <a:ext cx="5957316" cy="3067812"/>
            </a:xfrm>
            <a:prstGeom prst="rect">
              <a:avLst/>
            </a:prstGeom>
          </p:spPr>
        </p:pic>
        <p:cxnSp>
          <p:nvCxnSpPr>
            <p:cNvPr id="4" name="Straight Connector 3"/>
            <p:cNvCxnSpPr/>
            <p:nvPr/>
          </p:nvCxnSpPr>
          <p:spPr>
            <a:xfrm>
              <a:off x="3221543" y="3391787"/>
              <a:ext cx="5943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3235714" y="4107720"/>
              <a:ext cx="5943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3" name="Picture 2"/>
          <p:cNvPicPr>
            <a:picLocks noChangeAspect="1"/>
          </p:cNvPicPr>
          <p:nvPr/>
        </p:nvPicPr>
        <p:blipFill>
          <a:blip r:embed="rId4"/>
          <a:stretch>
            <a:fillRect/>
          </a:stretch>
        </p:blipFill>
        <p:spPr>
          <a:xfrm>
            <a:off x="7512398" y="3345308"/>
            <a:ext cx="4663440" cy="1336284"/>
          </a:xfrm>
          <a:prstGeom prst="rect">
            <a:avLst/>
          </a:prstGeom>
        </p:spPr>
      </p:pic>
    </p:spTree>
    <p:extLst>
      <p:ext uri="{BB962C8B-B14F-4D97-AF65-F5344CB8AC3E}">
        <p14:creationId xmlns:p14="http://schemas.microsoft.com/office/powerpoint/2010/main" val="230181166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Equity Curriculu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quity Curriculum" id="{A9A181E2-F167-4700-8813-578ADB5FBE39}" vid="{8B030D81-4FD3-4928-AE21-0BC59688D400}"/>
    </a:ext>
  </a:extLst>
</a:theme>
</file>

<file path=ppt/theme/theme2.xml><?xml version="1.0" encoding="utf-8"?>
<a:theme xmlns:a="http://schemas.openxmlformats.org/drawingml/2006/main" name="Custom Design">
  <a:themeElements>
    <a:clrScheme name="USF Colors">
      <a:dk1>
        <a:sysClr val="windowText" lastClr="000000"/>
      </a:dk1>
      <a:lt1>
        <a:sysClr val="window" lastClr="FFFFFF"/>
      </a:lt1>
      <a:dk2>
        <a:srgbClr val="44546A"/>
      </a:dk2>
      <a:lt2>
        <a:srgbClr val="E7E6E6"/>
      </a:lt2>
      <a:accent1>
        <a:srgbClr val="006747"/>
      </a:accent1>
      <a:accent2>
        <a:srgbClr val="CFC493"/>
      </a:accent2>
      <a:accent3>
        <a:srgbClr val="29AFCE"/>
      </a:accent3>
      <a:accent4>
        <a:srgbClr val="DBE442"/>
      </a:accent4>
      <a:accent5>
        <a:srgbClr val="7E96A0"/>
      </a:accent5>
      <a:accent6>
        <a:srgbClr val="006484"/>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Equity Curriculum</Template>
  <TotalTime>11308</TotalTime>
  <Words>3663</Words>
  <Application>Microsoft Office PowerPoint</Application>
  <PresentationFormat>Widescreen</PresentationFormat>
  <Paragraphs>351</Paragraphs>
  <Slides>22</Slides>
  <Notes>22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22</vt:i4>
      </vt:variant>
    </vt:vector>
  </HeadingPairs>
  <TitlesOfParts>
    <vt:vector size="30" baseType="lpstr">
      <vt:lpstr>SimSun</vt:lpstr>
      <vt:lpstr>Arial</vt:lpstr>
      <vt:lpstr>Calibri</vt:lpstr>
      <vt:lpstr>Calibri Light</vt:lpstr>
      <vt:lpstr>Latha</vt:lpstr>
      <vt:lpstr>Wingdings</vt:lpstr>
      <vt:lpstr>Equity Curriculum</vt:lpstr>
      <vt:lpstr>Custom Design</vt:lpstr>
      <vt:lpstr>Equity of Emerging Modes</vt:lpstr>
      <vt:lpstr>Learning Objectives</vt:lpstr>
      <vt:lpstr>Shared Mobility</vt:lpstr>
      <vt:lpstr>PowerPoint Presentation</vt:lpstr>
      <vt:lpstr>Barriers to Shared Mobility</vt:lpstr>
      <vt:lpstr>Communication Channels in Shared Mobility Operation</vt:lpstr>
      <vt:lpstr>Public Transit Vs. Taxi Vs. Car Rental</vt:lpstr>
      <vt:lpstr>Shared Mobility Interaction with Automation</vt:lpstr>
      <vt:lpstr>Potential Impact of Emerging Technologies</vt:lpstr>
      <vt:lpstr>PowerPoint Presentation</vt:lpstr>
      <vt:lpstr>STEPS Framework to Equity of Shared Mobility</vt:lpstr>
      <vt:lpstr>Electric Vehicles</vt:lpstr>
      <vt:lpstr>Transportation Electrification</vt:lpstr>
      <vt:lpstr>Location of Electric Vehicle Supply Equipment</vt:lpstr>
      <vt:lpstr>Location of Electric Vehicle Supply Equipment</vt:lpstr>
      <vt:lpstr>EV Adoption Barriers</vt:lpstr>
      <vt:lpstr>EVSE Adoption Barriers</vt:lpstr>
      <vt:lpstr>Perceived Barriers</vt:lpstr>
      <vt:lpstr>Strategies to  Address EV Affordability</vt:lpstr>
      <vt:lpstr>Case Example: Clean Vehicle Rebate Programs in California</vt:lpstr>
      <vt:lpstr>Case Example: Federal Tax Credits Eligibility</vt:lpstr>
      <vt:lpstr>Low-Income Energy Affordability Data Tool</vt:lpstr>
    </vt:vector>
  </TitlesOfParts>
  <Company>University of South Florida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Tia Boyd</dc:creator>
  <cp:lastModifiedBy>Tia Boyd</cp:lastModifiedBy>
  <cp:revision>378</cp:revision>
  <dcterms:created xsi:type="dcterms:W3CDTF">2021-09-20T16:45:10Z</dcterms:created>
  <dcterms:modified xsi:type="dcterms:W3CDTF">2022-05-27T18:43:18Z</dcterms:modified>
</cp:coreProperties>
</file>