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9"/>
  </p:notesMasterIdLst>
  <p:sldIdLst>
    <p:sldId id="256" r:id="rId5"/>
    <p:sldId id="267" r:id="rId6"/>
    <p:sldId id="257" r:id="rId7"/>
    <p:sldId id="268" r:id="rId8"/>
    <p:sldId id="274" r:id="rId9"/>
    <p:sldId id="262" r:id="rId10"/>
    <p:sldId id="263" r:id="rId11"/>
    <p:sldId id="265" r:id="rId12"/>
    <p:sldId id="259" r:id="rId13"/>
    <p:sldId id="261" r:id="rId14"/>
    <p:sldId id="272" r:id="rId15"/>
    <p:sldId id="270" r:id="rId16"/>
    <p:sldId id="269"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75" autoAdjust="0"/>
    <p:restoredTop sz="59577" autoAdjust="0"/>
  </p:normalViewPr>
  <p:slideViewPr>
    <p:cSldViewPr snapToGrid="0">
      <p:cViewPr varScale="1">
        <p:scale>
          <a:sx n="60" d="100"/>
          <a:sy n="60" d="100"/>
        </p:scale>
        <p:origin x="1710" y="66"/>
      </p:cViewPr>
      <p:guideLst/>
    </p:cSldViewPr>
  </p:slideViewPr>
  <p:notesTextViewPr>
    <p:cViewPr>
      <p:scale>
        <a:sx n="125" d="100"/>
        <a:sy n="125" d="100"/>
      </p:scale>
      <p:origin x="0" y="0"/>
    </p:cViewPr>
  </p:notesTextViewPr>
  <p:notesViewPr>
    <p:cSldViewPr snapToGrid="0">
      <p:cViewPr varScale="1">
        <p:scale>
          <a:sx n="82" d="100"/>
          <a:sy n="82" d="100"/>
        </p:scale>
        <p:origin x="3156"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ACA009-BA55-4881-8BC4-547128235F6F}"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en-US"/>
        </a:p>
      </dgm:t>
    </dgm:pt>
    <dgm:pt modelId="{C2751F98-7CBE-4339-B860-15F7668BA70B}">
      <dgm:prSet/>
      <dgm:spPr/>
      <dgm:t>
        <a:bodyPr/>
        <a:lstStyle/>
        <a:p>
          <a:r>
            <a:rPr lang="en-US" dirty="0"/>
            <a:t>Identify equity concerns associated with various tools for evaluating travel patterns and behavior</a:t>
          </a:r>
        </a:p>
      </dgm:t>
    </dgm:pt>
    <dgm:pt modelId="{10416A7D-748B-40B5-B7EF-FFE66DE82E61}" type="parTrans" cxnId="{19B6A3D6-12FD-49F9-96E2-65C150E25C08}">
      <dgm:prSet/>
      <dgm:spPr/>
      <dgm:t>
        <a:bodyPr/>
        <a:lstStyle/>
        <a:p>
          <a:endParaRPr lang="en-US"/>
        </a:p>
      </dgm:t>
    </dgm:pt>
    <dgm:pt modelId="{EE4E6B12-727D-4008-9097-38AA6CFDC9C9}" type="sibTrans" cxnId="{19B6A3D6-12FD-49F9-96E2-65C150E25C08}">
      <dgm:prSet/>
      <dgm:spPr/>
      <dgm:t>
        <a:bodyPr/>
        <a:lstStyle/>
        <a:p>
          <a:endParaRPr lang="en-US"/>
        </a:p>
      </dgm:t>
    </dgm:pt>
    <dgm:pt modelId="{550A1D01-FA42-4C99-BD45-10D67F2F9D5B}">
      <dgm:prSet/>
      <dgm:spPr/>
      <dgm:t>
        <a:bodyPr/>
        <a:lstStyle/>
        <a:p>
          <a:r>
            <a:rPr lang="en-US"/>
            <a:t>Describe strategies to address equity challenges in data collection and analysis</a:t>
          </a:r>
        </a:p>
      </dgm:t>
    </dgm:pt>
    <dgm:pt modelId="{02915E46-2F35-4063-B239-4B6FF3D151E9}" type="parTrans" cxnId="{B54AFADF-A0F3-4244-B0AB-9E3611E49C32}">
      <dgm:prSet/>
      <dgm:spPr/>
      <dgm:t>
        <a:bodyPr/>
        <a:lstStyle/>
        <a:p>
          <a:endParaRPr lang="en-US"/>
        </a:p>
      </dgm:t>
    </dgm:pt>
    <dgm:pt modelId="{A45514D3-3428-4834-86FF-6C1FD174DEE8}" type="sibTrans" cxnId="{B54AFADF-A0F3-4244-B0AB-9E3611E49C32}">
      <dgm:prSet/>
      <dgm:spPr/>
      <dgm:t>
        <a:bodyPr/>
        <a:lstStyle/>
        <a:p>
          <a:endParaRPr lang="en-US"/>
        </a:p>
      </dgm:t>
    </dgm:pt>
    <dgm:pt modelId="{0710880F-CC50-4D69-B468-CC9411AA6C17}">
      <dgm:prSet/>
      <dgm:spPr/>
      <dgm:t>
        <a:bodyPr/>
        <a:lstStyle/>
        <a:p>
          <a:r>
            <a:rPr lang="en-US"/>
            <a:t>Define Big </a:t>
          </a:r>
          <a:r>
            <a:rPr lang="en-US" smtClean="0"/>
            <a:t>Data </a:t>
          </a:r>
          <a:r>
            <a:rPr lang="en-US" dirty="0"/>
            <a:t>and explain how it can support equity studies</a:t>
          </a:r>
        </a:p>
      </dgm:t>
    </dgm:pt>
    <dgm:pt modelId="{9BE1C559-5186-42BE-BF62-5FE04E9D77D7}" type="parTrans" cxnId="{BEBED33E-F88A-4F59-8F50-0AEFF8A5C812}">
      <dgm:prSet/>
      <dgm:spPr/>
      <dgm:t>
        <a:bodyPr/>
        <a:lstStyle/>
        <a:p>
          <a:endParaRPr lang="en-US"/>
        </a:p>
      </dgm:t>
    </dgm:pt>
    <dgm:pt modelId="{02E67834-5A4F-4E80-8025-77E214943534}" type="sibTrans" cxnId="{BEBED33E-F88A-4F59-8F50-0AEFF8A5C812}">
      <dgm:prSet/>
      <dgm:spPr/>
      <dgm:t>
        <a:bodyPr/>
        <a:lstStyle/>
        <a:p>
          <a:endParaRPr lang="en-US"/>
        </a:p>
      </dgm:t>
    </dgm:pt>
    <dgm:pt modelId="{0F7ED90E-BB3A-4F73-B316-B11492D24F81}" type="pres">
      <dgm:prSet presAssocID="{D4ACA009-BA55-4881-8BC4-547128235F6F}" presName="linear" presStyleCnt="0">
        <dgm:presLayoutVars>
          <dgm:animLvl val="lvl"/>
          <dgm:resizeHandles val="exact"/>
        </dgm:presLayoutVars>
      </dgm:prSet>
      <dgm:spPr/>
      <dgm:t>
        <a:bodyPr/>
        <a:lstStyle/>
        <a:p>
          <a:endParaRPr lang="en-US"/>
        </a:p>
      </dgm:t>
    </dgm:pt>
    <dgm:pt modelId="{FCCD039D-B918-4CB9-B4DF-D19EA1681571}" type="pres">
      <dgm:prSet presAssocID="{C2751F98-7CBE-4339-B860-15F7668BA70B}" presName="parentText" presStyleLbl="node1" presStyleIdx="0" presStyleCnt="3">
        <dgm:presLayoutVars>
          <dgm:chMax val="0"/>
          <dgm:bulletEnabled val="1"/>
        </dgm:presLayoutVars>
      </dgm:prSet>
      <dgm:spPr/>
      <dgm:t>
        <a:bodyPr/>
        <a:lstStyle/>
        <a:p>
          <a:endParaRPr lang="en-US"/>
        </a:p>
      </dgm:t>
    </dgm:pt>
    <dgm:pt modelId="{7172E263-0EC0-4998-B934-B56BE6DE459B}" type="pres">
      <dgm:prSet presAssocID="{EE4E6B12-727D-4008-9097-38AA6CFDC9C9}" presName="spacer" presStyleCnt="0"/>
      <dgm:spPr/>
    </dgm:pt>
    <dgm:pt modelId="{2D0EED78-8C0E-4516-84B5-F57875980BD2}" type="pres">
      <dgm:prSet presAssocID="{550A1D01-FA42-4C99-BD45-10D67F2F9D5B}" presName="parentText" presStyleLbl="node1" presStyleIdx="1" presStyleCnt="3">
        <dgm:presLayoutVars>
          <dgm:chMax val="0"/>
          <dgm:bulletEnabled val="1"/>
        </dgm:presLayoutVars>
      </dgm:prSet>
      <dgm:spPr/>
      <dgm:t>
        <a:bodyPr/>
        <a:lstStyle/>
        <a:p>
          <a:endParaRPr lang="en-US"/>
        </a:p>
      </dgm:t>
    </dgm:pt>
    <dgm:pt modelId="{C9D48B7A-ADEC-45CB-BF43-DB082EA68C5E}" type="pres">
      <dgm:prSet presAssocID="{A45514D3-3428-4834-86FF-6C1FD174DEE8}" presName="spacer" presStyleCnt="0"/>
      <dgm:spPr/>
    </dgm:pt>
    <dgm:pt modelId="{3A434819-4BED-4CAE-9199-17C49F751513}" type="pres">
      <dgm:prSet presAssocID="{0710880F-CC50-4D69-B468-CC9411AA6C17}" presName="parentText" presStyleLbl="node1" presStyleIdx="2" presStyleCnt="3">
        <dgm:presLayoutVars>
          <dgm:chMax val="0"/>
          <dgm:bulletEnabled val="1"/>
        </dgm:presLayoutVars>
      </dgm:prSet>
      <dgm:spPr/>
      <dgm:t>
        <a:bodyPr/>
        <a:lstStyle/>
        <a:p>
          <a:endParaRPr lang="en-US"/>
        </a:p>
      </dgm:t>
    </dgm:pt>
  </dgm:ptLst>
  <dgm:cxnLst>
    <dgm:cxn modelId="{66518D40-DCC9-4BBB-BCF1-AA7C24AC86FC}" type="presOf" srcId="{550A1D01-FA42-4C99-BD45-10D67F2F9D5B}" destId="{2D0EED78-8C0E-4516-84B5-F57875980BD2}" srcOrd="0" destOrd="0" presId="urn:microsoft.com/office/officeart/2005/8/layout/vList2"/>
    <dgm:cxn modelId="{B54AFADF-A0F3-4244-B0AB-9E3611E49C32}" srcId="{D4ACA009-BA55-4881-8BC4-547128235F6F}" destId="{550A1D01-FA42-4C99-BD45-10D67F2F9D5B}" srcOrd="1" destOrd="0" parTransId="{02915E46-2F35-4063-B239-4B6FF3D151E9}" sibTransId="{A45514D3-3428-4834-86FF-6C1FD174DEE8}"/>
    <dgm:cxn modelId="{19B6A3D6-12FD-49F9-96E2-65C150E25C08}" srcId="{D4ACA009-BA55-4881-8BC4-547128235F6F}" destId="{C2751F98-7CBE-4339-B860-15F7668BA70B}" srcOrd="0" destOrd="0" parTransId="{10416A7D-748B-40B5-B7EF-FFE66DE82E61}" sibTransId="{EE4E6B12-727D-4008-9097-38AA6CFDC9C9}"/>
    <dgm:cxn modelId="{9D33C768-65D8-444B-B7B4-94C4B88105E9}" type="presOf" srcId="{0710880F-CC50-4D69-B468-CC9411AA6C17}" destId="{3A434819-4BED-4CAE-9199-17C49F751513}" srcOrd="0" destOrd="0" presId="urn:microsoft.com/office/officeart/2005/8/layout/vList2"/>
    <dgm:cxn modelId="{437AD828-FB26-4C84-9180-4163DF51E71F}" type="presOf" srcId="{D4ACA009-BA55-4881-8BC4-547128235F6F}" destId="{0F7ED90E-BB3A-4F73-B316-B11492D24F81}" srcOrd="0" destOrd="0" presId="urn:microsoft.com/office/officeart/2005/8/layout/vList2"/>
    <dgm:cxn modelId="{BEBED33E-F88A-4F59-8F50-0AEFF8A5C812}" srcId="{D4ACA009-BA55-4881-8BC4-547128235F6F}" destId="{0710880F-CC50-4D69-B468-CC9411AA6C17}" srcOrd="2" destOrd="0" parTransId="{9BE1C559-5186-42BE-BF62-5FE04E9D77D7}" sibTransId="{02E67834-5A4F-4E80-8025-77E214943534}"/>
    <dgm:cxn modelId="{608C2C86-4E0F-4167-B6BA-D5920A8857C3}" type="presOf" srcId="{C2751F98-7CBE-4339-B860-15F7668BA70B}" destId="{FCCD039D-B918-4CB9-B4DF-D19EA1681571}" srcOrd="0" destOrd="0" presId="urn:microsoft.com/office/officeart/2005/8/layout/vList2"/>
    <dgm:cxn modelId="{DCA43D9B-789C-4020-A451-6A826E9F8BD6}" type="presParOf" srcId="{0F7ED90E-BB3A-4F73-B316-B11492D24F81}" destId="{FCCD039D-B918-4CB9-B4DF-D19EA1681571}" srcOrd="0" destOrd="0" presId="urn:microsoft.com/office/officeart/2005/8/layout/vList2"/>
    <dgm:cxn modelId="{19B7A743-6ED9-45EB-8965-98C7EC6B1EEA}" type="presParOf" srcId="{0F7ED90E-BB3A-4F73-B316-B11492D24F81}" destId="{7172E263-0EC0-4998-B934-B56BE6DE459B}" srcOrd="1" destOrd="0" presId="urn:microsoft.com/office/officeart/2005/8/layout/vList2"/>
    <dgm:cxn modelId="{9831433A-6C84-4902-ACF6-82AAD9E0672F}" type="presParOf" srcId="{0F7ED90E-BB3A-4F73-B316-B11492D24F81}" destId="{2D0EED78-8C0E-4516-84B5-F57875980BD2}" srcOrd="2" destOrd="0" presId="urn:microsoft.com/office/officeart/2005/8/layout/vList2"/>
    <dgm:cxn modelId="{2CF3CC67-0D09-4DC1-9CDA-338167D94FC7}" type="presParOf" srcId="{0F7ED90E-BB3A-4F73-B316-B11492D24F81}" destId="{C9D48B7A-ADEC-45CB-BF43-DB082EA68C5E}" srcOrd="3" destOrd="0" presId="urn:microsoft.com/office/officeart/2005/8/layout/vList2"/>
    <dgm:cxn modelId="{05E2C188-FF47-48B9-91AB-995A4AFA0F01}" type="presParOf" srcId="{0F7ED90E-BB3A-4F73-B316-B11492D24F81}" destId="{3A434819-4BED-4CAE-9199-17C49F751513}"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CD039D-B918-4CB9-B4DF-D19EA1681571}">
      <dsp:nvSpPr>
        <dsp:cNvPr id="0" name=""/>
        <dsp:cNvSpPr/>
      </dsp:nvSpPr>
      <dsp:spPr>
        <a:xfrm>
          <a:off x="0" y="60643"/>
          <a:ext cx="11075894" cy="147186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n-US" sz="3700" kern="1200" dirty="0"/>
            <a:t>Identify equity concerns associated with various tools for evaluating travel patterns and behavior</a:t>
          </a:r>
        </a:p>
      </dsp:txBody>
      <dsp:txXfrm>
        <a:off x="71850" y="132493"/>
        <a:ext cx="10932194" cy="1328160"/>
      </dsp:txXfrm>
    </dsp:sp>
    <dsp:sp modelId="{2D0EED78-8C0E-4516-84B5-F57875980BD2}">
      <dsp:nvSpPr>
        <dsp:cNvPr id="0" name=""/>
        <dsp:cNvSpPr/>
      </dsp:nvSpPr>
      <dsp:spPr>
        <a:xfrm>
          <a:off x="0" y="1639063"/>
          <a:ext cx="11075894" cy="147186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n-US" sz="3700" kern="1200"/>
            <a:t>Describe strategies to address equity challenges in data collection and analysis</a:t>
          </a:r>
        </a:p>
      </dsp:txBody>
      <dsp:txXfrm>
        <a:off x="71850" y="1710913"/>
        <a:ext cx="10932194" cy="1328160"/>
      </dsp:txXfrm>
    </dsp:sp>
    <dsp:sp modelId="{3A434819-4BED-4CAE-9199-17C49F751513}">
      <dsp:nvSpPr>
        <dsp:cNvPr id="0" name=""/>
        <dsp:cNvSpPr/>
      </dsp:nvSpPr>
      <dsp:spPr>
        <a:xfrm>
          <a:off x="0" y="3217483"/>
          <a:ext cx="11075894" cy="147186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n-US" sz="3700" kern="1200"/>
            <a:t>Define Big </a:t>
          </a:r>
          <a:r>
            <a:rPr lang="en-US" sz="3700" kern="1200" smtClean="0"/>
            <a:t>Data </a:t>
          </a:r>
          <a:r>
            <a:rPr lang="en-US" sz="3700" kern="1200" dirty="0"/>
            <a:t>and explain how it can support equity studies</a:t>
          </a:r>
        </a:p>
      </dsp:txBody>
      <dsp:txXfrm>
        <a:off x="71850" y="3289333"/>
        <a:ext cx="10932194" cy="132816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22B4F5-385E-4B2E-940A-D797571F6C45}" type="datetimeFigureOut">
              <a:rPr lang="en-US" smtClean="0"/>
              <a:t>5/31/2022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FD255F-D2A0-4ACD-9301-5AA503E90BB0}" type="slidenum">
              <a:rPr lang="en-US" smtClean="0"/>
              <a:t>‹#›</a:t>
            </a:fld>
            <a:endParaRPr lang="en-US"/>
          </a:p>
        </p:txBody>
      </p:sp>
    </p:spTree>
    <p:extLst>
      <p:ext uri="{BB962C8B-B14F-4D97-AF65-F5344CB8AC3E}">
        <p14:creationId xmlns:p14="http://schemas.microsoft.com/office/powerpoint/2010/main" val="3152090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doi.org/10.46830/wrirpt.19.00124"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safed.vtti.vt.edu/wp-content/uploads/2020/07/02-026_Final-Research-Report_Final.pdf"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pdxscholar.library.pdx.edu/trec_reports/199/"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safed.vtti.vt.edu/wp-content/uploads/2020/07/02-026_Final-Research-Report_Final.pdf"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sciencedirect.com/science/article/abs/pii/S1361920921002510"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pdxscholar.library.pdx.edu/trec_reports/199/"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sciencedirect.com/science/article/abs/pii/S1361920921002510"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ite.org/pub/?id=E0E0B1BC-B252-06AA-3321-784D43999A2E"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FD255F-D2A0-4ACD-9301-5AA503E90BB0}" type="slidenum">
              <a:rPr lang="en-US" smtClean="0"/>
              <a:t>1</a:t>
            </a:fld>
            <a:endParaRPr lang="en-US"/>
          </a:p>
        </p:txBody>
      </p:sp>
    </p:spTree>
    <p:extLst>
      <p:ext uri="{BB962C8B-B14F-4D97-AF65-F5344CB8AC3E}">
        <p14:creationId xmlns:p14="http://schemas.microsoft.com/office/powerpoint/2010/main" val="40678518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Suggestion:</a:t>
            </a:r>
          </a:p>
          <a:p>
            <a:r>
              <a:rPr lang="en-US" dirty="0"/>
              <a:t>Before you move to the next slide, complete the knowledge probe activity Module 3 Probe Question #5 (see the module outline for more information):</a:t>
            </a:r>
          </a:p>
          <a:p>
            <a:r>
              <a:rPr lang="en-US" dirty="0"/>
              <a:t>Are there any equity implications for the three categories</a:t>
            </a:r>
            <a:r>
              <a:rPr lang="en-US" baseline="0" dirty="0"/>
              <a:t> of big data? How do each of the categories compare with regards to their potential equity impacts?</a:t>
            </a:r>
            <a:endParaRPr lang="en-US" dirty="0"/>
          </a:p>
          <a:p>
            <a:endParaRPr lang="en-US" dirty="0"/>
          </a:p>
          <a:p>
            <a:r>
              <a:rPr lang="en-US" dirty="0"/>
              <a:t>References:</a:t>
            </a:r>
          </a:p>
          <a:p>
            <a:r>
              <a:rPr lang="en-US" dirty="0" err="1"/>
              <a:t>Schewel</a:t>
            </a:r>
            <a:r>
              <a:rPr lang="en-US" dirty="0"/>
              <a:t>,</a:t>
            </a:r>
            <a:r>
              <a:rPr lang="en-US" baseline="0" dirty="0"/>
              <a:t> L. </a:t>
            </a:r>
            <a:r>
              <a:rPr lang="en-US" dirty="0"/>
              <a:t>(2018). Understanding equity</a:t>
            </a:r>
            <a:r>
              <a:rPr lang="en-US" baseline="0" dirty="0"/>
              <a:t> empirically: The power of integrated data sets. </a:t>
            </a:r>
            <a:r>
              <a:rPr lang="en-US" dirty="0" err="1"/>
              <a:t>Streelight</a:t>
            </a:r>
            <a:r>
              <a:rPr lang="en-US" dirty="0"/>
              <a:t> Data.</a:t>
            </a:r>
            <a:r>
              <a:rPr lang="en-US" baseline="0" dirty="0"/>
              <a:t> https://onlinepubs.trb.org/onlinepubs/Conferences/2018/Tools/LSchewel-1.pdf </a:t>
            </a:r>
            <a:endParaRPr lang="en-US" dirty="0"/>
          </a:p>
          <a:p>
            <a:endParaRPr lang="en-US" dirty="0"/>
          </a:p>
        </p:txBody>
      </p:sp>
      <p:sp>
        <p:nvSpPr>
          <p:cNvPr id="4" name="Slide Number Placeholder 3"/>
          <p:cNvSpPr>
            <a:spLocks noGrp="1"/>
          </p:cNvSpPr>
          <p:nvPr>
            <p:ph type="sldNum" sz="quarter" idx="5"/>
          </p:nvPr>
        </p:nvSpPr>
        <p:spPr/>
        <p:txBody>
          <a:bodyPr/>
          <a:lstStyle/>
          <a:p>
            <a:fld id="{C8FD255F-D2A0-4ACD-9301-5AA503E90BB0}" type="slidenum">
              <a:rPr lang="en-US" smtClean="0"/>
              <a:t>10</a:t>
            </a:fld>
            <a:endParaRPr lang="en-US"/>
          </a:p>
        </p:txBody>
      </p:sp>
    </p:spTree>
    <p:extLst>
      <p:ext uri="{BB962C8B-B14F-4D97-AF65-F5344CB8AC3E}">
        <p14:creationId xmlns:p14="http://schemas.microsoft.com/office/powerpoint/2010/main" val="38677391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Webinar by</a:t>
            </a:r>
            <a:r>
              <a:rPr lang="en-US" baseline="0" dirty="0"/>
              <a:t> APA Virginia</a:t>
            </a:r>
            <a:r>
              <a:rPr lang="en-US" dirty="0"/>
              <a:t> discussing how location-based services compare to typical surveys to represent the population at large. Covers the following topics:</a:t>
            </a:r>
          </a:p>
          <a:p>
            <a:pPr marL="228600" indent="-228600">
              <a:buAutoNum type="arabicPeriod"/>
            </a:pPr>
            <a:r>
              <a:rPr lang="en-US" sz="1200" b="0" i="0" kern="1200" dirty="0">
                <a:solidFill>
                  <a:schemeClr val="tx1"/>
                </a:solidFill>
                <a:effectLst/>
                <a:latin typeface="+mn-lt"/>
                <a:ea typeface="+mn-ea"/>
                <a:cs typeface="+mn-cs"/>
              </a:rPr>
              <a:t>Evaluating data sources </a:t>
            </a:r>
          </a:p>
          <a:p>
            <a:pPr marL="228600" indent="-228600">
              <a:buAutoNum type="arabicPeriod"/>
            </a:pPr>
            <a:r>
              <a:rPr lang="en-US" sz="1200" b="0" i="0" kern="1200" dirty="0">
                <a:solidFill>
                  <a:schemeClr val="tx1"/>
                </a:solidFill>
                <a:effectLst/>
                <a:latin typeface="+mn-lt"/>
                <a:ea typeface="+mn-ea"/>
                <a:cs typeface="+mn-cs"/>
              </a:rPr>
              <a:t>Cellphone device penetration rate </a:t>
            </a:r>
          </a:p>
          <a:p>
            <a:pPr marL="228600" indent="-228600">
              <a:buAutoNum type="arabicPeriod"/>
            </a:pPr>
            <a:r>
              <a:rPr lang="en-US" sz="1200" b="0" i="0" kern="1200" dirty="0">
                <a:solidFill>
                  <a:schemeClr val="tx1"/>
                </a:solidFill>
                <a:effectLst/>
                <a:latin typeface="+mn-lt"/>
                <a:ea typeface="+mn-ea"/>
                <a:cs typeface="+mn-cs"/>
              </a:rPr>
              <a:t>How various environmental justice factors are represented by LBS data including income, racial, and age biases</a:t>
            </a:r>
          </a:p>
          <a:p>
            <a:pPr marL="228600" indent="-228600">
              <a:buAutoNum type="arabicPeriod"/>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(1 hour 0 minutes 05 seconds)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https://www.youtube.com/watch?v=aE03FD-Oujk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Suggestion: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Encourage students to discuss the video and share any insights or takeaways.</a:t>
            </a:r>
            <a:endParaRPr lang="en-US" dirty="0"/>
          </a:p>
        </p:txBody>
      </p:sp>
      <p:sp>
        <p:nvSpPr>
          <p:cNvPr id="4" name="Slide Number Placeholder 3"/>
          <p:cNvSpPr>
            <a:spLocks noGrp="1"/>
          </p:cNvSpPr>
          <p:nvPr>
            <p:ph type="sldNum" sz="quarter" idx="10"/>
          </p:nvPr>
        </p:nvSpPr>
        <p:spPr/>
        <p:txBody>
          <a:bodyPr/>
          <a:lstStyle/>
          <a:p>
            <a:fld id="{C8FD255F-D2A0-4ACD-9301-5AA503E90BB0}" type="slidenum">
              <a:rPr lang="en-US" smtClean="0"/>
              <a:t>11</a:t>
            </a:fld>
            <a:endParaRPr lang="en-US"/>
          </a:p>
        </p:txBody>
      </p:sp>
    </p:spTree>
    <p:extLst>
      <p:ext uri="{BB962C8B-B14F-4D97-AF65-F5344CB8AC3E}">
        <p14:creationId xmlns:p14="http://schemas.microsoft.com/office/powerpoint/2010/main" val="39453003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Video of Amanda Deering and Kelly White with DKS Associates discussing how Big Data was used to assess transportation equity in Lane County, Oregon.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(8 minutes 03 seconds)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https://www.youtube.com/watch?v=D9_iYhA5vFM </a:t>
            </a:r>
          </a:p>
          <a:p>
            <a:endParaRPr lang="en-US" dirty="0"/>
          </a:p>
          <a:p>
            <a:endParaRPr lang="en-US" dirty="0"/>
          </a:p>
        </p:txBody>
      </p:sp>
      <p:sp>
        <p:nvSpPr>
          <p:cNvPr id="4" name="Slide Number Placeholder 3"/>
          <p:cNvSpPr>
            <a:spLocks noGrp="1"/>
          </p:cNvSpPr>
          <p:nvPr>
            <p:ph type="sldNum" sz="quarter" idx="10"/>
          </p:nvPr>
        </p:nvSpPr>
        <p:spPr/>
        <p:txBody>
          <a:bodyPr/>
          <a:lstStyle/>
          <a:p>
            <a:fld id="{C8FD255F-D2A0-4ACD-9301-5AA503E90BB0}" type="slidenum">
              <a:rPr lang="en-US" smtClean="0"/>
              <a:t>12</a:t>
            </a:fld>
            <a:endParaRPr lang="en-US"/>
          </a:p>
        </p:txBody>
      </p:sp>
    </p:spTree>
    <p:extLst>
      <p:ext uri="{BB962C8B-B14F-4D97-AF65-F5344CB8AC3E}">
        <p14:creationId xmlns:p14="http://schemas.microsoft.com/office/powerpoint/2010/main" val="9599449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r>
              <a:rPr lang="en-US" dirty="0"/>
              <a:t>There are some challenges related to big data for transportation assessments. These include:</a:t>
            </a:r>
          </a:p>
          <a:p>
            <a:pPr marL="171450" indent="-171450">
              <a:buFont typeface="Arial" panose="020B0604020202020204" pitchFamily="34" charset="0"/>
              <a:buChar char="•"/>
            </a:pPr>
            <a:r>
              <a:rPr lang="en-US" dirty="0"/>
              <a:t>Lack of spatially disaggregated local data</a:t>
            </a:r>
          </a:p>
          <a:p>
            <a:pPr marL="171450" indent="-171450">
              <a:buFont typeface="Arial" panose="020B0604020202020204" pitchFamily="34" charset="0"/>
              <a:buChar char="•"/>
            </a:pPr>
            <a:r>
              <a:rPr lang="en-US" dirty="0"/>
              <a:t>Gaps in available data </a:t>
            </a:r>
          </a:p>
          <a:p>
            <a:pPr marL="171450" indent="-171450">
              <a:buFont typeface="Arial" panose="020B0604020202020204" pitchFamily="34" charset="0"/>
              <a:buChar char="•"/>
            </a:pPr>
            <a:r>
              <a:rPr lang="en-US" dirty="0"/>
              <a:t>Limited resources to collect, manage, share, and use data</a:t>
            </a:r>
          </a:p>
          <a:p>
            <a:r>
              <a:rPr lang="en-US" dirty="0"/>
              <a:t>These challenges can</a:t>
            </a:r>
            <a:r>
              <a:rPr lang="en-US" baseline="0" dirty="0"/>
              <a:t> create and exacerbate equity issues for underserved communities. Some of these equity implications are described on the slide.</a:t>
            </a:r>
          </a:p>
          <a:p>
            <a:endParaRPr lang="en-US" baseline="0" dirty="0"/>
          </a:p>
          <a:p>
            <a:r>
              <a:rPr lang="en-US" dirty="0"/>
              <a:t>Suggestion:</a:t>
            </a:r>
          </a:p>
          <a:p>
            <a:r>
              <a:rPr lang="en-US" dirty="0"/>
              <a:t>Before you move to the next slide, complete the knowledge probe activity Module 3 Probe Question #6 (see the module outline for more information):</a:t>
            </a:r>
          </a:p>
          <a:p>
            <a:r>
              <a:rPr lang="en-US" baseline="0" dirty="0"/>
              <a:t>What other big data equity challenges that transportation professionals need to consider? How do these challenges affect underserved populations? </a:t>
            </a:r>
          </a:p>
          <a:p>
            <a:endParaRPr lang="en-US" dirty="0"/>
          </a:p>
          <a:p>
            <a:r>
              <a:rPr lang="en-US" dirty="0"/>
              <a:t>References: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Mahendra</a:t>
            </a:r>
            <a:r>
              <a:rPr lang="en-US" sz="1200" kern="1200" dirty="0">
                <a:solidFill>
                  <a:schemeClr val="tx1"/>
                </a:solidFill>
                <a:effectLst/>
                <a:latin typeface="+mn-lt"/>
                <a:ea typeface="+mn-ea"/>
                <a:cs typeface="+mn-cs"/>
              </a:rPr>
              <a:t>, A., R. King, J. Du, A. </a:t>
            </a:r>
            <a:r>
              <a:rPr lang="en-US" sz="1200" kern="1200" dirty="0" err="1">
                <a:solidFill>
                  <a:schemeClr val="tx1"/>
                </a:solidFill>
                <a:effectLst/>
                <a:latin typeface="+mn-lt"/>
                <a:ea typeface="+mn-ea"/>
                <a:cs typeface="+mn-cs"/>
              </a:rPr>
              <a:t>Dasgupta</a:t>
            </a:r>
            <a:r>
              <a:rPr lang="en-US" sz="1200" kern="1200" dirty="0">
                <a:solidFill>
                  <a:schemeClr val="tx1"/>
                </a:solidFill>
                <a:effectLst/>
                <a:latin typeface="+mn-lt"/>
                <a:ea typeface="+mn-ea"/>
                <a:cs typeface="+mn-cs"/>
              </a:rPr>
              <a:t>, V. A. Beard, A. </a:t>
            </a:r>
            <a:r>
              <a:rPr lang="en-US" sz="1200" kern="1200" dirty="0" err="1">
                <a:solidFill>
                  <a:schemeClr val="tx1"/>
                </a:solidFill>
                <a:effectLst/>
                <a:latin typeface="+mn-lt"/>
                <a:ea typeface="+mn-ea"/>
                <a:cs typeface="+mn-cs"/>
              </a:rPr>
              <a:t>Kallergis</a:t>
            </a:r>
            <a:r>
              <a:rPr lang="en-US" sz="1200" kern="1200" dirty="0">
                <a:solidFill>
                  <a:schemeClr val="tx1"/>
                </a:solidFill>
                <a:effectLst/>
                <a:latin typeface="+mn-lt"/>
                <a:ea typeface="+mn-ea"/>
                <a:cs typeface="+mn-cs"/>
              </a:rPr>
              <a:t>, and K. Schalch. (2021). Seven transformations for more equitable and sustainable cities. World Resources Report, Towards a More Equal City. Washington, DC: World Resources Institute. </a:t>
            </a:r>
            <a:r>
              <a:rPr lang="en-US" sz="1200" u="sng" kern="1200" dirty="0">
                <a:solidFill>
                  <a:schemeClr val="tx1"/>
                </a:solidFill>
                <a:effectLst/>
                <a:latin typeface="+mn-lt"/>
                <a:ea typeface="+mn-ea"/>
                <a:cs typeface="+mn-cs"/>
                <a:hlinkClick r:id="rId3"/>
              </a:rPr>
              <a:t>https://doi.org/10.46830/wrirpt.19.00124</a:t>
            </a:r>
            <a:r>
              <a:rPr lang="en-US"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C8FD255F-D2A0-4ACD-9301-5AA503E90BB0}" type="slidenum">
              <a:rPr lang="en-US" smtClean="0"/>
              <a:t>13</a:t>
            </a:fld>
            <a:endParaRPr lang="en-US"/>
          </a:p>
        </p:txBody>
      </p:sp>
    </p:spTree>
    <p:extLst>
      <p:ext uri="{BB962C8B-B14F-4D97-AF65-F5344CB8AC3E}">
        <p14:creationId xmlns:p14="http://schemas.microsoft.com/office/powerpoint/2010/main" val="20191553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r>
              <a:rPr lang="en-US" dirty="0"/>
              <a:t>Additional considerations for identifying and mitigating bias</a:t>
            </a:r>
            <a:r>
              <a:rPr lang="en-US" baseline="0" dirty="0"/>
              <a:t> in big data include (Griffin et al., 2018):</a:t>
            </a:r>
          </a:p>
          <a:p>
            <a:pPr marL="171450" indent="-171450">
              <a:buFont typeface="Arial" panose="020B0604020202020204" pitchFamily="34" charset="0"/>
              <a:buChar char="•"/>
            </a:pPr>
            <a:r>
              <a:rPr lang="en-US" dirty="0"/>
              <a:t>Keep transportation experts and the public central in determining the right goals and metrics to evaluate transportation</a:t>
            </a:r>
          </a:p>
          <a:p>
            <a:pPr marL="171450" indent="-171450">
              <a:buFont typeface="Arial" panose="020B0604020202020204" pitchFamily="34" charset="0"/>
              <a:buChar char="•"/>
            </a:pPr>
            <a:r>
              <a:rPr lang="en-US" dirty="0"/>
              <a:t>Develop new methods to relate big data to the total population </a:t>
            </a:r>
          </a:p>
          <a:p>
            <a:pPr marL="171450" indent="-171450">
              <a:buFont typeface="Arial" panose="020B0604020202020204" pitchFamily="34" charset="0"/>
              <a:buChar char="•"/>
            </a:pPr>
            <a:r>
              <a:rPr lang="en-US" dirty="0"/>
              <a:t>Leverage big data to answer difficult questions</a:t>
            </a:r>
          </a:p>
          <a:p>
            <a:pPr marL="171450" indent="-171450">
              <a:buFont typeface="Arial" panose="020B0604020202020204" pitchFamily="34" charset="0"/>
              <a:buChar char="•"/>
            </a:pPr>
            <a:r>
              <a:rPr lang="en-US" dirty="0"/>
              <a:t>Work ahead to transfer emerging knowledge to future problems</a:t>
            </a:r>
          </a:p>
          <a:p>
            <a:pPr marL="0" indent="0" algn="r">
              <a:buFont typeface="Arial" panose="020B0604020202020204" pitchFamily="34" charset="0"/>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References: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Griffin, G., </a:t>
            </a:r>
            <a:r>
              <a:rPr lang="en-US" sz="1200" kern="1200" dirty="0" err="1">
                <a:solidFill>
                  <a:schemeClr val="tx1"/>
                </a:solidFill>
                <a:effectLst/>
                <a:latin typeface="+mn-lt"/>
                <a:ea typeface="+mn-ea"/>
                <a:cs typeface="+mn-cs"/>
              </a:rPr>
              <a:t>Mulhall</a:t>
            </a:r>
            <a:r>
              <a:rPr lang="en-US" sz="1200" kern="1200" dirty="0">
                <a:solidFill>
                  <a:schemeClr val="tx1"/>
                </a:solidFill>
                <a:effectLst/>
                <a:latin typeface="+mn-lt"/>
                <a:ea typeface="+mn-ea"/>
                <a:cs typeface="+mn-cs"/>
              </a:rPr>
              <a:t>, M., and </a:t>
            </a:r>
            <a:r>
              <a:rPr lang="en-US" sz="1200" kern="1200" dirty="0" err="1">
                <a:solidFill>
                  <a:schemeClr val="tx1"/>
                </a:solidFill>
                <a:effectLst/>
                <a:latin typeface="+mn-lt"/>
                <a:ea typeface="+mn-ea"/>
                <a:cs typeface="+mn-cs"/>
              </a:rPr>
              <a:t>Simek</a:t>
            </a:r>
            <a:r>
              <a:rPr lang="en-US" sz="1200" kern="1200" dirty="0">
                <a:solidFill>
                  <a:schemeClr val="tx1"/>
                </a:solidFill>
                <a:effectLst/>
                <a:latin typeface="+mn-lt"/>
                <a:ea typeface="+mn-ea"/>
                <a:cs typeface="+mn-cs"/>
              </a:rPr>
              <a:t>, C. (2018). Sources and mitigation of bias in big data for transportation safety. </a:t>
            </a:r>
            <a:r>
              <a:rPr lang="en-US" sz="1200" u="sng" kern="1200" dirty="0">
                <a:solidFill>
                  <a:schemeClr val="tx1"/>
                </a:solidFill>
                <a:effectLst/>
                <a:latin typeface="+mn-lt"/>
                <a:ea typeface="+mn-ea"/>
                <a:cs typeface="+mn-cs"/>
                <a:hlinkClick r:id="rId3"/>
              </a:rPr>
              <a:t>https://safed.vtti.vt.edu/wp-content/uploads/2020/07/02-026_Final-Research-Report_Final.pdf</a:t>
            </a:r>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C8FD255F-D2A0-4ACD-9301-5AA503E90BB0}" type="slidenum">
              <a:rPr lang="en-US" smtClean="0"/>
              <a:t>14</a:t>
            </a:fld>
            <a:endParaRPr lang="en-US"/>
          </a:p>
        </p:txBody>
      </p:sp>
    </p:spTree>
    <p:extLst>
      <p:ext uri="{BB962C8B-B14F-4D97-AF65-F5344CB8AC3E}">
        <p14:creationId xmlns:p14="http://schemas.microsoft.com/office/powerpoint/2010/main" val="2113141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FD255F-D2A0-4ACD-9301-5AA503E90BB0}" type="slidenum">
              <a:rPr lang="en-US" smtClean="0"/>
              <a:t>2</a:t>
            </a:fld>
            <a:endParaRPr lang="en-US"/>
          </a:p>
        </p:txBody>
      </p:sp>
    </p:spTree>
    <p:extLst>
      <p:ext uri="{BB962C8B-B14F-4D97-AF65-F5344CB8AC3E}">
        <p14:creationId xmlns:p14="http://schemas.microsoft.com/office/powerpoint/2010/main" val="3987637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r>
              <a:rPr lang="en-US" dirty="0"/>
              <a:t>To evaluate the existing</a:t>
            </a:r>
            <a:r>
              <a:rPr lang="en-US" baseline="0" dirty="0"/>
              <a:t> transportation system and to assess</a:t>
            </a:r>
            <a:r>
              <a:rPr lang="en-US" dirty="0"/>
              <a:t> how transportation investments are performing,</a:t>
            </a:r>
            <a:r>
              <a:rPr lang="en-US" baseline="0" dirty="0"/>
              <a:t> we need to understand how people are using the transportation system and how the system is (or is not) meeting their needs. This evaluation is particularly important for underserved communities. When evaluating the travel patterns and behaviors of underserved populations, equity can be achieved by documenting the transportation needs and priorities unique to these communities. </a:t>
            </a:r>
            <a:endParaRPr lang="en-US" dirty="0"/>
          </a:p>
          <a:p>
            <a:r>
              <a:rPr lang="en-US" dirty="0"/>
              <a:t>Traditional approaches (e.g., Travel surveys)</a:t>
            </a:r>
          </a:p>
          <a:p>
            <a:r>
              <a:rPr lang="en-US" dirty="0"/>
              <a:t>Big Data (e.g., via providers such as Streetlight Data, transit-connected Smart Cards etc.)</a:t>
            </a:r>
          </a:p>
          <a:p>
            <a:endParaRPr lang="en-US" dirty="0"/>
          </a:p>
          <a:p>
            <a:r>
              <a:rPr lang="en-US" dirty="0"/>
              <a:t>Suggestion:</a:t>
            </a:r>
          </a:p>
          <a:p>
            <a:r>
              <a:rPr lang="en-US" dirty="0"/>
              <a:t>Before you move to the next slide, complete the knowledge probe activity Module 3 Probe Question #1 (see the module outline for more information):</a:t>
            </a:r>
          </a:p>
          <a:p>
            <a:r>
              <a:rPr lang="en-US" dirty="0"/>
              <a:t>In what ways do methods</a:t>
            </a:r>
            <a:r>
              <a:rPr lang="en-US" baseline="0" dirty="0"/>
              <a:t> for </a:t>
            </a:r>
            <a:r>
              <a:rPr lang="en-US" dirty="0"/>
              <a:t>evaluating</a:t>
            </a:r>
            <a:r>
              <a:rPr lang="en-US" baseline="0" dirty="0"/>
              <a:t> travel patterns and behavior affect transportation analysis and decision-making in underserved communities (consider positive and negative impacts)? Please explain your answer.</a:t>
            </a:r>
            <a:endParaRPr lang="en-US" dirty="0"/>
          </a:p>
          <a:p>
            <a:endParaRPr lang="en-US" dirty="0"/>
          </a:p>
          <a:p>
            <a:r>
              <a:rPr lang="en-US" dirty="0"/>
              <a:t>Hint:</a:t>
            </a:r>
            <a:r>
              <a:rPr lang="en-US" baseline="0" dirty="0"/>
              <a:t> </a:t>
            </a:r>
            <a:r>
              <a:rPr lang="en-US" dirty="0"/>
              <a:t>The use of travel behaviors and activity as a means of forecasting travel service provision can be biased because current behaviors reflect constrained choices, not true demand (Martens,</a:t>
            </a:r>
            <a:r>
              <a:rPr lang="en-US" baseline="0" dirty="0"/>
              <a:t> 2017 as cited by </a:t>
            </a:r>
            <a:r>
              <a:rPr lang="en-US" baseline="0" dirty="0" err="1"/>
              <a:t>Lubitow</a:t>
            </a:r>
            <a:r>
              <a:rPr lang="en-US" baseline="0" dirty="0"/>
              <a:t> et al</a:t>
            </a:r>
            <a:r>
              <a:rPr lang="en-US" dirty="0"/>
              <a:t>., 2019). For example, people aged 18 to 64 with disabilities make 28% fewer trips per day (2.6 v. 3.6 trips) on average than people without disabilities. The disparity is even more significant for non-workers.</a:t>
            </a:r>
          </a:p>
          <a:p>
            <a:endParaRPr lang="en-US" dirty="0"/>
          </a:p>
          <a:p>
            <a:r>
              <a:rPr lang="en-US" dirty="0"/>
              <a:t>References:</a:t>
            </a:r>
          </a:p>
          <a:p>
            <a:r>
              <a:rPr lang="en-US" sz="1200" kern="1200" dirty="0" err="1">
                <a:solidFill>
                  <a:schemeClr val="tx1"/>
                </a:solidFill>
                <a:effectLst/>
                <a:latin typeface="+mn-lt"/>
                <a:ea typeface="+mn-ea"/>
                <a:cs typeface="+mn-cs"/>
              </a:rPr>
              <a:t>Lubitow</a:t>
            </a:r>
            <a:r>
              <a:rPr lang="en-US" sz="1200" kern="1200" dirty="0">
                <a:solidFill>
                  <a:schemeClr val="tx1"/>
                </a:solidFill>
                <a:effectLst/>
                <a:latin typeface="+mn-lt"/>
                <a:ea typeface="+mn-ea"/>
                <a:cs typeface="+mn-cs"/>
              </a:rPr>
              <a:t>, A.; </a:t>
            </a:r>
            <a:r>
              <a:rPr lang="en-US" sz="1200" kern="1200" dirty="0" err="1">
                <a:solidFill>
                  <a:schemeClr val="tx1"/>
                </a:solidFill>
                <a:effectLst/>
                <a:latin typeface="+mn-lt"/>
                <a:ea typeface="+mn-ea"/>
                <a:cs typeface="+mn-cs"/>
              </a:rPr>
              <a:t>Liévanos</a:t>
            </a:r>
            <a:r>
              <a:rPr lang="en-US" sz="1200" kern="1200" dirty="0">
                <a:solidFill>
                  <a:schemeClr val="tx1"/>
                </a:solidFill>
                <a:effectLst/>
                <a:latin typeface="+mn-lt"/>
                <a:ea typeface="+mn-ea"/>
                <a:cs typeface="+mn-cs"/>
              </a:rPr>
              <a:t>, R., McGee, J., Carpenter, E. (2019). Developing data, models, and tools to enhance transportation equity. NITC-RR-1122. Portland, OR: Transportation Research and Education Center (TREC). </a:t>
            </a:r>
            <a:r>
              <a:rPr lang="en-US" sz="1200" u="sng" kern="1200" dirty="0">
                <a:solidFill>
                  <a:schemeClr val="tx1"/>
                </a:solidFill>
                <a:effectLst/>
                <a:latin typeface="+mn-lt"/>
                <a:ea typeface="+mn-ea"/>
                <a:cs typeface="+mn-cs"/>
                <a:hlinkClick r:id="rId3"/>
              </a:rPr>
              <a:t>https://pdxscholar.library.pdx.edu/trec_reports/199/</a:t>
            </a:r>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C8FD255F-D2A0-4ACD-9301-5AA503E90BB0}" type="slidenum">
              <a:rPr lang="en-US" smtClean="0"/>
              <a:t>3</a:t>
            </a:fld>
            <a:endParaRPr lang="en-US"/>
          </a:p>
        </p:txBody>
      </p:sp>
    </p:spTree>
    <p:extLst>
      <p:ext uri="{BB962C8B-B14F-4D97-AF65-F5344CB8AC3E}">
        <p14:creationId xmlns:p14="http://schemas.microsoft.com/office/powerpoint/2010/main" val="605808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Talking Points:</a:t>
            </a:r>
          </a:p>
          <a:p>
            <a:r>
              <a:rPr lang="en-US" baseline="0" dirty="0"/>
              <a:t>The type and quality of data collected affects the equity outcomes of transportation decisions and investments.</a:t>
            </a:r>
          </a:p>
          <a:p>
            <a:endParaRPr lang="en-US" baseline="0" dirty="0"/>
          </a:p>
          <a:p>
            <a:r>
              <a:rPr lang="en-US" baseline="0" dirty="0"/>
              <a:t>References: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NHTS. (2017). National</a:t>
            </a:r>
            <a:r>
              <a:rPr lang="en-US" baseline="0" dirty="0"/>
              <a:t> Household Travel Survey. https://nhts.ornl.gov/ </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C8FD255F-D2A0-4ACD-9301-5AA503E90BB0}" type="slidenum">
              <a:rPr lang="en-US" smtClean="0"/>
              <a:t>4</a:t>
            </a:fld>
            <a:endParaRPr lang="en-US"/>
          </a:p>
        </p:txBody>
      </p:sp>
    </p:spTree>
    <p:extLst>
      <p:ext uri="{BB962C8B-B14F-4D97-AF65-F5344CB8AC3E}">
        <p14:creationId xmlns:p14="http://schemas.microsoft.com/office/powerpoint/2010/main" val="3790076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a:t>
            </a:r>
            <a:r>
              <a:rPr lang="en-US" baseline="0" dirty="0"/>
              <a:t> Points:</a:t>
            </a:r>
          </a:p>
          <a:p>
            <a:r>
              <a:rPr lang="en-US" baseline="0" dirty="0"/>
              <a:t>Aggregation bias – group (aggregated) results differ from individual data. It leads to the “ecological fallacy”, which is an inference that the characteristics of group is representative of the sub-group or the individual</a:t>
            </a:r>
          </a:p>
          <a:p>
            <a:r>
              <a:rPr lang="en-US" baseline="0" dirty="0"/>
              <a:t>Coverage bias – members of the population of interest are not in the sampling (e.g., not all households have access to the survey medium)</a:t>
            </a:r>
          </a:p>
          <a:p>
            <a:r>
              <a:rPr lang="en-US" baseline="0" dirty="0"/>
              <a:t>Non-response bias – households or individuals selected for the survey/data collection do not respond and differ systemically from households or individuals that do respond to the survey/data collection</a:t>
            </a:r>
          </a:p>
          <a:p>
            <a:r>
              <a:rPr lang="en-US" baseline="0" dirty="0"/>
              <a:t>Sampling bias – the sample selected is not representative of the population or the survey/data collection method influences the outcome of the results </a:t>
            </a:r>
          </a:p>
          <a:p>
            <a:r>
              <a:rPr lang="en-US" baseline="0" dirty="0"/>
              <a:t>Selection bias – sample selection is not adequately randomized</a:t>
            </a:r>
          </a:p>
          <a:p>
            <a:r>
              <a:rPr lang="en-US" baseline="0" dirty="0"/>
              <a:t>Social desirability bias – underreporting of socially undesirable attitudes and behaviors</a:t>
            </a:r>
          </a:p>
          <a:p>
            <a:endParaRPr lang="en-US" baseline="0" dirty="0"/>
          </a:p>
          <a:p>
            <a:r>
              <a:rPr lang="en-US" dirty="0"/>
              <a:t>Suggestion:</a:t>
            </a:r>
          </a:p>
          <a:p>
            <a:r>
              <a:rPr lang="en-US" dirty="0"/>
              <a:t>Before you move to the next slide, complete the knowledge probe activity Module 3 Probe Question #2 (see the module outline for more information):</a:t>
            </a:r>
          </a:p>
          <a:p>
            <a:r>
              <a:rPr lang="en-US" dirty="0"/>
              <a:t>How can bias in travel</a:t>
            </a:r>
            <a:r>
              <a:rPr lang="en-US" baseline="0" dirty="0"/>
              <a:t> surveys and big data create inequities when evaluating travel patterns and behavior?</a:t>
            </a:r>
          </a:p>
          <a:p>
            <a:endParaRPr lang="en-US" dirty="0"/>
          </a:p>
          <a:p>
            <a:r>
              <a:rPr lang="en-US" dirty="0"/>
              <a:t>References:</a:t>
            </a:r>
          </a:p>
          <a:p>
            <a:r>
              <a:rPr lang="en-US" sz="1200" kern="1200" dirty="0">
                <a:solidFill>
                  <a:schemeClr val="tx1"/>
                </a:solidFill>
                <a:effectLst/>
                <a:latin typeface="+mn-lt"/>
                <a:ea typeface="+mn-ea"/>
                <a:cs typeface="+mn-cs"/>
              </a:rPr>
              <a:t>Griffin, G., </a:t>
            </a:r>
            <a:r>
              <a:rPr lang="en-US" sz="1200" kern="1200" dirty="0" err="1">
                <a:solidFill>
                  <a:schemeClr val="tx1"/>
                </a:solidFill>
                <a:effectLst/>
                <a:latin typeface="+mn-lt"/>
                <a:ea typeface="+mn-ea"/>
                <a:cs typeface="+mn-cs"/>
              </a:rPr>
              <a:t>Mulhall</a:t>
            </a:r>
            <a:r>
              <a:rPr lang="en-US" sz="1200" kern="1200" dirty="0">
                <a:solidFill>
                  <a:schemeClr val="tx1"/>
                </a:solidFill>
                <a:effectLst/>
                <a:latin typeface="+mn-lt"/>
                <a:ea typeface="+mn-ea"/>
                <a:cs typeface="+mn-cs"/>
              </a:rPr>
              <a:t>, M., and </a:t>
            </a:r>
            <a:r>
              <a:rPr lang="en-US" sz="1200" kern="1200" dirty="0" err="1">
                <a:solidFill>
                  <a:schemeClr val="tx1"/>
                </a:solidFill>
                <a:effectLst/>
                <a:latin typeface="+mn-lt"/>
                <a:ea typeface="+mn-ea"/>
                <a:cs typeface="+mn-cs"/>
              </a:rPr>
              <a:t>Simek</a:t>
            </a:r>
            <a:r>
              <a:rPr lang="en-US" sz="1200" kern="1200" dirty="0">
                <a:solidFill>
                  <a:schemeClr val="tx1"/>
                </a:solidFill>
                <a:effectLst/>
                <a:latin typeface="+mn-lt"/>
                <a:ea typeface="+mn-ea"/>
                <a:cs typeface="+mn-cs"/>
              </a:rPr>
              <a:t>, C. (2018). Sources and mitigation of bias in big data for transportation safety. </a:t>
            </a:r>
            <a:r>
              <a:rPr lang="en-US" sz="1200" u="sng" kern="1200" dirty="0">
                <a:solidFill>
                  <a:schemeClr val="tx1"/>
                </a:solidFill>
                <a:effectLst/>
                <a:latin typeface="+mn-lt"/>
                <a:ea typeface="+mn-ea"/>
                <a:cs typeface="+mn-cs"/>
                <a:hlinkClick r:id="rId3"/>
              </a:rPr>
              <a:t>https://safed.vtti.vt.edu/wp-content/uploads/2020/07/02-026_Final-Research-Report_Final.pdf</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Freedman, D. (1999). Ecological inference and the ecological fallacy. https://web.stanford.edu/class/ed260/freedman549.pdf </a:t>
            </a:r>
          </a:p>
          <a:p>
            <a:endParaRPr lang="en-US" sz="1200" kern="1200" dirty="0">
              <a:solidFill>
                <a:schemeClr val="tx1"/>
              </a:solidFill>
              <a:effectLst/>
              <a:latin typeface="+mn-lt"/>
              <a:ea typeface="+mn-ea"/>
              <a:cs typeface="+mn-cs"/>
            </a:endParaRPr>
          </a:p>
          <a:p>
            <a:r>
              <a:rPr lang="en-US" sz="1200" kern="1200" dirty="0" err="1">
                <a:solidFill>
                  <a:schemeClr val="tx1"/>
                </a:solidFill>
                <a:effectLst/>
                <a:latin typeface="+mn-lt"/>
                <a:ea typeface="+mn-ea"/>
                <a:cs typeface="+mn-cs"/>
              </a:rPr>
              <a:t>Bonnell</a:t>
            </a:r>
            <a:r>
              <a:rPr lang="en-US" sz="1200" kern="1200" dirty="0">
                <a:solidFill>
                  <a:schemeClr val="tx1"/>
                </a:solidFill>
                <a:effectLst/>
                <a:latin typeface="+mn-lt"/>
                <a:ea typeface="+mn-ea"/>
                <a:cs typeface="+mn-cs"/>
              </a:rPr>
              <a:t>, P.,</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Bayart</a:t>
            </a:r>
            <a:r>
              <a:rPr lang="en-US" sz="1200" kern="1200" baseline="0" dirty="0">
                <a:solidFill>
                  <a:schemeClr val="tx1"/>
                </a:solidFill>
                <a:effectLst/>
                <a:latin typeface="+mn-lt"/>
                <a:ea typeface="+mn-ea"/>
                <a:cs typeface="+mn-cs"/>
              </a:rPr>
              <a:t>, C., and Smith, B. (2015). Workshop synthesis: comparing and combining survey modes. https://www.sciencedirect.com/science/article/pii/S2352146515003014?via%3Dihub </a:t>
            </a:r>
          </a:p>
          <a:p>
            <a:endParaRPr lang="en-US" sz="1200" b="0" i="0" kern="1200" dirty="0">
              <a:solidFill>
                <a:schemeClr val="tx1"/>
              </a:solidFill>
              <a:effectLst/>
              <a:latin typeface="+mn-lt"/>
              <a:ea typeface="+mn-ea"/>
              <a:cs typeface="+mn-cs"/>
            </a:endParaRPr>
          </a:p>
          <a:p>
            <a:r>
              <a:rPr lang="en-US" sz="1200" b="0" i="0" kern="1200" dirty="0" err="1">
                <a:solidFill>
                  <a:schemeClr val="tx1"/>
                </a:solidFill>
                <a:effectLst/>
                <a:latin typeface="+mn-lt"/>
                <a:ea typeface="+mn-ea"/>
                <a:cs typeface="+mn-cs"/>
              </a:rPr>
              <a:t>Latkin</a:t>
            </a:r>
            <a:r>
              <a:rPr lang="en-US" sz="1200" b="0" i="0" kern="1200" dirty="0">
                <a:solidFill>
                  <a:schemeClr val="tx1"/>
                </a:solidFill>
                <a:effectLst/>
                <a:latin typeface="+mn-lt"/>
                <a:ea typeface="+mn-ea"/>
                <a:cs typeface="+mn-cs"/>
              </a:rPr>
              <a:t>, C. A., Edwards, C., Davey-Rothwell, M. A., &amp; Tobin, K. E. (2017). The relationship between social desirability bias and self-reports of health, substance use, and social network factors among urban substance users in Baltimore, Maryland. </a:t>
            </a:r>
            <a:r>
              <a:rPr lang="en-US" sz="1200" b="0" i="1" kern="1200" dirty="0">
                <a:solidFill>
                  <a:schemeClr val="tx1"/>
                </a:solidFill>
                <a:effectLst/>
                <a:latin typeface="+mn-lt"/>
                <a:ea typeface="+mn-ea"/>
                <a:cs typeface="+mn-cs"/>
              </a:rPr>
              <a:t>Addictive behaviors</a:t>
            </a:r>
            <a:r>
              <a:rPr lang="en-US" sz="1200" b="0" i="0" kern="1200" dirty="0">
                <a:solidFill>
                  <a:schemeClr val="tx1"/>
                </a:solidFill>
                <a:effectLst/>
                <a:latin typeface="+mn-lt"/>
                <a:ea typeface="+mn-ea"/>
                <a:cs typeface="+mn-cs"/>
              </a:rPr>
              <a:t>, </a:t>
            </a:r>
            <a:r>
              <a:rPr lang="en-US" sz="1200" b="0" i="1" kern="1200" dirty="0">
                <a:solidFill>
                  <a:schemeClr val="tx1"/>
                </a:solidFill>
                <a:effectLst/>
                <a:latin typeface="+mn-lt"/>
                <a:ea typeface="+mn-ea"/>
                <a:cs typeface="+mn-cs"/>
              </a:rPr>
              <a:t>73</a:t>
            </a:r>
            <a:r>
              <a:rPr lang="en-US" sz="1200" b="0" i="0" kern="1200" dirty="0">
                <a:solidFill>
                  <a:schemeClr val="tx1"/>
                </a:solidFill>
                <a:effectLst/>
                <a:latin typeface="+mn-lt"/>
                <a:ea typeface="+mn-ea"/>
                <a:cs typeface="+mn-cs"/>
              </a:rPr>
              <a:t>, 133–136. https://doi.org/10.1016/j.addbeh.2017.05.005 </a:t>
            </a:r>
            <a:endParaRPr lang="en-US" sz="1200" kern="1200" baseline="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8FD255F-D2A0-4ACD-9301-5AA503E90BB0}" type="slidenum">
              <a:rPr lang="en-US" smtClean="0"/>
              <a:t>5</a:t>
            </a:fld>
            <a:endParaRPr lang="en-US"/>
          </a:p>
        </p:txBody>
      </p:sp>
    </p:spTree>
    <p:extLst>
      <p:ext uri="{BB962C8B-B14F-4D97-AF65-F5344CB8AC3E}">
        <p14:creationId xmlns:p14="http://schemas.microsoft.com/office/powerpoint/2010/main" val="1901772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 </a:t>
            </a:r>
          </a:p>
          <a:p>
            <a:r>
              <a:rPr lang="en-US" dirty="0"/>
              <a:t>There are several methods that transportation professional</a:t>
            </a:r>
            <a:r>
              <a:rPr lang="en-US" baseline="0" dirty="0"/>
              <a:t>s can employ to conduct travel surveys.</a:t>
            </a:r>
          </a:p>
          <a:p>
            <a:r>
              <a:rPr lang="en-US" baseline="0" dirty="0"/>
              <a:t>The traditional one-day travel diary is completed via paper survey (mailed or in-person) or online survey (email, </a:t>
            </a:r>
            <a:r>
              <a:rPr lang="en-US" baseline="0" dirty="0" err="1"/>
              <a:t>weblink</a:t>
            </a:r>
            <a:r>
              <a:rPr lang="en-US" baseline="0" dirty="0"/>
              <a:t>, etc.).</a:t>
            </a:r>
          </a:p>
          <a:p>
            <a:r>
              <a:rPr lang="en-US" baseline="0" dirty="0"/>
              <a:t>GPS is a passive method to collect travel data via smartphones and other platforms with GPS technology. </a:t>
            </a:r>
          </a:p>
          <a:p>
            <a:endParaRPr lang="en-US" baseline="0" dirty="0"/>
          </a:p>
          <a:p>
            <a:r>
              <a:rPr lang="en-US" dirty="0"/>
              <a:t>References:</a:t>
            </a:r>
          </a:p>
          <a:p>
            <a:r>
              <a:rPr lang="en-US" dirty="0" err="1"/>
              <a:t>Prelipceana</a:t>
            </a:r>
            <a:r>
              <a:rPr lang="en-US" dirty="0"/>
              <a:t>, A.,</a:t>
            </a:r>
            <a:r>
              <a:rPr lang="en-US" baseline="0" dirty="0"/>
              <a:t> </a:t>
            </a:r>
            <a:r>
              <a:rPr lang="en-US" dirty="0" err="1"/>
              <a:t>Susiloa</a:t>
            </a:r>
            <a:r>
              <a:rPr lang="en-US" dirty="0"/>
              <a:t>, Y.,</a:t>
            </a:r>
            <a:r>
              <a:rPr lang="en-US" baseline="0" dirty="0"/>
              <a:t> and </a:t>
            </a:r>
            <a:r>
              <a:rPr lang="en-US" dirty="0" err="1"/>
              <a:t>Gidófalvib</a:t>
            </a:r>
            <a:r>
              <a:rPr lang="en-US" dirty="0"/>
              <a:t>, G. (2018). Collecting travel diaries: Current state of the art, best practices, and future research directions. https://www.sciencedirect.com/science/article/pii/S2352146518301832 </a:t>
            </a:r>
          </a:p>
          <a:p>
            <a:endParaRPr lang="en-US" dirty="0"/>
          </a:p>
          <a:p>
            <a:r>
              <a:rPr lang="en-US" dirty="0"/>
              <a:t>NHTS. (2017). National</a:t>
            </a:r>
            <a:r>
              <a:rPr lang="en-US" baseline="0" dirty="0"/>
              <a:t> Household Travel Survey. https://nhts.ornl.gov/ </a:t>
            </a:r>
            <a:endParaRPr lang="en-US" dirty="0"/>
          </a:p>
        </p:txBody>
      </p:sp>
      <p:sp>
        <p:nvSpPr>
          <p:cNvPr id="4" name="Slide Number Placeholder 3"/>
          <p:cNvSpPr>
            <a:spLocks noGrp="1"/>
          </p:cNvSpPr>
          <p:nvPr>
            <p:ph type="sldNum" sz="quarter" idx="5"/>
          </p:nvPr>
        </p:nvSpPr>
        <p:spPr/>
        <p:txBody>
          <a:bodyPr/>
          <a:lstStyle/>
          <a:p>
            <a:fld id="{C8FD255F-D2A0-4ACD-9301-5AA503E90BB0}" type="slidenum">
              <a:rPr lang="en-US" smtClean="0"/>
              <a:t>6</a:t>
            </a:fld>
            <a:endParaRPr lang="en-US"/>
          </a:p>
        </p:txBody>
      </p:sp>
    </p:spTree>
    <p:extLst>
      <p:ext uri="{BB962C8B-B14F-4D97-AF65-F5344CB8AC3E}">
        <p14:creationId xmlns:p14="http://schemas.microsoft.com/office/powerpoint/2010/main" val="6088284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Suggestion:</a:t>
            </a:r>
          </a:p>
          <a:p>
            <a:r>
              <a:rPr lang="en-US" dirty="0"/>
              <a:t>Before you move to the next slide, complete the knowledge probe activity Module 3 Probe Question #3 (see the module outline for more information):</a:t>
            </a:r>
          </a:p>
          <a:p>
            <a:r>
              <a:rPr lang="en-US" dirty="0"/>
              <a:t>What are some</a:t>
            </a:r>
            <a:r>
              <a:rPr lang="en-US" baseline="0" dirty="0"/>
              <a:t> other limitations of travel surveys? How do these limitations affect underserved populations?</a:t>
            </a:r>
            <a:endParaRPr lang="en-US" dirty="0"/>
          </a:p>
          <a:p>
            <a:endParaRPr lang="en-US" dirty="0"/>
          </a:p>
          <a:p>
            <a:r>
              <a:rPr lang="en-US" dirty="0"/>
              <a:t>Hint</a:t>
            </a:r>
            <a:r>
              <a:rPr lang="en-US" baseline="0" dirty="0"/>
              <a:t> for limitations of travel surveys:</a:t>
            </a:r>
            <a:endParaRPr lang="en-US" dirty="0"/>
          </a:p>
          <a:p>
            <a:pPr marL="171450" indent="-171450">
              <a:buFont typeface="Arial" panose="020B0604020202020204" pitchFamily="34" charset="0"/>
              <a:buChar char="•"/>
            </a:pPr>
            <a:r>
              <a:rPr lang="en-US" dirty="0"/>
              <a:t>Routine variation in travel behaviors that is missed by the popular single-day activity survey</a:t>
            </a:r>
          </a:p>
          <a:p>
            <a:pPr marL="171450" indent="-171450">
              <a:buFont typeface="Arial" panose="020B0604020202020204" pitchFamily="34" charset="0"/>
              <a:buChar char="•"/>
            </a:pPr>
            <a:r>
              <a:rPr lang="en-US" dirty="0"/>
              <a:t>The potential for misclassification of responses to survey questions</a:t>
            </a:r>
          </a:p>
          <a:p>
            <a:pPr marL="171450" indent="-171450">
              <a:buFont typeface="Arial" panose="020B0604020202020204" pitchFamily="34" charset="0"/>
              <a:buChar char="•"/>
            </a:pPr>
            <a:r>
              <a:rPr lang="en-US" dirty="0"/>
              <a:t>Underrepresentation of low-income, BIPOC, and transit-dependent communities in survey data</a:t>
            </a:r>
          </a:p>
          <a:p>
            <a:pPr marL="0" indent="0" algn="r">
              <a:buFont typeface="Arial" panose="020B0604020202020204" pitchFamily="34" charset="0"/>
              <a:buNone/>
            </a:pPr>
            <a:r>
              <a:rPr lang="en-US" dirty="0"/>
              <a:t>-Rizzo and </a:t>
            </a:r>
            <a:r>
              <a:rPr lang="en-US" dirty="0" err="1"/>
              <a:t>Erhardt</a:t>
            </a:r>
            <a:r>
              <a:rPr lang="en-US" dirty="0"/>
              <a:t>, 2016;</a:t>
            </a:r>
            <a:r>
              <a:rPr lang="en-US" baseline="0" dirty="0"/>
              <a:t> </a:t>
            </a:r>
            <a:r>
              <a:rPr lang="en-US" baseline="0" dirty="0" err="1"/>
              <a:t>Paleti</a:t>
            </a:r>
            <a:r>
              <a:rPr lang="en-US" baseline="0" dirty="0"/>
              <a:t> and </a:t>
            </a:r>
            <a:r>
              <a:rPr lang="en-US" baseline="0" dirty="0" err="1"/>
              <a:t>Lacramioara</a:t>
            </a:r>
            <a:r>
              <a:rPr lang="en-US" baseline="0" dirty="0"/>
              <a:t>, 2017 as cited by </a:t>
            </a:r>
            <a:r>
              <a:rPr lang="en-US" baseline="0" dirty="0" err="1"/>
              <a:t>Lubitow</a:t>
            </a:r>
            <a:r>
              <a:rPr lang="en-US" baseline="0" dirty="0"/>
              <a:t> et al., 2021</a:t>
            </a:r>
            <a:endParaRPr lang="en-US" dirty="0"/>
          </a:p>
          <a:p>
            <a:pPr marL="0" indent="0">
              <a:buFont typeface="Arial" panose="020B0604020202020204" pitchFamily="34" charset="0"/>
              <a:buNone/>
            </a:pPr>
            <a:endParaRPr lang="en-US" dirty="0"/>
          </a:p>
          <a:p>
            <a:r>
              <a:rPr lang="en-US" dirty="0"/>
              <a:t>References:</a:t>
            </a:r>
          </a:p>
          <a:p>
            <a:r>
              <a:rPr lang="en-US" sz="1200" kern="1200" dirty="0" err="1">
                <a:solidFill>
                  <a:schemeClr val="tx1"/>
                </a:solidFill>
                <a:effectLst/>
                <a:latin typeface="+mn-lt"/>
                <a:ea typeface="+mn-ea"/>
                <a:cs typeface="+mn-cs"/>
              </a:rPr>
              <a:t>Lubitow</a:t>
            </a:r>
            <a:r>
              <a:rPr lang="en-US" sz="1200" kern="1200" dirty="0">
                <a:solidFill>
                  <a:schemeClr val="tx1"/>
                </a:solidFill>
                <a:effectLst/>
                <a:latin typeface="+mn-lt"/>
                <a:ea typeface="+mn-ea"/>
                <a:cs typeface="+mn-cs"/>
              </a:rPr>
              <a:t>, A.; </a:t>
            </a:r>
            <a:r>
              <a:rPr lang="en-US" sz="1200" kern="1200" dirty="0" err="1">
                <a:solidFill>
                  <a:schemeClr val="tx1"/>
                </a:solidFill>
                <a:effectLst/>
                <a:latin typeface="+mn-lt"/>
                <a:ea typeface="+mn-ea"/>
                <a:cs typeface="+mn-cs"/>
              </a:rPr>
              <a:t>Liévanos</a:t>
            </a:r>
            <a:r>
              <a:rPr lang="en-US" sz="1200" kern="1200" dirty="0">
                <a:solidFill>
                  <a:schemeClr val="tx1"/>
                </a:solidFill>
                <a:effectLst/>
                <a:latin typeface="+mn-lt"/>
                <a:ea typeface="+mn-ea"/>
                <a:cs typeface="+mn-cs"/>
              </a:rPr>
              <a:t>, R., Carpenter, E. and McGee, J. (2021). Transformative transportation survey methods: Enhancing household transportation survey methods for hard-to-reach populations. </a:t>
            </a:r>
            <a:r>
              <a:rPr lang="en-US" sz="1200" u="sng" kern="1200" dirty="0">
                <a:solidFill>
                  <a:schemeClr val="tx1"/>
                </a:solidFill>
                <a:effectLst/>
                <a:latin typeface="+mn-lt"/>
                <a:ea typeface="+mn-ea"/>
                <a:cs typeface="+mn-cs"/>
                <a:hlinkClick r:id="rId3"/>
              </a:rPr>
              <a:t>https://www.sciencedirect.com/science/article/abs/pii/S1361920921002510</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err="1">
                <a:solidFill>
                  <a:schemeClr val="tx1"/>
                </a:solidFill>
                <a:effectLst/>
                <a:latin typeface="+mn-lt"/>
                <a:ea typeface="+mn-ea"/>
                <a:cs typeface="+mn-cs"/>
              </a:rPr>
              <a:t>Lubitow</a:t>
            </a:r>
            <a:r>
              <a:rPr lang="en-US" sz="1200" kern="1200" dirty="0">
                <a:solidFill>
                  <a:schemeClr val="tx1"/>
                </a:solidFill>
                <a:effectLst/>
                <a:latin typeface="+mn-lt"/>
                <a:ea typeface="+mn-ea"/>
                <a:cs typeface="+mn-cs"/>
              </a:rPr>
              <a:t>, A.; </a:t>
            </a:r>
            <a:r>
              <a:rPr lang="en-US" sz="1200" kern="1200" dirty="0" err="1">
                <a:solidFill>
                  <a:schemeClr val="tx1"/>
                </a:solidFill>
                <a:effectLst/>
                <a:latin typeface="+mn-lt"/>
                <a:ea typeface="+mn-ea"/>
                <a:cs typeface="+mn-cs"/>
              </a:rPr>
              <a:t>Liévanos</a:t>
            </a:r>
            <a:r>
              <a:rPr lang="en-US" sz="1200" kern="1200" dirty="0">
                <a:solidFill>
                  <a:schemeClr val="tx1"/>
                </a:solidFill>
                <a:effectLst/>
                <a:latin typeface="+mn-lt"/>
                <a:ea typeface="+mn-ea"/>
                <a:cs typeface="+mn-cs"/>
              </a:rPr>
              <a:t>, R., McGee, J., Carpenter, E. (2019). Developing data, models, and tools to enhance transportation equity. NITC-RR-1122. Portland, OR: Transportation Research and Education Center (TREC). </a:t>
            </a:r>
            <a:r>
              <a:rPr lang="en-US" sz="1200" u="sng" kern="1200" dirty="0">
                <a:solidFill>
                  <a:schemeClr val="tx1"/>
                </a:solidFill>
                <a:effectLst/>
                <a:latin typeface="+mn-lt"/>
                <a:ea typeface="+mn-ea"/>
                <a:cs typeface="+mn-cs"/>
                <a:hlinkClick r:id="rId4"/>
              </a:rPr>
              <a:t>https://pdxscholar.library.pdx.edu/trec_reports/199/</a:t>
            </a:r>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C8FD255F-D2A0-4ACD-9301-5AA503E90BB0}" type="slidenum">
              <a:rPr lang="en-US" smtClean="0"/>
              <a:t>7</a:t>
            </a:fld>
            <a:endParaRPr lang="en-US"/>
          </a:p>
        </p:txBody>
      </p:sp>
    </p:spTree>
    <p:extLst>
      <p:ext uri="{BB962C8B-B14F-4D97-AF65-F5344CB8AC3E}">
        <p14:creationId xmlns:p14="http://schemas.microsoft.com/office/powerpoint/2010/main" val="2660676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r>
              <a:rPr lang="en-US" dirty="0"/>
              <a:t>To address the equity challenges</a:t>
            </a:r>
            <a:r>
              <a:rPr lang="en-US" baseline="0" dirty="0"/>
              <a:t> in travel surveys, transportation practitioners can apply several strategies during survey development, dissemination, and analysis. </a:t>
            </a:r>
          </a:p>
          <a:p>
            <a:endParaRPr lang="en-US" baseline="0" dirty="0"/>
          </a:p>
          <a:p>
            <a:r>
              <a:rPr lang="en-US" dirty="0"/>
              <a:t>Before you move to the next slide, complete the knowledge probe activity Module 3 Probe Question #4 (see the module outline for more information):</a:t>
            </a:r>
          </a:p>
          <a:p>
            <a:r>
              <a:rPr lang="en-US" dirty="0"/>
              <a:t>What</a:t>
            </a:r>
            <a:r>
              <a:rPr lang="en-US" baseline="0" dirty="0"/>
              <a:t> are some other strategies that can address equity challenges on travel surveys? Describe what the strategies are and explain how they advance equity.</a:t>
            </a:r>
            <a:endParaRPr lang="en-US" dirty="0"/>
          </a:p>
          <a:p>
            <a:endParaRPr lang="en-US" dirty="0"/>
          </a:p>
          <a:p>
            <a:r>
              <a:rPr lang="en-US" dirty="0"/>
              <a:t>References:</a:t>
            </a:r>
          </a:p>
          <a:p>
            <a:r>
              <a:rPr lang="en-US" sz="1200" kern="1200" dirty="0" err="1">
                <a:solidFill>
                  <a:schemeClr val="tx1"/>
                </a:solidFill>
                <a:effectLst/>
                <a:latin typeface="+mn-lt"/>
                <a:ea typeface="+mn-ea"/>
                <a:cs typeface="+mn-cs"/>
              </a:rPr>
              <a:t>Lubitow</a:t>
            </a:r>
            <a:r>
              <a:rPr lang="en-US" sz="1200" kern="1200" dirty="0">
                <a:solidFill>
                  <a:schemeClr val="tx1"/>
                </a:solidFill>
                <a:effectLst/>
                <a:latin typeface="+mn-lt"/>
                <a:ea typeface="+mn-ea"/>
                <a:cs typeface="+mn-cs"/>
              </a:rPr>
              <a:t>, A.; </a:t>
            </a:r>
            <a:r>
              <a:rPr lang="en-US" sz="1200" kern="1200" dirty="0" err="1">
                <a:solidFill>
                  <a:schemeClr val="tx1"/>
                </a:solidFill>
                <a:effectLst/>
                <a:latin typeface="+mn-lt"/>
                <a:ea typeface="+mn-ea"/>
                <a:cs typeface="+mn-cs"/>
              </a:rPr>
              <a:t>Liévanos</a:t>
            </a:r>
            <a:r>
              <a:rPr lang="en-US" sz="1200" kern="1200" dirty="0">
                <a:solidFill>
                  <a:schemeClr val="tx1"/>
                </a:solidFill>
                <a:effectLst/>
                <a:latin typeface="+mn-lt"/>
                <a:ea typeface="+mn-ea"/>
                <a:cs typeface="+mn-cs"/>
              </a:rPr>
              <a:t>, R., Carpenter, E. and McGee, J. (2021). Transformative transportation survey methods: Enhancing household transportation survey methods for hard-to-reach populations. </a:t>
            </a:r>
            <a:r>
              <a:rPr lang="en-US" sz="1200" u="sng" kern="1200" dirty="0">
                <a:solidFill>
                  <a:schemeClr val="tx1"/>
                </a:solidFill>
                <a:effectLst/>
                <a:latin typeface="+mn-lt"/>
                <a:ea typeface="+mn-ea"/>
                <a:cs typeface="+mn-cs"/>
                <a:hlinkClick r:id="rId3"/>
              </a:rPr>
              <a:t>https://www.sciencedirect.com/science/article/abs/pii/S1361920921002510</a:t>
            </a:r>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C8FD255F-D2A0-4ACD-9301-5AA503E90BB0}" type="slidenum">
              <a:rPr lang="en-US" smtClean="0"/>
              <a:t>8</a:t>
            </a:fld>
            <a:endParaRPr lang="en-US"/>
          </a:p>
        </p:txBody>
      </p:sp>
    </p:spTree>
    <p:extLst>
      <p:ext uri="{BB962C8B-B14F-4D97-AF65-F5344CB8AC3E}">
        <p14:creationId xmlns:p14="http://schemas.microsoft.com/office/powerpoint/2010/main" val="10127000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r>
              <a:rPr lang="en-US" dirty="0"/>
              <a:t>Big data for</a:t>
            </a:r>
            <a:r>
              <a:rPr lang="en-US" baseline="0" dirty="0"/>
              <a:t> evaluating travel patterns and behavior can be passive or active.</a:t>
            </a:r>
          </a:p>
          <a:p>
            <a:pPr marL="171450" indent="-171450">
              <a:buFont typeface="Arial" panose="020B0604020202020204" pitchFamily="34" charset="0"/>
              <a:buChar char="•"/>
            </a:pPr>
            <a:r>
              <a:rPr lang="en-US" baseline="0" dirty="0"/>
              <a:t>Passive data is collected by tracking the movements of electronic devices.</a:t>
            </a:r>
          </a:p>
          <a:p>
            <a:pPr marL="171450" indent="-171450">
              <a:buFont typeface="Arial" panose="020B0604020202020204" pitchFamily="34" charset="0"/>
              <a:buChar char="•"/>
            </a:pPr>
            <a:r>
              <a:rPr lang="en-US" baseline="0" dirty="0"/>
              <a:t>Active data is input by mobile application users who opt to track their own travel.</a:t>
            </a:r>
            <a:endParaRPr lang="en-US" dirty="0"/>
          </a:p>
          <a:p>
            <a:endParaRPr lang="en-US" dirty="0"/>
          </a:p>
          <a:p>
            <a:r>
              <a:rPr lang="en-US" dirty="0"/>
              <a:t>References:</a:t>
            </a:r>
          </a:p>
          <a:p>
            <a:r>
              <a:rPr lang="en-US" dirty="0" err="1"/>
              <a:t>Sicular</a:t>
            </a:r>
            <a:r>
              <a:rPr lang="en-US" dirty="0"/>
              <a:t>, S. (2013). Gartner’s big data definition consists of three parts, not to be confused with three “V”s. https://blogs.gartner.com/svetlana-sicular/gartners-big-data-definition-consists-of-three-parts-not-to-be-confused-with-three-vs/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ITE. (2020) 2020 ITE developing trends. </a:t>
            </a:r>
            <a:r>
              <a:rPr lang="en-US" sz="1200" u="sng" kern="1200" dirty="0">
                <a:solidFill>
                  <a:schemeClr val="tx1"/>
                </a:solidFill>
                <a:effectLst/>
                <a:latin typeface="+mn-lt"/>
                <a:ea typeface="+mn-ea"/>
                <a:cs typeface="+mn-cs"/>
                <a:hlinkClick r:id="rId3"/>
              </a:rPr>
              <a:t>https://www.ite.org/pub/?id=E0E0B1BC-B252-06AA-3321-784D43999A2E</a:t>
            </a:r>
            <a:r>
              <a:rPr lang="en-US"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fld id="{C8FD255F-D2A0-4ACD-9301-5AA503E90BB0}" type="slidenum">
              <a:rPr lang="en-US" smtClean="0"/>
              <a:t>9</a:t>
            </a:fld>
            <a:endParaRPr lang="en-US"/>
          </a:p>
        </p:txBody>
      </p:sp>
    </p:spTree>
    <p:extLst>
      <p:ext uri="{BB962C8B-B14F-4D97-AF65-F5344CB8AC3E}">
        <p14:creationId xmlns:p14="http://schemas.microsoft.com/office/powerpoint/2010/main" val="1645486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3015FFE-4912-417B-9E0F-2691064A3C3A}" type="datetime1">
              <a:rPr lang="en-US" smtClean="0"/>
              <a:t>5/31/2022</a:t>
            </a:fld>
            <a:endParaRPr lang="en-US"/>
          </a:p>
        </p:txBody>
      </p:sp>
      <p:sp>
        <p:nvSpPr>
          <p:cNvPr id="5" name="Footer Placeholder 4"/>
          <p:cNvSpPr>
            <a:spLocks noGrp="1"/>
          </p:cNvSpPr>
          <p:nvPr>
            <p:ph type="ftr" sz="quarter" idx="11"/>
          </p:nvPr>
        </p:nvSpPr>
        <p:spPr/>
        <p:txBody>
          <a:bodyPr/>
          <a:lstStyle/>
          <a:p>
            <a:r>
              <a:rPr lang="en-US"/>
              <a:t>The Transportation Equity Curriculum: Equity in Travel Analysis</a:t>
            </a:r>
          </a:p>
        </p:txBody>
      </p:sp>
      <p:sp>
        <p:nvSpPr>
          <p:cNvPr id="6" name="Slide Number Placeholder 5"/>
          <p:cNvSpPr>
            <a:spLocks noGrp="1"/>
          </p:cNvSpPr>
          <p:nvPr>
            <p:ph type="sldNum" sz="quarter" idx="12"/>
          </p:nvPr>
        </p:nvSpPr>
        <p:spPr/>
        <p:txBody>
          <a:bodyPr/>
          <a:lstStyle/>
          <a:p>
            <a:fld id="{B043C52F-889A-4849-A758-6578B3DFAC55}" type="slidenum">
              <a:rPr lang="en-US" smtClean="0"/>
              <a:t>‹#›</a:t>
            </a:fld>
            <a:endParaRPr lang="en-US"/>
          </a:p>
        </p:txBody>
      </p:sp>
      <p:grpSp>
        <p:nvGrpSpPr>
          <p:cNvPr id="8" name="Group 7"/>
          <p:cNvGrpSpPr>
            <a:grpSpLocks noChangeAspect="1"/>
          </p:cNvGrpSpPr>
          <p:nvPr/>
        </p:nvGrpSpPr>
        <p:grpSpPr>
          <a:xfrm>
            <a:off x="10455417" y="4680426"/>
            <a:ext cx="1293319" cy="1280160"/>
            <a:chOff x="0" y="8629"/>
            <a:chExt cx="873760" cy="865456"/>
          </a:xfrm>
        </p:grpSpPr>
        <p:grpSp>
          <p:nvGrpSpPr>
            <p:cNvPr id="9" name="Group 8"/>
            <p:cNvGrpSpPr/>
            <p:nvPr/>
          </p:nvGrpSpPr>
          <p:grpSpPr>
            <a:xfrm>
              <a:off x="0" y="438150"/>
              <a:ext cx="873005" cy="435935"/>
              <a:chOff x="0" y="0"/>
              <a:chExt cx="1465167" cy="731520"/>
            </a:xfrm>
          </p:grpSpPr>
          <p:sp>
            <p:nvSpPr>
              <p:cNvPr id="11" name="Rectangle 10"/>
              <p:cNvSpPr/>
              <p:nvPr/>
            </p:nvSpPr>
            <p:spPr>
              <a:xfrm>
                <a:off x="0" y="0"/>
                <a:ext cx="731520" cy="73152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2" name="Rectangle 11"/>
              <p:cNvSpPr/>
              <p:nvPr/>
            </p:nvSpPr>
            <p:spPr>
              <a:xfrm>
                <a:off x="733647" y="0"/>
                <a:ext cx="731520" cy="731520"/>
              </a:xfrm>
              <a:prstGeom prst="rect">
                <a:avLst/>
              </a:prstGeom>
              <a:solidFill>
                <a:schemeClr val="bg1">
                  <a:lumMod val="6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10" name="Rectangle 9"/>
            <p:cNvSpPr/>
            <p:nvPr/>
          </p:nvSpPr>
          <p:spPr>
            <a:xfrm>
              <a:off x="438150" y="8629"/>
              <a:ext cx="435610" cy="435610"/>
            </a:xfrm>
            <a:prstGeom prst="rect">
              <a:avLst/>
            </a:prstGeom>
            <a:solidFill>
              <a:srgbClr val="005E8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13" name="Rectangle 12"/>
          <p:cNvSpPr/>
          <p:nvPr/>
        </p:nvSpPr>
        <p:spPr>
          <a:xfrm flipV="1">
            <a:off x="7983870" y="5200331"/>
            <a:ext cx="2338705" cy="18288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Rectangle 13"/>
          <p:cNvSpPr/>
          <p:nvPr/>
        </p:nvSpPr>
        <p:spPr>
          <a:xfrm flipV="1">
            <a:off x="1699895" y="1047680"/>
            <a:ext cx="2338705" cy="182880"/>
          </a:xfrm>
          <a:prstGeom prst="rect">
            <a:avLst/>
          </a:prstGeom>
          <a:solidFill>
            <a:schemeClr val="accent5">
              <a:lumMod val="50000"/>
            </a:schemeClr>
          </a:solidFill>
          <a:ln w="12700" cap="flat" cmpd="sng" algn="ctr">
            <a:solidFill>
              <a:schemeClr val="accent5">
                <a:lumMod val="50000"/>
              </a:scheme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nvGrpSpPr>
          <p:cNvPr id="15" name="Group 14"/>
          <p:cNvGrpSpPr/>
          <p:nvPr/>
        </p:nvGrpSpPr>
        <p:grpSpPr>
          <a:xfrm rot="10800000">
            <a:off x="200872" y="233185"/>
            <a:ext cx="1088390" cy="1085851"/>
            <a:chOff x="0" y="2519"/>
            <a:chExt cx="873760" cy="871566"/>
          </a:xfrm>
        </p:grpSpPr>
        <p:grpSp>
          <p:nvGrpSpPr>
            <p:cNvPr id="16" name="Group 15"/>
            <p:cNvGrpSpPr/>
            <p:nvPr/>
          </p:nvGrpSpPr>
          <p:grpSpPr>
            <a:xfrm>
              <a:off x="0" y="438129"/>
              <a:ext cx="873004" cy="435956"/>
              <a:chOff x="0" y="-36"/>
              <a:chExt cx="1465167" cy="731556"/>
            </a:xfrm>
          </p:grpSpPr>
          <p:sp>
            <p:nvSpPr>
              <p:cNvPr id="18" name="Rectangle 17"/>
              <p:cNvSpPr/>
              <p:nvPr/>
            </p:nvSpPr>
            <p:spPr>
              <a:xfrm>
                <a:off x="0" y="-36"/>
                <a:ext cx="731521" cy="731520"/>
              </a:xfrm>
              <a:prstGeom prst="rect">
                <a:avLst/>
              </a:prstGeom>
              <a:solidFill>
                <a:srgbClr val="0088B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9" name="Rectangle 18"/>
              <p:cNvSpPr/>
              <p:nvPr/>
            </p:nvSpPr>
            <p:spPr>
              <a:xfrm>
                <a:off x="733647" y="0"/>
                <a:ext cx="731520" cy="731520"/>
              </a:xfrm>
              <a:prstGeom prst="rect">
                <a:avLst/>
              </a:prstGeom>
              <a:solidFill>
                <a:srgbClr val="005E8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17" name="Rectangle 16"/>
            <p:cNvSpPr/>
            <p:nvPr/>
          </p:nvSpPr>
          <p:spPr>
            <a:xfrm>
              <a:off x="438150" y="2519"/>
              <a:ext cx="435610" cy="43561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23" name="Rectangle 22"/>
          <p:cNvSpPr/>
          <p:nvPr/>
        </p:nvSpPr>
        <p:spPr>
          <a:xfrm>
            <a:off x="7332655" y="5152706"/>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4" name="Rectangle 23"/>
          <p:cNvSpPr/>
          <p:nvPr/>
        </p:nvSpPr>
        <p:spPr>
          <a:xfrm>
            <a:off x="2539047" y="1245640"/>
            <a:ext cx="2338705" cy="47625"/>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Tree>
    <p:extLst>
      <p:ext uri="{BB962C8B-B14F-4D97-AF65-F5344CB8AC3E}">
        <p14:creationId xmlns:p14="http://schemas.microsoft.com/office/powerpoint/2010/main" val="290464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F32DB7-10A8-4278-8A10-49C364CECD4C}" type="datetime1">
              <a:rPr lang="en-US" smtClean="0"/>
              <a:t>5/31/2022</a:t>
            </a:fld>
            <a:endParaRPr lang="en-US"/>
          </a:p>
        </p:txBody>
      </p:sp>
      <p:sp>
        <p:nvSpPr>
          <p:cNvPr id="5" name="Footer Placeholder 4"/>
          <p:cNvSpPr>
            <a:spLocks noGrp="1"/>
          </p:cNvSpPr>
          <p:nvPr>
            <p:ph type="ftr" sz="quarter" idx="11"/>
          </p:nvPr>
        </p:nvSpPr>
        <p:spPr/>
        <p:txBody>
          <a:bodyPr/>
          <a:lstStyle/>
          <a:p>
            <a:r>
              <a:rPr lang="en-US"/>
              <a:t>The Transportation Equity Curriculum: Equity in Travel Analysis</a:t>
            </a:r>
          </a:p>
        </p:txBody>
      </p:sp>
      <p:sp>
        <p:nvSpPr>
          <p:cNvPr id="6" name="Slide Number Placeholder 5"/>
          <p:cNvSpPr>
            <a:spLocks noGrp="1"/>
          </p:cNvSpPr>
          <p:nvPr>
            <p:ph type="sldNum" sz="quarter" idx="12"/>
          </p:nvPr>
        </p:nvSpPr>
        <p:spPr/>
        <p:txBody>
          <a:bodyPr/>
          <a:lstStyle/>
          <a:p>
            <a:fld id="{B043C52F-889A-4849-A758-6578B3DFAC55}" type="slidenum">
              <a:rPr lang="en-US" smtClean="0"/>
              <a:t>‹#›</a:t>
            </a:fld>
            <a:endParaRPr lang="en-US"/>
          </a:p>
        </p:txBody>
      </p:sp>
    </p:spTree>
    <p:extLst>
      <p:ext uri="{BB962C8B-B14F-4D97-AF65-F5344CB8AC3E}">
        <p14:creationId xmlns:p14="http://schemas.microsoft.com/office/powerpoint/2010/main" val="1995242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86AD648-74BD-46C3-B127-B4CBE9D0B000}" type="datetime1">
              <a:rPr lang="en-US" smtClean="0"/>
              <a:t>5/31/2022</a:t>
            </a:fld>
            <a:endParaRPr lang="en-US"/>
          </a:p>
        </p:txBody>
      </p:sp>
      <p:sp>
        <p:nvSpPr>
          <p:cNvPr id="5" name="Footer Placeholder 4"/>
          <p:cNvSpPr>
            <a:spLocks noGrp="1"/>
          </p:cNvSpPr>
          <p:nvPr>
            <p:ph type="ftr" sz="quarter" idx="11"/>
          </p:nvPr>
        </p:nvSpPr>
        <p:spPr/>
        <p:txBody>
          <a:bodyPr/>
          <a:lstStyle/>
          <a:p>
            <a:r>
              <a:rPr lang="en-US"/>
              <a:t>The Transportation Equity Curriculum: Equity in Travel Analysis</a:t>
            </a:r>
          </a:p>
        </p:txBody>
      </p:sp>
      <p:sp>
        <p:nvSpPr>
          <p:cNvPr id="6" name="Slide Number Placeholder 5"/>
          <p:cNvSpPr>
            <a:spLocks noGrp="1"/>
          </p:cNvSpPr>
          <p:nvPr>
            <p:ph type="sldNum" sz="quarter" idx="12"/>
          </p:nvPr>
        </p:nvSpPr>
        <p:spPr/>
        <p:txBody>
          <a:bodyPr/>
          <a:lstStyle/>
          <a:p>
            <a:fld id="{B043C52F-889A-4849-A758-6578B3DFAC55}" type="slidenum">
              <a:rPr lang="en-US" smtClean="0"/>
              <a:t>‹#›</a:t>
            </a:fld>
            <a:endParaRPr lang="en-US"/>
          </a:p>
        </p:txBody>
      </p:sp>
    </p:spTree>
    <p:extLst>
      <p:ext uri="{BB962C8B-B14F-4D97-AF65-F5344CB8AC3E}">
        <p14:creationId xmlns:p14="http://schemas.microsoft.com/office/powerpoint/2010/main" val="4218022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6818CED-7DDD-415E-BD2B-7F41C555290F}" type="datetime1">
              <a:rPr lang="en-US" smtClean="0"/>
              <a:t>5/31/2022</a:t>
            </a:fld>
            <a:endParaRPr lang="en-US"/>
          </a:p>
        </p:txBody>
      </p:sp>
      <p:sp>
        <p:nvSpPr>
          <p:cNvPr id="5" name="Footer Placeholder 4"/>
          <p:cNvSpPr>
            <a:spLocks noGrp="1"/>
          </p:cNvSpPr>
          <p:nvPr>
            <p:ph type="ftr" sz="quarter" idx="11"/>
          </p:nvPr>
        </p:nvSpPr>
        <p:spPr/>
        <p:txBody>
          <a:bodyPr/>
          <a:lstStyle/>
          <a:p>
            <a:r>
              <a:rPr lang="en-US"/>
              <a:t>The Transportation Equity Curriculum: Equity in Travel Analysis</a:t>
            </a:r>
          </a:p>
        </p:txBody>
      </p:sp>
      <p:sp>
        <p:nvSpPr>
          <p:cNvPr id="6" name="Slide Number Placeholder 5"/>
          <p:cNvSpPr>
            <a:spLocks noGrp="1"/>
          </p:cNvSpPr>
          <p:nvPr>
            <p:ph type="sldNum" sz="quarter" idx="12"/>
          </p:nvPr>
        </p:nvSpPr>
        <p:spPr/>
        <p:txBody>
          <a:bodyPr/>
          <a:lstStyle/>
          <a:p>
            <a:fld id="{B043C52F-889A-4849-A758-6578B3DFAC55}" type="slidenum">
              <a:rPr lang="en-US" smtClean="0"/>
              <a:t>‹#›</a:t>
            </a:fld>
            <a:endParaRPr lang="en-US"/>
          </a:p>
        </p:txBody>
      </p:sp>
      <p:grpSp>
        <p:nvGrpSpPr>
          <p:cNvPr id="14" name="Group 13"/>
          <p:cNvGrpSpPr/>
          <p:nvPr/>
        </p:nvGrpSpPr>
        <p:grpSpPr>
          <a:xfrm>
            <a:off x="155575" y="205515"/>
            <a:ext cx="2725064" cy="144462"/>
            <a:chOff x="155575" y="205515"/>
            <a:chExt cx="2725064" cy="144462"/>
          </a:xfrm>
        </p:grpSpPr>
        <p:sp>
          <p:nvSpPr>
            <p:cNvPr id="12" name="Rectangle 11"/>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Rectangle 12"/>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3455128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A592D77-A3C7-49E6-A594-589DBFE769C7}" type="datetime1">
              <a:rPr lang="en-US" smtClean="0"/>
              <a:t>5/31/2022</a:t>
            </a:fld>
            <a:endParaRPr lang="en-US"/>
          </a:p>
        </p:txBody>
      </p:sp>
      <p:sp>
        <p:nvSpPr>
          <p:cNvPr id="5" name="Footer Placeholder 4"/>
          <p:cNvSpPr>
            <a:spLocks noGrp="1"/>
          </p:cNvSpPr>
          <p:nvPr>
            <p:ph type="ftr" sz="quarter" idx="11"/>
          </p:nvPr>
        </p:nvSpPr>
        <p:spPr/>
        <p:txBody>
          <a:bodyPr/>
          <a:lstStyle/>
          <a:p>
            <a:r>
              <a:rPr lang="en-US"/>
              <a:t>The Transportation Equity Curriculum: Equity in Travel Analysis</a:t>
            </a:r>
          </a:p>
        </p:txBody>
      </p:sp>
      <p:sp>
        <p:nvSpPr>
          <p:cNvPr id="6" name="Slide Number Placeholder 5"/>
          <p:cNvSpPr>
            <a:spLocks noGrp="1"/>
          </p:cNvSpPr>
          <p:nvPr>
            <p:ph type="sldNum" sz="quarter" idx="12"/>
          </p:nvPr>
        </p:nvSpPr>
        <p:spPr/>
        <p:txBody>
          <a:bodyPr/>
          <a:lstStyle/>
          <a:p>
            <a:fld id="{B043C52F-889A-4849-A758-6578B3DFAC55}" type="slidenum">
              <a:rPr lang="en-US" smtClean="0"/>
              <a:t>‹#›</a:t>
            </a:fld>
            <a:endParaRPr lang="en-US"/>
          </a:p>
        </p:txBody>
      </p:sp>
      <p:sp>
        <p:nvSpPr>
          <p:cNvPr id="7" name="Rectangle 6"/>
          <p:cNvSpPr/>
          <p:nvPr/>
        </p:nvSpPr>
        <p:spPr>
          <a:xfrm flipV="1">
            <a:off x="7551833" y="5998210"/>
            <a:ext cx="2338705" cy="18288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ectangle 7"/>
          <p:cNvSpPr/>
          <p:nvPr/>
        </p:nvSpPr>
        <p:spPr>
          <a:xfrm flipV="1">
            <a:off x="948369" y="1618298"/>
            <a:ext cx="2338705" cy="182880"/>
          </a:xfrm>
          <a:prstGeom prst="rect">
            <a:avLst/>
          </a:prstGeom>
          <a:solidFill>
            <a:schemeClr val="accent5">
              <a:lumMod val="50000"/>
            </a:schemeClr>
          </a:solidFill>
          <a:ln w="12700" cap="flat" cmpd="sng" algn="ctr">
            <a:solidFill>
              <a:schemeClr val="accent5">
                <a:lumMod val="50000"/>
              </a:scheme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Tree>
    <p:extLst>
      <p:ext uri="{BB962C8B-B14F-4D97-AF65-F5344CB8AC3E}">
        <p14:creationId xmlns:p14="http://schemas.microsoft.com/office/powerpoint/2010/main" val="2446638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7400A5E-BB22-47D9-99D7-9E7FA3C4F965}" type="datetime1">
              <a:rPr lang="en-US" smtClean="0"/>
              <a:t>5/31/2022</a:t>
            </a:fld>
            <a:endParaRPr lang="en-US"/>
          </a:p>
        </p:txBody>
      </p:sp>
      <p:sp>
        <p:nvSpPr>
          <p:cNvPr id="6" name="Footer Placeholder 5"/>
          <p:cNvSpPr>
            <a:spLocks noGrp="1"/>
          </p:cNvSpPr>
          <p:nvPr>
            <p:ph type="ftr" sz="quarter" idx="11"/>
          </p:nvPr>
        </p:nvSpPr>
        <p:spPr/>
        <p:txBody>
          <a:bodyPr/>
          <a:lstStyle/>
          <a:p>
            <a:r>
              <a:rPr lang="en-US"/>
              <a:t>The Transportation Equity Curriculum: Equity in Travel Analysis</a:t>
            </a:r>
          </a:p>
        </p:txBody>
      </p:sp>
      <p:sp>
        <p:nvSpPr>
          <p:cNvPr id="7" name="Slide Number Placeholder 6"/>
          <p:cNvSpPr>
            <a:spLocks noGrp="1"/>
          </p:cNvSpPr>
          <p:nvPr>
            <p:ph type="sldNum" sz="quarter" idx="12"/>
          </p:nvPr>
        </p:nvSpPr>
        <p:spPr/>
        <p:txBody>
          <a:bodyPr/>
          <a:lstStyle/>
          <a:p>
            <a:fld id="{B043C52F-889A-4849-A758-6578B3DFAC55}" type="slidenum">
              <a:rPr lang="en-US" smtClean="0"/>
              <a:t>‹#›</a:t>
            </a:fld>
            <a:endParaRPr lang="en-US"/>
          </a:p>
        </p:txBody>
      </p:sp>
      <p:grpSp>
        <p:nvGrpSpPr>
          <p:cNvPr id="13" name="Group 12"/>
          <p:cNvGrpSpPr/>
          <p:nvPr/>
        </p:nvGrpSpPr>
        <p:grpSpPr>
          <a:xfrm>
            <a:off x="155575" y="205515"/>
            <a:ext cx="2725064" cy="144462"/>
            <a:chOff x="155575" y="205515"/>
            <a:chExt cx="2725064" cy="144462"/>
          </a:xfrm>
        </p:grpSpPr>
        <p:sp>
          <p:nvSpPr>
            <p:cNvPr id="14" name="Rectangle 13"/>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5" name="Rectangle 14"/>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3043968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7AC7F8B-14C4-40F5-A3DE-7C283D73E4CF}" type="datetime1">
              <a:rPr lang="en-US" smtClean="0"/>
              <a:t>5/31/2022</a:t>
            </a:fld>
            <a:endParaRPr lang="en-US"/>
          </a:p>
        </p:txBody>
      </p:sp>
      <p:sp>
        <p:nvSpPr>
          <p:cNvPr id="8" name="Footer Placeholder 7"/>
          <p:cNvSpPr>
            <a:spLocks noGrp="1"/>
          </p:cNvSpPr>
          <p:nvPr>
            <p:ph type="ftr" sz="quarter" idx="11"/>
          </p:nvPr>
        </p:nvSpPr>
        <p:spPr/>
        <p:txBody>
          <a:bodyPr/>
          <a:lstStyle/>
          <a:p>
            <a:r>
              <a:rPr lang="en-US"/>
              <a:t>The Transportation Equity Curriculum: Equity in Travel Analysis</a:t>
            </a:r>
          </a:p>
        </p:txBody>
      </p:sp>
      <p:sp>
        <p:nvSpPr>
          <p:cNvPr id="9" name="Slide Number Placeholder 8"/>
          <p:cNvSpPr>
            <a:spLocks noGrp="1"/>
          </p:cNvSpPr>
          <p:nvPr>
            <p:ph type="sldNum" sz="quarter" idx="12"/>
          </p:nvPr>
        </p:nvSpPr>
        <p:spPr/>
        <p:txBody>
          <a:bodyPr/>
          <a:lstStyle/>
          <a:p>
            <a:fld id="{B043C52F-889A-4849-A758-6578B3DFAC55}" type="slidenum">
              <a:rPr lang="en-US" smtClean="0"/>
              <a:t>‹#›</a:t>
            </a:fld>
            <a:endParaRPr lang="en-US"/>
          </a:p>
        </p:txBody>
      </p:sp>
      <p:grpSp>
        <p:nvGrpSpPr>
          <p:cNvPr id="15" name="Group 14"/>
          <p:cNvGrpSpPr/>
          <p:nvPr/>
        </p:nvGrpSpPr>
        <p:grpSpPr>
          <a:xfrm>
            <a:off x="155575" y="205515"/>
            <a:ext cx="2725064" cy="144462"/>
            <a:chOff x="155575" y="205515"/>
            <a:chExt cx="2725064" cy="144462"/>
          </a:xfrm>
        </p:grpSpPr>
        <p:sp>
          <p:nvSpPr>
            <p:cNvPr id="16" name="Rectangle 15"/>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7" name="Rectangle 16"/>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3452011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04C14D5-63FF-4C3E-A4CA-56A7362804BA}" type="datetime1">
              <a:rPr lang="en-US" smtClean="0"/>
              <a:t>5/31/2022</a:t>
            </a:fld>
            <a:endParaRPr lang="en-US"/>
          </a:p>
        </p:txBody>
      </p:sp>
      <p:sp>
        <p:nvSpPr>
          <p:cNvPr id="4" name="Footer Placeholder 3"/>
          <p:cNvSpPr>
            <a:spLocks noGrp="1"/>
          </p:cNvSpPr>
          <p:nvPr>
            <p:ph type="ftr" sz="quarter" idx="11"/>
          </p:nvPr>
        </p:nvSpPr>
        <p:spPr/>
        <p:txBody>
          <a:bodyPr/>
          <a:lstStyle/>
          <a:p>
            <a:r>
              <a:rPr lang="en-US"/>
              <a:t>The Transportation Equity Curriculum: Equity in Travel Analysis</a:t>
            </a:r>
          </a:p>
        </p:txBody>
      </p:sp>
      <p:sp>
        <p:nvSpPr>
          <p:cNvPr id="5" name="Slide Number Placeholder 4"/>
          <p:cNvSpPr>
            <a:spLocks noGrp="1"/>
          </p:cNvSpPr>
          <p:nvPr>
            <p:ph type="sldNum" sz="quarter" idx="12"/>
          </p:nvPr>
        </p:nvSpPr>
        <p:spPr/>
        <p:txBody>
          <a:bodyPr/>
          <a:lstStyle/>
          <a:p>
            <a:fld id="{B043C52F-889A-4849-A758-6578B3DFAC55}" type="slidenum">
              <a:rPr lang="en-US" smtClean="0"/>
              <a:t>‹#›</a:t>
            </a:fld>
            <a:endParaRPr lang="en-US"/>
          </a:p>
        </p:txBody>
      </p:sp>
      <p:grpSp>
        <p:nvGrpSpPr>
          <p:cNvPr id="11" name="Group 10"/>
          <p:cNvGrpSpPr/>
          <p:nvPr/>
        </p:nvGrpSpPr>
        <p:grpSpPr>
          <a:xfrm>
            <a:off x="155575" y="205515"/>
            <a:ext cx="2725064" cy="144462"/>
            <a:chOff x="155575" y="205515"/>
            <a:chExt cx="2725064" cy="144462"/>
          </a:xfrm>
        </p:grpSpPr>
        <p:sp>
          <p:nvSpPr>
            <p:cNvPr id="12" name="Rectangle 11"/>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Rectangle 12"/>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2591899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50EB6C-7306-48AE-AFAC-4512C7005C20}" type="datetime1">
              <a:rPr lang="en-US" smtClean="0"/>
              <a:t>5/31/2022</a:t>
            </a:fld>
            <a:endParaRPr lang="en-US"/>
          </a:p>
        </p:txBody>
      </p:sp>
      <p:sp>
        <p:nvSpPr>
          <p:cNvPr id="3" name="Footer Placeholder 2"/>
          <p:cNvSpPr>
            <a:spLocks noGrp="1"/>
          </p:cNvSpPr>
          <p:nvPr>
            <p:ph type="ftr" sz="quarter" idx="11"/>
          </p:nvPr>
        </p:nvSpPr>
        <p:spPr/>
        <p:txBody>
          <a:bodyPr/>
          <a:lstStyle/>
          <a:p>
            <a:r>
              <a:rPr lang="en-US"/>
              <a:t>The Transportation Equity Curriculum: Equity in Travel Analysis</a:t>
            </a:r>
          </a:p>
        </p:txBody>
      </p:sp>
      <p:sp>
        <p:nvSpPr>
          <p:cNvPr id="4" name="Slide Number Placeholder 3"/>
          <p:cNvSpPr>
            <a:spLocks noGrp="1"/>
          </p:cNvSpPr>
          <p:nvPr>
            <p:ph type="sldNum" sz="quarter" idx="12"/>
          </p:nvPr>
        </p:nvSpPr>
        <p:spPr/>
        <p:txBody>
          <a:bodyPr/>
          <a:lstStyle/>
          <a:p>
            <a:fld id="{B043C52F-889A-4849-A758-6578B3DFAC55}" type="slidenum">
              <a:rPr lang="en-US" smtClean="0"/>
              <a:t>‹#›</a:t>
            </a:fld>
            <a:endParaRPr lang="en-US"/>
          </a:p>
        </p:txBody>
      </p:sp>
    </p:spTree>
    <p:extLst>
      <p:ext uri="{BB962C8B-B14F-4D97-AF65-F5344CB8AC3E}">
        <p14:creationId xmlns:p14="http://schemas.microsoft.com/office/powerpoint/2010/main" val="3556682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FB88EE9-DCD3-4B27-89B8-709FCF2CAA1D}" type="datetime1">
              <a:rPr lang="en-US" smtClean="0"/>
              <a:t>5/31/2022</a:t>
            </a:fld>
            <a:endParaRPr lang="en-US"/>
          </a:p>
        </p:txBody>
      </p:sp>
      <p:sp>
        <p:nvSpPr>
          <p:cNvPr id="6" name="Footer Placeholder 5"/>
          <p:cNvSpPr>
            <a:spLocks noGrp="1"/>
          </p:cNvSpPr>
          <p:nvPr>
            <p:ph type="ftr" sz="quarter" idx="11"/>
          </p:nvPr>
        </p:nvSpPr>
        <p:spPr/>
        <p:txBody>
          <a:bodyPr/>
          <a:lstStyle/>
          <a:p>
            <a:r>
              <a:rPr lang="en-US"/>
              <a:t>The Transportation Equity Curriculum: Equity in Travel Analysis</a:t>
            </a:r>
          </a:p>
        </p:txBody>
      </p:sp>
      <p:sp>
        <p:nvSpPr>
          <p:cNvPr id="7" name="Slide Number Placeholder 6"/>
          <p:cNvSpPr>
            <a:spLocks noGrp="1"/>
          </p:cNvSpPr>
          <p:nvPr>
            <p:ph type="sldNum" sz="quarter" idx="12"/>
          </p:nvPr>
        </p:nvSpPr>
        <p:spPr/>
        <p:txBody>
          <a:bodyPr/>
          <a:lstStyle/>
          <a:p>
            <a:fld id="{B043C52F-889A-4849-A758-6578B3DFAC55}" type="slidenum">
              <a:rPr lang="en-US" smtClean="0"/>
              <a:t>‹#›</a:t>
            </a:fld>
            <a:endParaRPr lang="en-US"/>
          </a:p>
        </p:txBody>
      </p:sp>
    </p:spTree>
    <p:extLst>
      <p:ext uri="{BB962C8B-B14F-4D97-AF65-F5344CB8AC3E}">
        <p14:creationId xmlns:p14="http://schemas.microsoft.com/office/powerpoint/2010/main" val="2710648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5229F93-17E1-4230-865B-3D2B442B5959}" type="datetime1">
              <a:rPr lang="en-US" smtClean="0"/>
              <a:t>5/31/2022</a:t>
            </a:fld>
            <a:endParaRPr lang="en-US"/>
          </a:p>
        </p:txBody>
      </p:sp>
      <p:sp>
        <p:nvSpPr>
          <p:cNvPr id="6" name="Footer Placeholder 5"/>
          <p:cNvSpPr>
            <a:spLocks noGrp="1"/>
          </p:cNvSpPr>
          <p:nvPr>
            <p:ph type="ftr" sz="quarter" idx="11"/>
          </p:nvPr>
        </p:nvSpPr>
        <p:spPr/>
        <p:txBody>
          <a:bodyPr/>
          <a:lstStyle/>
          <a:p>
            <a:r>
              <a:rPr lang="en-US"/>
              <a:t>The Transportation Equity Curriculum: Equity in Travel Analysis</a:t>
            </a:r>
          </a:p>
        </p:txBody>
      </p:sp>
      <p:sp>
        <p:nvSpPr>
          <p:cNvPr id="7" name="Slide Number Placeholder 6"/>
          <p:cNvSpPr>
            <a:spLocks noGrp="1"/>
          </p:cNvSpPr>
          <p:nvPr>
            <p:ph type="sldNum" sz="quarter" idx="12"/>
          </p:nvPr>
        </p:nvSpPr>
        <p:spPr/>
        <p:txBody>
          <a:bodyPr/>
          <a:lstStyle/>
          <a:p>
            <a:fld id="{B043C52F-889A-4849-A758-6578B3DFAC55}" type="slidenum">
              <a:rPr lang="en-US" smtClean="0"/>
              <a:t>‹#›</a:t>
            </a:fld>
            <a:endParaRPr lang="en-US"/>
          </a:p>
        </p:txBody>
      </p:sp>
    </p:spTree>
    <p:extLst>
      <p:ext uri="{BB962C8B-B14F-4D97-AF65-F5344CB8AC3E}">
        <p14:creationId xmlns:p14="http://schemas.microsoft.com/office/powerpoint/2010/main" val="1114314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1B1F-8E40-414E-83AE-8B6C9AB65A31}" type="datetime1">
              <a:rPr lang="en-US" smtClean="0"/>
              <a:t>5/31/2022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The Transportation Equity Curriculum: Equity in Travel Analysis</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43C52F-889A-4849-A758-6578B3DFAC55}" type="slidenum">
              <a:rPr lang="en-US" smtClean="0"/>
              <a:t>‹#›</a:t>
            </a:fld>
            <a:endParaRPr lang="en-US"/>
          </a:p>
        </p:txBody>
      </p:sp>
      <p:grpSp>
        <p:nvGrpSpPr>
          <p:cNvPr id="19" name="Group 18"/>
          <p:cNvGrpSpPr/>
          <p:nvPr/>
        </p:nvGrpSpPr>
        <p:grpSpPr>
          <a:xfrm>
            <a:off x="155575" y="205515"/>
            <a:ext cx="2725064" cy="144462"/>
            <a:chOff x="155575" y="205515"/>
            <a:chExt cx="2725064" cy="144462"/>
          </a:xfrm>
        </p:grpSpPr>
        <p:sp>
          <p:nvSpPr>
            <p:cNvPr id="20" name="Rectangle 19"/>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1" name="Rectangle 20"/>
            <p:cNvSpPr/>
            <p:nvPr/>
          </p:nvSpPr>
          <p:spPr>
            <a:xfrm>
              <a:off x="541934" y="302352"/>
              <a:ext cx="2338705" cy="4762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grpSp>
        <p:nvGrpSpPr>
          <p:cNvPr id="22" name="Group 21"/>
          <p:cNvGrpSpPr/>
          <p:nvPr/>
        </p:nvGrpSpPr>
        <p:grpSpPr>
          <a:xfrm rot="10800000" flipH="1">
            <a:off x="10809605" y="205515"/>
            <a:ext cx="1088390" cy="1085851"/>
            <a:chOff x="0" y="2519"/>
            <a:chExt cx="873760" cy="871566"/>
          </a:xfrm>
        </p:grpSpPr>
        <p:grpSp>
          <p:nvGrpSpPr>
            <p:cNvPr id="23" name="Group 22"/>
            <p:cNvGrpSpPr/>
            <p:nvPr/>
          </p:nvGrpSpPr>
          <p:grpSpPr>
            <a:xfrm>
              <a:off x="0" y="438129"/>
              <a:ext cx="873004" cy="435956"/>
              <a:chOff x="0" y="-36"/>
              <a:chExt cx="1465167" cy="731556"/>
            </a:xfrm>
          </p:grpSpPr>
          <p:sp>
            <p:nvSpPr>
              <p:cNvPr id="25" name="Rectangle 24"/>
              <p:cNvSpPr/>
              <p:nvPr/>
            </p:nvSpPr>
            <p:spPr>
              <a:xfrm>
                <a:off x="0" y="-36"/>
                <a:ext cx="731521" cy="731520"/>
              </a:xfrm>
              <a:prstGeom prst="rect">
                <a:avLst/>
              </a:prstGeom>
              <a:solidFill>
                <a:srgbClr val="0088B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6" name="Rectangle 25"/>
              <p:cNvSpPr/>
              <p:nvPr/>
            </p:nvSpPr>
            <p:spPr>
              <a:xfrm>
                <a:off x="733647" y="0"/>
                <a:ext cx="731520" cy="731520"/>
              </a:xfrm>
              <a:prstGeom prst="rect">
                <a:avLst/>
              </a:prstGeom>
              <a:solidFill>
                <a:srgbClr val="005E8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24" name="Rectangle 23"/>
            <p:cNvSpPr/>
            <p:nvPr/>
          </p:nvSpPr>
          <p:spPr>
            <a:xfrm>
              <a:off x="438150" y="2519"/>
              <a:ext cx="435610" cy="43561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8332218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90000"/>
        </a:lnSpc>
        <a:spcBef>
          <a:spcPct val="0"/>
        </a:spcBef>
        <a:buNone/>
        <a:defRPr sz="4400" b="1" kern="1200">
          <a:solidFill>
            <a:srgbClr val="005E8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ideo" Target="https://www.youtube.com/embed/aE03FD-OUjk" TargetMode="Externa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ideo" Target="https://www.youtube.com/embed/D9_iYhA5vFM" TargetMode="Externa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Equity in Travel Analysis</a:t>
            </a:r>
          </a:p>
        </p:txBody>
      </p:sp>
      <p:sp>
        <p:nvSpPr>
          <p:cNvPr id="3" name="Subtitle 2"/>
          <p:cNvSpPr>
            <a:spLocks noGrp="1"/>
          </p:cNvSpPr>
          <p:nvPr>
            <p:ph type="subTitle" idx="1"/>
          </p:nvPr>
        </p:nvSpPr>
        <p:spPr/>
        <p:txBody>
          <a:bodyPr/>
          <a:lstStyle/>
          <a:p>
            <a:r>
              <a:rPr lang="en-US" dirty="0"/>
              <a:t>	</a:t>
            </a:r>
          </a:p>
        </p:txBody>
      </p:sp>
      <p:sp>
        <p:nvSpPr>
          <p:cNvPr id="4" name="Footer Placeholder 3"/>
          <p:cNvSpPr>
            <a:spLocks noGrp="1"/>
          </p:cNvSpPr>
          <p:nvPr>
            <p:ph type="ftr" sz="quarter" idx="11"/>
          </p:nvPr>
        </p:nvSpPr>
        <p:spPr/>
        <p:txBody>
          <a:bodyPr/>
          <a:lstStyle/>
          <a:p>
            <a:r>
              <a:rPr lang="en-US"/>
              <a:t>The Transportation Equity Curriculum: Equity in Travel Analysis</a:t>
            </a:r>
          </a:p>
        </p:txBody>
      </p:sp>
    </p:spTree>
    <p:extLst>
      <p:ext uri="{BB962C8B-B14F-4D97-AF65-F5344CB8AC3E}">
        <p14:creationId xmlns:p14="http://schemas.microsoft.com/office/powerpoint/2010/main" val="7643314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Three Categories of Big Data</a:t>
            </a:r>
          </a:p>
        </p:txBody>
      </p:sp>
      <p:pic>
        <p:nvPicPr>
          <p:cNvPr id="4" name="Picture 3"/>
          <p:cNvPicPr>
            <a:picLocks noChangeAspect="1"/>
          </p:cNvPicPr>
          <p:nvPr/>
        </p:nvPicPr>
        <p:blipFill>
          <a:blip r:embed="rId3"/>
          <a:stretch>
            <a:fillRect/>
          </a:stretch>
        </p:blipFill>
        <p:spPr>
          <a:xfrm>
            <a:off x="1450571" y="1772601"/>
            <a:ext cx="9290858" cy="3687309"/>
          </a:xfrm>
          <a:prstGeom prst="rect">
            <a:avLst/>
          </a:prstGeom>
        </p:spPr>
      </p:pic>
      <p:sp>
        <p:nvSpPr>
          <p:cNvPr id="5" name="TextBox 4"/>
          <p:cNvSpPr txBox="1"/>
          <p:nvPr/>
        </p:nvSpPr>
        <p:spPr>
          <a:xfrm>
            <a:off x="1450571" y="5541823"/>
            <a:ext cx="5129109" cy="276999"/>
          </a:xfrm>
          <a:prstGeom prst="rect">
            <a:avLst/>
          </a:prstGeom>
          <a:noFill/>
        </p:spPr>
        <p:txBody>
          <a:bodyPr wrap="square" rtlCol="0">
            <a:spAutoFit/>
          </a:bodyPr>
          <a:lstStyle/>
          <a:p>
            <a:r>
              <a:rPr lang="en-US" sz="1200" dirty="0">
                <a:solidFill>
                  <a:schemeClr val="tx1">
                    <a:lumMod val="50000"/>
                    <a:lumOff val="50000"/>
                  </a:schemeClr>
                </a:solidFill>
              </a:rPr>
              <a:t>Source: </a:t>
            </a:r>
            <a:r>
              <a:rPr lang="en-US" sz="1200" dirty="0" err="1">
                <a:solidFill>
                  <a:schemeClr val="tx1">
                    <a:lumMod val="50000"/>
                    <a:lumOff val="50000"/>
                  </a:schemeClr>
                </a:solidFill>
              </a:rPr>
              <a:t>Schewel</a:t>
            </a:r>
            <a:r>
              <a:rPr lang="en-US" sz="1200" dirty="0">
                <a:solidFill>
                  <a:schemeClr val="tx1">
                    <a:lumMod val="50000"/>
                    <a:lumOff val="50000"/>
                  </a:schemeClr>
                </a:solidFill>
              </a:rPr>
              <a:t>, L., Streetlight Data, 2018</a:t>
            </a:r>
          </a:p>
        </p:txBody>
      </p:sp>
      <p:sp>
        <p:nvSpPr>
          <p:cNvPr id="3" name="Footer Placeholder 2"/>
          <p:cNvSpPr>
            <a:spLocks noGrp="1"/>
          </p:cNvSpPr>
          <p:nvPr>
            <p:ph type="ftr" sz="quarter" idx="11"/>
          </p:nvPr>
        </p:nvSpPr>
        <p:spPr/>
        <p:txBody>
          <a:bodyPr/>
          <a:lstStyle/>
          <a:p>
            <a:r>
              <a:rPr lang="en-US" dirty="0"/>
              <a:t>The Transportation Equity Curriculum: Equity in Travel Analysis</a:t>
            </a:r>
          </a:p>
        </p:txBody>
      </p:sp>
    </p:spTree>
    <p:extLst>
      <p:ext uri="{BB962C8B-B14F-4D97-AF65-F5344CB8AC3E}">
        <p14:creationId xmlns:p14="http://schemas.microsoft.com/office/powerpoint/2010/main" val="1183975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Big Data Improves Equity Studies Video</a:t>
            </a:r>
          </a:p>
        </p:txBody>
      </p:sp>
      <p:pic>
        <p:nvPicPr>
          <p:cNvPr id="7" name="aE03FD-OUjk"/>
          <p:cNvPicPr>
            <a:picLocks noGrp="1" noRot="1" noChangeAspect="1"/>
          </p:cNvPicPr>
          <p:nvPr>
            <p:ph idx="1"/>
            <a:videoFile r:link="rId1"/>
          </p:nvPr>
        </p:nvPicPr>
        <p:blipFill>
          <a:blip r:embed="rId4"/>
          <a:stretch>
            <a:fillRect/>
          </a:stretch>
        </p:blipFill>
        <p:spPr>
          <a:xfrm>
            <a:off x="2001328" y="1466491"/>
            <a:ext cx="8599577" cy="4837262"/>
          </a:xfrm>
          <a:prstGeom prst="rect">
            <a:avLst/>
          </a:prstGeom>
        </p:spPr>
      </p:pic>
      <p:sp>
        <p:nvSpPr>
          <p:cNvPr id="5" name="Footer Placeholder 4"/>
          <p:cNvSpPr>
            <a:spLocks noGrp="1"/>
          </p:cNvSpPr>
          <p:nvPr>
            <p:ph type="ftr" sz="quarter" idx="11"/>
          </p:nvPr>
        </p:nvSpPr>
        <p:spPr/>
        <p:txBody>
          <a:bodyPr/>
          <a:lstStyle/>
          <a:p>
            <a:r>
              <a:rPr lang="en-US"/>
              <a:t>The Transportation Equity Curriculum: Equity in Travel Analysis</a:t>
            </a:r>
          </a:p>
        </p:txBody>
      </p:sp>
    </p:spTree>
    <p:extLst>
      <p:ext uri="{BB962C8B-B14F-4D97-AF65-F5344CB8AC3E}">
        <p14:creationId xmlns:p14="http://schemas.microsoft.com/office/powerpoint/2010/main" val="17187724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StreetLight</a:t>
            </a:r>
            <a:r>
              <a:rPr lang="en-US" dirty="0"/>
              <a:t> Data for Equity Analyses Video</a:t>
            </a:r>
          </a:p>
        </p:txBody>
      </p:sp>
      <p:pic>
        <p:nvPicPr>
          <p:cNvPr id="5" name="D9_iYhA5vFM"/>
          <p:cNvPicPr>
            <a:picLocks noGrp="1" noRot="1" noChangeAspect="1"/>
          </p:cNvPicPr>
          <p:nvPr>
            <p:ph idx="1"/>
            <a:videoFile r:link="rId1"/>
          </p:nvPr>
        </p:nvPicPr>
        <p:blipFill>
          <a:blip r:embed="rId4"/>
          <a:stretch>
            <a:fillRect/>
          </a:stretch>
        </p:blipFill>
        <p:spPr>
          <a:xfrm>
            <a:off x="2067955" y="1365813"/>
            <a:ext cx="8056089" cy="4788302"/>
          </a:xfrm>
          <a:prstGeom prst="rect">
            <a:avLst/>
          </a:prstGeom>
        </p:spPr>
      </p:pic>
      <p:sp>
        <p:nvSpPr>
          <p:cNvPr id="4" name="Footer Placeholder 3"/>
          <p:cNvSpPr>
            <a:spLocks noGrp="1"/>
          </p:cNvSpPr>
          <p:nvPr>
            <p:ph type="ftr" sz="quarter" idx="11"/>
          </p:nvPr>
        </p:nvSpPr>
        <p:spPr/>
        <p:txBody>
          <a:bodyPr/>
          <a:lstStyle/>
          <a:p>
            <a:r>
              <a:rPr lang="en-US"/>
              <a:t>The Transportation Equity Curriculum: Equity in Travel Analysis</a:t>
            </a:r>
          </a:p>
        </p:txBody>
      </p:sp>
    </p:spTree>
    <p:extLst>
      <p:ext uri="{BB962C8B-B14F-4D97-AF65-F5344CB8AC3E}">
        <p14:creationId xmlns:p14="http://schemas.microsoft.com/office/powerpoint/2010/main" val="21474018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Big Data Equity Challenges</a:t>
            </a:r>
          </a:p>
        </p:txBody>
      </p:sp>
      <p:sp>
        <p:nvSpPr>
          <p:cNvPr id="3" name="Content Placeholder 2"/>
          <p:cNvSpPr>
            <a:spLocks noGrp="1"/>
          </p:cNvSpPr>
          <p:nvPr>
            <p:ph idx="1"/>
          </p:nvPr>
        </p:nvSpPr>
        <p:spPr/>
        <p:txBody>
          <a:bodyPr>
            <a:normAutofit fontScale="92500" lnSpcReduction="20000"/>
          </a:bodyPr>
          <a:lstStyle/>
          <a:p>
            <a:r>
              <a:rPr lang="en-US" dirty="0"/>
              <a:t>Lack of spatially disaggregated local data</a:t>
            </a:r>
          </a:p>
          <a:p>
            <a:pPr lvl="1"/>
            <a:r>
              <a:rPr lang="en-US" dirty="0"/>
              <a:t>Socioeconomic indicators are not consistently defined or measured</a:t>
            </a:r>
          </a:p>
          <a:p>
            <a:pPr lvl="1"/>
            <a:r>
              <a:rPr lang="en-US" dirty="0"/>
              <a:t>Indicators are not expressed spatially</a:t>
            </a:r>
          </a:p>
          <a:p>
            <a:pPr lvl="1"/>
            <a:r>
              <a:rPr lang="en-US" dirty="0"/>
              <a:t>Creates difficulties identifying underserved communities and disparities are missed or overlooked</a:t>
            </a:r>
          </a:p>
          <a:p>
            <a:r>
              <a:rPr lang="en-US" dirty="0"/>
              <a:t>Gaps in available data </a:t>
            </a:r>
          </a:p>
          <a:p>
            <a:pPr lvl="1"/>
            <a:r>
              <a:rPr lang="en-US" dirty="0"/>
              <a:t>Inability to identify gaps in access</a:t>
            </a:r>
          </a:p>
          <a:p>
            <a:pPr lvl="1"/>
            <a:r>
              <a:rPr lang="en-US" dirty="0"/>
              <a:t>Results in misallocation of resources and misinformed, ineffective, or incomplete decision-making</a:t>
            </a:r>
          </a:p>
          <a:p>
            <a:r>
              <a:rPr lang="en-US" dirty="0"/>
              <a:t>Limited resources to collect, manage, share, and use data</a:t>
            </a:r>
          </a:p>
          <a:p>
            <a:pPr lvl="1"/>
            <a:r>
              <a:rPr lang="en-US" dirty="0"/>
              <a:t>Difficult to compare conditions between and within population groups, neighborhoods, cities, etc.</a:t>
            </a:r>
          </a:p>
          <a:p>
            <a:pPr lvl="1"/>
            <a:r>
              <a:rPr lang="en-US" dirty="0"/>
              <a:t>Results in a narrow understanding of how existing conditions affect quality of life and other outcomes</a:t>
            </a:r>
          </a:p>
          <a:p>
            <a:endParaRPr lang="en-US" dirty="0"/>
          </a:p>
        </p:txBody>
      </p:sp>
      <p:sp>
        <p:nvSpPr>
          <p:cNvPr id="4" name="Footer Placeholder 3"/>
          <p:cNvSpPr>
            <a:spLocks noGrp="1"/>
          </p:cNvSpPr>
          <p:nvPr>
            <p:ph type="ftr" sz="quarter" idx="11"/>
          </p:nvPr>
        </p:nvSpPr>
        <p:spPr/>
        <p:txBody>
          <a:bodyPr/>
          <a:lstStyle/>
          <a:p>
            <a:r>
              <a:rPr lang="en-US"/>
              <a:t>The Transportation Equity Curriculum: Equity in Travel Analysis</a:t>
            </a:r>
          </a:p>
        </p:txBody>
      </p:sp>
    </p:spTree>
    <p:extLst>
      <p:ext uri="{BB962C8B-B14F-4D97-AF65-F5344CB8AC3E}">
        <p14:creationId xmlns:p14="http://schemas.microsoft.com/office/powerpoint/2010/main" val="103623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Addressing Equity Challenges in Big Data </a:t>
            </a:r>
          </a:p>
        </p:txBody>
      </p:sp>
      <p:sp>
        <p:nvSpPr>
          <p:cNvPr id="3" name="Content Placeholder 2"/>
          <p:cNvSpPr>
            <a:spLocks noGrp="1"/>
          </p:cNvSpPr>
          <p:nvPr>
            <p:ph idx="1"/>
          </p:nvPr>
        </p:nvSpPr>
        <p:spPr/>
        <p:txBody>
          <a:bodyPr>
            <a:normAutofit fontScale="92500" lnSpcReduction="10000"/>
          </a:bodyPr>
          <a:lstStyle/>
          <a:p>
            <a:r>
              <a:rPr lang="en-US" dirty="0"/>
              <a:t>Use rigorous research designs that identify biases in transportation data</a:t>
            </a:r>
          </a:p>
          <a:p>
            <a:r>
              <a:rPr lang="en-US" dirty="0"/>
              <a:t>Mitigate bias in data</a:t>
            </a:r>
          </a:p>
          <a:p>
            <a:pPr lvl="1"/>
            <a:r>
              <a:rPr lang="en-US" dirty="0"/>
              <a:t>Remove data points that favor or ignore certain modes or system users</a:t>
            </a:r>
          </a:p>
          <a:p>
            <a:pPr lvl="1"/>
            <a:r>
              <a:rPr lang="en-US" dirty="0"/>
              <a:t>Evaluate how big data represents system users</a:t>
            </a:r>
          </a:p>
          <a:p>
            <a:pPr lvl="1"/>
            <a:r>
              <a:rPr lang="en-US" dirty="0"/>
              <a:t>Combine data to provide a more representative sample (e.g., big data and census data)</a:t>
            </a:r>
          </a:p>
          <a:p>
            <a:pPr lvl="1"/>
            <a:r>
              <a:rPr lang="en-US" dirty="0"/>
              <a:t>Over-sample underrepresented populations</a:t>
            </a:r>
          </a:p>
          <a:p>
            <a:pPr lvl="1"/>
            <a:r>
              <a:rPr lang="en-US" dirty="0"/>
              <a:t>Develop and include metadata</a:t>
            </a:r>
          </a:p>
          <a:p>
            <a:pPr lvl="1"/>
            <a:r>
              <a:rPr lang="en-US" dirty="0"/>
              <a:t>Develop an online forum or other platform to share data cleaning and analysis methods</a:t>
            </a:r>
          </a:p>
          <a:p>
            <a:pPr lvl="1"/>
            <a:r>
              <a:rPr lang="en-US" dirty="0"/>
              <a:t>Validate data using other data sources and by combine qualitative and quantitative data</a:t>
            </a:r>
          </a:p>
        </p:txBody>
      </p:sp>
      <p:sp>
        <p:nvSpPr>
          <p:cNvPr id="4" name="Footer Placeholder 3"/>
          <p:cNvSpPr>
            <a:spLocks noGrp="1"/>
          </p:cNvSpPr>
          <p:nvPr>
            <p:ph type="ftr" sz="quarter" idx="11"/>
          </p:nvPr>
        </p:nvSpPr>
        <p:spPr/>
        <p:txBody>
          <a:bodyPr/>
          <a:lstStyle/>
          <a:p>
            <a:r>
              <a:rPr lang="en-US"/>
              <a:t>The Transportation Equity Curriculum: Equity in Travel Analysis</a:t>
            </a:r>
          </a:p>
        </p:txBody>
      </p:sp>
      <p:sp>
        <p:nvSpPr>
          <p:cNvPr id="5" name="TextBox 4"/>
          <p:cNvSpPr txBox="1"/>
          <p:nvPr/>
        </p:nvSpPr>
        <p:spPr>
          <a:xfrm>
            <a:off x="9982200" y="5665569"/>
            <a:ext cx="2042160" cy="276999"/>
          </a:xfrm>
          <a:prstGeom prst="rect">
            <a:avLst/>
          </a:prstGeom>
          <a:noFill/>
        </p:spPr>
        <p:txBody>
          <a:bodyPr wrap="square" rtlCol="0">
            <a:spAutoFit/>
          </a:bodyPr>
          <a:lstStyle/>
          <a:p>
            <a:r>
              <a:rPr lang="en-US" sz="1200" dirty="0">
                <a:solidFill>
                  <a:schemeClr val="tx1">
                    <a:lumMod val="50000"/>
                    <a:lumOff val="50000"/>
                  </a:schemeClr>
                </a:solidFill>
              </a:rPr>
              <a:t>-</a:t>
            </a:r>
            <a:r>
              <a:rPr lang="en-US" sz="1200" dirty="0" err="1">
                <a:solidFill>
                  <a:schemeClr val="tx1">
                    <a:lumMod val="50000"/>
                    <a:lumOff val="50000"/>
                  </a:schemeClr>
                </a:solidFill>
              </a:rPr>
              <a:t>Grriffin</a:t>
            </a:r>
            <a:r>
              <a:rPr lang="en-US" sz="1200" dirty="0">
                <a:solidFill>
                  <a:schemeClr val="tx1">
                    <a:lumMod val="50000"/>
                    <a:lumOff val="50000"/>
                  </a:schemeClr>
                </a:solidFill>
              </a:rPr>
              <a:t> et al., 2018</a:t>
            </a:r>
          </a:p>
        </p:txBody>
      </p:sp>
    </p:spTree>
    <p:extLst>
      <p:ext uri="{BB962C8B-B14F-4D97-AF65-F5344CB8AC3E}">
        <p14:creationId xmlns:p14="http://schemas.microsoft.com/office/powerpoint/2010/main" val="3884246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29964258"/>
              </p:ext>
            </p:extLst>
          </p:nvPr>
        </p:nvGraphicFramePr>
        <p:xfrm>
          <a:off x="558053" y="1485339"/>
          <a:ext cx="11075894" cy="47499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a:t>The Transportation Equity Curriculum: Equity in Travel Analysis</a:t>
            </a:r>
            <a:endParaRPr lang="en-US" dirty="0"/>
          </a:p>
        </p:txBody>
      </p:sp>
    </p:spTree>
    <p:extLst>
      <p:ext uri="{BB962C8B-B14F-4D97-AF65-F5344CB8AC3E}">
        <p14:creationId xmlns:p14="http://schemas.microsoft.com/office/powerpoint/2010/main" val="3408659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Tools for Evaluating Travel Patterns and Behavior</a:t>
            </a:r>
            <a:endParaRPr lang="en-US" dirty="0"/>
          </a:p>
        </p:txBody>
      </p:sp>
      <p:sp>
        <p:nvSpPr>
          <p:cNvPr id="3" name="Content Placeholder 2"/>
          <p:cNvSpPr>
            <a:spLocks noGrp="1"/>
          </p:cNvSpPr>
          <p:nvPr>
            <p:ph sz="half" idx="1"/>
          </p:nvPr>
        </p:nvSpPr>
        <p:spPr/>
        <p:txBody>
          <a:bodyPr/>
          <a:lstStyle/>
          <a:p>
            <a:r>
              <a:rPr lang="en-US" dirty="0"/>
              <a:t>Traditional Approaches (e.g., travel surveys)</a:t>
            </a:r>
          </a:p>
          <a:p>
            <a:r>
              <a:rPr lang="en-US" dirty="0"/>
              <a:t>Big data (e.g., from smartphone apps via providers such as Streetlight Data, transit-connected Smart Cards, etc.)</a:t>
            </a:r>
          </a:p>
          <a:p>
            <a:endParaRPr lang="en-US" dirty="0"/>
          </a:p>
          <a:p>
            <a:pPr lvl="1"/>
            <a:endParaRPr lang="en-US" dirty="0"/>
          </a:p>
        </p:txBody>
      </p:sp>
      <p:sp>
        <p:nvSpPr>
          <p:cNvPr id="7" name="Content Placeholder 6"/>
          <p:cNvSpPr>
            <a:spLocks noGrp="1"/>
          </p:cNvSpPr>
          <p:nvPr>
            <p:ph sz="half" idx="2"/>
          </p:nvPr>
        </p:nvSpPr>
        <p:spPr/>
        <p:txBody>
          <a:bodyPr/>
          <a:lstStyle/>
          <a:p>
            <a:r>
              <a:rPr lang="en-US" dirty="0"/>
              <a:t>Both approaches have potential equity issues</a:t>
            </a:r>
          </a:p>
          <a:p>
            <a:r>
              <a:rPr lang="en-US" dirty="0"/>
              <a:t>Equity should be a priority as data gathering approaches rapidly evolve</a:t>
            </a:r>
          </a:p>
          <a:p>
            <a:endParaRPr lang="en-US" dirty="0"/>
          </a:p>
        </p:txBody>
      </p:sp>
      <p:sp>
        <p:nvSpPr>
          <p:cNvPr id="8" name="Footer Placeholder 7"/>
          <p:cNvSpPr>
            <a:spLocks noGrp="1"/>
          </p:cNvSpPr>
          <p:nvPr>
            <p:ph type="ftr" sz="quarter" idx="11"/>
          </p:nvPr>
        </p:nvSpPr>
        <p:spPr/>
        <p:txBody>
          <a:bodyPr/>
          <a:lstStyle/>
          <a:p>
            <a:r>
              <a:rPr lang="en-US"/>
              <a:t>The Transportation Equity Curriculum: Equity in Travel Analysis</a:t>
            </a:r>
          </a:p>
        </p:txBody>
      </p:sp>
    </p:spTree>
    <p:extLst>
      <p:ext uri="{BB962C8B-B14F-4D97-AF65-F5344CB8AC3E}">
        <p14:creationId xmlns:p14="http://schemas.microsoft.com/office/powerpoint/2010/main" val="3729283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Information Collected</a:t>
            </a:r>
          </a:p>
        </p:txBody>
      </p:sp>
      <p:sp>
        <p:nvSpPr>
          <p:cNvPr id="5" name="Content Placeholder 4"/>
          <p:cNvSpPr>
            <a:spLocks noGrp="1"/>
          </p:cNvSpPr>
          <p:nvPr>
            <p:ph sz="half" idx="1"/>
          </p:nvPr>
        </p:nvSpPr>
        <p:spPr>
          <a:xfrm>
            <a:off x="838200" y="1470084"/>
            <a:ext cx="5181600" cy="4351338"/>
          </a:xfrm>
        </p:spPr>
        <p:txBody>
          <a:bodyPr>
            <a:normAutofit/>
          </a:bodyPr>
          <a:lstStyle/>
          <a:p>
            <a:r>
              <a:rPr lang="en-US" dirty="0"/>
              <a:t>Traveler demographics (age, gender, income, etc.)</a:t>
            </a:r>
          </a:p>
          <a:p>
            <a:r>
              <a:rPr lang="en-US" dirty="0"/>
              <a:t>Modes used</a:t>
            </a:r>
          </a:p>
          <a:p>
            <a:r>
              <a:rPr lang="en-US" dirty="0"/>
              <a:t>Trip purpose (origins and destinations, trip chaining)</a:t>
            </a:r>
          </a:p>
          <a:p>
            <a:r>
              <a:rPr lang="en-US" dirty="0"/>
              <a:t>Frequency of travel</a:t>
            </a:r>
          </a:p>
          <a:p>
            <a:r>
              <a:rPr lang="en-US" dirty="0"/>
              <a:t>Trip length</a:t>
            </a:r>
          </a:p>
          <a:p>
            <a:r>
              <a:rPr lang="en-US" dirty="0"/>
              <a:t>Commute time</a:t>
            </a:r>
          </a:p>
          <a:p>
            <a:r>
              <a:rPr lang="en-US" dirty="0"/>
              <a:t>Traveler experience</a:t>
            </a:r>
          </a:p>
          <a:p>
            <a:endParaRPr lang="en-US" dirty="0"/>
          </a:p>
        </p:txBody>
      </p:sp>
      <p:sp>
        <p:nvSpPr>
          <p:cNvPr id="6" name="Footer Placeholder 5"/>
          <p:cNvSpPr>
            <a:spLocks noGrp="1"/>
          </p:cNvSpPr>
          <p:nvPr>
            <p:ph type="ftr" sz="quarter" idx="11"/>
          </p:nvPr>
        </p:nvSpPr>
        <p:spPr/>
        <p:txBody>
          <a:bodyPr/>
          <a:lstStyle/>
          <a:p>
            <a:r>
              <a:rPr lang="en-US"/>
              <a:t>The Transportation Equity Curriculum: Equity in Travel Analysis</a:t>
            </a:r>
          </a:p>
        </p:txBody>
      </p:sp>
      <p:sp>
        <p:nvSpPr>
          <p:cNvPr id="10" name="Rectangle 9"/>
          <p:cNvSpPr/>
          <p:nvPr/>
        </p:nvSpPr>
        <p:spPr>
          <a:xfrm>
            <a:off x="9750529" y="5991900"/>
            <a:ext cx="1462452" cy="276999"/>
          </a:xfrm>
          <a:prstGeom prst="rect">
            <a:avLst/>
          </a:prstGeom>
        </p:spPr>
        <p:txBody>
          <a:bodyPr wrap="none">
            <a:spAutoFit/>
          </a:bodyPr>
          <a:lstStyle/>
          <a:p>
            <a:r>
              <a:rPr lang="en-US" sz="1200" dirty="0">
                <a:solidFill>
                  <a:schemeClr val="tx1">
                    <a:lumMod val="50000"/>
                    <a:lumOff val="50000"/>
                  </a:schemeClr>
                </a:solidFill>
              </a:rPr>
              <a:t>Source: NHTS, 2017</a:t>
            </a:r>
          </a:p>
        </p:txBody>
      </p:sp>
      <p:pic>
        <p:nvPicPr>
          <p:cNvPr id="11" name="Content Placeholder 10"/>
          <p:cNvPicPr>
            <a:picLocks noGrp="1" noChangeAspect="1"/>
          </p:cNvPicPr>
          <p:nvPr>
            <p:ph sz="half" idx="2"/>
          </p:nvPr>
        </p:nvPicPr>
        <p:blipFill>
          <a:blip r:embed="rId3"/>
          <a:stretch>
            <a:fillRect/>
          </a:stretch>
        </p:blipFill>
        <p:spPr>
          <a:xfrm>
            <a:off x="5299894" y="1387057"/>
            <a:ext cx="6230886" cy="4517392"/>
          </a:xfrm>
          <a:prstGeom prst="rect">
            <a:avLst/>
          </a:prstGeom>
        </p:spPr>
      </p:pic>
    </p:spTree>
    <p:extLst>
      <p:ext uri="{BB962C8B-B14F-4D97-AF65-F5344CB8AC3E}">
        <p14:creationId xmlns:p14="http://schemas.microsoft.com/office/powerpoint/2010/main" val="13701620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 of Bias in Travel Surveys and Big Data</a:t>
            </a:r>
          </a:p>
        </p:txBody>
      </p:sp>
      <p:sp>
        <p:nvSpPr>
          <p:cNvPr id="3" name="Content Placeholder 2"/>
          <p:cNvSpPr>
            <a:spLocks noGrp="1"/>
          </p:cNvSpPr>
          <p:nvPr>
            <p:ph idx="1"/>
          </p:nvPr>
        </p:nvSpPr>
        <p:spPr/>
        <p:txBody>
          <a:bodyPr/>
          <a:lstStyle/>
          <a:p>
            <a:r>
              <a:rPr lang="en-US" dirty="0"/>
              <a:t>Aggregation bias </a:t>
            </a:r>
          </a:p>
          <a:p>
            <a:r>
              <a:rPr lang="en-US" dirty="0"/>
              <a:t>Coverage bias</a:t>
            </a:r>
          </a:p>
          <a:p>
            <a:r>
              <a:rPr lang="en-US" dirty="0"/>
              <a:t>Non-response bias </a:t>
            </a:r>
          </a:p>
          <a:p>
            <a:r>
              <a:rPr lang="en-US" dirty="0"/>
              <a:t>Sampling (or demographic) bias </a:t>
            </a:r>
          </a:p>
          <a:p>
            <a:r>
              <a:rPr lang="en-US" dirty="0"/>
              <a:t>Selection bias</a:t>
            </a:r>
          </a:p>
          <a:p>
            <a:r>
              <a:rPr lang="en-US" dirty="0"/>
              <a:t>Social desirability bias</a:t>
            </a:r>
          </a:p>
        </p:txBody>
      </p:sp>
      <p:sp>
        <p:nvSpPr>
          <p:cNvPr id="4" name="Footer Placeholder 3"/>
          <p:cNvSpPr>
            <a:spLocks noGrp="1"/>
          </p:cNvSpPr>
          <p:nvPr>
            <p:ph type="ftr" sz="quarter" idx="11"/>
          </p:nvPr>
        </p:nvSpPr>
        <p:spPr/>
        <p:txBody>
          <a:bodyPr/>
          <a:lstStyle/>
          <a:p>
            <a:r>
              <a:rPr lang="en-US"/>
              <a:t>The Transportation Equity Curriculum: Equity in Travel Analysis</a:t>
            </a:r>
          </a:p>
        </p:txBody>
      </p:sp>
      <p:pic>
        <p:nvPicPr>
          <p:cNvPr id="8" name="Picture 7" descr="How to build a data-driven culture – The Innovation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7008" y="1806575"/>
            <a:ext cx="6924992" cy="3895308"/>
          </a:xfrm>
          <a:prstGeom prst="rect">
            <a:avLst/>
          </a:prstGeom>
        </p:spPr>
      </p:pic>
      <p:sp>
        <p:nvSpPr>
          <p:cNvPr id="9" name="Rectangle 8"/>
          <p:cNvSpPr/>
          <p:nvPr/>
        </p:nvSpPr>
        <p:spPr>
          <a:xfrm>
            <a:off x="6096000" y="5490169"/>
            <a:ext cx="5724526" cy="276999"/>
          </a:xfrm>
          <a:prstGeom prst="rect">
            <a:avLst/>
          </a:prstGeom>
        </p:spPr>
        <p:txBody>
          <a:bodyPr wrap="square">
            <a:spAutoFit/>
          </a:bodyPr>
          <a:lstStyle/>
          <a:p>
            <a:r>
              <a:rPr lang="en-US" sz="1200" dirty="0">
                <a:solidFill>
                  <a:schemeClr val="tx1">
                    <a:lumMod val="50000"/>
                    <a:lumOff val="50000"/>
                  </a:schemeClr>
                </a:solidFill>
              </a:rPr>
              <a:t>Source: https://cdn-images-1.medium.com/max/1600/1*SsrUI-q_kWKPd-HKmcRNvg.png</a:t>
            </a:r>
          </a:p>
        </p:txBody>
      </p:sp>
    </p:spTree>
    <p:extLst>
      <p:ext uri="{BB962C8B-B14F-4D97-AF65-F5344CB8AC3E}">
        <p14:creationId xmlns:p14="http://schemas.microsoft.com/office/powerpoint/2010/main" val="136439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Travel Surveys</a:t>
            </a:r>
          </a:p>
        </p:txBody>
      </p:sp>
      <p:sp>
        <p:nvSpPr>
          <p:cNvPr id="8" name="Footer Placeholder 7"/>
          <p:cNvSpPr>
            <a:spLocks noGrp="1"/>
          </p:cNvSpPr>
          <p:nvPr>
            <p:ph type="ftr" sz="quarter" idx="11"/>
          </p:nvPr>
        </p:nvSpPr>
        <p:spPr/>
        <p:txBody>
          <a:bodyPr/>
          <a:lstStyle/>
          <a:p>
            <a:r>
              <a:rPr lang="en-US"/>
              <a:t>The Transportation Equity Curriculum: Equity in Travel Analysis</a:t>
            </a:r>
          </a:p>
        </p:txBody>
      </p:sp>
      <p:sp>
        <p:nvSpPr>
          <p:cNvPr id="12" name="Rectangle 11"/>
          <p:cNvSpPr/>
          <p:nvPr/>
        </p:nvSpPr>
        <p:spPr>
          <a:xfrm>
            <a:off x="363795" y="6072576"/>
            <a:ext cx="1462452" cy="276999"/>
          </a:xfrm>
          <a:prstGeom prst="rect">
            <a:avLst/>
          </a:prstGeom>
        </p:spPr>
        <p:txBody>
          <a:bodyPr wrap="none">
            <a:spAutoFit/>
          </a:bodyPr>
          <a:lstStyle/>
          <a:p>
            <a:r>
              <a:rPr lang="en-US" sz="1200" dirty="0">
                <a:solidFill>
                  <a:schemeClr val="tx1">
                    <a:lumMod val="50000"/>
                    <a:lumOff val="50000"/>
                  </a:schemeClr>
                </a:solidFill>
              </a:rPr>
              <a:t>Source: NHTS, 2017</a:t>
            </a:r>
          </a:p>
        </p:txBody>
      </p:sp>
      <p:sp>
        <p:nvSpPr>
          <p:cNvPr id="13" name="Content Placeholder 12"/>
          <p:cNvSpPr>
            <a:spLocks noGrp="1"/>
          </p:cNvSpPr>
          <p:nvPr>
            <p:ph sz="half" idx="2"/>
          </p:nvPr>
        </p:nvSpPr>
        <p:spPr>
          <a:xfrm>
            <a:off x="6961240" y="1550511"/>
            <a:ext cx="4866966" cy="4351338"/>
          </a:xfrm>
        </p:spPr>
        <p:txBody>
          <a:bodyPr>
            <a:normAutofit lnSpcReduction="10000"/>
          </a:bodyPr>
          <a:lstStyle/>
          <a:p>
            <a:r>
              <a:rPr lang="en-US" dirty="0"/>
              <a:t>Traditional one-day travel diary</a:t>
            </a:r>
          </a:p>
          <a:p>
            <a:r>
              <a:rPr lang="en-US" dirty="0"/>
              <a:t>Multi-day smartphone Global Positioning System (GPS) surveys</a:t>
            </a:r>
          </a:p>
          <a:p>
            <a:r>
              <a:rPr lang="en-US" dirty="0"/>
              <a:t>The decision of which survey method to employ depends largely on:</a:t>
            </a:r>
          </a:p>
          <a:p>
            <a:pPr lvl="1"/>
            <a:r>
              <a:rPr lang="en-US" dirty="0"/>
              <a:t>Agency objectives</a:t>
            </a:r>
          </a:p>
          <a:p>
            <a:pPr lvl="1"/>
            <a:r>
              <a:rPr lang="en-US" dirty="0"/>
              <a:t>Available budget</a:t>
            </a:r>
          </a:p>
          <a:p>
            <a:pPr lvl="1"/>
            <a:r>
              <a:rPr lang="en-US" dirty="0"/>
              <a:t>Survey contractor offerings  </a:t>
            </a:r>
          </a:p>
          <a:p>
            <a:endParaRPr lang="en-US" dirty="0"/>
          </a:p>
        </p:txBody>
      </p:sp>
      <p:pic>
        <p:nvPicPr>
          <p:cNvPr id="14" name="Content Placeholder 10"/>
          <p:cNvPicPr>
            <a:picLocks noGrp="1" noChangeAspect="1"/>
          </p:cNvPicPr>
          <p:nvPr>
            <p:ph sz="half" idx="1"/>
          </p:nvPr>
        </p:nvPicPr>
        <p:blipFill>
          <a:blip r:embed="rId3"/>
          <a:stretch>
            <a:fillRect/>
          </a:stretch>
        </p:blipFill>
        <p:spPr>
          <a:xfrm>
            <a:off x="363795" y="1282654"/>
            <a:ext cx="6597444" cy="4783147"/>
          </a:xfrm>
          <a:prstGeom prst="rect">
            <a:avLst/>
          </a:prstGeom>
        </p:spPr>
      </p:pic>
    </p:spTree>
    <p:extLst>
      <p:ext uri="{BB962C8B-B14F-4D97-AF65-F5344CB8AC3E}">
        <p14:creationId xmlns:p14="http://schemas.microsoft.com/office/powerpoint/2010/main" val="2866632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Travel Survey Equity Challenges</a:t>
            </a:r>
          </a:p>
        </p:txBody>
      </p:sp>
      <p:sp>
        <p:nvSpPr>
          <p:cNvPr id="3" name="Content Placeholder 2"/>
          <p:cNvSpPr>
            <a:spLocks noGrp="1"/>
          </p:cNvSpPr>
          <p:nvPr>
            <p:ph sz="half" idx="1"/>
          </p:nvPr>
        </p:nvSpPr>
        <p:spPr/>
        <p:txBody>
          <a:bodyPr>
            <a:normAutofit/>
          </a:bodyPr>
          <a:lstStyle/>
          <a:p>
            <a:r>
              <a:rPr lang="en-US" dirty="0"/>
              <a:t>Household activity surveys often over-represent White households and underrepresent Non-white households.</a:t>
            </a:r>
          </a:p>
        </p:txBody>
      </p:sp>
      <p:sp>
        <p:nvSpPr>
          <p:cNvPr id="4" name="Content Placeholder 3"/>
          <p:cNvSpPr>
            <a:spLocks noGrp="1"/>
          </p:cNvSpPr>
          <p:nvPr>
            <p:ph sz="half" idx="2"/>
          </p:nvPr>
        </p:nvSpPr>
        <p:spPr/>
        <p:txBody>
          <a:bodyPr>
            <a:normAutofit/>
          </a:bodyPr>
          <a:lstStyle/>
          <a:p>
            <a:r>
              <a:rPr lang="en-US" dirty="0"/>
              <a:t>Identified barriers include:</a:t>
            </a:r>
          </a:p>
          <a:p>
            <a:pPr lvl="1"/>
            <a:r>
              <a:rPr lang="en-US" dirty="0"/>
              <a:t>Mistrust of the government</a:t>
            </a:r>
          </a:p>
          <a:p>
            <a:pPr lvl="1"/>
            <a:r>
              <a:rPr lang="en-US" dirty="0"/>
              <a:t>Concerns about personal privacy</a:t>
            </a:r>
          </a:p>
          <a:p>
            <a:pPr lvl="1"/>
            <a:r>
              <a:rPr lang="en-US" dirty="0"/>
              <a:t>Language barriers</a:t>
            </a:r>
          </a:p>
          <a:p>
            <a:pPr lvl="1"/>
            <a:r>
              <a:rPr lang="en-US" dirty="0"/>
              <a:t>Issues with the construction of the survey questions</a:t>
            </a:r>
          </a:p>
          <a:p>
            <a:pPr lvl="1"/>
            <a:r>
              <a:rPr lang="en-US" dirty="0"/>
              <a:t>Time constraints</a:t>
            </a:r>
          </a:p>
          <a:p>
            <a:endParaRPr lang="en-US" dirty="0"/>
          </a:p>
        </p:txBody>
      </p:sp>
      <p:sp>
        <p:nvSpPr>
          <p:cNvPr id="5" name="Rectangle 4"/>
          <p:cNvSpPr/>
          <p:nvPr/>
        </p:nvSpPr>
        <p:spPr>
          <a:xfrm>
            <a:off x="5092192" y="5176505"/>
            <a:ext cx="2160015" cy="369332"/>
          </a:xfrm>
          <a:prstGeom prst="rect">
            <a:avLst/>
          </a:prstGeom>
        </p:spPr>
        <p:txBody>
          <a:bodyPr wrap="none">
            <a:spAutoFit/>
          </a:bodyPr>
          <a:lstStyle/>
          <a:p>
            <a:r>
              <a:rPr lang="en-US" dirty="0">
                <a:solidFill>
                  <a:schemeClr val="tx1">
                    <a:lumMod val="50000"/>
                    <a:lumOff val="50000"/>
                  </a:schemeClr>
                </a:solidFill>
              </a:rPr>
              <a:t>- </a:t>
            </a:r>
            <a:r>
              <a:rPr lang="en-US" dirty="0" err="1">
                <a:solidFill>
                  <a:schemeClr val="tx1">
                    <a:lumMod val="50000"/>
                    <a:lumOff val="50000"/>
                  </a:schemeClr>
                </a:solidFill>
              </a:rPr>
              <a:t>Lubitow</a:t>
            </a:r>
            <a:r>
              <a:rPr lang="en-US" dirty="0">
                <a:solidFill>
                  <a:schemeClr val="tx1">
                    <a:lumMod val="50000"/>
                    <a:lumOff val="50000"/>
                  </a:schemeClr>
                </a:solidFill>
              </a:rPr>
              <a:t> et al., 2019</a:t>
            </a:r>
          </a:p>
        </p:txBody>
      </p:sp>
      <p:sp>
        <p:nvSpPr>
          <p:cNvPr id="6" name="Footer Placeholder 5"/>
          <p:cNvSpPr>
            <a:spLocks noGrp="1"/>
          </p:cNvSpPr>
          <p:nvPr>
            <p:ph type="ftr" sz="quarter" idx="11"/>
          </p:nvPr>
        </p:nvSpPr>
        <p:spPr/>
        <p:txBody>
          <a:bodyPr/>
          <a:lstStyle/>
          <a:p>
            <a:r>
              <a:rPr lang="en-US"/>
              <a:t>The Transportation Equity Curriculum: Equity in Travel Analysis</a:t>
            </a:r>
          </a:p>
        </p:txBody>
      </p:sp>
    </p:spTree>
    <p:extLst>
      <p:ext uri="{BB962C8B-B14F-4D97-AF65-F5344CB8AC3E}">
        <p14:creationId xmlns:p14="http://schemas.microsoft.com/office/powerpoint/2010/main" val="3970592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Addressing Equity Challenges in Travel Surveys</a:t>
            </a:r>
          </a:p>
        </p:txBody>
      </p:sp>
      <p:sp>
        <p:nvSpPr>
          <p:cNvPr id="3" name="Content Placeholder 2"/>
          <p:cNvSpPr>
            <a:spLocks noGrp="1"/>
          </p:cNvSpPr>
          <p:nvPr>
            <p:ph idx="1"/>
          </p:nvPr>
        </p:nvSpPr>
        <p:spPr/>
        <p:txBody>
          <a:bodyPr>
            <a:noAutofit/>
          </a:bodyPr>
          <a:lstStyle/>
          <a:p>
            <a:r>
              <a:rPr lang="en-US" sz="2400" dirty="0"/>
              <a:t>Increase transparency </a:t>
            </a:r>
          </a:p>
          <a:p>
            <a:r>
              <a:rPr lang="en-US" sz="2400" dirty="0"/>
              <a:t>Protect data and privacy</a:t>
            </a:r>
          </a:p>
          <a:p>
            <a:r>
              <a:rPr lang="en-US" sz="2400" dirty="0"/>
              <a:t>Engage the community during survey development and data collection</a:t>
            </a:r>
          </a:p>
          <a:p>
            <a:r>
              <a:rPr lang="en-US" sz="2400" dirty="0"/>
              <a:t>Diversify language use for limited English Proficiency populations</a:t>
            </a:r>
          </a:p>
          <a:p>
            <a:r>
              <a:rPr lang="en-US" sz="2400" dirty="0"/>
              <a:t>Seek Out Alternatives to One-Day Travel Diary (e.g., GPS-based surveys)</a:t>
            </a:r>
          </a:p>
        </p:txBody>
      </p:sp>
      <p:sp>
        <p:nvSpPr>
          <p:cNvPr id="4" name="Rectangle 3"/>
          <p:cNvSpPr/>
          <p:nvPr/>
        </p:nvSpPr>
        <p:spPr>
          <a:xfrm>
            <a:off x="8767687" y="4264497"/>
            <a:ext cx="2160015" cy="369332"/>
          </a:xfrm>
          <a:prstGeom prst="rect">
            <a:avLst/>
          </a:prstGeom>
        </p:spPr>
        <p:txBody>
          <a:bodyPr wrap="none">
            <a:spAutoFit/>
          </a:bodyPr>
          <a:lstStyle/>
          <a:p>
            <a:r>
              <a:rPr lang="en-US" dirty="0">
                <a:solidFill>
                  <a:schemeClr val="tx1">
                    <a:lumMod val="50000"/>
                    <a:lumOff val="50000"/>
                  </a:schemeClr>
                </a:solidFill>
              </a:rPr>
              <a:t>- </a:t>
            </a:r>
            <a:r>
              <a:rPr lang="en-US" dirty="0" err="1">
                <a:solidFill>
                  <a:schemeClr val="tx1">
                    <a:lumMod val="50000"/>
                    <a:lumOff val="50000"/>
                  </a:schemeClr>
                </a:solidFill>
              </a:rPr>
              <a:t>Lubitow</a:t>
            </a:r>
            <a:r>
              <a:rPr lang="en-US" dirty="0">
                <a:solidFill>
                  <a:schemeClr val="tx1">
                    <a:lumMod val="50000"/>
                    <a:lumOff val="50000"/>
                  </a:schemeClr>
                </a:solidFill>
              </a:rPr>
              <a:t> et al., 2019</a:t>
            </a:r>
          </a:p>
        </p:txBody>
      </p:sp>
      <p:sp>
        <p:nvSpPr>
          <p:cNvPr id="5" name="Footer Placeholder 4"/>
          <p:cNvSpPr>
            <a:spLocks noGrp="1"/>
          </p:cNvSpPr>
          <p:nvPr>
            <p:ph type="ftr" sz="quarter" idx="11"/>
          </p:nvPr>
        </p:nvSpPr>
        <p:spPr/>
        <p:txBody>
          <a:bodyPr/>
          <a:lstStyle/>
          <a:p>
            <a:r>
              <a:rPr lang="en-US" dirty="0"/>
              <a:t>The Transportation Equity Curriculum: Equity in Travel Analysis</a:t>
            </a:r>
          </a:p>
        </p:txBody>
      </p:sp>
    </p:spTree>
    <p:extLst>
      <p:ext uri="{BB962C8B-B14F-4D97-AF65-F5344CB8AC3E}">
        <p14:creationId xmlns:p14="http://schemas.microsoft.com/office/powerpoint/2010/main" val="3137436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Big Data</a:t>
            </a:r>
          </a:p>
        </p:txBody>
      </p:sp>
      <p:sp>
        <p:nvSpPr>
          <p:cNvPr id="3" name="Content Placeholder 2"/>
          <p:cNvSpPr>
            <a:spLocks noGrp="1"/>
          </p:cNvSpPr>
          <p:nvPr>
            <p:ph sz="half" idx="1"/>
          </p:nvPr>
        </p:nvSpPr>
        <p:spPr>
          <a:xfrm>
            <a:off x="838200" y="1690688"/>
            <a:ext cx="5181600" cy="4351338"/>
          </a:xfrm>
        </p:spPr>
        <p:txBody>
          <a:bodyPr>
            <a:normAutofit lnSpcReduction="10000"/>
          </a:bodyPr>
          <a:lstStyle/>
          <a:p>
            <a:r>
              <a:rPr lang="en-US" dirty="0"/>
              <a:t>Big Data is defined as “High-volume, high-velocity and high-variety information assets that demand cost-effective, innovative forms of information processing”</a:t>
            </a:r>
          </a:p>
          <a:p>
            <a:r>
              <a:rPr lang="en-US" dirty="0"/>
              <a:t>Sources</a:t>
            </a:r>
          </a:p>
          <a:p>
            <a:pPr lvl="1"/>
            <a:r>
              <a:rPr lang="en-US" dirty="0"/>
              <a:t>Cellular/GPS </a:t>
            </a:r>
          </a:p>
          <a:p>
            <a:pPr lvl="1"/>
            <a:r>
              <a:rPr lang="en-US" dirty="0"/>
              <a:t>Transit Smart Cards</a:t>
            </a:r>
          </a:p>
          <a:p>
            <a:pPr lvl="1"/>
            <a:r>
              <a:rPr lang="en-US" dirty="0"/>
              <a:t>Probe data…and more</a:t>
            </a:r>
          </a:p>
          <a:p>
            <a:pPr marL="0" indent="0" algn="r">
              <a:buNone/>
            </a:pPr>
            <a:r>
              <a:rPr lang="en-US" sz="1200" dirty="0">
                <a:solidFill>
                  <a:schemeClr val="tx1">
                    <a:lumMod val="50000"/>
                    <a:lumOff val="50000"/>
                  </a:schemeClr>
                </a:solidFill>
              </a:rPr>
              <a:t>-</a:t>
            </a:r>
            <a:r>
              <a:rPr lang="en-US" sz="1200" dirty="0" err="1">
                <a:solidFill>
                  <a:schemeClr val="tx1">
                    <a:lumMod val="50000"/>
                    <a:lumOff val="50000"/>
                  </a:schemeClr>
                </a:solidFill>
              </a:rPr>
              <a:t>Sicular</a:t>
            </a:r>
            <a:r>
              <a:rPr lang="en-US" sz="1200" dirty="0">
                <a:solidFill>
                  <a:schemeClr val="tx1">
                    <a:lumMod val="50000"/>
                    <a:lumOff val="50000"/>
                  </a:schemeClr>
                </a:solidFill>
              </a:rPr>
              <a:t>, 2013 </a:t>
            </a:r>
          </a:p>
        </p:txBody>
      </p:sp>
      <p:sp>
        <p:nvSpPr>
          <p:cNvPr id="4" name="Footer Placeholder 3"/>
          <p:cNvSpPr>
            <a:spLocks noGrp="1"/>
          </p:cNvSpPr>
          <p:nvPr>
            <p:ph type="ftr" sz="quarter" idx="11"/>
          </p:nvPr>
        </p:nvSpPr>
        <p:spPr/>
        <p:txBody>
          <a:bodyPr/>
          <a:lstStyle/>
          <a:p>
            <a:r>
              <a:rPr lang="en-US"/>
              <a:t>The Transportation Equity Curriculum: Equity in Travel Analysis</a:t>
            </a:r>
          </a:p>
        </p:txBody>
      </p:sp>
      <p:sp>
        <p:nvSpPr>
          <p:cNvPr id="10" name="Rectangle 9"/>
          <p:cNvSpPr/>
          <p:nvPr/>
        </p:nvSpPr>
        <p:spPr>
          <a:xfrm>
            <a:off x="8153400" y="5442994"/>
            <a:ext cx="4038600" cy="646331"/>
          </a:xfrm>
          <a:prstGeom prst="rect">
            <a:avLst/>
          </a:prstGeom>
        </p:spPr>
        <p:txBody>
          <a:bodyPr wrap="square">
            <a:spAutoFit/>
          </a:bodyPr>
          <a:lstStyle/>
          <a:p>
            <a:pPr algn="r"/>
            <a:r>
              <a:rPr lang="en-US" sz="1200" dirty="0">
                <a:solidFill>
                  <a:schemeClr val="tx1">
                    <a:lumMod val="50000"/>
                    <a:lumOff val="50000"/>
                  </a:schemeClr>
                </a:solidFill>
              </a:rPr>
              <a:t>Source: http://images.wired.it/wp-content/uploads/2014/04/1396440823_Report-Landing-Page-Main-Image-Big-Data.jpg</a:t>
            </a:r>
          </a:p>
        </p:txBody>
      </p:sp>
      <p:pic>
        <p:nvPicPr>
          <p:cNvPr id="11" name="Content Placeholder 10" descr="Quello che il Big Data (ancora) non dice - Wired"/>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t="1" b="1078"/>
          <a:stretch/>
        </p:blipFill>
        <p:spPr>
          <a:xfrm>
            <a:off x="6155190" y="2005012"/>
            <a:ext cx="6036810" cy="3359116"/>
          </a:xfrm>
          <a:prstGeom prst="rect">
            <a:avLst/>
          </a:prstGeom>
          <a:effectLst>
            <a:softEdge rad="317500"/>
          </a:effectLst>
        </p:spPr>
      </p:pic>
    </p:spTree>
    <p:extLst>
      <p:ext uri="{BB962C8B-B14F-4D97-AF65-F5344CB8AC3E}">
        <p14:creationId xmlns:p14="http://schemas.microsoft.com/office/powerpoint/2010/main" val="1902216898"/>
      </p:ext>
    </p:extLst>
  </p:cSld>
  <p:clrMapOvr>
    <a:masterClrMapping/>
  </p:clrMapOvr>
</p:sld>
</file>

<file path=ppt/theme/theme1.xml><?xml version="1.0" encoding="utf-8"?>
<a:theme xmlns:a="http://schemas.openxmlformats.org/drawingml/2006/main" name="Equity Curriculu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quity Curriculum" id="{A2AF8B87-1B28-4431-95C1-72ED73F87160}" vid="{AE725FBC-8739-4ADB-9276-D693107A5B9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911691095D26A4991DF35916E049C38" ma:contentTypeVersion="14" ma:contentTypeDescription="Create a new document." ma:contentTypeScope="" ma:versionID="b68b7481718c5e385d2dc380c50be198">
  <xsd:schema xmlns:xsd="http://www.w3.org/2001/XMLSchema" xmlns:xs="http://www.w3.org/2001/XMLSchema" xmlns:p="http://schemas.microsoft.com/office/2006/metadata/properties" xmlns:ns3="cf5fd7cc-3c5d-4ea7-8810-525c2668a87d" xmlns:ns4="46542149-e7de-4575-8eb5-b15ca9e2a22d" targetNamespace="http://schemas.microsoft.com/office/2006/metadata/properties" ma:root="true" ma:fieldsID="12770d82b9032e224cfb305a8a583f45" ns3:_="" ns4:_="">
    <xsd:import namespace="cf5fd7cc-3c5d-4ea7-8810-525c2668a87d"/>
    <xsd:import namespace="46542149-e7de-4575-8eb5-b15ca9e2a22d"/>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AutoTags" minOccurs="0"/>
                <xsd:element ref="ns4:MediaServiceGenerationTime" minOccurs="0"/>
                <xsd:element ref="ns4:MediaServiceEventHashCode" minOccurs="0"/>
                <xsd:element ref="ns4:MediaServiceOCR" minOccurs="0"/>
                <xsd:element ref="ns4:MediaServiceDateTaken" minOccurs="0"/>
                <xsd:element ref="ns4:MediaServiceLocation"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5fd7cc-3c5d-4ea7-8810-525c2668a87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6542149-e7de-4575-8eb5-b15ca9e2a22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CDBE43-63F3-440A-BC9F-A61C11AB73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5fd7cc-3c5d-4ea7-8810-525c2668a87d"/>
    <ds:schemaRef ds:uri="46542149-e7de-4575-8eb5-b15ca9e2a22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D99AA2A-9D86-4D5A-AAE7-4042B81C4686}">
  <ds:schemaRefs>
    <ds:schemaRef ds:uri="http://purl.org/dc/terms/"/>
    <ds:schemaRef ds:uri="http://schemas.openxmlformats.org/package/2006/metadata/core-properties"/>
    <ds:schemaRef ds:uri="http://schemas.microsoft.com/office/2006/documentManagement/types"/>
    <ds:schemaRef ds:uri="46542149-e7de-4575-8eb5-b15ca9e2a22d"/>
    <ds:schemaRef ds:uri="cf5fd7cc-3c5d-4ea7-8810-525c2668a87d"/>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17B12F8D-25FB-4C10-9236-F96B1A2C0A2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Equity Curriculum</Template>
  <TotalTime>7071</TotalTime>
  <Words>2366</Words>
  <Application>Microsoft Office PowerPoint</Application>
  <PresentationFormat>Widescreen</PresentationFormat>
  <Paragraphs>233</Paragraphs>
  <Slides>14</Slides>
  <Notes>14</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Equity Curriculum</vt:lpstr>
      <vt:lpstr>Equity in Travel Analysis</vt:lpstr>
      <vt:lpstr>Learning Objectives</vt:lpstr>
      <vt:lpstr>Tools for Evaluating Travel Patterns and Behavior</vt:lpstr>
      <vt:lpstr>Types of Information Collected</vt:lpstr>
      <vt:lpstr>Sources of Bias in Travel Surveys and Big Data</vt:lpstr>
      <vt:lpstr>Travel Surveys</vt:lpstr>
      <vt:lpstr>Travel Survey Equity Challenges</vt:lpstr>
      <vt:lpstr>Addressing Equity Challenges in Travel Surveys</vt:lpstr>
      <vt:lpstr>Big Data</vt:lpstr>
      <vt:lpstr>Three Categories of Big Data</vt:lpstr>
      <vt:lpstr>How Big Data Improves Equity Studies Video</vt:lpstr>
      <vt:lpstr>StreetLight Data for Equity Analyses Video</vt:lpstr>
      <vt:lpstr>Big Data Equity Challenges</vt:lpstr>
      <vt:lpstr>Addressing Equity Challenges in Big Data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Transportation Equity</dc:title>
  <dc:creator>Anurag Pande</dc:creator>
  <cp:lastModifiedBy>Tia Boyd</cp:lastModifiedBy>
  <cp:revision>104</cp:revision>
  <dcterms:created xsi:type="dcterms:W3CDTF">2022-02-03T21:59:31Z</dcterms:created>
  <dcterms:modified xsi:type="dcterms:W3CDTF">2022-05-31T19:04:43Z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0x0101006911691095D26A4991DF35916E049C38</vt:lpwstr>
  </property>
</Properties>
</file>