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654" r:id="rId2"/>
  </p:sldMasterIdLst>
  <p:notesMasterIdLst>
    <p:notesMasterId r:id="rId28"/>
  </p:notesMasterIdLst>
  <p:sldIdLst>
    <p:sldId id="256" r:id="rId3"/>
    <p:sldId id="257" r:id="rId4"/>
    <p:sldId id="258" r:id="rId5"/>
    <p:sldId id="264" r:id="rId6"/>
    <p:sldId id="260" r:id="rId7"/>
    <p:sldId id="261" r:id="rId8"/>
    <p:sldId id="276" r:id="rId9"/>
    <p:sldId id="330" r:id="rId10"/>
    <p:sldId id="334" r:id="rId11"/>
    <p:sldId id="331" r:id="rId12"/>
    <p:sldId id="273" r:id="rId13"/>
    <p:sldId id="316" r:id="rId14"/>
    <p:sldId id="288" r:id="rId15"/>
    <p:sldId id="262" r:id="rId16"/>
    <p:sldId id="317" r:id="rId17"/>
    <p:sldId id="318" r:id="rId18"/>
    <p:sldId id="319" r:id="rId19"/>
    <p:sldId id="320" r:id="rId20"/>
    <p:sldId id="333" r:id="rId21"/>
    <p:sldId id="324" r:id="rId22"/>
    <p:sldId id="325" r:id="rId23"/>
    <p:sldId id="326" r:id="rId24"/>
    <p:sldId id="312" r:id="rId25"/>
    <p:sldId id="328" r:id="rId26"/>
    <p:sldId id="33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E88"/>
    <a:srgbClr val="F8DE93"/>
    <a:srgbClr val="008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79083" autoAdjust="0"/>
  </p:normalViewPr>
  <p:slideViewPr>
    <p:cSldViewPr snapToGrid="0">
      <p:cViewPr varScale="1">
        <p:scale>
          <a:sx n="84" d="100"/>
          <a:sy n="84" d="100"/>
        </p:scale>
        <p:origin x="834" y="90"/>
      </p:cViewPr>
      <p:guideLst/>
    </p:cSldViewPr>
  </p:slideViewPr>
  <p:notesTextViewPr>
    <p:cViewPr>
      <p:scale>
        <a:sx n="1" d="1"/>
        <a:sy n="1" d="1"/>
      </p:scale>
      <p:origin x="0" y="0"/>
    </p:cViewPr>
  </p:notesTextViewPr>
  <p:sorterViewPr>
    <p:cViewPr>
      <p:scale>
        <a:sx n="100" d="100"/>
        <a:sy n="100" d="100"/>
      </p:scale>
      <p:origin x="0" y="-2100"/>
    </p:cViewPr>
  </p:sorterViewPr>
  <p:notesViewPr>
    <p:cSldViewPr snapToGrid="0">
      <p:cViewPr varScale="1">
        <p:scale>
          <a:sx n="82" d="100"/>
          <a:sy n="82" d="100"/>
        </p:scale>
        <p:origin x="315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DF7C5E-C813-4174-A98C-AC8F43225DCF}"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E479AF9C-5F8F-4F5C-A829-66A5B8A5FE36}">
      <dgm:prSet/>
      <dgm:spPr/>
      <dgm:t>
        <a:bodyPr/>
        <a:lstStyle/>
        <a:p>
          <a:pPr rtl="0"/>
          <a:r>
            <a:rPr lang="en-US" dirty="0"/>
            <a:t>Analyze equity issues as they relate to transportation decision-making </a:t>
          </a:r>
          <a:r>
            <a:rPr lang="en-US"/>
            <a:t>and </a:t>
          </a:r>
          <a:r>
            <a:rPr lang="en-US" smtClean="0"/>
            <a:t>funding.</a:t>
          </a:r>
          <a:endParaRPr lang="en-US" dirty="0"/>
        </a:p>
      </dgm:t>
    </dgm:pt>
    <dgm:pt modelId="{6013C1FD-9B34-4CD8-B03C-9EDFEF2FC7F5}" type="parTrans" cxnId="{3C8FFEC2-8CFA-4524-8102-5C6C6A2BCE0D}">
      <dgm:prSet/>
      <dgm:spPr/>
      <dgm:t>
        <a:bodyPr/>
        <a:lstStyle/>
        <a:p>
          <a:endParaRPr lang="en-US"/>
        </a:p>
      </dgm:t>
    </dgm:pt>
    <dgm:pt modelId="{D663E8FE-DCF4-4D02-AEFD-31538C852461}" type="sibTrans" cxnId="{3C8FFEC2-8CFA-4524-8102-5C6C6A2BCE0D}">
      <dgm:prSet/>
      <dgm:spPr/>
      <dgm:t>
        <a:bodyPr/>
        <a:lstStyle/>
        <a:p>
          <a:endParaRPr lang="en-US"/>
        </a:p>
      </dgm:t>
    </dgm:pt>
    <dgm:pt modelId="{AAD21435-57E1-4254-89F3-A2455C059AA2}">
      <dgm:prSet/>
      <dgm:spPr/>
      <dgm:t>
        <a:bodyPr/>
        <a:lstStyle/>
        <a:p>
          <a:pPr rtl="0"/>
          <a:r>
            <a:rPr lang="en-US" dirty="0"/>
            <a:t>Explain the potential equity impacts of proposed transportation funding mechanisms.</a:t>
          </a:r>
        </a:p>
      </dgm:t>
    </dgm:pt>
    <dgm:pt modelId="{8AE378DF-0B78-4B52-B609-C5BF53C32942}" type="parTrans" cxnId="{663AD7E1-66BE-4916-9B21-EABE2C3D4C31}">
      <dgm:prSet/>
      <dgm:spPr/>
      <dgm:t>
        <a:bodyPr/>
        <a:lstStyle/>
        <a:p>
          <a:endParaRPr lang="en-US"/>
        </a:p>
      </dgm:t>
    </dgm:pt>
    <dgm:pt modelId="{B1158460-BA80-4EF0-8998-AE51ACBFDE30}" type="sibTrans" cxnId="{663AD7E1-66BE-4916-9B21-EABE2C3D4C31}">
      <dgm:prSet/>
      <dgm:spPr/>
      <dgm:t>
        <a:bodyPr/>
        <a:lstStyle/>
        <a:p>
          <a:endParaRPr lang="en-US"/>
        </a:p>
      </dgm:t>
    </dgm:pt>
    <dgm:pt modelId="{8935B172-CD03-4A38-847F-B65580678434}" type="pres">
      <dgm:prSet presAssocID="{9CDF7C5E-C813-4174-A98C-AC8F43225DCF}" presName="linear" presStyleCnt="0">
        <dgm:presLayoutVars>
          <dgm:animLvl val="lvl"/>
          <dgm:resizeHandles val="exact"/>
        </dgm:presLayoutVars>
      </dgm:prSet>
      <dgm:spPr/>
      <dgm:t>
        <a:bodyPr/>
        <a:lstStyle/>
        <a:p>
          <a:endParaRPr lang="en-US"/>
        </a:p>
      </dgm:t>
    </dgm:pt>
    <dgm:pt modelId="{56992167-834A-472E-A0D0-2B702436897E}" type="pres">
      <dgm:prSet presAssocID="{E479AF9C-5F8F-4F5C-A829-66A5B8A5FE36}" presName="parentText" presStyleLbl="node1" presStyleIdx="0" presStyleCnt="2">
        <dgm:presLayoutVars>
          <dgm:chMax val="0"/>
          <dgm:bulletEnabled val="1"/>
        </dgm:presLayoutVars>
      </dgm:prSet>
      <dgm:spPr/>
      <dgm:t>
        <a:bodyPr/>
        <a:lstStyle/>
        <a:p>
          <a:endParaRPr lang="en-US"/>
        </a:p>
      </dgm:t>
    </dgm:pt>
    <dgm:pt modelId="{5150F84C-90EA-40C4-9D8B-8696CF6C9CC2}" type="pres">
      <dgm:prSet presAssocID="{D663E8FE-DCF4-4D02-AEFD-31538C852461}" presName="spacer" presStyleCnt="0"/>
      <dgm:spPr/>
    </dgm:pt>
    <dgm:pt modelId="{E76F6C71-02F6-4F9F-BEC6-343499719081}" type="pres">
      <dgm:prSet presAssocID="{AAD21435-57E1-4254-89F3-A2455C059AA2}" presName="parentText" presStyleLbl="node1" presStyleIdx="1" presStyleCnt="2">
        <dgm:presLayoutVars>
          <dgm:chMax val="0"/>
          <dgm:bulletEnabled val="1"/>
        </dgm:presLayoutVars>
      </dgm:prSet>
      <dgm:spPr/>
      <dgm:t>
        <a:bodyPr/>
        <a:lstStyle/>
        <a:p>
          <a:endParaRPr lang="en-US"/>
        </a:p>
      </dgm:t>
    </dgm:pt>
  </dgm:ptLst>
  <dgm:cxnLst>
    <dgm:cxn modelId="{02B86748-BE6C-4FBC-974A-7F04F1CEBE5F}" type="presOf" srcId="{9CDF7C5E-C813-4174-A98C-AC8F43225DCF}" destId="{8935B172-CD03-4A38-847F-B65580678434}" srcOrd="0" destOrd="0" presId="urn:microsoft.com/office/officeart/2005/8/layout/vList2"/>
    <dgm:cxn modelId="{A37565C2-D208-4B8E-9298-75EC4F625BB0}" type="presOf" srcId="{AAD21435-57E1-4254-89F3-A2455C059AA2}" destId="{E76F6C71-02F6-4F9F-BEC6-343499719081}" srcOrd="0" destOrd="0" presId="urn:microsoft.com/office/officeart/2005/8/layout/vList2"/>
    <dgm:cxn modelId="{663AD7E1-66BE-4916-9B21-EABE2C3D4C31}" srcId="{9CDF7C5E-C813-4174-A98C-AC8F43225DCF}" destId="{AAD21435-57E1-4254-89F3-A2455C059AA2}" srcOrd="1" destOrd="0" parTransId="{8AE378DF-0B78-4B52-B609-C5BF53C32942}" sibTransId="{B1158460-BA80-4EF0-8998-AE51ACBFDE30}"/>
    <dgm:cxn modelId="{3C8FFEC2-8CFA-4524-8102-5C6C6A2BCE0D}" srcId="{9CDF7C5E-C813-4174-A98C-AC8F43225DCF}" destId="{E479AF9C-5F8F-4F5C-A829-66A5B8A5FE36}" srcOrd="0" destOrd="0" parTransId="{6013C1FD-9B34-4CD8-B03C-9EDFEF2FC7F5}" sibTransId="{D663E8FE-DCF4-4D02-AEFD-31538C852461}"/>
    <dgm:cxn modelId="{93692931-126E-4E3D-9429-33D2FCD0D2D3}" type="presOf" srcId="{E479AF9C-5F8F-4F5C-A829-66A5B8A5FE36}" destId="{56992167-834A-472E-A0D0-2B702436897E}" srcOrd="0" destOrd="0" presId="urn:microsoft.com/office/officeart/2005/8/layout/vList2"/>
    <dgm:cxn modelId="{3474DEEC-CE46-4671-AEA3-3ECC75F3E523}" type="presParOf" srcId="{8935B172-CD03-4A38-847F-B65580678434}" destId="{56992167-834A-472E-A0D0-2B702436897E}" srcOrd="0" destOrd="0" presId="urn:microsoft.com/office/officeart/2005/8/layout/vList2"/>
    <dgm:cxn modelId="{7708CD84-8991-474F-8BD1-D04D4A7C5129}" type="presParOf" srcId="{8935B172-CD03-4A38-847F-B65580678434}" destId="{5150F84C-90EA-40C4-9D8B-8696CF6C9CC2}" srcOrd="1" destOrd="0" presId="urn:microsoft.com/office/officeart/2005/8/layout/vList2"/>
    <dgm:cxn modelId="{8D139233-9035-4F53-BD20-B93A4BBC7064}" type="presParOf" srcId="{8935B172-CD03-4A38-847F-B65580678434}" destId="{E76F6C71-02F6-4F9F-BEC6-34349971908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607EB9-15E3-4C1C-9985-1E826E33146C}"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C18A1B7A-D644-458F-A3A5-E1263222F9F1}">
      <dgm:prSet/>
      <dgm:spPr/>
      <dgm:t>
        <a:bodyPr/>
        <a:lstStyle/>
        <a:p>
          <a:pPr rtl="0"/>
          <a:r>
            <a:rPr lang="en-US"/>
            <a:t>Study Area</a:t>
          </a:r>
        </a:p>
      </dgm:t>
    </dgm:pt>
    <dgm:pt modelId="{03A8616E-0861-4B62-8194-4F8AAC3A2466}" type="parTrans" cxnId="{FE1CBFD6-F66D-47A9-9717-DC8AC0BA0FF8}">
      <dgm:prSet/>
      <dgm:spPr/>
      <dgm:t>
        <a:bodyPr/>
        <a:lstStyle/>
        <a:p>
          <a:endParaRPr lang="en-US"/>
        </a:p>
      </dgm:t>
    </dgm:pt>
    <dgm:pt modelId="{841427BB-B63B-4295-802F-57FB6B5C5CFD}" type="sibTrans" cxnId="{FE1CBFD6-F66D-47A9-9717-DC8AC0BA0FF8}">
      <dgm:prSet/>
      <dgm:spPr/>
      <dgm:t>
        <a:bodyPr/>
        <a:lstStyle/>
        <a:p>
          <a:endParaRPr lang="en-US"/>
        </a:p>
      </dgm:t>
    </dgm:pt>
    <dgm:pt modelId="{456229EB-5DFD-4087-B34E-ACE6ABA4EE19}">
      <dgm:prSet/>
      <dgm:spPr/>
      <dgm:t>
        <a:bodyPr/>
        <a:lstStyle/>
        <a:p>
          <a:pPr rtl="0"/>
          <a:r>
            <a:rPr lang="en-US" dirty="0"/>
            <a:t>The San Francisco Bay Bridge, California </a:t>
          </a:r>
        </a:p>
      </dgm:t>
    </dgm:pt>
    <dgm:pt modelId="{C82C1591-5128-44A9-B249-F52B73004079}" type="parTrans" cxnId="{45614E4A-0A68-4248-A68A-824303F58B2A}">
      <dgm:prSet/>
      <dgm:spPr/>
      <dgm:t>
        <a:bodyPr/>
        <a:lstStyle/>
        <a:p>
          <a:endParaRPr lang="en-US"/>
        </a:p>
      </dgm:t>
    </dgm:pt>
    <dgm:pt modelId="{53658FD9-CCBE-4C51-8F24-CA1395359BD3}" type="sibTrans" cxnId="{45614E4A-0A68-4248-A68A-824303F58B2A}">
      <dgm:prSet/>
      <dgm:spPr/>
      <dgm:t>
        <a:bodyPr/>
        <a:lstStyle/>
        <a:p>
          <a:endParaRPr lang="en-US"/>
        </a:p>
      </dgm:t>
    </dgm:pt>
    <dgm:pt modelId="{E3AB609F-1698-4D21-B99E-25DA8BBB19B2}">
      <dgm:prSet/>
      <dgm:spPr/>
      <dgm:t>
        <a:bodyPr/>
        <a:lstStyle/>
        <a:p>
          <a:pPr rtl="0"/>
          <a:r>
            <a:rPr lang="en-US"/>
            <a:t>Proposed Road-Pricing Policy</a:t>
          </a:r>
        </a:p>
      </dgm:t>
    </dgm:pt>
    <dgm:pt modelId="{E58E2890-F70B-41E5-B21A-F69A951E61E4}" type="parTrans" cxnId="{E4DB1F57-A3F9-41A7-9726-C6C65726C256}">
      <dgm:prSet/>
      <dgm:spPr/>
      <dgm:t>
        <a:bodyPr/>
        <a:lstStyle/>
        <a:p>
          <a:endParaRPr lang="en-US"/>
        </a:p>
      </dgm:t>
    </dgm:pt>
    <dgm:pt modelId="{8881F63A-68E4-47E7-9C35-636246D94990}" type="sibTrans" cxnId="{E4DB1F57-A3F9-41A7-9726-C6C65726C256}">
      <dgm:prSet/>
      <dgm:spPr/>
      <dgm:t>
        <a:bodyPr/>
        <a:lstStyle/>
        <a:p>
          <a:endParaRPr lang="en-US"/>
        </a:p>
      </dgm:t>
    </dgm:pt>
    <dgm:pt modelId="{2839AB39-44B5-4BA1-85EC-67F7433AE0DE}">
      <dgm:prSet/>
      <dgm:spPr/>
      <dgm:t>
        <a:bodyPr/>
        <a:lstStyle/>
        <a:p>
          <a:pPr rtl="0"/>
          <a:r>
            <a:rPr lang="en-US" dirty="0"/>
            <a:t>A congestion alleviation strategy that is a hybrid between rationing and pricing: travelers could use the bridge on some days without tolls, but on other days only if they paid a toll.</a:t>
          </a:r>
        </a:p>
      </dgm:t>
    </dgm:pt>
    <dgm:pt modelId="{7A53BDFB-025F-447F-8666-CF1494BEA994}" type="parTrans" cxnId="{3BD6E619-001A-4F78-BEFC-AB6006A7D8F0}">
      <dgm:prSet/>
      <dgm:spPr/>
      <dgm:t>
        <a:bodyPr/>
        <a:lstStyle/>
        <a:p>
          <a:endParaRPr lang="en-US"/>
        </a:p>
      </dgm:t>
    </dgm:pt>
    <dgm:pt modelId="{0644CE36-4522-4694-8014-5C4E9F9E20F7}" type="sibTrans" cxnId="{3BD6E619-001A-4F78-BEFC-AB6006A7D8F0}">
      <dgm:prSet/>
      <dgm:spPr/>
      <dgm:t>
        <a:bodyPr/>
        <a:lstStyle/>
        <a:p>
          <a:endParaRPr lang="en-US"/>
        </a:p>
      </dgm:t>
    </dgm:pt>
    <dgm:pt modelId="{D5C1667E-06A4-4D31-A9B5-B32AEC82964C}">
      <dgm:prSet/>
      <dgm:spPr/>
      <dgm:t>
        <a:bodyPr/>
        <a:lstStyle/>
        <a:p>
          <a:pPr rtl="0"/>
          <a:r>
            <a:rPr lang="en-US"/>
            <a:t>Finding</a:t>
          </a:r>
        </a:p>
      </dgm:t>
    </dgm:pt>
    <dgm:pt modelId="{C7C25701-DE6F-4678-B8CC-9BEA43EF00BF}" type="parTrans" cxnId="{9315989A-3FE1-45AC-A718-9AEB8E28EB2B}">
      <dgm:prSet/>
      <dgm:spPr/>
      <dgm:t>
        <a:bodyPr/>
        <a:lstStyle/>
        <a:p>
          <a:endParaRPr lang="en-US"/>
        </a:p>
      </dgm:t>
    </dgm:pt>
    <dgm:pt modelId="{F1477A1A-2E86-4CEA-826D-FE6AD1E81CC8}" type="sibTrans" cxnId="{9315989A-3FE1-45AC-A718-9AEB8E28EB2B}">
      <dgm:prSet/>
      <dgm:spPr/>
      <dgm:t>
        <a:bodyPr/>
        <a:lstStyle/>
        <a:p>
          <a:endParaRPr lang="en-US"/>
        </a:p>
      </dgm:t>
    </dgm:pt>
    <dgm:pt modelId="{390C732A-9F58-42DF-A47D-905004860793}">
      <dgm:prSet/>
      <dgm:spPr/>
      <dgm:t>
        <a:bodyPr/>
        <a:lstStyle/>
        <a:p>
          <a:pPr rtl="0"/>
          <a:r>
            <a:rPr lang="en-US"/>
            <a:t>The strategy would harm members of the lowest income group. No combination of tolls plus rationing rates was found to benefit all groups of travelers studied.</a:t>
          </a:r>
        </a:p>
      </dgm:t>
    </dgm:pt>
    <dgm:pt modelId="{5CFE0D76-A7B3-4BF3-B2AB-DBDB85B12789}" type="parTrans" cxnId="{98F4F1BA-1F50-4310-9CFC-D666E3CCA6D8}">
      <dgm:prSet/>
      <dgm:spPr/>
      <dgm:t>
        <a:bodyPr/>
        <a:lstStyle/>
        <a:p>
          <a:endParaRPr lang="en-US"/>
        </a:p>
      </dgm:t>
    </dgm:pt>
    <dgm:pt modelId="{28B1D148-2A88-425B-9878-CC4BC2A161AB}" type="sibTrans" cxnId="{98F4F1BA-1F50-4310-9CFC-D666E3CCA6D8}">
      <dgm:prSet/>
      <dgm:spPr/>
      <dgm:t>
        <a:bodyPr/>
        <a:lstStyle/>
        <a:p>
          <a:endParaRPr lang="en-US"/>
        </a:p>
      </dgm:t>
    </dgm:pt>
    <dgm:pt modelId="{AC4A81A5-34DB-4ACD-B0B6-568DD5E1D71A}" type="pres">
      <dgm:prSet presAssocID="{EB607EB9-15E3-4C1C-9985-1E826E33146C}" presName="Name0" presStyleCnt="0">
        <dgm:presLayoutVars>
          <dgm:dir/>
          <dgm:animLvl val="lvl"/>
          <dgm:resizeHandles val="exact"/>
        </dgm:presLayoutVars>
      </dgm:prSet>
      <dgm:spPr/>
      <dgm:t>
        <a:bodyPr/>
        <a:lstStyle/>
        <a:p>
          <a:endParaRPr lang="en-US"/>
        </a:p>
      </dgm:t>
    </dgm:pt>
    <dgm:pt modelId="{5E636FE9-70A8-457E-8A68-8C7D846FBA99}" type="pres">
      <dgm:prSet presAssocID="{C18A1B7A-D644-458F-A3A5-E1263222F9F1}" presName="linNode" presStyleCnt="0"/>
      <dgm:spPr/>
    </dgm:pt>
    <dgm:pt modelId="{4D73754D-5685-44F1-B73F-662C3841CD82}" type="pres">
      <dgm:prSet presAssocID="{C18A1B7A-D644-458F-A3A5-E1263222F9F1}" presName="parentText" presStyleLbl="node1" presStyleIdx="0" presStyleCnt="3">
        <dgm:presLayoutVars>
          <dgm:chMax val="1"/>
          <dgm:bulletEnabled val="1"/>
        </dgm:presLayoutVars>
      </dgm:prSet>
      <dgm:spPr/>
      <dgm:t>
        <a:bodyPr/>
        <a:lstStyle/>
        <a:p>
          <a:endParaRPr lang="en-US"/>
        </a:p>
      </dgm:t>
    </dgm:pt>
    <dgm:pt modelId="{FB887DD5-64C1-4324-8A6F-916361631771}" type="pres">
      <dgm:prSet presAssocID="{C18A1B7A-D644-458F-A3A5-E1263222F9F1}" presName="descendantText" presStyleLbl="alignAccFollowNode1" presStyleIdx="0" presStyleCnt="3">
        <dgm:presLayoutVars>
          <dgm:bulletEnabled val="1"/>
        </dgm:presLayoutVars>
      </dgm:prSet>
      <dgm:spPr/>
      <dgm:t>
        <a:bodyPr/>
        <a:lstStyle/>
        <a:p>
          <a:endParaRPr lang="en-US"/>
        </a:p>
      </dgm:t>
    </dgm:pt>
    <dgm:pt modelId="{D083D79F-509D-46FD-BEB0-CD53C5F0F93F}" type="pres">
      <dgm:prSet presAssocID="{841427BB-B63B-4295-802F-57FB6B5C5CFD}" presName="sp" presStyleCnt="0"/>
      <dgm:spPr/>
    </dgm:pt>
    <dgm:pt modelId="{67B7C32B-530A-40BC-A2E8-98B889D1A88F}" type="pres">
      <dgm:prSet presAssocID="{E3AB609F-1698-4D21-B99E-25DA8BBB19B2}" presName="linNode" presStyleCnt="0"/>
      <dgm:spPr/>
    </dgm:pt>
    <dgm:pt modelId="{FB65ECAA-012B-435C-9EF2-4AB1DECC6CCA}" type="pres">
      <dgm:prSet presAssocID="{E3AB609F-1698-4D21-B99E-25DA8BBB19B2}" presName="parentText" presStyleLbl="node1" presStyleIdx="1" presStyleCnt="3">
        <dgm:presLayoutVars>
          <dgm:chMax val="1"/>
          <dgm:bulletEnabled val="1"/>
        </dgm:presLayoutVars>
      </dgm:prSet>
      <dgm:spPr/>
      <dgm:t>
        <a:bodyPr/>
        <a:lstStyle/>
        <a:p>
          <a:endParaRPr lang="en-US"/>
        </a:p>
      </dgm:t>
    </dgm:pt>
    <dgm:pt modelId="{D9DB7A98-7255-41F5-A77E-2B7FFD06B46F}" type="pres">
      <dgm:prSet presAssocID="{E3AB609F-1698-4D21-B99E-25DA8BBB19B2}" presName="descendantText" presStyleLbl="alignAccFollowNode1" presStyleIdx="1" presStyleCnt="3">
        <dgm:presLayoutVars>
          <dgm:bulletEnabled val="1"/>
        </dgm:presLayoutVars>
      </dgm:prSet>
      <dgm:spPr/>
      <dgm:t>
        <a:bodyPr/>
        <a:lstStyle/>
        <a:p>
          <a:endParaRPr lang="en-US"/>
        </a:p>
      </dgm:t>
    </dgm:pt>
    <dgm:pt modelId="{395670FD-6975-4A9E-A32C-67B441515078}" type="pres">
      <dgm:prSet presAssocID="{8881F63A-68E4-47E7-9C35-636246D94990}" presName="sp" presStyleCnt="0"/>
      <dgm:spPr/>
    </dgm:pt>
    <dgm:pt modelId="{D306415D-1E0D-45B3-B757-50803AACB91A}" type="pres">
      <dgm:prSet presAssocID="{D5C1667E-06A4-4D31-A9B5-B32AEC82964C}" presName="linNode" presStyleCnt="0"/>
      <dgm:spPr/>
    </dgm:pt>
    <dgm:pt modelId="{DE0CB765-BA21-4080-B06A-EE8933E0A7D9}" type="pres">
      <dgm:prSet presAssocID="{D5C1667E-06A4-4D31-A9B5-B32AEC82964C}" presName="parentText" presStyleLbl="node1" presStyleIdx="2" presStyleCnt="3">
        <dgm:presLayoutVars>
          <dgm:chMax val="1"/>
          <dgm:bulletEnabled val="1"/>
        </dgm:presLayoutVars>
      </dgm:prSet>
      <dgm:spPr/>
      <dgm:t>
        <a:bodyPr/>
        <a:lstStyle/>
        <a:p>
          <a:endParaRPr lang="en-US"/>
        </a:p>
      </dgm:t>
    </dgm:pt>
    <dgm:pt modelId="{1388499B-8889-4B1E-BDCF-867692994438}" type="pres">
      <dgm:prSet presAssocID="{D5C1667E-06A4-4D31-A9B5-B32AEC82964C}" presName="descendantText" presStyleLbl="alignAccFollowNode1" presStyleIdx="2" presStyleCnt="3">
        <dgm:presLayoutVars>
          <dgm:bulletEnabled val="1"/>
        </dgm:presLayoutVars>
      </dgm:prSet>
      <dgm:spPr/>
      <dgm:t>
        <a:bodyPr/>
        <a:lstStyle/>
        <a:p>
          <a:endParaRPr lang="en-US"/>
        </a:p>
      </dgm:t>
    </dgm:pt>
  </dgm:ptLst>
  <dgm:cxnLst>
    <dgm:cxn modelId="{9315989A-3FE1-45AC-A718-9AEB8E28EB2B}" srcId="{EB607EB9-15E3-4C1C-9985-1E826E33146C}" destId="{D5C1667E-06A4-4D31-A9B5-B32AEC82964C}" srcOrd="2" destOrd="0" parTransId="{C7C25701-DE6F-4678-B8CC-9BEA43EF00BF}" sibTransId="{F1477A1A-2E86-4CEA-826D-FE6AD1E81CC8}"/>
    <dgm:cxn modelId="{45614E4A-0A68-4248-A68A-824303F58B2A}" srcId="{C18A1B7A-D644-458F-A3A5-E1263222F9F1}" destId="{456229EB-5DFD-4087-B34E-ACE6ABA4EE19}" srcOrd="0" destOrd="0" parTransId="{C82C1591-5128-44A9-B249-F52B73004079}" sibTransId="{53658FD9-CCBE-4C51-8F24-CA1395359BD3}"/>
    <dgm:cxn modelId="{49A49268-831E-470F-A774-0112CF23075E}" type="presOf" srcId="{390C732A-9F58-42DF-A47D-905004860793}" destId="{1388499B-8889-4B1E-BDCF-867692994438}" srcOrd="0" destOrd="0" presId="urn:microsoft.com/office/officeart/2005/8/layout/vList5"/>
    <dgm:cxn modelId="{BFA37735-9B68-479E-BB1C-763B3232D11A}" type="presOf" srcId="{E3AB609F-1698-4D21-B99E-25DA8BBB19B2}" destId="{FB65ECAA-012B-435C-9EF2-4AB1DECC6CCA}" srcOrd="0" destOrd="0" presId="urn:microsoft.com/office/officeart/2005/8/layout/vList5"/>
    <dgm:cxn modelId="{FE1CBFD6-F66D-47A9-9717-DC8AC0BA0FF8}" srcId="{EB607EB9-15E3-4C1C-9985-1E826E33146C}" destId="{C18A1B7A-D644-458F-A3A5-E1263222F9F1}" srcOrd="0" destOrd="0" parTransId="{03A8616E-0861-4B62-8194-4F8AAC3A2466}" sibTransId="{841427BB-B63B-4295-802F-57FB6B5C5CFD}"/>
    <dgm:cxn modelId="{894B7B75-2400-4D18-90FD-A6ED2CEC8C1F}" type="presOf" srcId="{EB607EB9-15E3-4C1C-9985-1E826E33146C}" destId="{AC4A81A5-34DB-4ACD-B0B6-568DD5E1D71A}" srcOrd="0" destOrd="0" presId="urn:microsoft.com/office/officeart/2005/8/layout/vList5"/>
    <dgm:cxn modelId="{98F4F1BA-1F50-4310-9CFC-D666E3CCA6D8}" srcId="{D5C1667E-06A4-4D31-A9B5-B32AEC82964C}" destId="{390C732A-9F58-42DF-A47D-905004860793}" srcOrd="0" destOrd="0" parTransId="{5CFE0D76-A7B3-4BF3-B2AB-DBDB85B12789}" sibTransId="{28B1D148-2A88-425B-9878-CC4BC2A161AB}"/>
    <dgm:cxn modelId="{E4DB1F57-A3F9-41A7-9726-C6C65726C256}" srcId="{EB607EB9-15E3-4C1C-9985-1E826E33146C}" destId="{E3AB609F-1698-4D21-B99E-25DA8BBB19B2}" srcOrd="1" destOrd="0" parTransId="{E58E2890-F70B-41E5-B21A-F69A951E61E4}" sibTransId="{8881F63A-68E4-47E7-9C35-636246D94990}"/>
    <dgm:cxn modelId="{F087C9D9-80BB-47C1-AC42-9E729F3F79EC}" type="presOf" srcId="{2839AB39-44B5-4BA1-85EC-67F7433AE0DE}" destId="{D9DB7A98-7255-41F5-A77E-2B7FFD06B46F}" srcOrd="0" destOrd="0" presId="urn:microsoft.com/office/officeart/2005/8/layout/vList5"/>
    <dgm:cxn modelId="{A9F0694A-0EFE-467D-9D20-5F317930A2C7}" type="presOf" srcId="{456229EB-5DFD-4087-B34E-ACE6ABA4EE19}" destId="{FB887DD5-64C1-4324-8A6F-916361631771}" srcOrd="0" destOrd="0" presId="urn:microsoft.com/office/officeart/2005/8/layout/vList5"/>
    <dgm:cxn modelId="{A33EBB56-457F-4247-915F-9BB89C8348DF}" type="presOf" srcId="{C18A1B7A-D644-458F-A3A5-E1263222F9F1}" destId="{4D73754D-5685-44F1-B73F-662C3841CD82}" srcOrd="0" destOrd="0" presId="urn:microsoft.com/office/officeart/2005/8/layout/vList5"/>
    <dgm:cxn modelId="{3BD6E619-001A-4F78-BEFC-AB6006A7D8F0}" srcId="{E3AB609F-1698-4D21-B99E-25DA8BBB19B2}" destId="{2839AB39-44B5-4BA1-85EC-67F7433AE0DE}" srcOrd="0" destOrd="0" parTransId="{7A53BDFB-025F-447F-8666-CF1494BEA994}" sibTransId="{0644CE36-4522-4694-8014-5C4E9F9E20F7}"/>
    <dgm:cxn modelId="{F6940585-9878-4A10-BD23-2968D6B6C7EC}" type="presOf" srcId="{D5C1667E-06A4-4D31-A9B5-B32AEC82964C}" destId="{DE0CB765-BA21-4080-B06A-EE8933E0A7D9}" srcOrd="0" destOrd="0" presId="urn:microsoft.com/office/officeart/2005/8/layout/vList5"/>
    <dgm:cxn modelId="{1C90D483-CCA7-4CF7-9890-5C6714113F37}" type="presParOf" srcId="{AC4A81A5-34DB-4ACD-B0B6-568DD5E1D71A}" destId="{5E636FE9-70A8-457E-8A68-8C7D846FBA99}" srcOrd="0" destOrd="0" presId="urn:microsoft.com/office/officeart/2005/8/layout/vList5"/>
    <dgm:cxn modelId="{AAC7A9B0-8E04-4CDE-8F11-6B930500B376}" type="presParOf" srcId="{5E636FE9-70A8-457E-8A68-8C7D846FBA99}" destId="{4D73754D-5685-44F1-B73F-662C3841CD82}" srcOrd="0" destOrd="0" presId="urn:microsoft.com/office/officeart/2005/8/layout/vList5"/>
    <dgm:cxn modelId="{2331612D-40CC-4F8A-B8B2-3A2476784AA3}" type="presParOf" srcId="{5E636FE9-70A8-457E-8A68-8C7D846FBA99}" destId="{FB887DD5-64C1-4324-8A6F-916361631771}" srcOrd="1" destOrd="0" presId="urn:microsoft.com/office/officeart/2005/8/layout/vList5"/>
    <dgm:cxn modelId="{8C816469-E49F-4452-B392-0212621062E6}" type="presParOf" srcId="{AC4A81A5-34DB-4ACD-B0B6-568DD5E1D71A}" destId="{D083D79F-509D-46FD-BEB0-CD53C5F0F93F}" srcOrd="1" destOrd="0" presId="urn:microsoft.com/office/officeart/2005/8/layout/vList5"/>
    <dgm:cxn modelId="{005CF8D3-CA57-401B-84FA-85D83A7C88D8}" type="presParOf" srcId="{AC4A81A5-34DB-4ACD-B0B6-568DD5E1D71A}" destId="{67B7C32B-530A-40BC-A2E8-98B889D1A88F}" srcOrd="2" destOrd="0" presId="urn:microsoft.com/office/officeart/2005/8/layout/vList5"/>
    <dgm:cxn modelId="{C64CD61C-DC5A-4ACB-938B-EBB2082BD3E0}" type="presParOf" srcId="{67B7C32B-530A-40BC-A2E8-98B889D1A88F}" destId="{FB65ECAA-012B-435C-9EF2-4AB1DECC6CCA}" srcOrd="0" destOrd="0" presId="urn:microsoft.com/office/officeart/2005/8/layout/vList5"/>
    <dgm:cxn modelId="{809BCA3C-0684-458C-9085-592C89C99328}" type="presParOf" srcId="{67B7C32B-530A-40BC-A2E8-98B889D1A88F}" destId="{D9DB7A98-7255-41F5-A77E-2B7FFD06B46F}" srcOrd="1" destOrd="0" presId="urn:microsoft.com/office/officeart/2005/8/layout/vList5"/>
    <dgm:cxn modelId="{FB9427D4-0F9D-4B06-9BDF-FD5A14319E84}" type="presParOf" srcId="{AC4A81A5-34DB-4ACD-B0B6-568DD5E1D71A}" destId="{395670FD-6975-4A9E-A32C-67B441515078}" srcOrd="3" destOrd="0" presId="urn:microsoft.com/office/officeart/2005/8/layout/vList5"/>
    <dgm:cxn modelId="{45868A24-CA43-48F8-9523-D41914E8CC0B}" type="presParOf" srcId="{AC4A81A5-34DB-4ACD-B0B6-568DD5E1D71A}" destId="{D306415D-1E0D-45B3-B757-50803AACB91A}" srcOrd="4" destOrd="0" presId="urn:microsoft.com/office/officeart/2005/8/layout/vList5"/>
    <dgm:cxn modelId="{ACAE38BD-D5C7-45D0-8B49-13B5AEA791DC}" type="presParOf" srcId="{D306415D-1E0D-45B3-B757-50803AACB91A}" destId="{DE0CB765-BA21-4080-B06A-EE8933E0A7D9}" srcOrd="0" destOrd="0" presId="urn:microsoft.com/office/officeart/2005/8/layout/vList5"/>
    <dgm:cxn modelId="{817EF59C-5A8C-4828-BB79-DFB1409AAF75}" type="presParOf" srcId="{D306415D-1E0D-45B3-B757-50803AACB91A}" destId="{1388499B-8889-4B1E-BDCF-8676929944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BE3594-6A86-43F5-925E-57036E1117E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2E65E58-2B18-4A39-8559-17DF71013023}">
      <dgm:prSet/>
      <dgm:spPr/>
      <dgm:t>
        <a:bodyPr/>
        <a:lstStyle/>
        <a:p>
          <a:pPr rtl="0"/>
          <a:r>
            <a:rPr lang="en-US"/>
            <a:t>Study Area</a:t>
          </a:r>
        </a:p>
      </dgm:t>
    </dgm:pt>
    <dgm:pt modelId="{ED79D3A6-0D97-47FA-8175-8E30780D9D29}" type="parTrans" cxnId="{79A65F11-6514-4110-B290-9310CCF8A905}">
      <dgm:prSet/>
      <dgm:spPr/>
      <dgm:t>
        <a:bodyPr/>
        <a:lstStyle/>
        <a:p>
          <a:endParaRPr lang="en-US"/>
        </a:p>
      </dgm:t>
    </dgm:pt>
    <dgm:pt modelId="{DA6F5311-A49F-40EB-9242-B80DF4D87368}" type="sibTrans" cxnId="{79A65F11-6514-4110-B290-9310CCF8A905}">
      <dgm:prSet/>
      <dgm:spPr/>
      <dgm:t>
        <a:bodyPr/>
        <a:lstStyle/>
        <a:p>
          <a:endParaRPr lang="en-US"/>
        </a:p>
      </dgm:t>
    </dgm:pt>
    <dgm:pt modelId="{CC92BF27-90B3-4A42-B3C7-E1B21EE70A10}">
      <dgm:prSet/>
      <dgm:spPr/>
      <dgm:t>
        <a:bodyPr/>
        <a:lstStyle/>
        <a:p>
          <a:pPr rtl="0"/>
          <a:r>
            <a:rPr lang="en-US" dirty="0"/>
            <a:t>Oregon</a:t>
          </a:r>
        </a:p>
      </dgm:t>
    </dgm:pt>
    <dgm:pt modelId="{23EF6400-0D06-4F81-A308-799629878A8F}" type="parTrans" cxnId="{3D66F29F-F2EB-4479-BBAD-3CEE0584AD11}">
      <dgm:prSet/>
      <dgm:spPr/>
      <dgm:t>
        <a:bodyPr/>
        <a:lstStyle/>
        <a:p>
          <a:endParaRPr lang="en-US"/>
        </a:p>
      </dgm:t>
    </dgm:pt>
    <dgm:pt modelId="{ADE5758A-17C8-403C-8292-767A52DF4E86}" type="sibTrans" cxnId="{3D66F29F-F2EB-4479-BBAD-3CEE0584AD11}">
      <dgm:prSet/>
      <dgm:spPr/>
      <dgm:t>
        <a:bodyPr/>
        <a:lstStyle/>
        <a:p>
          <a:endParaRPr lang="en-US"/>
        </a:p>
      </dgm:t>
    </dgm:pt>
    <dgm:pt modelId="{C851A2F0-8929-4D0D-AAE8-E242332FCB3A}">
      <dgm:prSet/>
      <dgm:spPr/>
      <dgm:t>
        <a:bodyPr/>
        <a:lstStyle/>
        <a:p>
          <a:pPr rtl="0"/>
          <a:r>
            <a:rPr lang="en-US"/>
            <a:t>Proposed Road-Pricing Policy</a:t>
          </a:r>
        </a:p>
      </dgm:t>
    </dgm:pt>
    <dgm:pt modelId="{F38DDC37-ABA2-4A8F-A56B-367088970286}" type="parTrans" cxnId="{365BBD07-9395-4354-AC8B-9D7F2EAD7CCC}">
      <dgm:prSet/>
      <dgm:spPr/>
      <dgm:t>
        <a:bodyPr/>
        <a:lstStyle/>
        <a:p>
          <a:endParaRPr lang="en-US"/>
        </a:p>
      </dgm:t>
    </dgm:pt>
    <dgm:pt modelId="{E7555AE0-BB3F-4239-A988-9BC96F8FFAD1}" type="sibTrans" cxnId="{365BBD07-9395-4354-AC8B-9D7F2EAD7CCC}">
      <dgm:prSet/>
      <dgm:spPr/>
      <dgm:t>
        <a:bodyPr/>
        <a:lstStyle/>
        <a:p>
          <a:endParaRPr lang="en-US"/>
        </a:p>
      </dgm:t>
    </dgm:pt>
    <dgm:pt modelId="{8C5D9BA8-0237-40E1-BC79-BCFBA20BD8AC}">
      <dgm:prSet/>
      <dgm:spPr/>
      <dgm:t>
        <a:bodyPr/>
        <a:lstStyle/>
        <a:p>
          <a:pPr rtl="0"/>
          <a:r>
            <a:rPr lang="en-US" dirty="0"/>
            <a:t>Distance-based VMT charge</a:t>
          </a:r>
        </a:p>
      </dgm:t>
    </dgm:pt>
    <dgm:pt modelId="{674E360C-3DB5-4710-9014-56D208565541}" type="parTrans" cxnId="{13537C11-E705-4503-8B87-BB94E1B64405}">
      <dgm:prSet/>
      <dgm:spPr/>
      <dgm:t>
        <a:bodyPr/>
        <a:lstStyle/>
        <a:p>
          <a:endParaRPr lang="en-US"/>
        </a:p>
      </dgm:t>
    </dgm:pt>
    <dgm:pt modelId="{194BC1D8-AF8B-4C5A-A09B-12B2368C8A8D}" type="sibTrans" cxnId="{13537C11-E705-4503-8B87-BB94E1B64405}">
      <dgm:prSet/>
      <dgm:spPr/>
      <dgm:t>
        <a:bodyPr/>
        <a:lstStyle/>
        <a:p>
          <a:endParaRPr lang="en-US"/>
        </a:p>
      </dgm:t>
    </dgm:pt>
    <dgm:pt modelId="{A27635C0-9659-415E-99A8-AC32D91E2FF7}">
      <dgm:prSet/>
      <dgm:spPr/>
      <dgm:t>
        <a:bodyPr/>
        <a:lstStyle/>
        <a:p>
          <a:pPr rtl="0"/>
          <a:r>
            <a:rPr lang="en-US"/>
            <a:t>Finding</a:t>
          </a:r>
        </a:p>
      </dgm:t>
    </dgm:pt>
    <dgm:pt modelId="{A2A6ED44-A09F-4A53-BA83-04BBC25FD8CF}" type="parTrans" cxnId="{A12AF425-DB7A-488D-9875-807181346CBB}">
      <dgm:prSet/>
      <dgm:spPr/>
      <dgm:t>
        <a:bodyPr/>
        <a:lstStyle/>
        <a:p>
          <a:endParaRPr lang="en-US"/>
        </a:p>
      </dgm:t>
    </dgm:pt>
    <dgm:pt modelId="{929358C4-5959-41BE-9D0A-09820D49265D}" type="sibTrans" cxnId="{A12AF425-DB7A-488D-9875-807181346CBB}">
      <dgm:prSet/>
      <dgm:spPr/>
      <dgm:t>
        <a:bodyPr/>
        <a:lstStyle/>
        <a:p>
          <a:endParaRPr lang="en-US"/>
        </a:p>
      </dgm:t>
    </dgm:pt>
    <dgm:pt modelId="{15DF8904-9357-458F-9A3F-4859BF1603E3}">
      <dgm:prSet/>
      <dgm:spPr/>
      <dgm:t>
        <a:bodyPr/>
        <a:lstStyle/>
        <a:p>
          <a:pPr rtl="0"/>
          <a:r>
            <a:rPr lang="en-US" dirty="0"/>
            <a:t>According to the benefit principle, a distance-based VMT charge is more equitable than existing gas taxes because payments are more clearly related to benefits received.</a:t>
          </a:r>
        </a:p>
      </dgm:t>
    </dgm:pt>
    <dgm:pt modelId="{00795A3D-1A9B-4F8D-8C67-37D90D44823C}" type="parTrans" cxnId="{DA96B1F0-ED16-4EE6-8298-8DE73DC09942}">
      <dgm:prSet/>
      <dgm:spPr/>
      <dgm:t>
        <a:bodyPr/>
        <a:lstStyle/>
        <a:p>
          <a:endParaRPr lang="en-US"/>
        </a:p>
      </dgm:t>
    </dgm:pt>
    <dgm:pt modelId="{4353F615-FA8D-4C1F-B83A-41A45F3B2A89}" type="sibTrans" cxnId="{DA96B1F0-ED16-4EE6-8298-8DE73DC09942}">
      <dgm:prSet/>
      <dgm:spPr/>
      <dgm:t>
        <a:bodyPr/>
        <a:lstStyle/>
        <a:p>
          <a:endParaRPr lang="en-US"/>
        </a:p>
      </dgm:t>
    </dgm:pt>
    <dgm:pt modelId="{1623CFBC-15CC-4E1A-96B1-BAF2DFBA1AD1}" type="pres">
      <dgm:prSet presAssocID="{BEBE3594-6A86-43F5-925E-57036E1117EB}" presName="Name0" presStyleCnt="0">
        <dgm:presLayoutVars>
          <dgm:dir/>
          <dgm:animLvl val="lvl"/>
          <dgm:resizeHandles val="exact"/>
        </dgm:presLayoutVars>
      </dgm:prSet>
      <dgm:spPr/>
      <dgm:t>
        <a:bodyPr/>
        <a:lstStyle/>
        <a:p>
          <a:endParaRPr lang="en-US"/>
        </a:p>
      </dgm:t>
    </dgm:pt>
    <dgm:pt modelId="{E7C6439E-D50D-4445-AAE1-CE0D7756C0C1}" type="pres">
      <dgm:prSet presAssocID="{F2E65E58-2B18-4A39-8559-17DF71013023}" presName="linNode" presStyleCnt="0"/>
      <dgm:spPr/>
    </dgm:pt>
    <dgm:pt modelId="{0562A679-3CBE-4BE5-A630-EC80F904F8BF}" type="pres">
      <dgm:prSet presAssocID="{F2E65E58-2B18-4A39-8559-17DF71013023}" presName="parentText" presStyleLbl="node1" presStyleIdx="0" presStyleCnt="3">
        <dgm:presLayoutVars>
          <dgm:chMax val="1"/>
          <dgm:bulletEnabled val="1"/>
        </dgm:presLayoutVars>
      </dgm:prSet>
      <dgm:spPr/>
      <dgm:t>
        <a:bodyPr/>
        <a:lstStyle/>
        <a:p>
          <a:endParaRPr lang="en-US"/>
        </a:p>
      </dgm:t>
    </dgm:pt>
    <dgm:pt modelId="{11071044-61F8-4D3B-A2FF-710A239DB0B9}" type="pres">
      <dgm:prSet presAssocID="{F2E65E58-2B18-4A39-8559-17DF71013023}" presName="descendantText" presStyleLbl="alignAccFollowNode1" presStyleIdx="0" presStyleCnt="3">
        <dgm:presLayoutVars>
          <dgm:bulletEnabled val="1"/>
        </dgm:presLayoutVars>
      </dgm:prSet>
      <dgm:spPr/>
      <dgm:t>
        <a:bodyPr/>
        <a:lstStyle/>
        <a:p>
          <a:endParaRPr lang="en-US"/>
        </a:p>
      </dgm:t>
    </dgm:pt>
    <dgm:pt modelId="{89BE82A2-7EFF-48F7-AE89-F6003CDC88F4}" type="pres">
      <dgm:prSet presAssocID="{DA6F5311-A49F-40EB-9242-B80DF4D87368}" presName="sp" presStyleCnt="0"/>
      <dgm:spPr/>
    </dgm:pt>
    <dgm:pt modelId="{08F1C572-B094-4329-B435-069D574162BC}" type="pres">
      <dgm:prSet presAssocID="{C851A2F0-8929-4D0D-AAE8-E242332FCB3A}" presName="linNode" presStyleCnt="0"/>
      <dgm:spPr/>
    </dgm:pt>
    <dgm:pt modelId="{FCE5C70D-0ACC-4949-B514-9087680B3D88}" type="pres">
      <dgm:prSet presAssocID="{C851A2F0-8929-4D0D-AAE8-E242332FCB3A}" presName="parentText" presStyleLbl="node1" presStyleIdx="1" presStyleCnt="3">
        <dgm:presLayoutVars>
          <dgm:chMax val="1"/>
          <dgm:bulletEnabled val="1"/>
        </dgm:presLayoutVars>
      </dgm:prSet>
      <dgm:spPr/>
      <dgm:t>
        <a:bodyPr/>
        <a:lstStyle/>
        <a:p>
          <a:endParaRPr lang="en-US"/>
        </a:p>
      </dgm:t>
    </dgm:pt>
    <dgm:pt modelId="{A482847A-474A-4761-B148-171C50A4C2CE}" type="pres">
      <dgm:prSet presAssocID="{C851A2F0-8929-4D0D-AAE8-E242332FCB3A}" presName="descendantText" presStyleLbl="alignAccFollowNode1" presStyleIdx="1" presStyleCnt="3">
        <dgm:presLayoutVars>
          <dgm:bulletEnabled val="1"/>
        </dgm:presLayoutVars>
      </dgm:prSet>
      <dgm:spPr/>
      <dgm:t>
        <a:bodyPr/>
        <a:lstStyle/>
        <a:p>
          <a:endParaRPr lang="en-US"/>
        </a:p>
      </dgm:t>
    </dgm:pt>
    <dgm:pt modelId="{37B6DBC0-5664-464C-890F-8D91728769F9}" type="pres">
      <dgm:prSet presAssocID="{E7555AE0-BB3F-4239-A988-9BC96F8FFAD1}" presName="sp" presStyleCnt="0"/>
      <dgm:spPr/>
    </dgm:pt>
    <dgm:pt modelId="{CE794A02-8CF4-445A-9CC3-957F13EC8A54}" type="pres">
      <dgm:prSet presAssocID="{A27635C0-9659-415E-99A8-AC32D91E2FF7}" presName="linNode" presStyleCnt="0"/>
      <dgm:spPr/>
    </dgm:pt>
    <dgm:pt modelId="{D27A7E38-9DA7-46FE-9892-AB6476AC170D}" type="pres">
      <dgm:prSet presAssocID="{A27635C0-9659-415E-99A8-AC32D91E2FF7}" presName="parentText" presStyleLbl="node1" presStyleIdx="2" presStyleCnt="3">
        <dgm:presLayoutVars>
          <dgm:chMax val="1"/>
          <dgm:bulletEnabled val="1"/>
        </dgm:presLayoutVars>
      </dgm:prSet>
      <dgm:spPr/>
      <dgm:t>
        <a:bodyPr/>
        <a:lstStyle/>
        <a:p>
          <a:endParaRPr lang="en-US"/>
        </a:p>
      </dgm:t>
    </dgm:pt>
    <dgm:pt modelId="{972D190A-F817-4D3C-A4F2-25A53A3A3918}" type="pres">
      <dgm:prSet presAssocID="{A27635C0-9659-415E-99A8-AC32D91E2FF7}" presName="descendantText" presStyleLbl="alignAccFollowNode1" presStyleIdx="2" presStyleCnt="3">
        <dgm:presLayoutVars>
          <dgm:bulletEnabled val="1"/>
        </dgm:presLayoutVars>
      </dgm:prSet>
      <dgm:spPr/>
      <dgm:t>
        <a:bodyPr/>
        <a:lstStyle/>
        <a:p>
          <a:endParaRPr lang="en-US"/>
        </a:p>
      </dgm:t>
    </dgm:pt>
  </dgm:ptLst>
  <dgm:cxnLst>
    <dgm:cxn modelId="{106589D8-0F7E-4207-9253-8DE148A30083}" type="presOf" srcId="{C851A2F0-8929-4D0D-AAE8-E242332FCB3A}" destId="{FCE5C70D-0ACC-4949-B514-9087680B3D88}" srcOrd="0" destOrd="0" presId="urn:microsoft.com/office/officeart/2005/8/layout/vList5"/>
    <dgm:cxn modelId="{DA96B1F0-ED16-4EE6-8298-8DE73DC09942}" srcId="{A27635C0-9659-415E-99A8-AC32D91E2FF7}" destId="{15DF8904-9357-458F-9A3F-4859BF1603E3}" srcOrd="0" destOrd="0" parTransId="{00795A3D-1A9B-4F8D-8C67-37D90D44823C}" sibTransId="{4353F615-FA8D-4C1F-B83A-41A45F3B2A89}"/>
    <dgm:cxn modelId="{D54A324D-95A8-49E4-87E3-8FF3C0D6E28F}" type="presOf" srcId="{BEBE3594-6A86-43F5-925E-57036E1117EB}" destId="{1623CFBC-15CC-4E1A-96B1-BAF2DFBA1AD1}" srcOrd="0" destOrd="0" presId="urn:microsoft.com/office/officeart/2005/8/layout/vList5"/>
    <dgm:cxn modelId="{02AAF6C9-7FE5-4BC2-8CF6-3105A1F5CA0A}" type="presOf" srcId="{8C5D9BA8-0237-40E1-BC79-BCFBA20BD8AC}" destId="{A482847A-474A-4761-B148-171C50A4C2CE}" srcOrd="0" destOrd="0" presId="urn:microsoft.com/office/officeart/2005/8/layout/vList5"/>
    <dgm:cxn modelId="{365BBD07-9395-4354-AC8B-9D7F2EAD7CCC}" srcId="{BEBE3594-6A86-43F5-925E-57036E1117EB}" destId="{C851A2F0-8929-4D0D-AAE8-E242332FCB3A}" srcOrd="1" destOrd="0" parTransId="{F38DDC37-ABA2-4A8F-A56B-367088970286}" sibTransId="{E7555AE0-BB3F-4239-A988-9BC96F8FFAD1}"/>
    <dgm:cxn modelId="{79A65F11-6514-4110-B290-9310CCF8A905}" srcId="{BEBE3594-6A86-43F5-925E-57036E1117EB}" destId="{F2E65E58-2B18-4A39-8559-17DF71013023}" srcOrd="0" destOrd="0" parTransId="{ED79D3A6-0D97-47FA-8175-8E30780D9D29}" sibTransId="{DA6F5311-A49F-40EB-9242-B80DF4D87368}"/>
    <dgm:cxn modelId="{846B5A6B-0FF7-4229-A76F-E539D558B530}" type="presOf" srcId="{15DF8904-9357-458F-9A3F-4859BF1603E3}" destId="{972D190A-F817-4D3C-A4F2-25A53A3A3918}" srcOrd="0" destOrd="0" presId="urn:microsoft.com/office/officeart/2005/8/layout/vList5"/>
    <dgm:cxn modelId="{2AA1C8E3-0599-4794-A4AA-344A6F10BB75}" type="presOf" srcId="{A27635C0-9659-415E-99A8-AC32D91E2FF7}" destId="{D27A7E38-9DA7-46FE-9892-AB6476AC170D}" srcOrd="0" destOrd="0" presId="urn:microsoft.com/office/officeart/2005/8/layout/vList5"/>
    <dgm:cxn modelId="{8CC48E65-D56B-4FE1-948D-E3F8BC046DD1}" type="presOf" srcId="{F2E65E58-2B18-4A39-8559-17DF71013023}" destId="{0562A679-3CBE-4BE5-A630-EC80F904F8BF}" srcOrd="0" destOrd="0" presId="urn:microsoft.com/office/officeart/2005/8/layout/vList5"/>
    <dgm:cxn modelId="{3D66F29F-F2EB-4479-BBAD-3CEE0584AD11}" srcId="{F2E65E58-2B18-4A39-8559-17DF71013023}" destId="{CC92BF27-90B3-4A42-B3C7-E1B21EE70A10}" srcOrd="0" destOrd="0" parTransId="{23EF6400-0D06-4F81-A308-799629878A8F}" sibTransId="{ADE5758A-17C8-403C-8292-767A52DF4E86}"/>
    <dgm:cxn modelId="{13537C11-E705-4503-8B87-BB94E1B64405}" srcId="{C851A2F0-8929-4D0D-AAE8-E242332FCB3A}" destId="{8C5D9BA8-0237-40E1-BC79-BCFBA20BD8AC}" srcOrd="0" destOrd="0" parTransId="{674E360C-3DB5-4710-9014-56D208565541}" sibTransId="{194BC1D8-AF8B-4C5A-A09B-12B2368C8A8D}"/>
    <dgm:cxn modelId="{F8914D4E-F0D1-4B2E-AAC3-BF6C4B73713E}" type="presOf" srcId="{CC92BF27-90B3-4A42-B3C7-E1B21EE70A10}" destId="{11071044-61F8-4D3B-A2FF-710A239DB0B9}" srcOrd="0" destOrd="0" presId="urn:microsoft.com/office/officeart/2005/8/layout/vList5"/>
    <dgm:cxn modelId="{A12AF425-DB7A-488D-9875-807181346CBB}" srcId="{BEBE3594-6A86-43F5-925E-57036E1117EB}" destId="{A27635C0-9659-415E-99A8-AC32D91E2FF7}" srcOrd="2" destOrd="0" parTransId="{A2A6ED44-A09F-4A53-BA83-04BBC25FD8CF}" sibTransId="{929358C4-5959-41BE-9D0A-09820D49265D}"/>
    <dgm:cxn modelId="{E8ABF13F-52BB-4CF0-91FD-BEE72A913165}" type="presParOf" srcId="{1623CFBC-15CC-4E1A-96B1-BAF2DFBA1AD1}" destId="{E7C6439E-D50D-4445-AAE1-CE0D7756C0C1}" srcOrd="0" destOrd="0" presId="urn:microsoft.com/office/officeart/2005/8/layout/vList5"/>
    <dgm:cxn modelId="{3EDBF22E-BA04-4EBB-AEDF-4480C0F04812}" type="presParOf" srcId="{E7C6439E-D50D-4445-AAE1-CE0D7756C0C1}" destId="{0562A679-3CBE-4BE5-A630-EC80F904F8BF}" srcOrd="0" destOrd="0" presId="urn:microsoft.com/office/officeart/2005/8/layout/vList5"/>
    <dgm:cxn modelId="{6AA9612B-967B-4F8A-A7D7-86F16C2E16BF}" type="presParOf" srcId="{E7C6439E-D50D-4445-AAE1-CE0D7756C0C1}" destId="{11071044-61F8-4D3B-A2FF-710A239DB0B9}" srcOrd="1" destOrd="0" presId="urn:microsoft.com/office/officeart/2005/8/layout/vList5"/>
    <dgm:cxn modelId="{4D345454-6B88-49D0-A818-00218D99CFA4}" type="presParOf" srcId="{1623CFBC-15CC-4E1A-96B1-BAF2DFBA1AD1}" destId="{89BE82A2-7EFF-48F7-AE89-F6003CDC88F4}" srcOrd="1" destOrd="0" presId="urn:microsoft.com/office/officeart/2005/8/layout/vList5"/>
    <dgm:cxn modelId="{E249EC61-8365-4336-BAAD-88D49BBEFE2B}" type="presParOf" srcId="{1623CFBC-15CC-4E1A-96B1-BAF2DFBA1AD1}" destId="{08F1C572-B094-4329-B435-069D574162BC}" srcOrd="2" destOrd="0" presId="urn:microsoft.com/office/officeart/2005/8/layout/vList5"/>
    <dgm:cxn modelId="{8D65AC8E-7E45-4088-868E-E5D59D702254}" type="presParOf" srcId="{08F1C572-B094-4329-B435-069D574162BC}" destId="{FCE5C70D-0ACC-4949-B514-9087680B3D88}" srcOrd="0" destOrd="0" presId="urn:microsoft.com/office/officeart/2005/8/layout/vList5"/>
    <dgm:cxn modelId="{C8135993-C9E7-413B-9616-E0AF64C1DCFA}" type="presParOf" srcId="{08F1C572-B094-4329-B435-069D574162BC}" destId="{A482847A-474A-4761-B148-171C50A4C2CE}" srcOrd="1" destOrd="0" presId="urn:microsoft.com/office/officeart/2005/8/layout/vList5"/>
    <dgm:cxn modelId="{7B9CB697-044C-4997-8AE3-F1F56A87F818}" type="presParOf" srcId="{1623CFBC-15CC-4E1A-96B1-BAF2DFBA1AD1}" destId="{37B6DBC0-5664-464C-890F-8D91728769F9}" srcOrd="3" destOrd="0" presId="urn:microsoft.com/office/officeart/2005/8/layout/vList5"/>
    <dgm:cxn modelId="{7C50C154-BE77-454A-9821-5B9363DC1B07}" type="presParOf" srcId="{1623CFBC-15CC-4E1A-96B1-BAF2DFBA1AD1}" destId="{CE794A02-8CF4-445A-9CC3-957F13EC8A54}" srcOrd="4" destOrd="0" presId="urn:microsoft.com/office/officeart/2005/8/layout/vList5"/>
    <dgm:cxn modelId="{49C206C1-CC19-4720-9996-9F7AF0F2B039}" type="presParOf" srcId="{CE794A02-8CF4-445A-9CC3-957F13EC8A54}" destId="{D27A7E38-9DA7-46FE-9892-AB6476AC170D}" srcOrd="0" destOrd="0" presId="urn:microsoft.com/office/officeart/2005/8/layout/vList5"/>
    <dgm:cxn modelId="{3ECCE688-7887-49CF-A52A-4A21D362D3B2}" type="presParOf" srcId="{CE794A02-8CF4-445A-9CC3-957F13EC8A54}" destId="{972D190A-F817-4D3C-A4F2-25A53A3A391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BE3594-6A86-43F5-925E-57036E1117E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2E65E58-2B18-4A39-8559-17DF71013023}">
      <dgm:prSet/>
      <dgm:spPr/>
      <dgm:t>
        <a:bodyPr/>
        <a:lstStyle/>
        <a:p>
          <a:pPr rtl="0"/>
          <a:r>
            <a:rPr lang="en-US"/>
            <a:t>Study Area</a:t>
          </a:r>
        </a:p>
      </dgm:t>
    </dgm:pt>
    <dgm:pt modelId="{ED79D3A6-0D97-47FA-8175-8E30780D9D29}" type="parTrans" cxnId="{79A65F11-6514-4110-B290-9310CCF8A905}">
      <dgm:prSet/>
      <dgm:spPr/>
      <dgm:t>
        <a:bodyPr/>
        <a:lstStyle/>
        <a:p>
          <a:endParaRPr lang="en-US"/>
        </a:p>
      </dgm:t>
    </dgm:pt>
    <dgm:pt modelId="{DA6F5311-A49F-40EB-9242-B80DF4D87368}" type="sibTrans" cxnId="{79A65F11-6514-4110-B290-9310CCF8A905}">
      <dgm:prSet/>
      <dgm:spPr/>
      <dgm:t>
        <a:bodyPr/>
        <a:lstStyle/>
        <a:p>
          <a:endParaRPr lang="en-US"/>
        </a:p>
      </dgm:t>
    </dgm:pt>
    <dgm:pt modelId="{CC92BF27-90B3-4A42-B3C7-E1B21EE70A10}">
      <dgm:prSet/>
      <dgm:spPr/>
      <dgm:t>
        <a:bodyPr/>
        <a:lstStyle/>
        <a:p>
          <a:pPr rtl="0"/>
          <a:endParaRPr lang="en-US" dirty="0"/>
        </a:p>
      </dgm:t>
    </dgm:pt>
    <dgm:pt modelId="{23EF6400-0D06-4F81-A308-799629878A8F}" type="parTrans" cxnId="{3D66F29F-F2EB-4479-BBAD-3CEE0584AD11}">
      <dgm:prSet/>
      <dgm:spPr/>
      <dgm:t>
        <a:bodyPr/>
        <a:lstStyle/>
        <a:p>
          <a:endParaRPr lang="en-US"/>
        </a:p>
      </dgm:t>
    </dgm:pt>
    <dgm:pt modelId="{ADE5758A-17C8-403C-8292-767A52DF4E86}" type="sibTrans" cxnId="{3D66F29F-F2EB-4479-BBAD-3CEE0584AD11}">
      <dgm:prSet/>
      <dgm:spPr/>
      <dgm:t>
        <a:bodyPr/>
        <a:lstStyle/>
        <a:p>
          <a:endParaRPr lang="en-US"/>
        </a:p>
      </dgm:t>
    </dgm:pt>
    <dgm:pt modelId="{C851A2F0-8929-4D0D-AAE8-E242332FCB3A}">
      <dgm:prSet/>
      <dgm:spPr/>
      <dgm:t>
        <a:bodyPr/>
        <a:lstStyle/>
        <a:p>
          <a:pPr rtl="0"/>
          <a:r>
            <a:rPr lang="en-US"/>
            <a:t>Proposed Road-Pricing Policy</a:t>
          </a:r>
        </a:p>
      </dgm:t>
    </dgm:pt>
    <dgm:pt modelId="{F38DDC37-ABA2-4A8F-A56B-367088970286}" type="parTrans" cxnId="{365BBD07-9395-4354-AC8B-9D7F2EAD7CCC}">
      <dgm:prSet/>
      <dgm:spPr/>
      <dgm:t>
        <a:bodyPr/>
        <a:lstStyle/>
        <a:p>
          <a:endParaRPr lang="en-US"/>
        </a:p>
      </dgm:t>
    </dgm:pt>
    <dgm:pt modelId="{E7555AE0-BB3F-4239-A988-9BC96F8FFAD1}" type="sibTrans" cxnId="{365BBD07-9395-4354-AC8B-9D7F2EAD7CCC}">
      <dgm:prSet/>
      <dgm:spPr/>
      <dgm:t>
        <a:bodyPr/>
        <a:lstStyle/>
        <a:p>
          <a:endParaRPr lang="en-US"/>
        </a:p>
      </dgm:t>
    </dgm:pt>
    <dgm:pt modelId="{8C5D9BA8-0237-40E1-BC79-BCFBA20BD8AC}">
      <dgm:prSet/>
      <dgm:spPr/>
      <dgm:t>
        <a:bodyPr/>
        <a:lstStyle/>
        <a:p>
          <a:pPr rtl="0"/>
          <a:endParaRPr lang="en-US" dirty="0"/>
        </a:p>
      </dgm:t>
    </dgm:pt>
    <dgm:pt modelId="{674E360C-3DB5-4710-9014-56D208565541}" type="parTrans" cxnId="{13537C11-E705-4503-8B87-BB94E1B64405}">
      <dgm:prSet/>
      <dgm:spPr/>
      <dgm:t>
        <a:bodyPr/>
        <a:lstStyle/>
        <a:p>
          <a:endParaRPr lang="en-US"/>
        </a:p>
      </dgm:t>
    </dgm:pt>
    <dgm:pt modelId="{194BC1D8-AF8B-4C5A-A09B-12B2368C8A8D}" type="sibTrans" cxnId="{13537C11-E705-4503-8B87-BB94E1B64405}">
      <dgm:prSet/>
      <dgm:spPr/>
      <dgm:t>
        <a:bodyPr/>
        <a:lstStyle/>
        <a:p>
          <a:endParaRPr lang="en-US"/>
        </a:p>
      </dgm:t>
    </dgm:pt>
    <dgm:pt modelId="{A27635C0-9659-415E-99A8-AC32D91E2FF7}">
      <dgm:prSet/>
      <dgm:spPr/>
      <dgm:t>
        <a:bodyPr/>
        <a:lstStyle/>
        <a:p>
          <a:pPr rtl="0"/>
          <a:r>
            <a:rPr lang="en-US"/>
            <a:t>Finding</a:t>
          </a:r>
        </a:p>
      </dgm:t>
    </dgm:pt>
    <dgm:pt modelId="{A2A6ED44-A09F-4A53-BA83-04BBC25FD8CF}" type="parTrans" cxnId="{A12AF425-DB7A-488D-9875-807181346CBB}">
      <dgm:prSet/>
      <dgm:spPr/>
      <dgm:t>
        <a:bodyPr/>
        <a:lstStyle/>
        <a:p>
          <a:endParaRPr lang="en-US"/>
        </a:p>
      </dgm:t>
    </dgm:pt>
    <dgm:pt modelId="{929358C4-5959-41BE-9D0A-09820D49265D}" type="sibTrans" cxnId="{A12AF425-DB7A-488D-9875-807181346CBB}">
      <dgm:prSet/>
      <dgm:spPr/>
      <dgm:t>
        <a:bodyPr/>
        <a:lstStyle/>
        <a:p>
          <a:endParaRPr lang="en-US"/>
        </a:p>
      </dgm:t>
    </dgm:pt>
    <dgm:pt modelId="{15DF8904-9357-458F-9A3F-4859BF1603E3}">
      <dgm:prSet/>
      <dgm:spPr/>
      <dgm:t>
        <a:bodyPr/>
        <a:lstStyle/>
        <a:p>
          <a:pPr rtl="0"/>
          <a:endParaRPr lang="en-US" dirty="0"/>
        </a:p>
      </dgm:t>
    </dgm:pt>
    <dgm:pt modelId="{00795A3D-1A9B-4F8D-8C67-37D90D44823C}" type="parTrans" cxnId="{DA96B1F0-ED16-4EE6-8298-8DE73DC09942}">
      <dgm:prSet/>
      <dgm:spPr/>
      <dgm:t>
        <a:bodyPr/>
        <a:lstStyle/>
        <a:p>
          <a:endParaRPr lang="en-US"/>
        </a:p>
      </dgm:t>
    </dgm:pt>
    <dgm:pt modelId="{4353F615-FA8D-4C1F-B83A-41A45F3B2A89}" type="sibTrans" cxnId="{DA96B1F0-ED16-4EE6-8298-8DE73DC09942}">
      <dgm:prSet/>
      <dgm:spPr/>
      <dgm:t>
        <a:bodyPr/>
        <a:lstStyle/>
        <a:p>
          <a:endParaRPr lang="en-US"/>
        </a:p>
      </dgm:t>
    </dgm:pt>
    <dgm:pt modelId="{1623CFBC-15CC-4E1A-96B1-BAF2DFBA1AD1}" type="pres">
      <dgm:prSet presAssocID="{BEBE3594-6A86-43F5-925E-57036E1117EB}" presName="Name0" presStyleCnt="0">
        <dgm:presLayoutVars>
          <dgm:dir/>
          <dgm:animLvl val="lvl"/>
          <dgm:resizeHandles val="exact"/>
        </dgm:presLayoutVars>
      </dgm:prSet>
      <dgm:spPr/>
      <dgm:t>
        <a:bodyPr/>
        <a:lstStyle/>
        <a:p>
          <a:endParaRPr lang="en-US"/>
        </a:p>
      </dgm:t>
    </dgm:pt>
    <dgm:pt modelId="{E7C6439E-D50D-4445-AAE1-CE0D7756C0C1}" type="pres">
      <dgm:prSet presAssocID="{F2E65E58-2B18-4A39-8559-17DF71013023}" presName="linNode" presStyleCnt="0"/>
      <dgm:spPr/>
    </dgm:pt>
    <dgm:pt modelId="{0562A679-3CBE-4BE5-A630-EC80F904F8BF}" type="pres">
      <dgm:prSet presAssocID="{F2E65E58-2B18-4A39-8559-17DF71013023}" presName="parentText" presStyleLbl="node1" presStyleIdx="0" presStyleCnt="3">
        <dgm:presLayoutVars>
          <dgm:chMax val="1"/>
          <dgm:bulletEnabled val="1"/>
        </dgm:presLayoutVars>
      </dgm:prSet>
      <dgm:spPr/>
      <dgm:t>
        <a:bodyPr/>
        <a:lstStyle/>
        <a:p>
          <a:endParaRPr lang="en-US"/>
        </a:p>
      </dgm:t>
    </dgm:pt>
    <dgm:pt modelId="{11071044-61F8-4D3B-A2FF-710A239DB0B9}" type="pres">
      <dgm:prSet presAssocID="{F2E65E58-2B18-4A39-8559-17DF71013023}" presName="descendantText" presStyleLbl="alignAccFollowNode1" presStyleIdx="0" presStyleCnt="3">
        <dgm:presLayoutVars>
          <dgm:bulletEnabled val="1"/>
        </dgm:presLayoutVars>
      </dgm:prSet>
      <dgm:spPr/>
      <dgm:t>
        <a:bodyPr/>
        <a:lstStyle/>
        <a:p>
          <a:endParaRPr lang="en-US"/>
        </a:p>
      </dgm:t>
    </dgm:pt>
    <dgm:pt modelId="{89BE82A2-7EFF-48F7-AE89-F6003CDC88F4}" type="pres">
      <dgm:prSet presAssocID="{DA6F5311-A49F-40EB-9242-B80DF4D87368}" presName="sp" presStyleCnt="0"/>
      <dgm:spPr/>
    </dgm:pt>
    <dgm:pt modelId="{08F1C572-B094-4329-B435-069D574162BC}" type="pres">
      <dgm:prSet presAssocID="{C851A2F0-8929-4D0D-AAE8-E242332FCB3A}" presName="linNode" presStyleCnt="0"/>
      <dgm:spPr/>
    </dgm:pt>
    <dgm:pt modelId="{FCE5C70D-0ACC-4949-B514-9087680B3D88}" type="pres">
      <dgm:prSet presAssocID="{C851A2F0-8929-4D0D-AAE8-E242332FCB3A}" presName="parentText" presStyleLbl="node1" presStyleIdx="1" presStyleCnt="3">
        <dgm:presLayoutVars>
          <dgm:chMax val="1"/>
          <dgm:bulletEnabled val="1"/>
        </dgm:presLayoutVars>
      </dgm:prSet>
      <dgm:spPr/>
      <dgm:t>
        <a:bodyPr/>
        <a:lstStyle/>
        <a:p>
          <a:endParaRPr lang="en-US"/>
        </a:p>
      </dgm:t>
    </dgm:pt>
    <dgm:pt modelId="{A482847A-474A-4761-B148-171C50A4C2CE}" type="pres">
      <dgm:prSet presAssocID="{C851A2F0-8929-4D0D-AAE8-E242332FCB3A}" presName="descendantText" presStyleLbl="alignAccFollowNode1" presStyleIdx="1" presStyleCnt="3">
        <dgm:presLayoutVars>
          <dgm:bulletEnabled val="1"/>
        </dgm:presLayoutVars>
      </dgm:prSet>
      <dgm:spPr/>
      <dgm:t>
        <a:bodyPr/>
        <a:lstStyle/>
        <a:p>
          <a:endParaRPr lang="en-US"/>
        </a:p>
      </dgm:t>
    </dgm:pt>
    <dgm:pt modelId="{37B6DBC0-5664-464C-890F-8D91728769F9}" type="pres">
      <dgm:prSet presAssocID="{E7555AE0-BB3F-4239-A988-9BC96F8FFAD1}" presName="sp" presStyleCnt="0"/>
      <dgm:spPr/>
    </dgm:pt>
    <dgm:pt modelId="{CE794A02-8CF4-445A-9CC3-957F13EC8A54}" type="pres">
      <dgm:prSet presAssocID="{A27635C0-9659-415E-99A8-AC32D91E2FF7}" presName="linNode" presStyleCnt="0"/>
      <dgm:spPr/>
    </dgm:pt>
    <dgm:pt modelId="{D27A7E38-9DA7-46FE-9892-AB6476AC170D}" type="pres">
      <dgm:prSet presAssocID="{A27635C0-9659-415E-99A8-AC32D91E2FF7}" presName="parentText" presStyleLbl="node1" presStyleIdx="2" presStyleCnt="3">
        <dgm:presLayoutVars>
          <dgm:chMax val="1"/>
          <dgm:bulletEnabled val="1"/>
        </dgm:presLayoutVars>
      </dgm:prSet>
      <dgm:spPr/>
      <dgm:t>
        <a:bodyPr/>
        <a:lstStyle/>
        <a:p>
          <a:endParaRPr lang="en-US"/>
        </a:p>
      </dgm:t>
    </dgm:pt>
    <dgm:pt modelId="{972D190A-F817-4D3C-A4F2-25A53A3A3918}" type="pres">
      <dgm:prSet presAssocID="{A27635C0-9659-415E-99A8-AC32D91E2FF7}" presName="descendantText" presStyleLbl="alignAccFollowNode1" presStyleIdx="2" presStyleCnt="3">
        <dgm:presLayoutVars>
          <dgm:bulletEnabled val="1"/>
        </dgm:presLayoutVars>
      </dgm:prSet>
      <dgm:spPr/>
      <dgm:t>
        <a:bodyPr/>
        <a:lstStyle/>
        <a:p>
          <a:endParaRPr lang="en-US"/>
        </a:p>
      </dgm:t>
    </dgm:pt>
  </dgm:ptLst>
  <dgm:cxnLst>
    <dgm:cxn modelId="{106589D8-0F7E-4207-9253-8DE148A30083}" type="presOf" srcId="{C851A2F0-8929-4D0D-AAE8-E242332FCB3A}" destId="{FCE5C70D-0ACC-4949-B514-9087680B3D88}" srcOrd="0" destOrd="0" presId="urn:microsoft.com/office/officeart/2005/8/layout/vList5"/>
    <dgm:cxn modelId="{DA96B1F0-ED16-4EE6-8298-8DE73DC09942}" srcId="{A27635C0-9659-415E-99A8-AC32D91E2FF7}" destId="{15DF8904-9357-458F-9A3F-4859BF1603E3}" srcOrd="0" destOrd="0" parTransId="{00795A3D-1A9B-4F8D-8C67-37D90D44823C}" sibTransId="{4353F615-FA8D-4C1F-B83A-41A45F3B2A89}"/>
    <dgm:cxn modelId="{D54A324D-95A8-49E4-87E3-8FF3C0D6E28F}" type="presOf" srcId="{BEBE3594-6A86-43F5-925E-57036E1117EB}" destId="{1623CFBC-15CC-4E1A-96B1-BAF2DFBA1AD1}" srcOrd="0" destOrd="0" presId="urn:microsoft.com/office/officeart/2005/8/layout/vList5"/>
    <dgm:cxn modelId="{02AAF6C9-7FE5-4BC2-8CF6-3105A1F5CA0A}" type="presOf" srcId="{8C5D9BA8-0237-40E1-BC79-BCFBA20BD8AC}" destId="{A482847A-474A-4761-B148-171C50A4C2CE}" srcOrd="0" destOrd="0" presId="urn:microsoft.com/office/officeart/2005/8/layout/vList5"/>
    <dgm:cxn modelId="{365BBD07-9395-4354-AC8B-9D7F2EAD7CCC}" srcId="{BEBE3594-6A86-43F5-925E-57036E1117EB}" destId="{C851A2F0-8929-4D0D-AAE8-E242332FCB3A}" srcOrd="1" destOrd="0" parTransId="{F38DDC37-ABA2-4A8F-A56B-367088970286}" sibTransId="{E7555AE0-BB3F-4239-A988-9BC96F8FFAD1}"/>
    <dgm:cxn modelId="{79A65F11-6514-4110-B290-9310CCF8A905}" srcId="{BEBE3594-6A86-43F5-925E-57036E1117EB}" destId="{F2E65E58-2B18-4A39-8559-17DF71013023}" srcOrd="0" destOrd="0" parTransId="{ED79D3A6-0D97-47FA-8175-8E30780D9D29}" sibTransId="{DA6F5311-A49F-40EB-9242-B80DF4D87368}"/>
    <dgm:cxn modelId="{846B5A6B-0FF7-4229-A76F-E539D558B530}" type="presOf" srcId="{15DF8904-9357-458F-9A3F-4859BF1603E3}" destId="{972D190A-F817-4D3C-A4F2-25A53A3A3918}" srcOrd="0" destOrd="0" presId="urn:microsoft.com/office/officeart/2005/8/layout/vList5"/>
    <dgm:cxn modelId="{2AA1C8E3-0599-4794-A4AA-344A6F10BB75}" type="presOf" srcId="{A27635C0-9659-415E-99A8-AC32D91E2FF7}" destId="{D27A7E38-9DA7-46FE-9892-AB6476AC170D}" srcOrd="0" destOrd="0" presId="urn:microsoft.com/office/officeart/2005/8/layout/vList5"/>
    <dgm:cxn modelId="{8CC48E65-D56B-4FE1-948D-E3F8BC046DD1}" type="presOf" srcId="{F2E65E58-2B18-4A39-8559-17DF71013023}" destId="{0562A679-3CBE-4BE5-A630-EC80F904F8BF}" srcOrd="0" destOrd="0" presId="urn:microsoft.com/office/officeart/2005/8/layout/vList5"/>
    <dgm:cxn modelId="{3D66F29F-F2EB-4479-BBAD-3CEE0584AD11}" srcId="{F2E65E58-2B18-4A39-8559-17DF71013023}" destId="{CC92BF27-90B3-4A42-B3C7-E1B21EE70A10}" srcOrd="0" destOrd="0" parTransId="{23EF6400-0D06-4F81-A308-799629878A8F}" sibTransId="{ADE5758A-17C8-403C-8292-767A52DF4E86}"/>
    <dgm:cxn modelId="{13537C11-E705-4503-8B87-BB94E1B64405}" srcId="{C851A2F0-8929-4D0D-AAE8-E242332FCB3A}" destId="{8C5D9BA8-0237-40E1-BC79-BCFBA20BD8AC}" srcOrd="0" destOrd="0" parTransId="{674E360C-3DB5-4710-9014-56D208565541}" sibTransId="{194BC1D8-AF8B-4C5A-A09B-12B2368C8A8D}"/>
    <dgm:cxn modelId="{F8914D4E-F0D1-4B2E-AAC3-BF6C4B73713E}" type="presOf" srcId="{CC92BF27-90B3-4A42-B3C7-E1B21EE70A10}" destId="{11071044-61F8-4D3B-A2FF-710A239DB0B9}" srcOrd="0" destOrd="0" presId="urn:microsoft.com/office/officeart/2005/8/layout/vList5"/>
    <dgm:cxn modelId="{A12AF425-DB7A-488D-9875-807181346CBB}" srcId="{BEBE3594-6A86-43F5-925E-57036E1117EB}" destId="{A27635C0-9659-415E-99A8-AC32D91E2FF7}" srcOrd="2" destOrd="0" parTransId="{A2A6ED44-A09F-4A53-BA83-04BBC25FD8CF}" sibTransId="{929358C4-5959-41BE-9D0A-09820D49265D}"/>
    <dgm:cxn modelId="{E8ABF13F-52BB-4CF0-91FD-BEE72A913165}" type="presParOf" srcId="{1623CFBC-15CC-4E1A-96B1-BAF2DFBA1AD1}" destId="{E7C6439E-D50D-4445-AAE1-CE0D7756C0C1}" srcOrd="0" destOrd="0" presId="urn:microsoft.com/office/officeart/2005/8/layout/vList5"/>
    <dgm:cxn modelId="{3EDBF22E-BA04-4EBB-AEDF-4480C0F04812}" type="presParOf" srcId="{E7C6439E-D50D-4445-AAE1-CE0D7756C0C1}" destId="{0562A679-3CBE-4BE5-A630-EC80F904F8BF}" srcOrd="0" destOrd="0" presId="urn:microsoft.com/office/officeart/2005/8/layout/vList5"/>
    <dgm:cxn modelId="{6AA9612B-967B-4F8A-A7D7-86F16C2E16BF}" type="presParOf" srcId="{E7C6439E-D50D-4445-AAE1-CE0D7756C0C1}" destId="{11071044-61F8-4D3B-A2FF-710A239DB0B9}" srcOrd="1" destOrd="0" presId="urn:microsoft.com/office/officeart/2005/8/layout/vList5"/>
    <dgm:cxn modelId="{4D345454-6B88-49D0-A818-00218D99CFA4}" type="presParOf" srcId="{1623CFBC-15CC-4E1A-96B1-BAF2DFBA1AD1}" destId="{89BE82A2-7EFF-48F7-AE89-F6003CDC88F4}" srcOrd="1" destOrd="0" presId="urn:microsoft.com/office/officeart/2005/8/layout/vList5"/>
    <dgm:cxn modelId="{E249EC61-8365-4336-BAAD-88D49BBEFE2B}" type="presParOf" srcId="{1623CFBC-15CC-4E1A-96B1-BAF2DFBA1AD1}" destId="{08F1C572-B094-4329-B435-069D574162BC}" srcOrd="2" destOrd="0" presId="urn:microsoft.com/office/officeart/2005/8/layout/vList5"/>
    <dgm:cxn modelId="{8D65AC8E-7E45-4088-868E-E5D59D702254}" type="presParOf" srcId="{08F1C572-B094-4329-B435-069D574162BC}" destId="{FCE5C70D-0ACC-4949-B514-9087680B3D88}" srcOrd="0" destOrd="0" presId="urn:microsoft.com/office/officeart/2005/8/layout/vList5"/>
    <dgm:cxn modelId="{C8135993-C9E7-413B-9616-E0AF64C1DCFA}" type="presParOf" srcId="{08F1C572-B094-4329-B435-069D574162BC}" destId="{A482847A-474A-4761-B148-171C50A4C2CE}" srcOrd="1" destOrd="0" presId="urn:microsoft.com/office/officeart/2005/8/layout/vList5"/>
    <dgm:cxn modelId="{7B9CB697-044C-4997-8AE3-F1F56A87F818}" type="presParOf" srcId="{1623CFBC-15CC-4E1A-96B1-BAF2DFBA1AD1}" destId="{37B6DBC0-5664-464C-890F-8D91728769F9}" srcOrd="3" destOrd="0" presId="urn:microsoft.com/office/officeart/2005/8/layout/vList5"/>
    <dgm:cxn modelId="{7C50C154-BE77-454A-9821-5B9363DC1B07}" type="presParOf" srcId="{1623CFBC-15CC-4E1A-96B1-BAF2DFBA1AD1}" destId="{CE794A02-8CF4-445A-9CC3-957F13EC8A54}" srcOrd="4" destOrd="0" presId="urn:microsoft.com/office/officeart/2005/8/layout/vList5"/>
    <dgm:cxn modelId="{49C206C1-CC19-4720-9996-9F7AF0F2B039}" type="presParOf" srcId="{CE794A02-8CF4-445A-9CC3-957F13EC8A54}" destId="{D27A7E38-9DA7-46FE-9892-AB6476AC170D}" srcOrd="0" destOrd="0" presId="urn:microsoft.com/office/officeart/2005/8/layout/vList5"/>
    <dgm:cxn modelId="{3ECCE688-7887-49CF-A52A-4A21D362D3B2}" type="presParOf" srcId="{CE794A02-8CF4-445A-9CC3-957F13EC8A54}" destId="{972D190A-F817-4D3C-A4F2-25A53A3A391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FA9F0B-A139-4F4B-8F65-1427F93B2CBA}" type="doc">
      <dgm:prSet loTypeId="urn:microsoft.com/office/officeart/2005/8/layout/list1" loCatId="list" qsTypeId="urn:microsoft.com/office/officeart/2005/8/quickstyle/simple1" qsCatId="simple" csTypeId="urn:microsoft.com/office/officeart/2005/8/colors/accent2_1" csCatId="accent2"/>
      <dgm:spPr/>
      <dgm:t>
        <a:bodyPr/>
        <a:lstStyle/>
        <a:p>
          <a:endParaRPr lang="en-US"/>
        </a:p>
      </dgm:t>
    </dgm:pt>
    <dgm:pt modelId="{D9402D9E-5A1E-44CE-AA3A-68528951AB95}">
      <dgm:prSet/>
      <dgm:spPr/>
      <dgm:t>
        <a:bodyPr/>
        <a:lstStyle/>
        <a:p>
          <a:pPr rtl="0"/>
          <a:r>
            <a:rPr lang="en-US" b="1" dirty="0"/>
            <a:t>MTC in San Francisco Bay Area</a:t>
          </a:r>
        </a:p>
      </dgm:t>
    </dgm:pt>
    <dgm:pt modelId="{C24574F8-DD16-43EF-83E6-125CCC3AE9F0}" type="parTrans" cxnId="{D416F7C8-6323-4EEB-BDBC-4D03A51F2260}">
      <dgm:prSet/>
      <dgm:spPr/>
      <dgm:t>
        <a:bodyPr/>
        <a:lstStyle/>
        <a:p>
          <a:endParaRPr lang="en-US"/>
        </a:p>
      </dgm:t>
    </dgm:pt>
    <dgm:pt modelId="{F9EA26F5-4555-4561-9E6D-3F009590DBED}" type="sibTrans" cxnId="{D416F7C8-6323-4EEB-BDBC-4D03A51F2260}">
      <dgm:prSet/>
      <dgm:spPr/>
      <dgm:t>
        <a:bodyPr/>
        <a:lstStyle/>
        <a:p>
          <a:endParaRPr lang="en-US"/>
        </a:p>
      </dgm:t>
    </dgm:pt>
    <dgm:pt modelId="{889E4130-4BA5-4A66-8B8E-AD1B4BCA3B1D}">
      <dgm:prSet/>
      <dgm:spPr/>
      <dgm:t>
        <a:bodyPr/>
        <a:lstStyle/>
        <a:p>
          <a:pPr rtl="0"/>
          <a:r>
            <a:rPr lang="en-US" dirty="0"/>
            <a:t>Allocated 25% of $3 billion in anticipated revenue to benefit underserved communities</a:t>
          </a:r>
        </a:p>
      </dgm:t>
    </dgm:pt>
    <dgm:pt modelId="{EC67A309-1F8E-4A54-BF89-84064F092494}" type="parTrans" cxnId="{8CBF082C-8F15-404F-813E-D9626CD6E104}">
      <dgm:prSet/>
      <dgm:spPr/>
      <dgm:t>
        <a:bodyPr/>
        <a:lstStyle/>
        <a:p>
          <a:endParaRPr lang="en-US"/>
        </a:p>
      </dgm:t>
    </dgm:pt>
    <dgm:pt modelId="{74C75E20-AE6D-4BF2-87E9-4430E7E113B0}" type="sibTrans" cxnId="{8CBF082C-8F15-404F-813E-D9626CD6E104}">
      <dgm:prSet/>
      <dgm:spPr/>
      <dgm:t>
        <a:bodyPr/>
        <a:lstStyle/>
        <a:p>
          <a:endParaRPr lang="en-US"/>
        </a:p>
      </dgm:t>
    </dgm:pt>
    <dgm:pt modelId="{3E5E0E50-F7D3-41B0-BD0E-F2111DB85FB5}">
      <dgm:prSet/>
      <dgm:spPr/>
      <dgm:t>
        <a:bodyPr/>
        <a:lstStyle/>
        <a:p>
          <a:pPr rtl="0"/>
          <a:r>
            <a:rPr lang="en-US"/>
            <a:t>Assists underserved communities in needs identification</a:t>
          </a:r>
        </a:p>
      </dgm:t>
    </dgm:pt>
    <dgm:pt modelId="{3482FAE8-2911-4FA0-B980-E1FA6A32570D}" type="parTrans" cxnId="{CEED42A5-9642-41FE-95CC-30ED2394E3C9}">
      <dgm:prSet/>
      <dgm:spPr/>
      <dgm:t>
        <a:bodyPr/>
        <a:lstStyle/>
        <a:p>
          <a:endParaRPr lang="en-US"/>
        </a:p>
      </dgm:t>
    </dgm:pt>
    <dgm:pt modelId="{FC397B79-1DC5-49F5-8C28-43E9B99D4C7A}" type="sibTrans" cxnId="{CEED42A5-9642-41FE-95CC-30ED2394E3C9}">
      <dgm:prSet/>
      <dgm:spPr/>
      <dgm:t>
        <a:bodyPr/>
        <a:lstStyle/>
        <a:p>
          <a:endParaRPr lang="en-US"/>
        </a:p>
      </dgm:t>
    </dgm:pt>
    <dgm:pt modelId="{853864E6-6263-48EF-B5D9-E21C1F802B3B}">
      <dgm:prSet/>
      <dgm:spPr/>
      <dgm:t>
        <a:bodyPr/>
        <a:lstStyle/>
        <a:p>
          <a:pPr rtl="0"/>
          <a:r>
            <a:rPr lang="en-US"/>
            <a:t>Funds targeted investments that benefit underserved communities</a:t>
          </a:r>
        </a:p>
      </dgm:t>
    </dgm:pt>
    <dgm:pt modelId="{AFF1F158-D1AF-4462-84AE-2ECC6950CEBD}" type="parTrans" cxnId="{D9A58FC4-D5C6-4FA4-A1BE-C6FB8077E923}">
      <dgm:prSet/>
      <dgm:spPr/>
      <dgm:t>
        <a:bodyPr/>
        <a:lstStyle/>
        <a:p>
          <a:endParaRPr lang="en-US"/>
        </a:p>
      </dgm:t>
    </dgm:pt>
    <dgm:pt modelId="{304E33C7-8ADA-4BC6-B3E0-CBD120C4173E}" type="sibTrans" cxnId="{D9A58FC4-D5C6-4FA4-A1BE-C6FB8077E923}">
      <dgm:prSet/>
      <dgm:spPr/>
      <dgm:t>
        <a:bodyPr/>
        <a:lstStyle/>
        <a:p>
          <a:endParaRPr lang="en-US"/>
        </a:p>
      </dgm:t>
    </dgm:pt>
    <dgm:pt modelId="{7E5E1E14-F509-4D1E-BAE5-54A48EE8D4D9}" type="pres">
      <dgm:prSet presAssocID="{06FA9F0B-A139-4F4B-8F65-1427F93B2CBA}" presName="linear" presStyleCnt="0">
        <dgm:presLayoutVars>
          <dgm:dir/>
          <dgm:animLvl val="lvl"/>
          <dgm:resizeHandles val="exact"/>
        </dgm:presLayoutVars>
      </dgm:prSet>
      <dgm:spPr/>
      <dgm:t>
        <a:bodyPr/>
        <a:lstStyle/>
        <a:p>
          <a:endParaRPr lang="en-US"/>
        </a:p>
      </dgm:t>
    </dgm:pt>
    <dgm:pt modelId="{89905554-93EB-4911-8523-850639DEC446}" type="pres">
      <dgm:prSet presAssocID="{D9402D9E-5A1E-44CE-AA3A-68528951AB95}" presName="parentLin" presStyleCnt="0"/>
      <dgm:spPr/>
    </dgm:pt>
    <dgm:pt modelId="{4075691F-0B49-4EF3-B8F5-8A31C6F98DAF}" type="pres">
      <dgm:prSet presAssocID="{D9402D9E-5A1E-44CE-AA3A-68528951AB95}" presName="parentLeftMargin" presStyleLbl="node1" presStyleIdx="0" presStyleCnt="1"/>
      <dgm:spPr/>
      <dgm:t>
        <a:bodyPr/>
        <a:lstStyle/>
        <a:p>
          <a:endParaRPr lang="en-US"/>
        </a:p>
      </dgm:t>
    </dgm:pt>
    <dgm:pt modelId="{5889E92F-5A72-4770-AE9F-D609B6CA1B18}" type="pres">
      <dgm:prSet presAssocID="{D9402D9E-5A1E-44CE-AA3A-68528951AB95}" presName="parentText" presStyleLbl="node1" presStyleIdx="0" presStyleCnt="1">
        <dgm:presLayoutVars>
          <dgm:chMax val="0"/>
          <dgm:bulletEnabled val="1"/>
        </dgm:presLayoutVars>
      </dgm:prSet>
      <dgm:spPr/>
      <dgm:t>
        <a:bodyPr/>
        <a:lstStyle/>
        <a:p>
          <a:endParaRPr lang="en-US"/>
        </a:p>
      </dgm:t>
    </dgm:pt>
    <dgm:pt modelId="{3B81DB58-B0F2-4B24-9DD5-FAFC98A64631}" type="pres">
      <dgm:prSet presAssocID="{D9402D9E-5A1E-44CE-AA3A-68528951AB95}" presName="negativeSpace" presStyleCnt="0"/>
      <dgm:spPr/>
    </dgm:pt>
    <dgm:pt modelId="{E1A52A92-6F38-4FC5-9242-EF0A98EC9CE7}" type="pres">
      <dgm:prSet presAssocID="{D9402D9E-5A1E-44CE-AA3A-68528951AB95}" presName="childText" presStyleLbl="conFgAcc1" presStyleIdx="0" presStyleCnt="1">
        <dgm:presLayoutVars>
          <dgm:bulletEnabled val="1"/>
        </dgm:presLayoutVars>
      </dgm:prSet>
      <dgm:spPr/>
      <dgm:t>
        <a:bodyPr/>
        <a:lstStyle/>
        <a:p>
          <a:endParaRPr lang="en-US"/>
        </a:p>
      </dgm:t>
    </dgm:pt>
  </dgm:ptLst>
  <dgm:cxnLst>
    <dgm:cxn modelId="{D9A58FC4-D5C6-4FA4-A1BE-C6FB8077E923}" srcId="{D9402D9E-5A1E-44CE-AA3A-68528951AB95}" destId="{853864E6-6263-48EF-B5D9-E21C1F802B3B}" srcOrd="2" destOrd="0" parTransId="{AFF1F158-D1AF-4462-84AE-2ECC6950CEBD}" sibTransId="{304E33C7-8ADA-4BC6-B3E0-CBD120C4173E}"/>
    <dgm:cxn modelId="{92B15893-66E8-4A04-8CE6-1A4123A077A4}" type="presOf" srcId="{3E5E0E50-F7D3-41B0-BD0E-F2111DB85FB5}" destId="{E1A52A92-6F38-4FC5-9242-EF0A98EC9CE7}" srcOrd="0" destOrd="1" presId="urn:microsoft.com/office/officeart/2005/8/layout/list1"/>
    <dgm:cxn modelId="{8CBF082C-8F15-404F-813E-D9626CD6E104}" srcId="{D9402D9E-5A1E-44CE-AA3A-68528951AB95}" destId="{889E4130-4BA5-4A66-8B8E-AD1B4BCA3B1D}" srcOrd="0" destOrd="0" parTransId="{EC67A309-1F8E-4A54-BF89-84064F092494}" sibTransId="{74C75E20-AE6D-4BF2-87E9-4430E7E113B0}"/>
    <dgm:cxn modelId="{D416F7C8-6323-4EEB-BDBC-4D03A51F2260}" srcId="{06FA9F0B-A139-4F4B-8F65-1427F93B2CBA}" destId="{D9402D9E-5A1E-44CE-AA3A-68528951AB95}" srcOrd="0" destOrd="0" parTransId="{C24574F8-DD16-43EF-83E6-125CCC3AE9F0}" sibTransId="{F9EA26F5-4555-4561-9E6D-3F009590DBED}"/>
    <dgm:cxn modelId="{455078C1-1D39-4410-8C6C-C3DD13D06670}" type="presOf" srcId="{D9402D9E-5A1E-44CE-AA3A-68528951AB95}" destId="{5889E92F-5A72-4770-AE9F-D609B6CA1B18}" srcOrd="1" destOrd="0" presId="urn:microsoft.com/office/officeart/2005/8/layout/list1"/>
    <dgm:cxn modelId="{D74E458F-EBB3-47CD-BFFB-6EF806A1DE3A}" type="presOf" srcId="{889E4130-4BA5-4A66-8B8E-AD1B4BCA3B1D}" destId="{E1A52A92-6F38-4FC5-9242-EF0A98EC9CE7}" srcOrd="0" destOrd="0" presId="urn:microsoft.com/office/officeart/2005/8/layout/list1"/>
    <dgm:cxn modelId="{5425315F-88B5-4D76-A74B-616216BBE974}" type="presOf" srcId="{06FA9F0B-A139-4F4B-8F65-1427F93B2CBA}" destId="{7E5E1E14-F509-4D1E-BAE5-54A48EE8D4D9}" srcOrd="0" destOrd="0" presId="urn:microsoft.com/office/officeart/2005/8/layout/list1"/>
    <dgm:cxn modelId="{266D9888-D655-4E06-B0D5-B39E6EBFB330}" type="presOf" srcId="{D9402D9E-5A1E-44CE-AA3A-68528951AB95}" destId="{4075691F-0B49-4EF3-B8F5-8A31C6F98DAF}" srcOrd="0" destOrd="0" presId="urn:microsoft.com/office/officeart/2005/8/layout/list1"/>
    <dgm:cxn modelId="{CEED42A5-9642-41FE-95CC-30ED2394E3C9}" srcId="{D9402D9E-5A1E-44CE-AA3A-68528951AB95}" destId="{3E5E0E50-F7D3-41B0-BD0E-F2111DB85FB5}" srcOrd="1" destOrd="0" parTransId="{3482FAE8-2911-4FA0-B980-E1FA6A32570D}" sibTransId="{FC397B79-1DC5-49F5-8C28-43E9B99D4C7A}"/>
    <dgm:cxn modelId="{432AB49B-C291-44BD-9FFB-7FC6A4ED0E00}" type="presOf" srcId="{853864E6-6263-48EF-B5D9-E21C1F802B3B}" destId="{E1A52A92-6F38-4FC5-9242-EF0A98EC9CE7}" srcOrd="0" destOrd="2" presId="urn:microsoft.com/office/officeart/2005/8/layout/list1"/>
    <dgm:cxn modelId="{23FBF1FE-693D-4D8B-B154-FEDAA20FFCE4}" type="presParOf" srcId="{7E5E1E14-F509-4D1E-BAE5-54A48EE8D4D9}" destId="{89905554-93EB-4911-8523-850639DEC446}" srcOrd="0" destOrd="0" presId="urn:microsoft.com/office/officeart/2005/8/layout/list1"/>
    <dgm:cxn modelId="{E024227A-3F90-4F61-92DC-4E94625D059A}" type="presParOf" srcId="{89905554-93EB-4911-8523-850639DEC446}" destId="{4075691F-0B49-4EF3-B8F5-8A31C6F98DAF}" srcOrd="0" destOrd="0" presId="urn:microsoft.com/office/officeart/2005/8/layout/list1"/>
    <dgm:cxn modelId="{A6A62441-66BA-44D0-8E10-9AB044081D0D}" type="presParOf" srcId="{89905554-93EB-4911-8523-850639DEC446}" destId="{5889E92F-5A72-4770-AE9F-D609B6CA1B18}" srcOrd="1" destOrd="0" presId="urn:microsoft.com/office/officeart/2005/8/layout/list1"/>
    <dgm:cxn modelId="{D8D4975D-B5EB-4D3B-978B-1B2A6B305759}" type="presParOf" srcId="{7E5E1E14-F509-4D1E-BAE5-54A48EE8D4D9}" destId="{3B81DB58-B0F2-4B24-9DD5-FAFC98A64631}" srcOrd="1" destOrd="0" presId="urn:microsoft.com/office/officeart/2005/8/layout/list1"/>
    <dgm:cxn modelId="{364F8CAA-A7F3-44E8-8B69-FFE0A8A81889}" type="presParOf" srcId="{7E5E1E14-F509-4D1E-BAE5-54A48EE8D4D9}" destId="{E1A52A92-6F38-4FC5-9242-EF0A98EC9CE7}"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92167-834A-472E-A0D0-2B702436897E}">
      <dsp:nvSpPr>
        <dsp:cNvPr id="0" name=""/>
        <dsp:cNvSpPr/>
      </dsp:nvSpPr>
      <dsp:spPr>
        <a:xfrm>
          <a:off x="0" y="485649"/>
          <a:ext cx="10515600" cy="16309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rtl="0">
            <a:lnSpc>
              <a:spcPct val="90000"/>
            </a:lnSpc>
            <a:spcBef>
              <a:spcPct val="0"/>
            </a:spcBef>
            <a:spcAft>
              <a:spcPct val="35000"/>
            </a:spcAft>
          </a:pPr>
          <a:r>
            <a:rPr lang="en-US" sz="4100" kern="1200" dirty="0"/>
            <a:t>Analyze equity issues as they relate to transportation decision-making </a:t>
          </a:r>
          <a:r>
            <a:rPr lang="en-US" sz="4100" kern="1200"/>
            <a:t>and </a:t>
          </a:r>
          <a:r>
            <a:rPr lang="en-US" sz="4100" kern="1200" smtClean="0"/>
            <a:t>funding.</a:t>
          </a:r>
          <a:endParaRPr lang="en-US" sz="4100" kern="1200" dirty="0"/>
        </a:p>
      </dsp:txBody>
      <dsp:txXfrm>
        <a:off x="79618" y="565267"/>
        <a:ext cx="10356364" cy="1471744"/>
      </dsp:txXfrm>
    </dsp:sp>
    <dsp:sp modelId="{E76F6C71-02F6-4F9F-BEC6-343499719081}">
      <dsp:nvSpPr>
        <dsp:cNvPr id="0" name=""/>
        <dsp:cNvSpPr/>
      </dsp:nvSpPr>
      <dsp:spPr>
        <a:xfrm>
          <a:off x="0" y="2234709"/>
          <a:ext cx="10515600" cy="16309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rtl="0">
            <a:lnSpc>
              <a:spcPct val="90000"/>
            </a:lnSpc>
            <a:spcBef>
              <a:spcPct val="0"/>
            </a:spcBef>
            <a:spcAft>
              <a:spcPct val="35000"/>
            </a:spcAft>
          </a:pPr>
          <a:r>
            <a:rPr lang="en-US" sz="4100" kern="1200" dirty="0"/>
            <a:t>Explain the potential equity impacts of proposed transportation funding mechanisms.</a:t>
          </a:r>
        </a:p>
      </dsp:txBody>
      <dsp:txXfrm>
        <a:off x="79618" y="2314327"/>
        <a:ext cx="10356364" cy="14717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87DD5-64C1-4324-8A6F-916361631771}">
      <dsp:nvSpPr>
        <dsp:cNvPr id="0" name=""/>
        <dsp:cNvSpPr/>
      </dsp:nvSpPr>
      <dsp:spPr>
        <a:xfrm rot="5400000">
          <a:off x="6589693" y="-26617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a:t>The San Francisco Bay Bridge, California </a:t>
          </a:r>
        </a:p>
      </dsp:txBody>
      <dsp:txXfrm rot="-5400000">
        <a:off x="3785616" y="197117"/>
        <a:ext cx="6675221" cy="1012303"/>
      </dsp:txXfrm>
    </dsp:sp>
    <dsp:sp modelId="{4D73754D-5685-44F1-B73F-662C3841CD82}">
      <dsp:nvSpPr>
        <dsp:cNvPr id="0" name=""/>
        <dsp:cNvSpPr/>
      </dsp:nvSpPr>
      <dsp:spPr>
        <a:xfrm>
          <a:off x="0" y="2124"/>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Study Area</a:t>
          </a:r>
        </a:p>
      </dsp:txBody>
      <dsp:txXfrm>
        <a:off x="68454" y="70578"/>
        <a:ext cx="3648708" cy="1265378"/>
      </dsp:txXfrm>
    </dsp:sp>
    <dsp:sp modelId="{D9DB7A98-7255-41F5-A77E-2B7FFD06B46F}">
      <dsp:nvSpPr>
        <dsp:cNvPr id="0" name=""/>
        <dsp:cNvSpPr/>
      </dsp:nvSpPr>
      <dsp:spPr>
        <a:xfrm rot="5400000">
          <a:off x="6589693" y="-11893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n-US" sz="2000" kern="1200" dirty="0"/>
            <a:t>A congestion alleviation strategy that is a hybrid between rationing and pricing: travelers could use the bridge on some days without tolls, but on other days only if they paid a toll.</a:t>
          </a:r>
        </a:p>
      </dsp:txBody>
      <dsp:txXfrm rot="-5400000">
        <a:off x="3785616" y="1669517"/>
        <a:ext cx="6675221" cy="1012303"/>
      </dsp:txXfrm>
    </dsp:sp>
    <dsp:sp modelId="{FB65ECAA-012B-435C-9EF2-4AB1DECC6CCA}">
      <dsp:nvSpPr>
        <dsp:cNvPr id="0" name=""/>
        <dsp:cNvSpPr/>
      </dsp:nvSpPr>
      <dsp:spPr>
        <a:xfrm>
          <a:off x="0" y="1474525"/>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Proposed Road-Pricing Policy</a:t>
          </a:r>
        </a:p>
      </dsp:txBody>
      <dsp:txXfrm>
        <a:off x="68454" y="1542979"/>
        <a:ext cx="3648708" cy="1265378"/>
      </dsp:txXfrm>
    </dsp:sp>
    <dsp:sp modelId="{1388499B-8889-4B1E-BDCF-867692994438}">
      <dsp:nvSpPr>
        <dsp:cNvPr id="0" name=""/>
        <dsp:cNvSpPr/>
      </dsp:nvSpPr>
      <dsp:spPr>
        <a:xfrm rot="5400000">
          <a:off x="6589693" y="283077"/>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n-US" sz="2000" kern="1200"/>
            <a:t>The strategy would harm members of the lowest income group. No combination of tolls plus rationing rates was found to benefit all groups of travelers studied.</a:t>
          </a:r>
        </a:p>
      </dsp:txBody>
      <dsp:txXfrm rot="-5400000">
        <a:off x="3785616" y="3141918"/>
        <a:ext cx="6675221" cy="1012303"/>
      </dsp:txXfrm>
    </dsp:sp>
    <dsp:sp modelId="{DE0CB765-BA21-4080-B06A-EE8933E0A7D9}">
      <dsp:nvSpPr>
        <dsp:cNvPr id="0" name=""/>
        <dsp:cNvSpPr/>
      </dsp:nvSpPr>
      <dsp:spPr>
        <a:xfrm>
          <a:off x="0" y="2946926"/>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Finding</a:t>
          </a:r>
        </a:p>
      </dsp:txBody>
      <dsp:txXfrm>
        <a:off x="68454" y="3015380"/>
        <a:ext cx="3648708" cy="12653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71044-61F8-4D3B-A2FF-710A239DB0B9}">
      <dsp:nvSpPr>
        <dsp:cNvPr id="0" name=""/>
        <dsp:cNvSpPr/>
      </dsp:nvSpPr>
      <dsp:spPr>
        <a:xfrm rot="5400000">
          <a:off x="6589693" y="-26617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a:t>Oregon</a:t>
          </a:r>
        </a:p>
      </dsp:txBody>
      <dsp:txXfrm rot="-5400000">
        <a:off x="3785616" y="197117"/>
        <a:ext cx="6675221" cy="1012303"/>
      </dsp:txXfrm>
    </dsp:sp>
    <dsp:sp modelId="{0562A679-3CBE-4BE5-A630-EC80F904F8BF}">
      <dsp:nvSpPr>
        <dsp:cNvPr id="0" name=""/>
        <dsp:cNvSpPr/>
      </dsp:nvSpPr>
      <dsp:spPr>
        <a:xfrm>
          <a:off x="0" y="2124"/>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Study Area</a:t>
          </a:r>
        </a:p>
      </dsp:txBody>
      <dsp:txXfrm>
        <a:off x="68454" y="70578"/>
        <a:ext cx="3648708" cy="1265378"/>
      </dsp:txXfrm>
    </dsp:sp>
    <dsp:sp modelId="{A482847A-474A-4761-B148-171C50A4C2CE}">
      <dsp:nvSpPr>
        <dsp:cNvPr id="0" name=""/>
        <dsp:cNvSpPr/>
      </dsp:nvSpPr>
      <dsp:spPr>
        <a:xfrm rot="5400000">
          <a:off x="6589693" y="-11893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a:t>Distance-based VMT charge</a:t>
          </a:r>
        </a:p>
      </dsp:txBody>
      <dsp:txXfrm rot="-5400000">
        <a:off x="3785616" y="1669517"/>
        <a:ext cx="6675221" cy="1012303"/>
      </dsp:txXfrm>
    </dsp:sp>
    <dsp:sp modelId="{FCE5C70D-0ACC-4949-B514-9087680B3D88}">
      <dsp:nvSpPr>
        <dsp:cNvPr id="0" name=""/>
        <dsp:cNvSpPr/>
      </dsp:nvSpPr>
      <dsp:spPr>
        <a:xfrm>
          <a:off x="0" y="1474525"/>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Proposed Road-Pricing Policy</a:t>
          </a:r>
        </a:p>
      </dsp:txBody>
      <dsp:txXfrm>
        <a:off x="68454" y="1542979"/>
        <a:ext cx="3648708" cy="1265378"/>
      </dsp:txXfrm>
    </dsp:sp>
    <dsp:sp modelId="{972D190A-F817-4D3C-A4F2-25A53A3A3918}">
      <dsp:nvSpPr>
        <dsp:cNvPr id="0" name=""/>
        <dsp:cNvSpPr/>
      </dsp:nvSpPr>
      <dsp:spPr>
        <a:xfrm rot="5400000">
          <a:off x="6589693" y="283077"/>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US" sz="2100" kern="1200" dirty="0"/>
            <a:t>According to the benefit principle, a distance-based VMT charge is more equitable than existing gas taxes because payments are more clearly related to benefits received.</a:t>
          </a:r>
        </a:p>
      </dsp:txBody>
      <dsp:txXfrm rot="-5400000">
        <a:off x="3785616" y="3141918"/>
        <a:ext cx="6675221" cy="1012303"/>
      </dsp:txXfrm>
    </dsp:sp>
    <dsp:sp modelId="{D27A7E38-9DA7-46FE-9892-AB6476AC170D}">
      <dsp:nvSpPr>
        <dsp:cNvPr id="0" name=""/>
        <dsp:cNvSpPr/>
      </dsp:nvSpPr>
      <dsp:spPr>
        <a:xfrm>
          <a:off x="0" y="2946926"/>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Finding</a:t>
          </a:r>
        </a:p>
      </dsp:txBody>
      <dsp:txXfrm>
        <a:off x="68454" y="3015380"/>
        <a:ext cx="3648708" cy="12653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71044-61F8-4D3B-A2FF-710A239DB0B9}">
      <dsp:nvSpPr>
        <dsp:cNvPr id="0" name=""/>
        <dsp:cNvSpPr/>
      </dsp:nvSpPr>
      <dsp:spPr>
        <a:xfrm rot="5400000">
          <a:off x="6589693" y="-26617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06680" rIns="213360" bIns="106680" numCol="1" spcCol="1270" anchor="ctr" anchorCtr="0">
          <a:noAutofit/>
        </a:bodyPr>
        <a:lstStyle/>
        <a:p>
          <a:pPr marL="285750" lvl="1" indent="-285750" algn="l" defTabSz="2489200" rtl="0">
            <a:lnSpc>
              <a:spcPct val="90000"/>
            </a:lnSpc>
            <a:spcBef>
              <a:spcPct val="0"/>
            </a:spcBef>
            <a:spcAft>
              <a:spcPct val="15000"/>
            </a:spcAft>
            <a:buChar char="••"/>
          </a:pPr>
          <a:endParaRPr lang="en-US" sz="5600" kern="1200" dirty="0"/>
        </a:p>
      </dsp:txBody>
      <dsp:txXfrm rot="-5400000">
        <a:off x="3785616" y="197117"/>
        <a:ext cx="6675221" cy="1012303"/>
      </dsp:txXfrm>
    </dsp:sp>
    <dsp:sp modelId="{0562A679-3CBE-4BE5-A630-EC80F904F8BF}">
      <dsp:nvSpPr>
        <dsp:cNvPr id="0" name=""/>
        <dsp:cNvSpPr/>
      </dsp:nvSpPr>
      <dsp:spPr>
        <a:xfrm>
          <a:off x="0" y="2124"/>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Study Area</a:t>
          </a:r>
        </a:p>
      </dsp:txBody>
      <dsp:txXfrm>
        <a:off x="68454" y="70578"/>
        <a:ext cx="3648708" cy="1265378"/>
      </dsp:txXfrm>
    </dsp:sp>
    <dsp:sp modelId="{A482847A-474A-4761-B148-171C50A4C2CE}">
      <dsp:nvSpPr>
        <dsp:cNvPr id="0" name=""/>
        <dsp:cNvSpPr/>
      </dsp:nvSpPr>
      <dsp:spPr>
        <a:xfrm rot="5400000">
          <a:off x="6589693" y="-1189323"/>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06680" rIns="213360" bIns="106680" numCol="1" spcCol="1270" anchor="ctr" anchorCtr="0">
          <a:noAutofit/>
        </a:bodyPr>
        <a:lstStyle/>
        <a:p>
          <a:pPr marL="285750" lvl="1" indent="-285750" algn="l" defTabSz="2489200" rtl="0">
            <a:lnSpc>
              <a:spcPct val="90000"/>
            </a:lnSpc>
            <a:spcBef>
              <a:spcPct val="0"/>
            </a:spcBef>
            <a:spcAft>
              <a:spcPct val="15000"/>
            </a:spcAft>
            <a:buChar char="••"/>
          </a:pPr>
          <a:endParaRPr lang="en-US" sz="5600" kern="1200" dirty="0"/>
        </a:p>
      </dsp:txBody>
      <dsp:txXfrm rot="-5400000">
        <a:off x="3785616" y="1669517"/>
        <a:ext cx="6675221" cy="1012303"/>
      </dsp:txXfrm>
    </dsp:sp>
    <dsp:sp modelId="{FCE5C70D-0ACC-4949-B514-9087680B3D88}">
      <dsp:nvSpPr>
        <dsp:cNvPr id="0" name=""/>
        <dsp:cNvSpPr/>
      </dsp:nvSpPr>
      <dsp:spPr>
        <a:xfrm>
          <a:off x="0" y="1474525"/>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Proposed Road-Pricing Policy</a:t>
          </a:r>
        </a:p>
      </dsp:txBody>
      <dsp:txXfrm>
        <a:off x="68454" y="1542979"/>
        <a:ext cx="3648708" cy="1265378"/>
      </dsp:txXfrm>
    </dsp:sp>
    <dsp:sp modelId="{972D190A-F817-4D3C-A4F2-25A53A3A3918}">
      <dsp:nvSpPr>
        <dsp:cNvPr id="0" name=""/>
        <dsp:cNvSpPr/>
      </dsp:nvSpPr>
      <dsp:spPr>
        <a:xfrm rot="5400000">
          <a:off x="6589693" y="283077"/>
          <a:ext cx="1121829"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106680" rIns="213360" bIns="106680" numCol="1" spcCol="1270" anchor="ctr" anchorCtr="0">
          <a:noAutofit/>
        </a:bodyPr>
        <a:lstStyle/>
        <a:p>
          <a:pPr marL="285750" lvl="1" indent="-285750" algn="l" defTabSz="2489200" rtl="0">
            <a:lnSpc>
              <a:spcPct val="90000"/>
            </a:lnSpc>
            <a:spcBef>
              <a:spcPct val="0"/>
            </a:spcBef>
            <a:spcAft>
              <a:spcPct val="15000"/>
            </a:spcAft>
            <a:buChar char="••"/>
          </a:pPr>
          <a:endParaRPr lang="en-US" sz="5600" kern="1200" dirty="0"/>
        </a:p>
      </dsp:txBody>
      <dsp:txXfrm rot="-5400000">
        <a:off x="3785616" y="3141918"/>
        <a:ext cx="6675221" cy="1012303"/>
      </dsp:txXfrm>
    </dsp:sp>
    <dsp:sp modelId="{D27A7E38-9DA7-46FE-9892-AB6476AC170D}">
      <dsp:nvSpPr>
        <dsp:cNvPr id="0" name=""/>
        <dsp:cNvSpPr/>
      </dsp:nvSpPr>
      <dsp:spPr>
        <a:xfrm>
          <a:off x="0" y="2946926"/>
          <a:ext cx="3785616" cy="14022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n-US" sz="3900" kern="1200"/>
            <a:t>Finding</a:t>
          </a:r>
        </a:p>
      </dsp:txBody>
      <dsp:txXfrm>
        <a:off x="68454" y="3015380"/>
        <a:ext cx="3648708" cy="12653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52A92-6F38-4FC5-9242-EF0A98EC9CE7}">
      <dsp:nvSpPr>
        <dsp:cNvPr id="0" name=""/>
        <dsp:cNvSpPr/>
      </dsp:nvSpPr>
      <dsp:spPr>
        <a:xfrm>
          <a:off x="0" y="725435"/>
          <a:ext cx="6565900" cy="3439800"/>
        </a:xfrm>
        <a:prstGeom prst="rect">
          <a:avLst/>
        </a:prstGeom>
        <a:solidFill>
          <a:schemeClr val="accent2">
            <a:alpha val="90000"/>
            <a:tint val="4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9587" tIns="541528" rIns="509587" bIns="184912" numCol="1" spcCol="1270" anchor="t" anchorCtr="0">
          <a:noAutofit/>
        </a:bodyPr>
        <a:lstStyle/>
        <a:p>
          <a:pPr marL="228600" lvl="1" indent="-228600" algn="l" defTabSz="1155700" rtl="0">
            <a:lnSpc>
              <a:spcPct val="90000"/>
            </a:lnSpc>
            <a:spcBef>
              <a:spcPct val="0"/>
            </a:spcBef>
            <a:spcAft>
              <a:spcPct val="15000"/>
            </a:spcAft>
            <a:buChar char="••"/>
          </a:pPr>
          <a:r>
            <a:rPr lang="en-US" sz="2600" kern="1200" dirty="0"/>
            <a:t>Allocated 25% of $3 billion in anticipated revenue to benefit underserved communities</a:t>
          </a:r>
        </a:p>
        <a:p>
          <a:pPr marL="228600" lvl="1" indent="-228600" algn="l" defTabSz="1155700" rtl="0">
            <a:lnSpc>
              <a:spcPct val="90000"/>
            </a:lnSpc>
            <a:spcBef>
              <a:spcPct val="0"/>
            </a:spcBef>
            <a:spcAft>
              <a:spcPct val="15000"/>
            </a:spcAft>
            <a:buChar char="••"/>
          </a:pPr>
          <a:r>
            <a:rPr lang="en-US" sz="2600" kern="1200"/>
            <a:t>Assists underserved communities in needs identification</a:t>
          </a:r>
        </a:p>
        <a:p>
          <a:pPr marL="228600" lvl="1" indent="-228600" algn="l" defTabSz="1155700" rtl="0">
            <a:lnSpc>
              <a:spcPct val="90000"/>
            </a:lnSpc>
            <a:spcBef>
              <a:spcPct val="0"/>
            </a:spcBef>
            <a:spcAft>
              <a:spcPct val="15000"/>
            </a:spcAft>
            <a:buChar char="••"/>
          </a:pPr>
          <a:r>
            <a:rPr lang="en-US" sz="2600" kern="1200"/>
            <a:t>Funds targeted investments that benefit underserved communities</a:t>
          </a:r>
        </a:p>
      </dsp:txBody>
      <dsp:txXfrm>
        <a:off x="0" y="725435"/>
        <a:ext cx="6565900" cy="3439800"/>
      </dsp:txXfrm>
    </dsp:sp>
    <dsp:sp modelId="{5889E92F-5A72-4770-AE9F-D609B6CA1B18}">
      <dsp:nvSpPr>
        <dsp:cNvPr id="0" name=""/>
        <dsp:cNvSpPr/>
      </dsp:nvSpPr>
      <dsp:spPr>
        <a:xfrm>
          <a:off x="328295" y="341675"/>
          <a:ext cx="4596130" cy="76752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3723" tIns="0" rIns="173723" bIns="0" numCol="1" spcCol="1270" anchor="ctr" anchorCtr="0">
          <a:noAutofit/>
        </a:bodyPr>
        <a:lstStyle/>
        <a:p>
          <a:pPr lvl="0" algn="l" defTabSz="1155700" rtl="0">
            <a:lnSpc>
              <a:spcPct val="90000"/>
            </a:lnSpc>
            <a:spcBef>
              <a:spcPct val="0"/>
            </a:spcBef>
            <a:spcAft>
              <a:spcPct val="35000"/>
            </a:spcAft>
          </a:pPr>
          <a:r>
            <a:rPr lang="en-US" sz="2600" b="1" kern="1200" dirty="0"/>
            <a:t>MTC in San Francisco Bay Area</a:t>
          </a:r>
        </a:p>
      </dsp:txBody>
      <dsp:txXfrm>
        <a:off x="365762" y="379142"/>
        <a:ext cx="4521196" cy="6925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39B9E-AF2E-481C-933E-5CB1E91939B7}" type="datetimeFigureOut">
              <a:rPr lang="en-US" smtClean="0"/>
              <a:t>5/31/2022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369A0-DCBA-4D38-AB62-88309E3BFB37}" type="slidenum">
              <a:rPr lang="en-US" smtClean="0"/>
              <a:t>‹#›</a:t>
            </a:fld>
            <a:endParaRPr lang="en-US"/>
          </a:p>
        </p:txBody>
      </p:sp>
    </p:spTree>
    <p:extLst>
      <p:ext uri="{BB962C8B-B14F-4D97-AF65-F5344CB8AC3E}">
        <p14:creationId xmlns:p14="http://schemas.microsoft.com/office/powerpoint/2010/main" val="722001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journals-sagepub-com.ezproxy.lib.usf.edu/doi/abs/10.3141/1895-0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transformca.org/sites/default/files/Pricing_Roads_Advancing_Equity_Combined_FINAL_190314.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transformca.org/sites/default/files/Pricing_Roads_Advancing_Equity_Combined_FINAL_190314.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doi.org/10.17226/25334"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doi.org/10.15760/trec.175"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rookings.edu/testimonies/improving-transportation-decision-making-in-low-income-and-minority-communiti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a:t>
            </a:fld>
            <a:endParaRPr lang="en-US"/>
          </a:p>
        </p:txBody>
      </p:sp>
    </p:spTree>
    <p:extLst>
      <p:ext uri="{BB962C8B-B14F-4D97-AF65-F5344CB8AC3E}">
        <p14:creationId xmlns:p14="http://schemas.microsoft.com/office/powerpoint/2010/main" val="2986637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a:t>
            </a:r>
          </a:p>
          <a:p>
            <a:r>
              <a:rPr lang="en-US" dirty="0"/>
              <a:t>Low-income drivers pay</a:t>
            </a:r>
            <a:r>
              <a:rPr lang="en-US" baseline="0" dirty="0"/>
              <a:t> a substantial amount of </a:t>
            </a:r>
            <a:r>
              <a:rPr lang="en-US" dirty="0"/>
              <a:t>income for most transportation taxes and fees.</a:t>
            </a:r>
          </a:p>
          <a:p>
            <a:r>
              <a:rPr lang="en-US" dirty="0"/>
              <a:t>Higher toll levels and more comprehensive pricing strategies are expected to take a higher percentage of income.</a:t>
            </a:r>
          </a:p>
          <a:p>
            <a:r>
              <a:rPr lang="en-US" dirty="0"/>
              <a:t>Differences in policy instrument design and revenue usage can result in a system that is regressive, proportional, or progressive, depending on specific details and local conditions.</a:t>
            </a:r>
          </a:p>
          <a:p>
            <a:endParaRPr lang="en-US" dirty="0"/>
          </a:p>
          <a:p>
            <a:r>
              <a:rPr lang="en-US" dirty="0"/>
              <a:t>Talking Points:</a:t>
            </a:r>
          </a:p>
          <a:p>
            <a:r>
              <a:rPr lang="en-US" sz="1200" b="0" i="0" u="none" strike="noStrike" kern="1200" baseline="0" dirty="0">
                <a:latin typeface="+mn-lt"/>
                <a:ea typeface="+mn-ea"/>
                <a:cs typeface="+mn-cs"/>
              </a:rPr>
              <a:t>TRB Special Report 303, Equity of Evolving Finance Mechanisms states that the results from empirical studies of transportation funding mechanisms “depend on the geographic context and on the choices available to low income motorists” </a:t>
            </a:r>
          </a:p>
          <a:p>
            <a:endParaRPr lang="en-US" sz="1200" b="0" i="0" u="none" strike="noStrike" kern="1200" baseline="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Higher toll levels and more comprehensive pricing strategies are expected to take a higher percentage of income—perhaps as much as 2 percent of household income for those earning less than $25,000 a year.</a:t>
            </a:r>
          </a:p>
          <a:p>
            <a:endParaRPr lang="en-US" sz="1200" b="0" i="0" u="none" strike="noStrike" kern="1200" baseline="0" dirty="0">
              <a:latin typeface="+mn-lt"/>
              <a:ea typeface="+mn-ea"/>
              <a:cs typeface="+mn-cs"/>
            </a:endParaRPr>
          </a:p>
          <a:p>
            <a:r>
              <a:rPr lang="en-US" sz="1200" b="0" i="0" u="none" strike="noStrike" kern="1200" baseline="0" dirty="0">
                <a:latin typeface="+mn-lt"/>
                <a:ea typeface="+mn-ea"/>
                <a:cs typeface="+mn-cs"/>
              </a:rPr>
              <a:t>The incidence of public transportation policies is very sensitive to local transit service patterns and to the mix of funding sources used to finance public transit systems</a:t>
            </a:r>
          </a:p>
          <a:p>
            <a:endParaRPr lang="en-US" sz="1200" b="0" i="0" u="none" strike="noStrike" kern="1200" baseline="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effectLst/>
                <a:latin typeface="+mn-lt"/>
                <a:ea typeface="+mn-ea"/>
                <a:cs typeface="+mn-cs"/>
              </a:rPr>
              <a:t>Transportation Research Board. (2011). </a:t>
            </a:r>
            <a:r>
              <a:rPr lang="en-US" sz="1200" b="0" i="1" kern="1200" dirty="0">
                <a:effectLst/>
                <a:latin typeface="+mn-lt"/>
                <a:ea typeface="+mn-ea"/>
                <a:cs typeface="+mn-cs"/>
              </a:rPr>
              <a:t>TRB Special Report 303: Equity of Evolving Transportation Finance Mechanisms</a:t>
            </a:r>
            <a:r>
              <a:rPr lang="en-US" sz="1200" b="0" i="0" kern="1200" dirty="0">
                <a:effectLst/>
              </a:rPr>
              <a:t>. Washington, DC: The National Academies Press. https://doi.org/10.17226/13240.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Pew Charitable Trusts.</a:t>
            </a:r>
            <a:r>
              <a:rPr lang="en-US" sz="1200" baseline="0" dirty="0"/>
              <a:t> (2016). Household expenditures and income. </a:t>
            </a:r>
            <a:r>
              <a:rPr lang="en-US" sz="1200" dirty="0"/>
              <a:t>https://www.pewtrusts.org/~/media/assets/2016/03/household_expenditures_and_income.pdf</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10</a:t>
            </a:fld>
            <a:endParaRPr lang="en-US"/>
          </a:p>
        </p:txBody>
      </p:sp>
    </p:spTree>
    <p:extLst>
      <p:ext uri="{BB962C8B-B14F-4D97-AF65-F5344CB8AC3E}">
        <p14:creationId xmlns:p14="http://schemas.microsoft.com/office/powerpoint/2010/main" val="1699262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a:t>
            </a:r>
            <a:r>
              <a:rPr lang="en-US" sz="1200" dirty="0"/>
              <a:t>Federal and state governments dedicate most of the funding to highways. Local funding is more evenly split between highway and transit funding. </a:t>
            </a:r>
          </a:p>
          <a:p>
            <a:endParaRPr lang="en-US" dirty="0"/>
          </a:p>
          <a:p>
            <a:r>
              <a:rPr lang="en-US" dirty="0"/>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mn-lt"/>
                <a:ea typeface="+mn-ea"/>
                <a:cs typeface="+mn-cs"/>
              </a:rPr>
              <a:t>The Pew Charitable Trusts. (2014). </a:t>
            </a:r>
            <a:r>
              <a:rPr lang="en-US" sz="1200" i="1" kern="1200" dirty="0">
                <a:effectLst/>
                <a:latin typeface="+mn-lt"/>
                <a:ea typeface="+mn-ea"/>
                <a:cs typeface="+mn-cs"/>
              </a:rPr>
              <a:t>Intergovernmental Challenges in Surface Transportation Funding</a:t>
            </a:r>
            <a:r>
              <a:rPr lang="en-US" sz="1200" kern="1200" dirty="0">
                <a:effectLst/>
                <a:latin typeface="+mn-lt"/>
                <a:ea typeface="+mn-ea"/>
                <a:cs typeface="+mn-cs"/>
              </a:rPr>
              <a:t>. 28. </a:t>
            </a:r>
            <a:r>
              <a:rPr lang="en-US" sz="1200" dirty="0"/>
              <a:t>https://www.pewtrusts.org/~/media/assets/2014/09/surfacetransportationintergovernmentalchallengesfunding.pdf</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11</a:t>
            </a:fld>
            <a:endParaRPr lang="en-US"/>
          </a:p>
        </p:txBody>
      </p:sp>
    </p:spTree>
    <p:extLst>
      <p:ext uri="{BB962C8B-B14F-4D97-AF65-F5344CB8AC3E}">
        <p14:creationId xmlns:p14="http://schemas.microsoft.com/office/powerpoint/2010/main" val="431287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Although state departments of transportation currently control the vast majority of transportation decisions, MPOs play an important role in shaping transportation policies that affect significant populations of minority and low-income individuals. Both of these agencies can play an increasingly important role in achieving social equity by addressing transportation equity issues through the broad view of social exclusion.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Transportation service provision, the consequences of interaction between land use and transportation decisions, and issues of spatial equity are best addressed on a regional basis and at appropriate stages in the planning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The historic emphasis on highways in MPO planning is another challenge for transit present in the literature. Key factors contributing to this highway focus include the prominence of federal transportation funds for highways, MPOs’ own beginnings under state “highway” departments (later DOTs), and state DOT influence on MPOs’ structure and planning work</a:t>
            </a:r>
            <a:endParaRPr lang="en-US" dirty="0">
              <a:hlinkClick r:id="rId3"/>
            </a:endParaRPr>
          </a:p>
          <a:p>
            <a:endParaRPr lang="en-US" dirty="0">
              <a:hlinkClick r:id="rId3"/>
            </a:endParaRPr>
          </a:p>
          <a:p>
            <a:r>
              <a:rPr lang="en-US" dirty="0"/>
              <a:t>Integration and coordination among multiple transit providers in a region and with local governments in a region is crucial both for long-term, comprehensive regional transit planning as well as for ensuring riders a seamless experience, fewer transfers, more predictable travel times, lower travel costs, and better information.</a:t>
            </a:r>
          </a:p>
          <a:p>
            <a:endParaRPr lang="en-US" dirty="0"/>
          </a:p>
          <a:p>
            <a:r>
              <a:rPr lang="en-US" dirty="0"/>
              <a:t>References:</a:t>
            </a:r>
          </a:p>
          <a:p>
            <a:r>
              <a:rPr lang="en-US" dirty="0"/>
              <a:t>Nelson, A. C., Sanchez, T. W., Wolf, J. F., &amp; Beth Farquhar, M. (2004). Metropolitan Planning Organization Voting Structure and Transit Investment Bias: Preliminary Analysis with Social Equity Implications. Transportation Research Record, 1895(1), 1–7. https://doi.org/10.3141/1895-01</a:t>
            </a:r>
          </a:p>
          <a:p>
            <a:endParaRPr lang="en-US" dirty="0"/>
          </a:p>
          <a:p>
            <a:r>
              <a:rPr lang="en-US" dirty="0" err="1"/>
              <a:t>Sciara</a:t>
            </a:r>
            <a:r>
              <a:rPr lang="en-US" dirty="0"/>
              <a:t>, G., Rahman, M., and Walthall, R. (2021). A seat at the table? Transit representation in U.S. metropolitan planning. https://www-sciencedirect-com.ezproxy.lib.usf.edu/science/article/pii/S0967070X21002766 </a:t>
            </a:r>
          </a:p>
        </p:txBody>
      </p:sp>
      <p:sp>
        <p:nvSpPr>
          <p:cNvPr id="4" name="Slide Number Placeholder 3"/>
          <p:cNvSpPr>
            <a:spLocks noGrp="1"/>
          </p:cNvSpPr>
          <p:nvPr>
            <p:ph type="sldNum" sz="quarter" idx="5"/>
          </p:nvPr>
        </p:nvSpPr>
        <p:spPr/>
        <p:txBody>
          <a:bodyPr/>
          <a:lstStyle/>
          <a:p>
            <a:fld id="{F8A369A0-DCBA-4D38-AB62-88309E3BFB37}" type="slidenum">
              <a:rPr lang="en-US" smtClean="0"/>
              <a:t>12</a:t>
            </a:fld>
            <a:endParaRPr lang="en-US"/>
          </a:p>
        </p:txBody>
      </p:sp>
    </p:spTree>
    <p:extLst>
      <p:ext uri="{BB962C8B-B14F-4D97-AF65-F5344CB8AC3E}">
        <p14:creationId xmlns:p14="http://schemas.microsoft.com/office/powerpoint/2010/main" val="1781758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Talking</a:t>
            </a:r>
            <a:r>
              <a:rPr lang="en-US" baseline="0" dirty="0"/>
              <a:t> Points: Several strategies can be employed to address inequities in transportation funding.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Suggestion: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you move to the next slide, complete the knowledge probe activity Module 9 Probe Question #3 (see the module outline for more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a:t>
            </a:r>
            <a:r>
              <a:rPr lang="en-US" baseline="0" dirty="0"/>
              <a:t> other strategies can transportation practitioners employ to address inequity in transportation funding?</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Examples of other strategies to ensure that non-drivers receive a fair share of resources: </a:t>
            </a:r>
          </a:p>
          <a:p>
            <a:pPr lvl="1"/>
            <a:r>
              <a:rPr lang="en-US" dirty="0"/>
              <a:t>Collect information on non-auto travel demands and activity. </a:t>
            </a:r>
          </a:p>
          <a:p>
            <a:pPr lvl="1"/>
            <a:r>
              <a:rPr lang="en-US" dirty="0"/>
              <a:t>Collect information on the resources allocated to various modes, including road space, transport infrastructure funding, and government-mandated vehicle parking facilities. </a:t>
            </a:r>
          </a:p>
          <a:p>
            <a:pPr lvl="1"/>
            <a:r>
              <a:rPr lang="en-US" dirty="0"/>
              <a:t>Collect information on external costs (traffic delay, risk, noise and air pollution) that motor vehicles impose on other road users. </a:t>
            </a:r>
          </a:p>
          <a:p>
            <a:pPr lvl="1"/>
            <a:r>
              <a:rPr lang="en-US" dirty="0"/>
              <a:t>Apply multimodal transportation planning, so non-auto facilities and programs are considered equally with those for automobile travel. </a:t>
            </a:r>
          </a:p>
          <a:p>
            <a:pPr lvl="1"/>
            <a:r>
              <a:rPr lang="en-US" dirty="0"/>
              <a:t>Apply least-costs funding, cost-recovery road and parking pricing, and comprehensive impact analysis, can help. </a:t>
            </a:r>
          </a:p>
          <a:p>
            <a:pPr lvl="1"/>
            <a:r>
              <a:rPr lang="en-US" dirty="0"/>
              <a:t>Compare the accessibility available between drivers and non-drivers, and wealthy versus poor. Identify transportation improvements that can reduce these disparities.</a:t>
            </a:r>
          </a:p>
          <a:p>
            <a:pPr marL="914400" lvl="2" indent="0" algn="r">
              <a:buNone/>
            </a:pPr>
            <a:endParaRPr lang="en-US" dirty="0"/>
          </a:p>
          <a:p>
            <a:pPr marL="914400" lvl="2" indent="0" algn="l">
              <a:buNone/>
            </a:pPr>
            <a:r>
              <a:rPr lang="en-US" dirty="0"/>
              <a:t>-</a:t>
            </a:r>
            <a:r>
              <a:rPr lang="en-US" dirty="0" err="1"/>
              <a:t>Litman</a:t>
            </a:r>
            <a:r>
              <a:rPr lang="en-US" dirty="0"/>
              <a:t> (2022) Evaluating Transportation Equity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Resources:</a:t>
            </a:r>
          </a:p>
          <a:p>
            <a:r>
              <a:rPr lang="en-US" dirty="0"/>
              <a:t>TRB (2011) Equity of Evolving Transportation Finance Mechanisms.  https://www.nap.edu/catalog/13240/trb-special-report-303-equity-of-evolving-transportation-finance-mechanisms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Litman</a:t>
            </a:r>
            <a:r>
              <a:rPr lang="en-US" dirty="0"/>
              <a:t> (2022) Evaluating Transportation Equity. https://www.vtpi.org/equity.pdf</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13</a:t>
            </a:fld>
            <a:endParaRPr lang="en-US"/>
          </a:p>
        </p:txBody>
      </p:sp>
    </p:spTree>
    <p:extLst>
      <p:ext uri="{BB962C8B-B14F-4D97-AF65-F5344CB8AC3E}">
        <p14:creationId xmlns:p14="http://schemas.microsoft.com/office/powerpoint/2010/main" val="2175901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14</a:t>
            </a:fld>
            <a:endParaRPr lang="en-US"/>
          </a:p>
        </p:txBody>
      </p:sp>
    </p:spTree>
    <p:extLst>
      <p:ext uri="{BB962C8B-B14F-4D97-AF65-F5344CB8AC3E}">
        <p14:creationId xmlns:p14="http://schemas.microsoft.com/office/powerpoint/2010/main" val="3946974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Alternative user-based revenue streams include tolling and road pricing, mileage-based fees, value capture, congestion pricing, tax increment financing, transportation impact fees, mobility fees, increasing the gas tax, and introducing new taxes and fees on system users such as sales taxes, carbon taxes, or electric vehicle (EV) taxes/fees.</a:t>
            </a:r>
          </a:p>
          <a:p>
            <a:endParaRPr lang="en-US" dirty="0"/>
          </a:p>
          <a:p>
            <a:r>
              <a:rPr lang="en-US" dirty="0"/>
              <a:t>Considerations when adjusting to federal funding for transportation</a:t>
            </a:r>
            <a:r>
              <a:rPr lang="en-US" baseline="0" dirty="0"/>
              <a:t> </a:t>
            </a:r>
            <a:r>
              <a:rPr lang="en-US" dirty="0"/>
              <a:t>include the following (Kirk &amp; </a:t>
            </a:r>
            <a:r>
              <a:rPr lang="en-US" dirty="0" err="1"/>
              <a:t>Mallett</a:t>
            </a:r>
            <a:r>
              <a:rPr lang="en-US" dirty="0"/>
              <a:t>, 2020):</a:t>
            </a:r>
          </a:p>
          <a:p>
            <a:pPr marL="171450" indent="-171450">
              <a:buFont typeface="Arial" panose="020B0604020202020204" pitchFamily="34" charset="0"/>
              <a:buChar char="•"/>
            </a:pPr>
            <a:r>
              <a:rPr lang="en-US" dirty="0"/>
              <a:t>Raising motor fuel taxes could provide the Highway Trust Fund with sufficient revenue to fully fund the program in the near term, but may not be a viable long-term solution due to expected declines in fuel consumption. It would also not address the equity issue arising from the increasing number of personal and commercial vehicles that are powered electrically and therefore do not pay motor fuel taxes. </a:t>
            </a:r>
          </a:p>
          <a:p>
            <a:pPr marL="171450" indent="-171450">
              <a:buFont typeface="Arial" panose="020B0604020202020204" pitchFamily="34" charset="0"/>
              <a:buChar char="•"/>
            </a:pPr>
            <a:r>
              <a:rPr lang="en-US" dirty="0"/>
              <a:t>Replacing motor fuel taxes with a vehicle miles traveled (VMT) charge would need to overcome a variety of financial, administrative, and privacy barriers, but could be a solution in the longer term.</a:t>
            </a:r>
          </a:p>
          <a:p>
            <a:pPr marL="171450" indent="-171450">
              <a:buFont typeface="Arial" panose="020B0604020202020204" pitchFamily="34" charset="0"/>
              <a:buChar char="•"/>
            </a:pPr>
            <a:r>
              <a:rPr lang="en-US" dirty="0"/>
              <a:t>Treasury general fund transfers could continue to be used to make up for the Highway Trust Fund’s projected shortfalls but could require budget offsets of an equal amount</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Suggestion: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you move to the next slide, complete the knowledge probe activity Module 9 Probe Question #4 (see the module outline for more information): </a:t>
            </a:r>
          </a:p>
          <a:p>
            <a:pPr marL="0" indent="0">
              <a:buFont typeface="Arial" panose="020B0604020202020204" pitchFamily="34" charset="0"/>
              <a:buNone/>
            </a:pPr>
            <a:r>
              <a:rPr lang="en-US" dirty="0"/>
              <a:t>What factors should transportation practitioners take into consideration when determining how existing or proposed funding mechanisms affect underserved populations?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Note:</a:t>
            </a:r>
            <a:r>
              <a:rPr lang="en-US" baseline="0" dirty="0"/>
              <a:t> additional information related to this knowledge probe question is provided on the subsequent slides.</a:t>
            </a:r>
            <a:endParaRPr lang="en-US" dirty="0"/>
          </a:p>
          <a:p>
            <a:pPr marL="0" indent="0">
              <a:buFont typeface="Arial" panose="020B0604020202020204" pitchFamily="34" charset="0"/>
              <a:buNone/>
            </a:pPr>
            <a:endParaRPr lang="en-US" sz="1200" kern="1200" dirty="0">
              <a:effectLst/>
              <a:latin typeface="+mn-lt"/>
              <a:ea typeface="+mn-ea"/>
              <a:cs typeface="+mn-cs"/>
            </a:endParaRPr>
          </a:p>
          <a:p>
            <a:r>
              <a:rPr lang="en-US" dirty="0"/>
              <a:t>References:</a:t>
            </a:r>
          </a:p>
          <a:p>
            <a:r>
              <a:rPr lang="en-US" sz="1200" kern="1200" dirty="0">
                <a:effectLst/>
                <a:latin typeface="+mn-lt"/>
                <a:ea typeface="+mn-ea"/>
                <a:cs typeface="+mn-cs"/>
              </a:rPr>
              <a:t>Congressional Budget Office. (2021). </a:t>
            </a:r>
            <a:r>
              <a:rPr lang="en-US" sz="1200" i="1" kern="1200" dirty="0">
                <a:effectLst/>
                <a:latin typeface="+mn-lt"/>
                <a:ea typeface="+mn-ea"/>
                <a:cs typeface="+mn-cs"/>
              </a:rPr>
              <a:t>A Statement to the Congress on the Long-Term Solvency of the Highway Trust Fund | Congressional Budget Office</a:t>
            </a:r>
            <a:r>
              <a:rPr lang="en-US" sz="1200" kern="1200" dirty="0">
                <a:effectLst/>
                <a:latin typeface="+mn-lt"/>
                <a:ea typeface="+mn-ea"/>
                <a:cs typeface="+mn-cs"/>
              </a:rPr>
              <a:t>. https://www.cbo.gov/publication/57067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mn-lt"/>
                <a:ea typeface="+mn-ea"/>
                <a:cs typeface="+mn-cs"/>
              </a:rPr>
              <a:t>Kirk, R., &amp; </a:t>
            </a:r>
            <a:r>
              <a:rPr lang="en-US" sz="1200" kern="1200" dirty="0" err="1">
                <a:effectLst/>
                <a:latin typeface="+mn-lt"/>
                <a:ea typeface="+mn-ea"/>
                <a:cs typeface="+mn-cs"/>
              </a:rPr>
              <a:t>Mallett</a:t>
            </a:r>
            <a:r>
              <a:rPr lang="en-US" sz="1200" kern="1200" dirty="0">
                <a:effectLst/>
                <a:latin typeface="+mn-lt"/>
                <a:ea typeface="+mn-ea"/>
                <a:cs typeface="+mn-cs"/>
              </a:rPr>
              <a:t>, W. (2020). </a:t>
            </a:r>
            <a:r>
              <a:rPr lang="en-US" sz="1200" i="1" kern="1200" dirty="0">
                <a:effectLst/>
                <a:latin typeface="+mn-lt"/>
                <a:ea typeface="+mn-ea"/>
                <a:cs typeface="+mn-cs"/>
              </a:rPr>
              <a:t>Funding and Financing Highways and Public Transportation</a:t>
            </a:r>
            <a:r>
              <a:rPr lang="en-US" sz="1200" kern="1200" dirty="0">
                <a:effectLst/>
                <a:latin typeface="+mn-lt"/>
                <a:ea typeface="+mn-ea"/>
                <a:cs typeface="+mn-cs"/>
              </a:rPr>
              <a:t> (No. R45350; p. 29). Congressional Research Service.</a:t>
            </a:r>
          </a:p>
          <a:p>
            <a:r>
              <a:rPr lang="en-US" dirty="0"/>
              <a:t>https://sgp.fas.org/crs/misc/R45350.pdf </a:t>
            </a:r>
          </a:p>
          <a:p>
            <a:endParaRPr lang="en-US" sz="1200" kern="1200" dirty="0">
              <a:effectLst/>
              <a:latin typeface="+mn-lt"/>
              <a:ea typeface="+mn-ea"/>
              <a:cs typeface="+mn-cs"/>
            </a:endParaRPr>
          </a:p>
          <a:p>
            <a:r>
              <a:rPr lang="en-US" sz="1200" kern="1200" dirty="0">
                <a:effectLst/>
                <a:latin typeface="+mn-lt"/>
                <a:ea typeface="+mn-ea"/>
                <a:cs typeface="+mn-cs"/>
              </a:rPr>
              <a:t>Williams, K., Boyd, T., Linkous, E., Beem, C., Tremblay, N., Keita, Y., &amp; Polzin, S. (2019). </a:t>
            </a:r>
            <a:r>
              <a:rPr lang="en-US" sz="1200" i="1" kern="1200" dirty="0">
                <a:effectLst/>
                <a:latin typeface="+mn-lt"/>
                <a:ea typeface="+mn-ea"/>
                <a:cs typeface="+mn-cs"/>
              </a:rPr>
              <a:t>Assessment of Planning Risks and Alternative Futures for the Florida Transportation Plan Update</a:t>
            </a:r>
            <a:r>
              <a:rPr lang="en-US" sz="1200" kern="1200" dirty="0">
                <a:effectLst/>
                <a:latin typeface="+mn-lt"/>
                <a:ea typeface="+mn-ea"/>
                <a:cs typeface="+mn-cs"/>
              </a:rPr>
              <a:t> (FDOT BDV25-977-57; p. 169). FDOT. https://fdotwww.blob.core.windows.net/sitefinity/docs/default-source/research/reports/fdot-bdv25-977-57-rpt.pdf</a:t>
            </a:r>
          </a:p>
          <a:p>
            <a:endParaRPr lang="en-US" sz="1200" dirty="0"/>
          </a:p>
          <a:p>
            <a:r>
              <a:rPr lang="en-US" sz="1200" dirty="0"/>
              <a:t>National Academies of Sciences, Engineering, and Medicine. (2019). Renewing the National Commitment to the Interstate Highway System: A Foundation for the Future (Special Report 329; p. 614). The National Academies Press. </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15</a:t>
            </a:fld>
            <a:endParaRPr lang="en-US"/>
          </a:p>
        </p:txBody>
      </p:sp>
    </p:spTree>
    <p:extLst>
      <p:ext uri="{BB962C8B-B14F-4D97-AF65-F5344CB8AC3E}">
        <p14:creationId xmlns:p14="http://schemas.microsoft.com/office/powerpoint/2010/main" val="3452536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r>
              <a:rPr lang="en-US" dirty="0"/>
              <a:t>Road pricing are direct charges for the use of roads and is used as a tool to reduce congestion.</a:t>
            </a:r>
          </a:p>
          <a:p>
            <a:pPr marL="171450" indent="-171450">
              <a:buFont typeface="Arial" panose="020B0604020202020204" pitchFamily="34" charset="0"/>
              <a:buChar char="•"/>
            </a:pPr>
            <a:r>
              <a:rPr lang="en-US" dirty="0"/>
              <a:t>Road tolls</a:t>
            </a:r>
          </a:p>
          <a:p>
            <a:pPr marL="171450" indent="-171450">
              <a:buFont typeface="Arial" panose="020B0604020202020204" pitchFamily="34" charset="0"/>
              <a:buChar char="•"/>
            </a:pPr>
            <a:r>
              <a:rPr lang="en-US" dirty="0"/>
              <a:t>Distance based fees</a:t>
            </a:r>
          </a:p>
          <a:p>
            <a:pPr marL="171450" indent="-171450">
              <a:buFont typeface="Arial" panose="020B0604020202020204" pitchFamily="34" charset="0"/>
              <a:buChar char="•"/>
            </a:pPr>
            <a:r>
              <a:rPr lang="en-US" dirty="0"/>
              <a:t>Congestion charges</a:t>
            </a:r>
          </a:p>
          <a:p>
            <a:pPr marL="171450" indent="-171450">
              <a:buFont typeface="Arial" panose="020B0604020202020204" pitchFamily="34" charset="0"/>
              <a:buChar char="•"/>
            </a:pPr>
            <a:r>
              <a:rPr lang="en-US" dirty="0"/>
              <a:t>Charges designed to discourage use of certain vehicle classes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Cohen, S., and Hoffman, A. (2019). Pricing roads,</a:t>
            </a:r>
            <a:r>
              <a:rPr lang="en-US" sz="1200" kern="1200" baseline="0" dirty="0">
                <a:solidFill>
                  <a:schemeClr val="tx1"/>
                </a:solidFill>
                <a:effectLst/>
                <a:latin typeface="+mn-lt"/>
                <a:ea typeface="+mn-ea"/>
                <a:cs typeface="+mn-cs"/>
              </a:rPr>
              <a:t> advancing equity. </a:t>
            </a:r>
            <a:r>
              <a:rPr lang="en-US" dirty="0">
                <a:hlinkClick r:id="rId3"/>
              </a:rPr>
              <a:t>https://www.transformca.org/sites/default/files/Pricing_Roads_Advancing_Equity_Combined_FINAL_190314.pdf</a:t>
            </a:r>
            <a:r>
              <a:rPr lang="en-US" dirty="0"/>
              <a:t> </a:t>
            </a:r>
          </a:p>
          <a:p>
            <a:endParaRPr lang="en-US" dirty="0"/>
          </a:p>
          <a:p>
            <a:r>
              <a:rPr lang="en-US" dirty="0"/>
              <a:t>UN Climate</a:t>
            </a:r>
            <a:r>
              <a:rPr lang="en-US" baseline="0" dirty="0"/>
              <a:t> Technology Centre &amp; Network. Road pricing. </a:t>
            </a:r>
            <a:r>
              <a:rPr lang="en-US" dirty="0"/>
              <a:t>https://www.ctc-n.org/technologies/road-pricing</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16</a:t>
            </a:fld>
            <a:endParaRPr lang="en-US"/>
          </a:p>
        </p:txBody>
      </p:sp>
    </p:spTree>
    <p:extLst>
      <p:ext uri="{BB962C8B-B14F-4D97-AF65-F5344CB8AC3E}">
        <p14:creationId xmlns:p14="http://schemas.microsoft.com/office/powerpoint/2010/main" val="2340375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Points:</a:t>
            </a:r>
          </a:p>
          <a:p>
            <a:r>
              <a:rPr lang="en-US" dirty="0"/>
              <a:t>Many</a:t>
            </a:r>
            <a:r>
              <a:rPr lang="en-US" baseline="0" dirty="0"/>
              <a:t> studies have found that “</a:t>
            </a:r>
            <a:r>
              <a:rPr lang="en-US" dirty="0"/>
              <a:t>because (1) only a small portion of urban-peak road users are low-income; (2) tolls are less regressive than most other taxes; (3) urban-peak vehicle traffic imposes large external costs; and (4) lower-income travelers can benefit from affordable mode improvements, road pricing tends to support equity goals if a portion of the revenues support affordable modes or disadvantaged travelers receive discounts” (</a:t>
            </a:r>
            <a:r>
              <a:rPr lang="en-US" dirty="0" err="1"/>
              <a:t>Litman</a:t>
            </a:r>
            <a:r>
              <a:rPr lang="en-US" dirty="0"/>
              <a:t>, 2022, p. 48). </a:t>
            </a: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Cohen, S., and Hoffman, A. (2019). Pricing roads,</a:t>
            </a:r>
            <a:r>
              <a:rPr lang="en-US" sz="1200" kern="1200" baseline="0" dirty="0">
                <a:solidFill>
                  <a:schemeClr val="tx1"/>
                </a:solidFill>
                <a:effectLst/>
                <a:latin typeface="+mn-lt"/>
                <a:ea typeface="+mn-ea"/>
                <a:cs typeface="+mn-cs"/>
              </a:rPr>
              <a:t> advancing equity. </a:t>
            </a:r>
            <a:r>
              <a:rPr lang="en-US" dirty="0">
                <a:hlinkClick r:id="rId3"/>
              </a:rPr>
              <a:t>https://www.transformca.org/sites/default/files/Pricing_Roads_Advancing_Equity_Combined_FINAL_190314.pdf</a:t>
            </a:r>
            <a:r>
              <a:rPr lang="en-US" dirty="0"/>
              <a:t> </a:t>
            </a:r>
          </a:p>
          <a:p>
            <a:endParaRPr lang="en-US" dirty="0"/>
          </a:p>
          <a:p>
            <a:r>
              <a:rPr lang="en-US" dirty="0"/>
              <a:t>The Mobility Pricing Independent Commission. (2018). Metro Vancouver mobility pricing study:</a:t>
            </a:r>
            <a:r>
              <a:rPr lang="en-US" baseline="0" dirty="0"/>
              <a:t> Findings and recommendations for an effective,</a:t>
            </a:r>
          </a:p>
          <a:p>
            <a:r>
              <a:rPr lang="en-US" baseline="0" dirty="0"/>
              <a:t>Farsighted, and fair mobility pricing policy. https://www.translink.ca/-/media/translink/documents/plans-and-projects/managing-the-transit-network/mobility-pricing/mpic_commission_report_-_final_-_digital_version.pdf </a:t>
            </a:r>
            <a:endParaRPr lang="en-US" dirty="0"/>
          </a:p>
          <a:p>
            <a:endParaRPr lang="en-US" dirty="0"/>
          </a:p>
          <a:p>
            <a:r>
              <a:rPr lang="en-US" dirty="0" err="1"/>
              <a:t>Litman</a:t>
            </a:r>
            <a:r>
              <a:rPr lang="en-US" dirty="0"/>
              <a:t>,</a:t>
            </a:r>
            <a:r>
              <a:rPr lang="en-US" baseline="0" dirty="0"/>
              <a:t> T. (2022). Evaluating transportation equity: Guidance for incorporating distributional impacts in transport equity. </a:t>
            </a:r>
            <a:r>
              <a:rPr lang="en-US" dirty="0"/>
              <a:t>https://www.vtpi.org/equity.pdf </a:t>
            </a:r>
          </a:p>
        </p:txBody>
      </p:sp>
      <p:sp>
        <p:nvSpPr>
          <p:cNvPr id="4" name="Slide Number Placeholder 3"/>
          <p:cNvSpPr>
            <a:spLocks noGrp="1"/>
          </p:cNvSpPr>
          <p:nvPr>
            <p:ph type="sldNum" sz="quarter" idx="10"/>
          </p:nvPr>
        </p:nvSpPr>
        <p:spPr/>
        <p:txBody>
          <a:bodyPr/>
          <a:lstStyle/>
          <a:p>
            <a:fld id="{F8A369A0-DCBA-4D38-AB62-88309E3BFB37}" type="slidenum">
              <a:rPr lang="en-US" smtClean="0"/>
              <a:t>17</a:t>
            </a:fld>
            <a:endParaRPr lang="en-US"/>
          </a:p>
        </p:txBody>
      </p:sp>
    </p:spTree>
    <p:extLst>
      <p:ext uri="{BB962C8B-B14F-4D97-AF65-F5344CB8AC3E}">
        <p14:creationId xmlns:p14="http://schemas.microsoft.com/office/powerpoint/2010/main" val="635189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r>
              <a:rPr lang="en-US" dirty="0"/>
              <a:t>The example on the slide is based on models and illustrate</a:t>
            </a:r>
            <a:r>
              <a:rPr lang="en-US" baseline="0" dirty="0"/>
              <a:t> the equity impacts of pricing policies.</a:t>
            </a:r>
          </a:p>
          <a:p>
            <a:r>
              <a:rPr lang="en-US" baseline="0" dirty="0"/>
              <a:t>TRB (2011) notes that “the diversity of findings [from recent studies of road-pricing policies] illustrates the difficulty of developing a clear picture of the equity impacts of pricing policies. Many of the findings</a:t>
            </a:r>
          </a:p>
          <a:p>
            <a:r>
              <a:rPr lang="en-US" baseline="0" dirty="0"/>
              <a:t>depend on specific policy details and geographical context, and no clear trends emerge about the fairness (or unfairness) of pricing policies” (p. 73).</a:t>
            </a:r>
            <a:endParaRPr lang="en-US" dirty="0"/>
          </a:p>
          <a:p>
            <a:endParaRPr lang="en-US" sz="1200" kern="1200" dirty="0">
              <a:solidFill>
                <a:schemeClr val="tx1"/>
              </a:solidFill>
              <a:effectLst/>
              <a:latin typeface="+mn-lt"/>
              <a:ea typeface="+mn-ea"/>
              <a:cs typeface="+mn-cs"/>
            </a:endParaRPr>
          </a:p>
          <a:p>
            <a:r>
              <a:rPr lang="en-US" dirty="0"/>
              <a:t>References:</a:t>
            </a:r>
          </a:p>
          <a:p>
            <a:r>
              <a:rPr lang="en-US" dirty="0"/>
              <a:t>Nakamura, Katsuhiko &amp; </a:t>
            </a:r>
            <a:r>
              <a:rPr lang="en-US" dirty="0" err="1"/>
              <a:t>Kockelman</a:t>
            </a:r>
            <a:r>
              <a:rPr lang="en-US" dirty="0"/>
              <a:t>, Kara. (2000). Congestion pricing and </a:t>
            </a:r>
            <a:r>
              <a:rPr lang="en-US" dirty="0" err="1"/>
              <a:t>roadspace</a:t>
            </a:r>
            <a:r>
              <a:rPr lang="en-US" dirty="0"/>
              <a:t> rationing: An application to the San Francisco Bay Bridge corridor. Transportation Research Part A: Policy and Practice. 36. 403-417. 10.1016/S0965-8564(01)00010-6.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Transportation Research Board. 2011. </a:t>
            </a:r>
            <a:r>
              <a:rPr lang="en-US" sz="1200" b="0" i="1" kern="1200" dirty="0">
                <a:solidFill>
                  <a:schemeClr val="tx1"/>
                </a:solidFill>
                <a:effectLst/>
                <a:latin typeface="+mn-lt"/>
                <a:ea typeface="+mn-ea"/>
                <a:cs typeface="+mn-cs"/>
              </a:rPr>
              <a:t>TRB Special Report 303: Equity of Evolving Transportation Finance Mechanisms</a:t>
            </a:r>
            <a:r>
              <a:rPr lang="en-US" sz="1200" b="0" i="0" kern="1200" dirty="0">
                <a:solidFill>
                  <a:schemeClr val="tx1"/>
                </a:solidFill>
                <a:effectLst/>
                <a:latin typeface="+mn-lt"/>
                <a:ea typeface="+mn-ea"/>
                <a:cs typeface="+mn-cs"/>
              </a:rPr>
              <a:t>. Washington, DC: The National Academies Press. https://doi.org/10.17226/13240. </a:t>
            </a:r>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18</a:t>
            </a:fld>
            <a:endParaRPr lang="en-US"/>
          </a:p>
        </p:txBody>
      </p:sp>
    </p:spTree>
    <p:extLst>
      <p:ext uri="{BB962C8B-B14F-4D97-AF65-F5344CB8AC3E}">
        <p14:creationId xmlns:p14="http://schemas.microsoft.com/office/powerpoint/2010/main" val="2523005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r>
              <a:rPr lang="en-US" dirty="0"/>
              <a:t>The example on the slide is based on models and illustrate</a:t>
            </a:r>
            <a:r>
              <a:rPr lang="en-US" baseline="0" dirty="0"/>
              <a:t> the equity impacts of pricing policies.</a:t>
            </a:r>
          </a:p>
          <a:p>
            <a:r>
              <a:rPr lang="en-US" baseline="0" dirty="0"/>
              <a:t>TRB (2011) notes that “the diversity of findings [from recent studies of road-pricing policies] illustrates the difficulty of developing a clear picture of the equity impacts of pricing policies. Many of the findings</a:t>
            </a:r>
          </a:p>
          <a:p>
            <a:r>
              <a:rPr lang="en-US" baseline="0" dirty="0"/>
              <a:t>depend on specific policy details and geographical context, and no clear trends emerge about the fairness (or unfairness) of pricing policies” (p. 73).</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a:solidFill>
                  <a:schemeClr val="tx1"/>
                </a:solidFill>
                <a:effectLst/>
                <a:latin typeface="+mn-lt"/>
                <a:ea typeface="+mn-ea"/>
                <a:cs typeface="+mn-cs"/>
              </a:rPr>
              <a:t>Whitty</a:t>
            </a:r>
            <a:r>
              <a:rPr lang="en-US" sz="1200" b="0" i="0" kern="1200" dirty="0">
                <a:solidFill>
                  <a:schemeClr val="tx1"/>
                </a:solidFill>
                <a:effectLst/>
                <a:latin typeface="+mn-lt"/>
                <a:ea typeface="+mn-ea"/>
                <a:cs typeface="+mn-cs"/>
              </a:rPr>
              <a:t>, J., and B. </a:t>
            </a:r>
            <a:r>
              <a:rPr lang="en-US" sz="1200" b="0" i="0" kern="1200" dirty="0" err="1">
                <a:solidFill>
                  <a:schemeClr val="tx1"/>
                </a:solidFill>
                <a:effectLst/>
                <a:latin typeface="+mn-lt"/>
                <a:ea typeface="+mn-ea"/>
                <a:cs typeface="+mn-cs"/>
              </a:rPr>
              <a:t>Imholt</a:t>
            </a:r>
            <a:r>
              <a:rPr lang="en-US" sz="1200" b="0" i="0" kern="1200" dirty="0">
                <a:solidFill>
                  <a:schemeClr val="tx1"/>
                </a:solidFill>
                <a:effectLst/>
                <a:latin typeface="+mn-lt"/>
                <a:ea typeface="+mn-ea"/>
                <a:cs typeface="+mn-cs"/>
              </a:rPr>
              <a:t>. (2005). Oregon’s mileage fee concept and road user fee pilot program: Report to the 73rd Oregon legislative assembly on proposed alternatives to the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current system of taxing highway use through motor vehicle fuel taxes. http://www.baconsrebellion.com/archive/issues/07/01-08/Oregonreport.pdf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2005LegislativeReport.pdf.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a:solidFill>
                  <a:schemeClr val="tx1"/>
                </a:solidFill>
                <a:effectLst/>
                <a:latin typeface="+mn-lt"/>
                <a:ea typeface="+mn-ea"/>
                <a:cs typeface="+mn-cs"/>
              </a:rPr>
              <a:t>Whitty</a:t>
            </a:r>
            <a:r>
              <a:rPr lang="en-US" sz="1200" b="0" i="0" kern="1200" dirty="0">
                <a:solidFill>
                  <a:schemeClr val="tx1"/>
                </a:solidFill>
                <a:effectLst/>
                <a:latin typeface="+mn-lt"/>
                <a:ea typeface="+mn-ea"/>
                <a:cs typeface="+mn-cs"/>
              </a:rPr>
              <a:t>, J. (2007). Oregon’s mileage fee concept and road user fee pilot program. https://www.myorego.org/wp-content/uploads/2017/07/RUFPP_finalreport.pdf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Transportation Research Board. 2011. </a:t>
            </a:r>
            <a:r>
              <a:rPr lang="en-US" sz="1200" b="0" i="1" kern="1200" dirty="0">
                <a:solidFill>
                  <a:schemeClr val="tx1"/>
                </a:solidFill>
                <a:effectLst/>
                <a:latin typeface="+mn-lt"/>
                <a:ea typeface="+mn-ea"/>
                <a:cs typeface="+mn-cs"/>
              </a:rPr>
              <a:t>TRB Special Report 303: Equity of Evolving Transportation Finance Mechanisms</a:t>
            </a:r>
            <a:r>
              <a:rPr lang="en-US" sz="1200" b="0" i="0" kern="1200" dirty="0">
                <a:solidFill>
                  <a:schemeClr val="tx1"/>
                </a:solidFill>
                <a:effectLst/>
                <a:latin typeface="+mn-lt"/>
                <a:ea typeface="+mn-ea"/>
                <a:cs typeface="+mn-cs"/>
              </a:rPr>
              <a:t>. Washington, DC: The National Academies Press. https://doi.org/10.17226/13240. </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19</a:t>
            </a:fld>
            <a:endParaRPr lang="en-US"/>
          </a:p>
        </p:txBody>
      </p:sp>
    </p:spTree>
    <p:extLst>
      <p:ext uri="{BB962C8B-B14F-4D97-AF65-F5344CB8AC3E}">
        <p14:creationId xmlns:p14="http://schemas.microsoft.com/office/powerpoint/2010/main" val="3017321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Keep in mind that laws and regulations on transportation funding and funding mechanisms implemented may vary based on location. This presentation</a:t>
            </a:r>
            <a:r>
              <a:rPr lang="en-US" baseline="0" dirty="0"/>
              <a:t> is designed to provide a general understanding of equity in transportation funding, and may benefit from the addition of local examples to illustrate specific issues.</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a:t>
            </a:fld>
            <a:endParaRPr lang="en-US"/>
          </a:p>
        </p:txBody>
      </p:sp>
    </p:spTree>
    <p:extLst>
      <p:ext uri="{BB962C8B-B14F-4D97-AF65-F5344CB8AC3E}">
        <p14:creationId xmlns:p14="http://schemas.microsoft.com/office/powerpoint/2010/main" val="1816397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Add a local example of funding strategies in your area.</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none exist, or this does not fit the context of your class, delete this slide.</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20</a:t>
            </a:fld>
            <a:endParaRPr lang="en-US"/>
          </a:p>
        </p:txBody>
      </p:sp>
    </p:spTree>
    <p:extLst>
      <p:ext uri="{BB962C8B-B14F-4D97-AF65-F5344CB8AC3E}">
        <p14:creationId xmlns:p14="http://schemas.microsoft.com/office/powerpoint/2010/main" val="495876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pPr lvl="0"/>
            <a:r>
              <a:rPr lang="en-US" sz="1200" kern="1200" dirty="0">
                <a:solidFill>
                  <a:schemeClr val="tx1"/>
                </a:solidFill>
                <a:effectLst/>
                <a:latin typeface="+mn-lt"/>
                <a:ea typeface="+mn-ea"/>
                <a:cs typeface="+mn-cs"/>
              </a:rPr>
              <a:t>Revenue potential—includes the ability to raise the large sums required for highway capital and maintenance and to sustain that revenue stream.</a:t>
            </a:r>
          </a:p>
          <a:p>
            <a:pPr lvl="0"/>
            <a:r>
              <a:rPr lang="en-US" sz="1200" kern="1200" dirty="0">
                <a:solidFill>
                  <a:schemeClr val="tx1"/>
                </a:solidFill>
                <a:effectLst/>
                <a:latin typeface="+mn-lt"/>
                <a:ea typeface="+mn-ea"/>
                <a:cs typeface="+mn-cs"/>
              </a:rPr>
              <a:t>Administrative burden—refers to the expense of collecting taxes and enforcing compliance.</a:t>
            </a:r>
          </a:p>
          <a:p>
            <a:pPr lvl="0"/>
            <a:r>
              <a:rPr lang="en-US" sz="1200" kern="1200" dirty="0">
                <a:solidFill>
                  <a:schemeClr val="tx1"/>
                </a:solidFill>
                <a:effectLst/>
                <a:latin typeface="+mn-lt"/>
                <a:ea typeface="+mn-ea"/>
                <a:cs typeface="+mn-cs"/>
              </a:rPr>
              <a:t>Efficiency impacts—considers whether the option encourages efficient use of the Interstate System and generates revenues that can cover investments in the system.</a:t>
            </a:r>
          </a:p>
          <a:p>
            <a:pPr lvl="0"/>
            <a:r>
              <a:rPr lang="en-US" sz="1200" kern="1200" dirty="0">
                <a:solidFill>
                  <a:schemeClr val="tx1"/>
                </a:solidFill>
                <a:effectLst/>
                <a:latin typeface="+mn-lt"/>
                <a:ea typeface="+mn-ea"/>
                <a:cs typeface="+mn-cs"/>
              </a:rPr>
              <a:t>Equity issues—cover a range of potential interest for policy makers, including disproportionate fee expenses in comparison with income, geographic fairness in how funds are raised and allocated, and allocation of fees or taxes in proportion to costs imposed by any party.</a:t>
            </a:r>
          </a:p>
          <a:p>
            <a:pPr lvl="0"/>
            <a:r>
              <a:rPr lang="en-US" sz="1200" kern="1200" dirty="0">
                <a:solidFill>
                  <a:schemeClr val="tx1"/>
                </a:solidFill>
                <a:effectLst/>
                <a:latin typeface="+mn-lt"/>
                <a:ea typeface="+mn-ea"/>
                <a:cs typeface="+mn-cs"/>
              </a:rPr>
              <a:t>Public acceptance potential—can be difficult to gauge, but may be indicated by such means as opinion polls and experience from prior applications.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a:t>
            </a:r>
          </a:p>
          <a:p>
            <a:r>
              <a:rPr lang="en-US" sz="1200" kern="1200" dirty="0">
                <a:solidFill>
                  <a:schemeClr val="tx1"/>
                </a:solidFill>
                <a:effectLst/>
                <a:latin typeface="+mn-lt"/>
                <a:ea typeface="+mn-ea"/>
                <a:cs typeface="+mn-cs"/>
              </a:rPr>
              <a:t>National Academies of Sciences, Engineering, and Medicine. (2019</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Renewing the National Commitment to the Interstate Highway System: A Foundation for the Future. </a:t>
            </a:r>
            <a:r>
              <a:rPr lang="en-US" sz="1200" u="sng" kern="1200" dirty="0">
                <a:solidFill>
                  <a:schemeClr val="tx1"/>
                </a:solidFill>
                <a:effectLst/>
                <a:latin typeface="+mn-lt"/>
                <a:ea typeface="+mn-ea"/>
                <a:cs typeface="+mn-cs"/>
                <a:hlinkClick r:id="rId3"/>
              </a:rPr>
              <a:t>https://doi.org/10.17226/25334</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dirty="0"/>
              <a:t> </a:t>
            </a:r>
          </a:p>
        </p:txBody>
      </p:sp>
      <p:sp>
        <p:nvSpPr>
          <p:cNvPr id="4" name="Slide Number Placeholder 3"/>
          <p:cNvSpPr>
            <a:spLocks noGrp="1"/>
          </p:cNvSpPr>
          <p:nvPr>
            <p:ph type="sldNum" sz="quarter" idx="10"/>
          </p:nvPr>
        </p:nvSpPr>
        <p:spPr/>
        <p:txBody>
          <a:bodyPr/>
          <a:lstStyle/>
          <a:p>
            <a:fld id="{F8A369A0-DCBA-4D38-AB62-88309E3BFB37}" type="slidenum">
              <a:rPr lang="en-US" smtClean="0"/>
              <a:t>21</a:t>
            </a:fld>
            <a:endParaRPr lang="en-US"/>
          </a:p>
        </p:txBody>
      </p:sp>
    </p:spTree>
    <p:extLst>
      <p:ext uri="{BB962C8B-B14F-4D97-AF65-F5344CB8AC3E}">
        <p14:creationId xmlns:p14="http://schemas.microsoft.com/office/powerpoint/2010/main" val="3940698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When evaluating funding the following steps can lead to more equitable outcomes:</a:t>
            </a:r>
          </a:p>
          <a:p>
            <a:pPr marL="228600" indent="-228600">
              <a:buAutoNum type="arabicPeriod"/>
            </a:pPr>
            <a:r>
              <a:rPr lang="en-US" dirty="0"/>
              <a:t>Identify who/what/where</a:t>
            </a:r>
          </a:p>
          <a:p>
            <a:pPr marL="685800" lvl="1" indent="-228600">
              <a:buFont typeface="Arial" panose="020B0604020202020204" pitchFamily="34" charset="0"/>
              <a:buChar char="•"/>
            </a:pPr>
            <a:r>
              <a:rPr lang="en-US" dirty="0"/>
              <a:t>Frame the Project </a:t>
            </a:r>
          </a:p>
          <a:p>
            <a:pPr marL="685800" lvl="1" indent="-228600">
              <a:buFont typeface="Arial" panose="020B0604020202020204" pitchFamily="34" charset="0"/>
              <a:buChar char="•"/>
            </a:pPr>
            <a:r>
              <a:rPr lang="en-US" dirty="0"/>
              <a:t>Identify the Applicable Requirements Governing Decisions </a:t>
            </a:r>
          </a:p>
          <a:p>
            <a:pPr marL="685800" lvl="1" indent="-228600">
              <a:buFont typeface="Arial" panose="020B0604020202020204" pitchFamily="34" charset="0"/>
              <a:buChar char="•"/>
            </a:pPr>
            <a:r>
              <a:rPr lang="en-US" dirty="0"/>
              <a:t>Recognize the Relevant Decision-Makers and Stakeholders </a:t>
            </a:r>
          </a:p>
          <a:p>
            <a:pPr marL="228600" lvl="0" indent="-228600">
              <a:buAutoNum type="arabicPeriod"/>
            </a:pPr>
            <a:r>
              <a:rPr lang="en-US" dirty="0"/>
              <a:t>Define Equity Outcome and Performance Indicators</a:t>
            </a:r>
          </a:p>
          <a:p>
            <a:pPr marL="685800" lvl="1" indent="-22860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Scope Approach to Measure and Address Impacts</a:t>
            </a:r>
          </a:p>
          <a:p>
            <a:pPr marL="228600" lvl="0" indent="-228600" algn="l" defTabSz="914400" rtl="0" eaLnBrk="1" latinLnBrk="0" hangingPunct="1">
              <a:buFont typeface="+mj-lt"/>
              <a:buAutoNum type="arabicPeriod"/>
            </a:pPr>
            <a:r>
              <a:rPr lang="en-US" sz="1200" kern="1200" dirty="0">
                <a:solidFill>
                  <a:schemeClr val="tx1"/>
                </a:solidFill>
                <a:latin typeface="+mn-lt"/>
                <a:ea typeface="+mn-ea"/>
                <a:cs typeface="+mn-cs"/>
              </a:rPr>
              <a:t>Determine Benefits and Burdens </a:t>
            </a:r>
          </a:p>
          <a:p>
            <a:pPr marL="685800" lvl="1" indent="-22860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Conduct Impact Analysis and Measurement </a:t>
            </a:r>
          </a:p>
          <a:p>
            <a:pPr marL="228600" lvl="0" indent="-228600" algn="l" defTabSz="914400" rtl="0" eaLnBrk="1" latinLnBrk="0" hangingPunct="1">
              <a:buFont typeface="+mj-lt"/>
              <a:buAutoNum type="arabicPeriod"/>
            </a:pPr>
            <a:r>
              <a:rPr lang="en-US" sz="1200" kern="1200" dirty="0">
                <a:solidFill>
                  <a:schemeClr val="tx1"/>
                </a:solidFill>
                <a:latin typeface="+mn-lt"/>
                <a:ea typeface="+mn-ea"/>
                <a:cs typeface="+mn-cs"/>
              </a:rPr>
              <a:t>Choose Programs that Advance Transportation Equity</a:t>
            </a:r>
          </a:p>
          <a:p>
            <a:pPr marL="685800" lvl="1" indent="-22860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Identify and Assess Mitigation Strategies</a:t>
            </a:r>
          </a:p>
          <a:p>
            <a:pPr marL="228600" lvl="0" indent="-228600" algn="l" defTabSz="914400" rtl="0" eaLnBrk="1" latinLnBrk="0" hangingPunct="1">
              <a:buFont typeface="+mj-lt"/>
              <a:buAutoNum type="arabicPeriod"/>
            </a:pPr>
            <a:r>
              <a:rPr lang="en-US" sz="1200" kern="1200" dirty="0">
                <a:solidFill>
                  <a:schemeClr val="tx1"/>
                </a:solidFill>
                <a:latin typeface="+mn-lt"/>
                <a:ea typeface="+mn-ea"/>
                <a:cs typeface="+mn-cs"/>
              </a:rPr>
              <a:t>Provide Accountable Feedback and Evaluation </a:t>
            </a:r>
          </a:p>
          <a:p>
            <a:pPr marL="685800" lvl="1" indent="-22860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Document Results for Decision-Makers and the Public</a:t>
            </a:r>
          </a:p>
          <a:p>
            <a:pPr marL="685800" lvl="1" indent="-228600" algn="l" defTabSz="914400" rtl="0" eaLnBrk="1" latinLnBrk="0" hangingPunct="1">
              <a:buFont typeface="Arial" panose="020B0604020202020204" pitchFamily="34" charset="0"/>
              <a:buChar char="•"/>
            </a:pPr>
            <a:r>
              <a:rPr lang="en-US" sz="1200" kern="1200" dirty="0">
                <a:solidFill>
                  <a:schemeClr val="tx1"/>
                </a:solidFill>
                <a:latin typeface="+mn-lt"/>
                <a:ea typeface="+mn-ea"/>
                <a:cs typeface="+mn-cs"/>
              </a:rPr>
              <a:t>Conduct Post-Implementation Monitoring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Cohen, S.</a:t>
            </a:r>
            <a:r>
              <a:rPr lang="en-US" sz="1200" b="0" i="0" kern="1200" baseline="0" dirty="0">
                <a:solidFill>
                  <a:schemeClr val="tx1"/>
                </a:solidFill>
                <a:effectLst/>
                <a:latin typeface="+mn-lt"/>
                <a:ea typeface="+mn-ea"/>
                <a:cs typeface="+mn-cs"/>
              </a:rPr>
              <a:t> and Hoffman, A. (2019). Pricing roads, advancing equity. https://www.transformca.org/transform-report/pricing-roads-advancing-equity </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Transportation Research Board. 2011. </a:t>
            </a:r>
            <a:r>
              <a:rPr lang="en-US" sz="1200" b="0" i="1" kern="1200" dirty="0">
                <a:solidFill>
                  <a:schemeClr val="tx1"/>
                </a:solidFill>
                <a:effectLst/>
                <a:latin typeface="+mn-lt"/>
                <a:ea typeface="+mn-ea"/>
                <a:cs typeface="+mn-cs"/>
              </a:rPr>
              <a:t>TRB Special Report 303: Equity of Evolving Transportation Finance Mechanisms</a:t>
            </a:r>
            <a:r>
              <a:rPr lang="en-US" sz="1200" b="0" i="0" kern="1200" dirty="0">
                <a:solidFill>
                  <a:schemeClr val="tx1"/>
                </a:solidFill>
                <a:effectLst/>
                <a:latin typeface="+mn-lt"/>
                <a:ea typeface="+mn-ea"/>
                <a:cs typeface="+mn-cs"/>
              </a:rPr>
              <a:t>. Washington, DC: The National Academies Press. https://doi.org/10.17226/13240. </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22</a:t>
            </a:fld>
            <a:endParaRPr lang="en-US"/>
          </a:p>
        </p:txBody>
      </p:sp>
    </p:spTree>
    <p:extLst>
      <p:ext uri="{BB962C8B-B14F-4D97-AF65-F5344CB8AC3E}">
        <p14:creationId xmlns:p14="http://schemas.microsoft.com/office/powerpoint/2010/main" val="2490157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r>
              <a:rPr lang="en-US" baseline="0" dirty="0"/>
              <a:t>Equity in regional transportation planning could best be achieved through adherence to the following four principles (</a:t>
            </a:r>
            <a:r>
              <a:rPr lang="en-US" baseline="0" dirty="0" err="1"/>
              <a:t>Marcantonio</a:t>
            </a:r>
            <a:r>
              <a:rPr lang="en-US" baseline="0" dirty="0"/>
              <a:t> &amp; Karner, 2016):</a:t>
            </a:r>
          </a:p>
          <a:p>
            <a:r>
              <a:rPr lang="en-US" baseline="0" dirty="0"/>
              <a:t>1) Using transportation funds to invest in needs expressed by the community (</a:t>
            </a:r>
            <a:r>
              <a:rPr lang="en-US" dirty="0"/>
              <a:t>It is suggested that communities set aside</a:t>
            </a:r>
            <a:r>
              <a:rPr lang="en-US" baseline="0" dirty="0"/>
              <a:t> at least 25% for community involvement);</a:t>
            </a:r>
          </a:p>
          <a:p>
            <a:r>
              <a:rPr lang="en-US" baseline="0" dirty="0"/>
              <a:t>2) Allowing the community to make final decisions on proposed projects for their areas;</a:t>
            </a:r>
          </a:p>
          <a:p>
            <a:r>
              <a:rPr lang="en-US" baseline="0" dirty="0"/>
              <a:t>3) Recognizing that the money available today should be used for the needs of today</a:t>
            </a:r>
          </a:p>
          <a:p>
            <a:r>
              <a:rPr lang="en-US" baseline="0" dirty="0"/>
              <a:t>rather than the predicted future; and</a:t>
            </a:r>
          </a:p>
          <a:p>
            <a:r>
              <a:rPr lang="en-US" baseline="0" dirty="0"/>
              <a:t>4) Tailoring performance metrics and targets to equity objectives and tracking progress.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a:t>
            </a:r>
          </a:p>
          <a:p>
            <a:r>
              <a:rPr lang="en-US" dirty="0" err="1"/>
              <a:t>Marcantonio</a:t>
            </a:r>
            <a:r>
              <a:rPr lang="en-US" dirty="0"/>
              <a:t>, R. and </a:t>
            </a:r>
            <a:r>
              <a:rPr lang="en-US" dirty="0" err="1"/>
              <a:t>Krner</a:t>
            </a:r>
            <a:r>
              <a:rPr lang="en-US" dirty="0"/>
              <a:t>, A. (2016). Social equity in transportation planning:</a:t>
            </a:r>
            <a:r>
              <a:rPr lang="en-US" baseline="0" dirty="0"/>
              <a:t> A community based framework. https://www.publicadvocates.org/wp-content/uploads/PPM_W2016_Social-Equity-In-Transp-Planning_MarcantonioKarner.pdf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Williams, K. and Golub, A. (2017) Evaluating the distributional effects of regional transportation plans and projects. NITC-RR-862. Portland, OR: Transportation Research and Education Center (TREC). </a:t>
            </a:r>
            <a:r>
              <a:rPr lang="en-US" sz="1200" u="sng" kern="1200" dirty="0">
                <a:solidFill>
                  <a:schemeClr val="tx1"/>
                </a:solidFill>
                <a:effectLst/>
                <a:latin typeface="+mn-lt"/>
                <a:ea typeface="+mn-ea"/>
                <a:cs typeface="+mn-cs"/>
                <a:hlinkClick r:id="rId3"/>
              </a:rPr>
              <a:t>https://doi.org/10.15760/trec.175</a:t>
            </a:r>
            <a:r>
              <a:rPr lang="en-US" sz="1200" kern="1200" dirty="0">
                <a:solidFill>
                  <a:schemeClr val="tx1"/>
                </a:solidFill>
                <a:effectLst/>
                <a:latin typeface="+mn-lt"/>
                <a:ea typeface="+mn-ea"/>
                <a:cs typeface="+mn-cs"/>
              </a:rPr>
              <a:t>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0D40B47B-69FA-544F-B884-A6DBDB8E475B}" type="slidenum">
              <a:rPr lang="en-US" smtClean="0"/>
              <a:t>23</a:t>
            </a:fld>
            <a:endParaRPr lang="en-US"/>
          </a:p>
        </p:txBody>
      </p:sp>
    </p:spTree>
    <p:extLst>
      <p:ext uri="{BB962C8B-B14F-4D97-AF65-F5344CB8AC3E}">
        <p14:creationId xmlns:p14="http://schemas.microsoft.com/office/powerpoint/2010/main" val="1282081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Key Message: Adequate consideration should be given</a:t>
            </a:r>
            <a:r>
              <a:rPr lang="en-US" sz="1200" b="0" i="0" kern="1200" baseline="0" dirty="0">
                <a:solidFill>
                  <a:schemeClr val="tx1"/>
                </a:solidFill>
                <a:effectLst/>
                <a:latin typeface="+mn-lt"/>
                <a:ea typeface="+mn-ea"/>
                <a:cs typeface="+mn-cs"/>
              </a:rPr>
              <a:t> to the equity impacts of finance mechanisms before they are selected.</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Talking Points: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Explaining how road-pricing revenues will be spent is critical in determining whether people view a project as fair.</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Addressing equity explicitly at an early stage and often in the project planning process increases transparency and allows time to modify project designs in response to equity concerns. Analyses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and forecasts providing information about who will pay and who will benefit are particularly valuable.</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Experimental programs and pilot projects can help to (</a:t>
            </a:r>
            <a:r>
              <a:rPr lang="en-US" sz="1200" b="0" i="1" u="none" strike="noStrike" kern="1200" baseline="0" dirty="0">
                <a:solidFill>
                  <a:schemeClr val="tx1"/>
                </a:solidFill>
                <a:latin typeface="+mn-lt"/>
                <a:ea typeface="+mn-ea"/>
                <a:cs typeface="+mn-cs"/>
              </a:rPr>
              <a:t>a</a:t>
            </a:r>
            <a:r>
              <a:rPr lang="en-US" sz="1200" b="0" i="0" u="none" strike="noStrike" kern="1200" baseline="0" dirty="0">
                <a:solidFill>
                  <a:schemeClr val="tx1"/>
                </a:solidFill>
                <a:latin typeface="+mn-lt"/>
                <a:ea typeface="+mn-ea"/>
                <a:cs typeface="+mn-cs"/>
              </a:rPr>
              <a:t>) test a financing mechanism and (</a:t>
            </a:r>
            <a:r>
              <a:rPr lang="en-US" sz="1200" b="0" i="1" u="none" strike="noStrike" kern="1200" baseline="0" dirty="0">
                <a:solidFill>
                  <a:schemeClr val="tx1"/>
                </a:solidFill>
                <a:latin typeface="+mn-lt"/>
                <a:ea typeface="+mn-ea"/>
                <a:cs typeface="+mn-cs"/>
              </a:rPr>
              <a:t>b</a:t>
            </a:r>
            <a:r>
              <a:rPr lang="en-US" sz="1200" b="0" i="0" u="none" strike="noStrike" kern="1200" baseline="0" dirty="0">
                <a:solidFill>
                  <a:schemeClr val="tx1"/>
                </a:solidFill>
                <a:latin typeface="+mn-lt"/>
                <a:ea typeface="+mn-ea"/>
                <a:cs typeface="+mn-cs"/>
              </a:rPr>
              <a:t>) educate both policy makers and the public about how the mechanism works in practice and give them a better appreciation of the costs and benefits to both the individual and the larger community.</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Public education activities are particularly important in explaining how a proposed road-pricing strategy is expected to work in practice. In addition, public engagement through community dialogue is needed in the decision-making process. If decision makers are willing to listen, learn, and adapt, such dialogue can lead to an improved proposal that is less likely than the original to be criticized as unfair.</a:t>
            </a: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Transportation Research Board. 2011. </a:t>
            </a:r>
            <a:r>
              <a:rPr lang="en-US" sz="1200" b="0" i="1" kern="1200" dirty="0">
                <a:solidFill>
                  <a:schemeClr val="tx1"/>
                </a:solidFill>
                <a:effectLst/>
                <a:latin typeface="+mn-lt"/>
                <a:ea typeface="+mn-ea"/>
                <a:cs typeface="+mn-cs"/>
              </a:rPr>
              <a:t>TRB Special Report 303: Equity of Evolving Transportation Finance Mechanisms</a:t>
            </a:r>
            <a:r>
              <a:rPr lang="en-US" sz="1200" b="0" i="0" kern="1200" dirty="0">
                <a:solidFill>
                  <a:schemeClr val="tx1"/>
                </a:solidFill>
                <a:effectLst/>
                <a:latin typeface="+mn-lt"/>
                <a:ea typeface="+mn-ea"/>
                <a:cs typeface="+mn-cs"/>
              </a:rPr>
              <a:t>. Washington, DC: The National Academies Press. https://doi.org/10.17226/13240. </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24</a:t>
            </a:fld>
            <a:endParaRPr lang="en-US"/>
          </a:p>
        </p:txBody>
      </p:sp>
    </p:spTree>
    <p:extLst>
      <p:ext uri="{BB962C8B-B14F-4D97-AF65-F5344CB8AC3E}">
        <p14:creationId xmlns:p14="http://schemas.microsoft.com/office/powerpoint/2010/main" val="9824236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Key Message: Fairness is subjective, so both measuring and shaping public opinion are important parts of the transportation planning process if equity is to be addressed seriously</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Talking Points</a:t>
            </a:r>
          </a:p>
          <a:p>
            <a:r>
              <a:rPr lang="en-US" sz="1200" b="0" i="0" u="none" strike="noStrike" kern="1200" baseline="0" dirty="0">
                <a:solidFill>
                  <a:schemeClr val="tx1"/>
                </a:solidFill>
                <a:latin typeface="+mn-lt"/>
                <a:ea typeface="+mn-ea"/>
                <a:cs typeface="+mn-cs"/>
              </a:rPr>
              <a:t>Sometimes transportation policymakers and planners simply assume that certain disadvantaged groups will be more likely than others to oppose a proposed finance mechanism</a:t>
            </a:r>
          </a:p>
          <a:p>
            <a:r>
              <a:rPr lang="en-US" sz="1200" b="0" i="0" u="none" strike="noStrike" kern="1200" baseline="0" dirty="0">
                <a:solidFill>
                  <a:schemeClr val="tx1"/>
                </a:solidFill>
                <a:latin typeface="+mn-lt"/>
                <a:ea typeface="+mn-ea"/>
                <a:cs typeface="+mn-cs"/>
              </a:rPr>
              <a:t>Surveys that do not meet rigorous standards can give distorted results, so care is needed in interpreting survey results.</a:t>
            </a:r>
            <a:endParaRPr lang="en-US" dirty="0"/>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Transportation Research Board. 2011. </a:t>
            </a:r>
            <a:r>
              <a:rPr lang="en-US" sz="1200" b="0" i="1" kern="1200" dirty="0">
                <a:solidFill>
                  <a:schemeClr val="tx1"/>
                </a:solidFill>
                <a:effectLst/>
                <a:latin typeface="+mn-lt"/>
                <a:ea typeface="+mn-ea"/>
                <a:cs typeface="+mn-cs"/>
              </a:rPr>
              <a:t>TRB Special Report 303: Equity of Evolving Transportation Finance Mechanisms</a:t>
            </a:r>
            <a:r>
              <a:rPr lang="en-US" sz="1200" b="0" i="0" kern="1200" dirty="0">
                <a:solidFill>
                  <a:schemeClr val="tx1"/>
                </a:solidFill>
                <a:effectLst/>
                <a:latin typeface="+mn-lt"/>
                <a:ea typeface="+mn-ea"/>
                <a:cs typeface="+mn-cs"/>
              </a:rPr>
              <a:t>. Washington, DC: The National Academies Press. https://doi.org/10.17226/13240. </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25</a:t>
            </a:fld>
            <a:endParaRPr lang="en-US"/>
          </a:p>
        </p:txBody>
      </p:sp>
    </p:spTree>
    <p:extLst>
      <p:ext uri="{BB962C8B-B14F-4D97-AF65-F5344CB8AC3E}">
        <p14:creationId xmlns:p14="http://schemas.microsoft.com/office/powerpoint/2010/main" val="1341810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Suggestion: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you move to the next slide, complete the knowledge probe activity Module 9 Probe Question #1 (see the module outline for more information): </a:t>
            </a:r>
          </a:p>
          <a:p>
            <a:r>
              <a:rPr lang="en-US" sz="1200" b="0" i="0" u="none" strike="noStrike" kern="1200" baseline="0" dirty="0">
                <a:latin typeface="+mn-lt"/>
                <a:ea typeface="+mn-ea"/>
                <a:cs typeface="+mn-cs"/>
              </a:rPr>
              <a:t>What are some of the key equity issues that arise in relation to transportation funding mechanisms?</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3</a:t>
            </a:fld>
            <a:endParaRPr lang="en-US"/>
          </a:p>
        </p:txBody>
      </p:sp>
    </p:spTree>
    <p:extLst>
      <p:ext uri="{BB962C8B-B14F-4D97-AF65-F5344CB8AC3E}">
        <p14:creationId xmlns:p14="http://schemas.microsoft.com/office/powerpoint/2010/main" val="2523319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Transportation</a:t>
            </a:r>
            <a:r>
              <a:rPr lang="en-US" baseline="0" dirty="0"/>
              <a:t> funding flows affect how and where funds are allowed to be spent.</a:t>
            </a:r>
            <a:endParaRPr lang="en-US" dirty="0"/>
          </a:p>
          <a:p>
            <a:endParaRPr lang="en-US" dirty="0"/>
          </a:p>
          <a:p>
            <a:r>
              <a:rPr lang="en-US" dirty="0"/>
              <a:t>Talking Points: </a:t>
            </a:r>
          </a:p>
          <a:p>
            <a:r>
              <a:rPr lang="en-US" dirty="0"/>
              <a:t>Transportation is funded at the federal, state, and local level, and “most government spending on transportation takes place at the state and local levels, although state and local capital expenditures are often paid for in part with federal funds” (The Pew Charitable Trusts, 2014; U.S. Department of Transportation, Bureau of Transportation Statistics, 2020). </a:t>
            </a:r>
          </a:p>
          <a:p>
            <a:endParaRPr lang="en-US" dirty="0"/>
          </a:p>
          <a:p>
            <a:r>
              <a:rPr lang="en-US" dirty="0"/>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mn-lt"/>
                <a:ea typeface="+mn-ea"/>
                <a:cs typeface="+mn-cs"/>
              </a:rPr>
              <a:t>The Pew Charitable Trusts. (2014). </a:t>
            </a:r>
            <a:r>
              <a:rPr lang="en-US" sz="1200" i="1" kern="1200" dirty="0">
                <a:effectLst/>
                <a:latin typeface="+mn-lt"/>
                <a:ea typeface="+mn-ea"/>
                <a:cs typeface="+mn-cs"/>
              </a:rPr>
              <a:t>Intergovernmental Challenges in Surface Transportation Funding</a:t>
            </a:r>
            <a:r>
              <a:rPr lang="en-US" sz="1200" kern="1200" dirty="0">
                <a:effectLst/>
                <a:latin typeface="+mn-lt"/>
                <a:ea typeface="+mn-ea"/>
                <a:cs typeface="+mn-cs"/>
              </a:rPr>
              <a:t>. 28. </a:t>
            </a:r>
            <a:r>
              <a:rPr lang="en-US" sz="1200" dirty="0"/>
              <a:t>https://www.pewtrusts.org/~/media/assets/2014/09/surfacetransportationintergovernmentalchallengesfunding.pdf</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4</a:t>
            </a:fld>
            <a:endParaRPr lang="en-US"/>
          </a:p>
        </p:txBody>
      </p:sp>
    </p:spTree>
    <p:extLst>
      <p:ext uri="{BB962C8B-B14F-4D97-AF65-F5344CB8AC3E}">
        <p14:creationId xmlns:p14="http://schemas.microsoft.com/office/powerpoint/2010/main" val="2567500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Gas tax collections account for more than half of mass transit spending at the federal level and nearly half at the state level. Vehicle taxes make up 1/3 of state spending on transit. </a:t>
            </a:r>
          </a:p>
          <a:p>
            <a:endParaRPr lang="en-US" dirty="0"/>
          </a:p>
          <a:p>
            <a:r>
              <a:rPr lang="en-US" dirty="0"/>
              <a:t>Talking Points: </a:t>
            </a:r>
          </a:p>
          <a:p>
            <a:r>
              <a:rPr lang="en-US" sz="1200" b="0" i="0" u="none" strike="noStrike" kern="1200" baseline="0" dirty="0">
                <a:latin typeface="+mn-lt"/>
                <a:ea typeface="+mn-ea"/>
                <a:cs typeface="+mn-cs"/>
              </a:rPr>
              <a:t>A number of studies have found the motor fuel (gas) tax to be regressive, except for families in the lowest income brackets because these families typically do not own cars and therefore do not spend money on fuel.</a:t>
            </a:r>
          </a:p>
          <a:p>
            <a:r>
              <a:rPr lang="en-US" dirty="0"/>
              <a:t>Additionally, these taxes have not generated enough revenue to keep pace with increasing construction costs.</a:t>
            </a:r>
          </a:p>
          <a:p>
            <a:r>
              <a:rPr lang="en-US" dirty="0"/>
              <a:t>It</a:t>
            </a:r>
            <a:r>
              <a:rPr lang="en-US" baseline="0" dirty="0"/>
              <a:t> is reported that f</a:t>
            </a:r>
            <a:r>
              <a:rPr lang="en-US" dirty="0"/>
              <a:t>uel taxes tend to be regressive, but often less so than other funding options, and their progressivity declines with improved accessibility options for lower-income travelers.</a:t>
            </a:r>
          </a:p>
          <a:p>
            <a:endParaRPr lang="en-US" sz="1200" b="0" i="0" u="none" strike="noStrike" kern="1200" baseline="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Suggestion: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Before you move to the next slide, complete the knowledge probe activity Module 9 Probe Question #2 (see the module outline for more information): </a:t>
            </a:r>
          </a:p>
          <a:p>
            <a:pPr marL="0" indent="0">
              <a:buNone/>
            </a:pPr>
            <a:r>
              <a:rPr lang="en-US" sz="1200" b="0" i="0" u="none" strike="noStrike" kern="1200" baseline="0" dirty="0">
                <a:latin typeface="+mn-lt"/>
                <a:ea typeface="+mn-ea"/>
                <a:cs typeface="+mn-cs"/>
              </a:rPr>
              <a:t>How has the erosion of the fuel tax and increased use of tolling and other alternative funding methods impacted equity in transportation? </a:t>
            </a:r>
          </a:p>
          <a:p>
            <a:pPr marL="228600" indent="-228600">
              <a:buAutoNum type="arabicPeriod" startAt="2"/>
            </a:pPr>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mn-lt"/>
                <a:ea typeface="+mn-ea"/>
                <a:cs typeface="+mn-cs"/>
              </a:rPr>
              <a:t>The Pew Charitable Trusts. (2014). </a:t>
            </a:r>
            <a:r>
              <a:rPr lang="en-US" sz="1200" i="1" kern="1200" dirty="0">
                <a:effectLst/>
                <a:latin typeface="+mn-lt"/>
                <a:ea typeface="+mn-ea"/>
                <a:cs typeface="+mn-cs"/>
              </a:rPr>
              <a:t>Intergovernmental Challenges in Surface Transportation Funding</a:t>
            </a:r>
            <a:r>
              <a:rPr lang="en-US" sz="1200" kern="1200" dirty="0">
                <a:effectLst/>
                <a:latin typeface="+mn-lt"/>
                <a:ea typeface="+mn-ea"/>
                <a:cs typeface="+mn-cs"/>
              </a:rPr>
              <a:t>. </a:t>
            </a:r>
            <a:r>
              <a:rPr lang="en-US" sz="1200" dirty="0"/>
              <a:t>https://www.pewtrusts.org/~/media/assets/2014/09/surfacetransportationintergovernmentalchallengesfunding.pdf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5</a:t>
            </a:fld>
            <a:endParaRPr lang="en-US"/>
          </a:p>
        </p:txBody>
      </p:sp>
    </p:spTree>
    <p:extLst>
      <p:ext uri="{BB962C8B-B14F-4D97-AF65-F5344CB8AC3E}">
        <p14:creationId xmlns:p14="http://schemas.microsoft.com/office/powerpoint/2010/main" val="629252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There is</a:t>
            </a:r>
            <a:r>
              <a:rPr lang="en-US" baseline="0" dirty="0"/>
              <a:t> a l</a:t>
            </a:r>
            <a:r>
              <a:rPr lang="en-US" dirty="0"/>
              <a:t>ack of funding for programs and projects that advance equity.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Talking Points:</a:t>
            </a:r>
          </a:p>
          <a:p>
            <a:r>
              <a:rPr lang="en-US" dirty="0"/>
              <a:t>While the procedural focus of federal funding requirements is likely to continue for the foreseeable future, a transportation agency’s own approach to satisfying them, and to promoting equity more broadly, can incorporate other perspectives as well. </a:t>
            </a:r>
          </a:p>
          <a:p>
            <a:pPr marL="171450" indent="-171450">
              <a:buFont typeface="Arial" panose="020B0604020202020204" pitchFamily="34" charset="0"/>
              <a:buChar char="•"/>
            </a:pPr>
            <a:r>
              <a:rPr lang="en-US" dirty="0"/>
              <a:t>The quality of transportation available affects people’s economic and social opportunities. </a:t>
            </a:r>
          </a:p>
          <a:p>
            <a:pPr marL="171450" indent="-171450">
              <a:buFont typeface="Arial" panose="020B0604020202020204" pitchFamily="34" charset="0"/>
              <a:buChar char="•"/>
            </a:pPr>
            <a:r>
              <a:rPr lang="en-US" dirty="0"/>
              <a:t>Transport facilities, activities and services impose various indirect and external costs, such as congestion delay and accident risk imposed on other road users, infrastructure costs not funded through user fees, pollution, and undesirable land use impacts. </a:t>
            </a:r>
          </a:p>
          <a:p>
            <a:pPr marL="171450" indent="-171450">
              <a:buFont typeface="Arial" panose="020B0604020202020204" pitchFamily="34" charset="0"/>
              <a:buChar char="•"/>
            </a:pPr>
            <a:r>
              <a:rPr lang="en-US" dirty="0"/>
              <a:t>Transport expenditures represent a major share of household, business and government expenditures. </a:t>
            </a:r>
          </a:p>
          <a:p>
            <a:pPr marL="171450" indent="-171450">
              <a:buFont typeface="Arial" panose="020B0604020202020204" pitchFamily="34" charset="0"/>
              <a:buChar char="•"/>
            </a:pPr>
            <a:r>
              <a:rPr lang="en-US" dirty="0"/>
              <a:t>Transport facilities require significant public resources (tax funding and road rights of way), the allocation of which can favor some people over others. </a:t>
            </a:r>
          </a:p>
          <a:p>
            <a:pPr marL="171450" indent="-171450">
              <a:buFont typeface="Arial" panose="020B0604020202020204" pitchFamily="34" charset="0"/>
              <a:buChar char="•"/>
            </a:pPr>
            <a:r>
              <a:rPr lang="en-US" dirty="0"/>
              <a:t>Transport planning decisions can affect development location and type, and therefore housing accessibility, land values and local economic activity. </a:t>
            </a:r>
          </a:p>
          <a:p>
            <a:pPr marL="171450" indent="-171450">
              <a:buFont typeface="Arial" panose="020B0604020202020204" pitchFamily="34" charset="0"/>
              <a:buChar char="•"/>
            </a:pPr>
            <a:r>
              <a:rPr lang="en-US" dirty="0"/>
              <a:t>Transport planning decisions can affect employment and economic development which have distributional impacts.</a:t>
            </a:r>
          </a:p>
          <a:p>
            <a:pPr marL="0" indent="0">
              <a:buFont typeface="Arial" panose="020B0604020202020204" pitchFamily="34" charset="0"/>
              <a:buNone/>
            </a:pPr>
            <a:r>
              <a:rPr lang="en-US" dirty="0"/>
              <a:t>-</a:t>
            </a:r>
            <a:r>
              <a:rPr lang="en-US" dirty="0" err="1"/>
              <a:t>Litman</a:t>
            </a:r>
            <a:r>
              <a:rPr lang="en-US" dirty="0"/>
              <a:t> (2022)</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Lack of funding</a:t>
            </a:r>
            <a:r>
              <a:rPr lang="en-US" baseline="0" dirty="0"/>
              <a:t> for modal diversity:</a:t>
            </a:r>
          </a:p>
          <a:p>
            <a:pPr marL="0" indent="0">
              <a:buFont typeface="Arial" panose="020B0604020202020204" pitchFamily="34" charset="0"/>
              <a:buNone/>
            </a:pPr>
            <a:r>
              <a:rPr lang="en-US" dirty="0"/>
              <a:t>less than 2% of federal and state transportation funding is spent on walking and bicycling facilities and programs, and most municipal governments spend less than 10% of transportation budgets on active modes (Alliance</a:t>
            </a:r>
            <a:r>
              <a:rPr lang="en-US" baseline="0" dirty="0"/>
              <a:t> for Bicycling and Walking Benchmarking Reports)</a:t>
            </a:r>
            <a:endParaRPr lang="en-US" dirty="0"/>
          </a:p>
          <a:p>
            <a:endParaRPr lang="en-US" dirty="0"/>
          </a:p>
          <a:p>
            <a:r>
              <a:rPr lang="en-US" dirty="0"/>
              <a:t>Resources:</a:t>
            </a:r>
          </a:p>
          <a:p>
            <a:r>
              <a:rPr lang="en-US" dirty="0"/>
              <a:t>Fan, Y., Guthrie, A., Van Dort, L., and Baas, G. Advancing</a:t>
            </a:r>
            <a:r>
              <a:rPr lang="en-US" baseline="0" dirty="0"/>
              <a:t> transportation equity: Research and practice. </a:t>
            </a:r>
            <a:r>
              <a:rPr lang="en-US" dirty="0"/>
              <a:t>http://www.dot.state.mn.us/planning/program/advancing-transportation-equity/pdf/CTS%2019-08.pdf </a:t>
            </a:r>
          </a:p>
          <a:p>
            <a:endParaRPr lang="en-US" dirty="0"/>
          </a:p>
          <a:p>
            <a:r>
              <a:rPr lang="en-US" dirty="0" err="1"/>
              <a:t>Litman</a:t>
            </a:r>
            <a:r>
              <a:rPr lang="en-US" dirty="0"/>
              <a:t>,</a:t>
            </a:r>
            <a:r>
              <a:rPr lang="en-US" baseline="0" dirty="0"/>
              <a:t> T. (2022). Evaluating transportation equity: Guidance for incorporating distributional impacts in transport equity. </a:t>
            </a:r>
            <a:r>
              <a:rPr lang="en-US" dirty="0"/>
              <a:t>https://www.vtpi.org/equity.pdf </a:t>
            </a:r>
          </a:p>
          <a:p>
            <a:endParaRPr lang="en-US" dirty="0"/>
          </a:p>
          <a:p>
            <a:r>
              <a:rPr lang="en-US" dirty="0"/>
              <a:t>The League</a:t>
            </a:r>
            <a:r>
              <a:rPr lang="en-US" baseline="0" dirty="0"/>
              <a:t> of American Bicyclists. (n.d.). Bicycling &amp; walking in the United States: 2018 benchmarking report. </a:t>
            </a:r>
            <a:r>
              <a:rPr lang="en-US" dirty="0"/>
              <a:t>https://data.bikeleague.org/in-this-report/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effectLst/>
                <a:latin typeface="+mn-lt"/>
                <a:ea typeface="+mn-ea"/>
                <a:cs typeface="+mn-cs"/>
              </a:rPr>
              <a:t>Puentes</a:t>
            </a:r>
            <a:r>
              <a:rPr lang="en-US" sz="1200" kern="1200" dirty="0">
                <a:effectLst/>
                <a:latin typeface="+mn-lt"/>
                <a:ea typeface="+mn-ea"/>
                <a:cs typeface="+mn-cs"/>
              </a:rPr>
              <a:t>, R. (2004). Improving transportation decision making in low income and minority communities. </a:t>
            </a:r>
            <a:r>
              <a:rPr lang="en-US" sz="1200" u="sng" kern="1200" dirty="0">
                <a:effectLst/>
                <a:latin typeface="+mn-lt"/>
                <a:ea typeface="+mn-ea"/>
                <a:cs typeface="+mn-cs"/>
                <a:hlinkClick r:id="rId3"/>
              </a:rPr>
              <a:t>https://www.brookings.edu/testimonies/improving-transportation-decision-making-in-low-income-and-minority-communities/</a:t>
            </a:r>
            <a:r>
              <a:rPr lang="en-US" sz="1200" kern="1200" dirty="0">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6</a:t>
            </a:fld>
            <a:endParaRPr lang="en-US"/>
          </a:p>
        </p:txBody>
      </p:sp>
    </p:spTree>
    <p:extLst>
      <p:ext uri="{BB962C8B-B14F-4D97-AF65-F5344CB8AC3E}">
        <p14:creationId xmlns:p14="http://schemas.microsoft.com/office/powerpoint/2010/main" val="2273390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These questions inform the decision-making process and the equity impacts of selected finance mechanisms.</a:t>
            </a:r>
          </a:p>
          <a:p>
            <a:endParaRPr lang="en-US" dirty="0"/>
          </a:p>
          <a:p>
            <a:r>
              <a:rPr lang="en-US" dirty="0"/>
              <a:t>Talking Points:</a:t>
            </a:r>
          </a:p>
          <a:p>
            <a:r>
              <a:rPr lang="en-US" dirty="0"/>
              <a:t>Equity considerations</a:t>
            </a:r>
            <a:r>
              <a:rPr lang="en-US" baseline="0" dirty="0"/>
              <a:t> for the distribution of benefits and burdens in transportation investment include the following:</a:t>
            </a:r>
            <a:endParaRPr lang="en-US" dirty="0"/>
          </a:p>
          <a:p>
            <a:pPr marL="171450" indent="-171450">
              <a:buFont typeface="Arial" panose="020B0604020202020204" pitchFamily="34" charset="0"/>
              <a:buChar char="•"/>
            </a:pPr>
            <a:r>
              <a:rPr lang="en-US" dirty="0"/>
              <a:t>Income </a:t>
            </a:r>
          </a:p>
          <a:p>
            <a:pPr marL="628650" lvl="1" indent="-171450">
              <a:buFont typeface="Arial" panose="020B0604020202020204" pitchFamily="34" charset="0"/>
              <a:buChar char="•"/>
            </a:pPr>
            <a:r>
              <a:rPr lang="en-US" dirty="0"/>
              <a:t>Are different economic classes burdened disproportionately? Are lower income people paying a disproportionate share of their income for transportation?</a:t>
            </a:r>
          </a:p>
          <a:p>
            <a:pPr marL="171450" indent="-171450">
              <a:buFont typeface="Arial" panose="020B0604020202020204" pitchFamily="34" charset="0"/>
              <a:buChar char="•"/>
            </a:pPr>
            <a:r>
              <a:rPr lang="en-US" dirty="0"/>
              <a:t>Geography</a:t>
            </a:r>
          </a:p>
          <a:p>
            <a:pPr marL="628650" lvl="1" indent="-171450">
              <a:buFont typeface="Arial" panose="020B0604020202020204" pitchFamily="34" charset="0"/>
              <a:buChar char="•"/>
            </a:pPr>
            <a:r>
              <a:rPr lang="en-US" dirty="0"/>
              <a:t>Are different geographic districts or regions paying proportionally more or receiving proportionally less from transportation investments?</a:t>
            </a:r>
          </a:p>
          <a:p>
            <a:pPr marL="171450" indent="-171450">
              <a:buFont typeface="Arial" panose="020B0604020202020204" pitchFamily="34" charset="0"/>
              <a:buChar char="•"/>
            </a:pPr>
            <a:r>
              <a:rPr lang="en-US" dirty="0"/>
              <a:t>Mode</a:t>
            </a:r>
          </a:p>
          <a:p>
            <a:pPr marL="628650" lvl="1" indent="-171450">
              <a:buFont typeface="Arial" panose="020B0604020202020204" pitchFamily="34" charset="0"/>
              <a:buChar char="•"/>
            </a:pPr>
            <a:r>
              <a:rPr lang="en-US" dirty="0"/>
              <a:t>Are the fees paid by users of different modes proportionally returned to the users of transportation services? </a:t>
            </a:r>
          </a:p>
          <a:p>
            <a:pPr marL="171450" indent="-171450">
              <a:buFont typeface="Arial" panose="020B0604020202020204" pitchFamily="34" charset="0"/>
              <a:buChar char="•"/>
            </a:pPr>
            <a:r>
              <a:rPr lang="en-US" dirty="0"/>
              <a:t>Generation</a:t>
            </a:r>
          </a:p>
          <a:p>
            <a:pPr marL="628650" lvl="1" indent="-171450">
              <a:buFont typeface="Arial" panose="020B0604020202020204" pitchFamily="34" charset="0"/>
              <a:buChar char="•"/>
            </a:pPr>
            <a:r>
              <a:rPr lang="en-US" dirty="0"/>
              <a:t>Are the costs paid by current and future generations proportional to service benefits they receive from transportation investments?</a:t>
            </a:r>
          </a:p>
          <a:p>
            <a:pPr marL="171450" indent="-171450">
              <a:buFont typeface="Arial" panose="020B0604020202020204" pitchFamily="34" charset="0"/>
              <a:buChar char="•"/>
            </a:pPr>
            <a:r>
              <a:rPr lang="en-US" dirty="0"/>
              <a:t>Race-ethnicity</a:t>
            </a:r>
          </a:p>
          <a:p>
            <a:pPr marL="628650" lvl="1" indent="-171450">
              <a:buFont typeface="Arial" panose="020B0604020202020204" pitchFamily="34" charset="0"/>
              <a:buChar char="•"/>
            </a:pPr>
            <a:r>
              <a:rPr lang="en-US" dirty="0"/>
              <a:t>Are different racial and ethnic groups, particularly minorities, burdened disproportionately, taking into account fees paid, benefits received, and impacts experienced?</a:t>
            </a:r>
          </a:p>
          <a:p>
            <a:endParaRPr lang="en-US" dirty="0"/>
          </a:p>
          <a:p>
            <a:r>
              <a:rPr lang="en-US" dirty="0"/>
              <a:t>Resources:</a:t>
            </a:r>
          </a:p>
          <a:p>
            <a:r>
              <a:rPr lang="en-US" b="0" dirty="0"/>
              <a:t>TRB. (2011.). Equity of evolving transportation finance mechanisms.  https://www.nap.edu/catalog/13240/trb-special-report-303-equity-of-evolving-transportation-finance-mechanisms</a:t>
            </a:r>
          </a:p>
          <a:p>
            <a:r>
              <a:rPr lang="en-US" dirty="0"/>
              <a:t>See table 6-1 for equity considerations</a:t>
            </a:r>
          </a:p>
        </p:txBody>
      </p:sp>
      <p:sp>
        <p:nvSpPr>
          <p:cNvPr id="4" name="Slide Number Placeholder 3"/>
          <p:cNvSpPr>
            <a:spLocks noGrp="1"/>
          </p:cNvSpPr>
          <p:nvPr>
            <p:ph type="sldNum" sz="quarter" idx="10"/>
          </p:nvPr>
        </p:nvSpPr>
        <p:spPr/>
        <p:txBody>
          <a:bodyPr/>
          <a:lstStyle/>
          <a:p>
            <a:fld id="{F8A369A0-DCBA-4D38-AB62-88309E3BFB37}" type="slidenum">
              <a:rPr lang="en-US" smtClean="0"/>
              <a:t>7</a:t>
            </a:fld>
            <a:endParaRPr lang="en-US"/>
          </a:p>
        </p:txBody>
      </p:sp>
    </p:spTree>
    <p:extLst>
      <p:ext uri="{BB962C8B-B14F-4D97-AF65-F5344CB8AC3E}">
        <p14:creationId xmlns:p14="http://schemas.microsoft.com/office/powerpoint/2010/main" val="3613757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Key Message: Housing and transportation consume the largest percentage of income of American households. </a:t>
            </a:r>
          </a:p>
          <a:p>
            <a:endParaRPr lang="en-US" b="0" dirty="0"/>
          </a:p>
          <a:p>
            <a:r>
              <a:rPr lang="en-US" b="0" dirty="0"/>
              <a:t>Talking Points:</a:t>
            </a:r>
          </a:p>
          <a:p>
            <a:r>
              <a:rPr lang="en-US" b="0" dirty="0"/>
              <a:t>Location efficient neighborhoods (e.g., compact, mixed-use, modal options, convenient access to jobs and services) tend to have lower transportation costs, but often lack affordable housing options. This can reduce accessibility of disadvantaged populations to jobs, services, healthy food, and other important needs and. burden these populations with longer travel distances and higher transportation costs</a:t>
            </a:r>
          </a:p>
          <a:p>
            <a:endParaRPr lang="en-US" b="0" dirty="0"/>
          </a:p>
          <a:p>
            <a:r>
              <a:rPr lang="en-US" b="0" dirty="0"/>
              <a:t>The housing + transportation index evaluates neighborhood variables such as households per area, average block size, transit connectivity index, job density, average commute, income, household size, and workers per household. </a:t>
            </a:r>
          </a:p>
          <a:p>
            <a:endParaRPr lang="en-US" b="0" dirty="0"/>
          </a:p>
          <a:p>
            <a:r>
              <a:rPr lang="en-US" b="0" dirty="0"/>
              <a:t>Resources:</a:t>
            </a:r>
            <a:r>
              <a:rPr lang="en-US" b="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U.S. Department of Labor, Bureau of Labor Statistics, Consumer Expenditure Survey 2017 Microdata, available at www.bls.gov/cex as of September 2018</a:t>
            </a:r>
            <a:r>
              <a:rPr lang="en-US" sz="1200" dirty="0"/>
              <a:t>.</a:t>
            </a:r>
          </a:p>
          <a:p>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8</a:t>
            </a:fld>
            <a:endParaRPr lang="en-US"/>
          </a:p>
        </p:txBody>
      </p:sp>
    </p:spTree>
    <p:extLst>
      <p:ext uri="{BB962C8B-B14F-4D97-AF65-F5344CB8AC3E}">
        <p14:creationId xmlns:p14="http://schemas.microsoft.com/office/powerpoint/2010/main" val="1615177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Talking Points:</a:t>
            </a:r>
          </a:p>
          <a:p>
            <a:r>
              <a:rPr lang="en-US" b="0" dirty="0"/>
              <a:t>Personal vehicle expenses are significantly</a:t>
            </a:r>
            <a:r>
              <a:rPr lang="en-US" b="0" baseline="0" dirty="0"/>
              <a:t> higher than intercity and local for-hire transportation.</a:t>
            </a:r>
            <a:endParaRPr lang="en-US" b="0" dirty="0"/>
          </a:p>
          <a:p>
            <a:endParaRPr lang="en-US" b="0" dirty="0"/>
          </a:p>
          <a:p>
            <a:r>
              <a:rPr lang="en-US" b="0" dirty="0"/>
              <a:t>Resources:</a:t>
            </a:r>
            <a:r>
              <a:rPr lang="en-US" b="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U.S. Department of Labor, Bureau of Labor Statistics, Consumer Expenditure Survey 2017 Microdata, available at www.bls.gov/cex as of September 2018</a:t>
            </a:r>
            <a:r>
              <a:rPr lang="en-US" sz="1200" dirty="0"/>
              <a:t>.</a:t>
            </a:r>
          </a:p>
          <a:p>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9</a:t>
            </a:fld>
            <a:endParaRPr lang="en-US"/>
          </a:p>
        </p:txBody>
      </p:sp>
    </p:spTree>
    <p:extLst>
      <p:ext uri="{BB962C8B-B14F-4D97-AF65-F5344CB8AC3E}">
        <p14:creationId xmlns:p14="http://schemas.microsoft.com/office/powerpoint/2010/main" val="245300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FCE20F-D11D-4D36-BA59-1BC711455E3D}" type="datetime1">
              <a:rPr lang="en-US" smtClean="0"/>
              <a:t>5/31/2022</a:t>
            </a:fld>
            <a:endParaRPr lang="en-US"/>
          </a:p>
        </p:txBody>
      </p:sp>
      <p:sp>
        <p:nvSpPr>
          <p:cNvPr id="5" name="Footer Placeholder 4"/>
          <p:cNvSpPr>
            <a:spLocks noGrp="1"/>
          </p:cNvSpPr>
          <p:nvPr>
            <p:ph type="ftr" sz="quarter" idx="11"/>
          </p:nvPr>
        </p:nvSpPr>
        <p:spPr/>
        <p:txBody>
          <a:bodyPr/>
          <a:lstStyle/>
          <a:p>
            <a:r>
              <a:rPr lang="en-US" dirty="0"/>
              <a:t>The Transportation Equity Curriculum: Transportation Funding</a:t>
            </a:r>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8" name="Group 7"/>
          <p:cNvGrpSpPr>
            <a:grpSpLocks noChangeAspect="1"/>
          </p:cNvGrpSpPr>
          <p:nvPr/>
        </p:nvGrpSpPr>
        <p:grpSpPr>
          <a:xfrm>
            <a:off x="10455417" y="4680426"/>
            <a:ext cx="1293319" cy="1280160"/>
            <a:chOff x="0" y="8629"/>
            <a:chExt cx="873760" cy="865456"/>
          </a:xfrm>
        </p:grpSpPr>
        <p:grpSp>
          <p:nvGrpSpPr>
            <p:cNvPr id="9" name="Group 8"/>
            <p:cNvGrpSpPr/>
            <p:nvPr/>
          </p:nvGrpSpPr>
          <p:grpSpPr>
            <a:xfrm>
              <a:off x="0" y="438150"/>
              <a:ext cx="873005" cy="435935"/>
              <a:chOff x="0" y="0"/>
              <a:chExt cx="1465167" cy="731520"/>
            </a:xfrm>
          </p:grpSpPr>
          <p:sp>
            <p:nvSpPr>
              <p:cNvPr id="11" name="Rectangle 10"/>
              <p:cNvSpPr/>
              <p:nvPr/>
            </p:nvSpPr>
            <p:spPr>
              <a:xfrm>
                <a:off x="0" y="0"/>
                <a:ext cx="731520" cy="73152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2" name="Rectangle 11"/>
              <p:cNvSpPr/>
              <p:nvPr/>
            </p:nvSpPr>
            <p:spPr>
              <a:xfrm>
                <a:off x="733647" y="0"/>
                <a:ext cx="731520" cy="731520"/>
              </a:xfrm>
              <a:prstGeom prst="rect">
                <a:avLst/>
              </a:prstGeom>
              <a:solidFill>
                <a:schemeClr val="bg1">
                  <a:lumMod val="6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0" name="Rectangle 9"/>
            <p:cNvSpPr/>
            <p:nvPr/>
          </p:nvSpPr>
          <p:spPr>
            <a:xfrm>
              <a:off x="438150" y="8629"/>
              <a:ext cx="435610" cy="43561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3" name="Rectangle 12"/>
          <p:cNvSpPr/>
          <p:nvPr/>
        </p:nvSpPr>
        <p:spPr>
          <a:xfrm flipV="1">
            <a:off x="7983870" y="5200331"/>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flipV="1">
            <a:off x="1699895" y="1047680"/>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5" name="Group 14"/>
          <p:cNvGrpSpPr/>
          <p:nvPr/>
        </p:nvGrpSpPr>
        <p:grpSpPr>
          <a:xfrm rot="10800000">
            <a:off x="200872" y="233185"/>
            <a:ext cx="1088390" cy="1085851"/>
            <a:chOff x="0" y="2519"/>
            <a:chExt cx="873760" cy="871566"/>
          </a:xfrm>
        </p:grpSpPr>
        <p:grpSp>
          <p:nvGrpSpPr>
            <p:cNvPr id="16" name="Group 15"/>
            <p:cNvGrpSpPr/>
            <p:nvPr/>
          </p:nvGrpSpPr>
          <p:grpSpPr>
            <a:xfrm>
              <a:off x="0" y="438129"/>
              <a:ext cx="873004" cy="435956"/>
              <a:chOff x="0" y="-36"/>
              <a:chExt cx="1465167" cy="731556"/>
            </a:xfrm>
          </p:grpSpPr>
          <p:sp>
            <p:nvSpPr>
              <p:cNvPr id="18" name="Rectangle 17"/>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Rectangle 18"/>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7" name="Rectangle 16"/>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3" name="Rectangle 22"/>
          <p:cNvSpPr/>
          <p:nvPr/>
        </p:nvSpPr>
        <p:spPr>
          <a:xfrm>
            <a:off x="7332655" y="5152706"/>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Rectangle 23"/>
          <p:cNvSpPr/>
          <p:nvPr/>
        </p:nvSpPr>
        <p:spPr>
          <a:xfrm>
            <a:off x="2539047" y="1245640"/>
            <a:ext cx="2338705" cy="47625"/>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615229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71C648-04B5-44E5-AC0D-1F03690761AA}" type="datetime1">
              <a:rPr lang="en-US" smtClean="0"/>
              <a:t>5/31/2022</a:t>
            </a:fld>
            <a:endParaRPr lang="en-US"/>
          </a:p>
        </p:txBody>
      </p:sp>
      <p:sp>
        <p:nvSpPr>
          <p:cNvPr id="5" name="Footer Placeholder 4"/>
          <p:cNvSpPr>
            <a:spLocks noGrp="1"/>
          </p:cNvSpPr>
          <p:nvPr>
            <p:ph type="ftr" sz="quarter" idx="11"/>
          </p:nvPr>
        </p:nvSpPr>
        <p:spPr/>
        <p:txBody>
          <a:bodyPr/>
          <a:lstStyle/>
          <a:p>
            <a:r>
              <a:rPr lang="en-US" dirty="0"/>
              <a:t>The Transportation Equity Curriculum: Transportation Funding</a:t>
            </a:r>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131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FD4FE20-5B47-4005-9276-6F9A8E20F457}" type="datetime1">
              <a:rPr lang="en-US" smtClean="0"/>
              <a:t>5/31/2022</a:t>
            </a:fld>
            <a:endParaRPr lang="en-US"/>
          </a:p>
        </p:txBody>
      </p:sp>
      <p:sp>
        <p:nvSpPr>
          <p:cNvPr id="5" name="Footer Placeholder 4"/>
          <p:cNvSpPr>
            <a:spLocks noGrp="1"/>
          </p:cNvSpPr>
          <p:nvPr>
            <p:ph type="ftr" sz="quarter" idx="11"/>
          </p:nvPr>
        </p:nvSpPr>
        <p:spPr/>
        <p:txBody>
          <a:bodyPr/>
          <a:lstStyle/>
          <a:p>
            <a:r>
              <a:rPr lang="en-US" dirty="0"/>
              <a:t>The Transportation Equity Curriculum: Transportation Funding</a:t>
            </a:r>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1932846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35108"/>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4214783"/>
            <a:ext cx="9144000" cy="1655762"/>
          </a:xfrm>
        </p:spPr>
        <p:txBody>
          <a:bodyPr>
            <a:normAutofit/>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9027860" y="6062061"/>
            <a:ext cx="2743200" cy="365125"/>
          </a:xfrm>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41569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554480"/>
            <a:ext cx="1129284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The Transportation Equity Curriculum: Transportation Funding</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dirty="0"/>
          </a:p>
        </p:txBody>
      </p:sp>
    </p:spTree>
    <p:custDataLst>
      <p:tags r:id="rId1"/>
    </p:custDataLst>
    <p:extLst>
      <p:ext uri="{BB962C8B-B14F-4D97-AF65-F5344CB8AC3E}">
        <p14:creationId xmlns:p14="http://schemas.microsoft.com/office/powerpoint/2010/main" val="3115784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54480"/>
            <a:ext cx="548640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554480"/>
            <a:ext cx="5486400" cy="443484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The Transportation Equity Curriculum: Transportation Funding</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869689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lstStyle/>
          <a:p>
            <a:r>
              <a:rPr lang="en-US"/>
              <a:t>Click to edit Master title style</a:t>
            </a:r>
          </a:p>
        </p:txBody>
      </p:sp>
      <p:sp>
        <p:nvSpPr>
          <p:cNvPr id="3" name="Text Placeholder 2"/>
          <p:cNvSpPr>
            <a:spLocks noGrp="1"/>
          </p:cNvSpPr>
          <p:nvPr>
            <p:ph type="body" idx="1"/>
          </p:nvPr>
        </p:nvSpPr>
        <p:spPr>
          <a:xfrm>
            <a:off x="457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6172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7"/>
          <p:cNvSpPr>
            <a:spLocks noGrp="1"/>
          </p:cNvSpPr>
          <p:nvPr>
            <p:ph type="ftr" sz="quarter" idx="11"/>
          </p:nvPr>
        </p:nvSpPr>
        <p:spPr/>
        <p:txBody>
          <a:bodyPr/>
          <a:lstStyle/>
          <a:p>
            <a:r>
              <a:rPr lang="en-US"/>
              <a:t>The Transportation Equity Curriculum: Transportation Funding</a:t>
            </a:r>
          </a:p>
        </p:txBody>
      </p:sp>
      <p:sp>
        <p:nvSpPr>
          <p:cNvPr id="9" name="Slide Number Placeholder 8"/>
          <p:cNvSpPr>
            <a:spLocks noGrp="1"/>
          </p:cNvSpPr>
          <p:nvPr>
            <p:ph type="sldNum" sz="quarter" idx="12"/>
          </p:nvPr>
        </p:nvSpPr>
        <p:spPr/>
        <p:txBody>
          <a:bodyPr/>
          <a:lstStyle/>
          <a:p>
            <a:fld id="{561BF587-D48E-4F0D-A39C-5AB282297A33}" type="slidenum">
              <a:rPr lang="en-US" smtClean="0"/>
              <a:t>‹#›</a:t>
            </a:fld>
            <a:endParaRPr lang="en-US"/>
          </a:p>
        </p:txBody>
      </p:sp>
      <p:sp>
        <p:nvSpPr>
          <p:cNvPr id="10" name="Content Placeholder 2"/>
          <p:cNvSpPr>
            <a:spLocks noGrp="1"/>
          </p:cNvSpPr>
          <p:nvPr>
            <p:ph sz="half" idx="13"/>
          </p:nvPr>
        </p:nvSpPr>
        <p:spPr>
          <a:xfrm>
            <a:off x="457200" y="2491740"/>
            <a:ext cx="5486400" cy="337185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half" idx="2"/>
          </p:nvPr>
        </p:nvSpPr>
        <p:spPr>
          <a:xfrm>
            <a:off x="6172200" y="2491740"/>
            <a:ext cx="5486400" cy="337185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24487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3785" y="1671145"/>
            <a:ext cx="10515600" cy="2523468"/>
          </a:xfrm>
        </p:spPr>
        <p:txBody>
          <a:bodyPr anchor="b">
            <a:normAutofit/>
          </a:bodyPr>
          <a:lstStyle>
            <a:lvl1pPr>
              <a:defRPr sz="5400" b="1"/>
            </a:lvl1pPr>
          </a:lstStyle>
          <a:p>
            <a:r>
              <a:rPr lang="en-US" dirty="0"/>
              <a:t>Click to edit Master title style</a:t>
            </a:r>
          </a:p>
        </p:txBody>
      </p:sp>
      <p:sp>
        <p:nvSpPr>
          <p:cNvPr id="3" name="Text Placeholder 2"/>
          <p:cNvSpPr>
            <a:spLocks noGrp="1"/>
          </p:cNvSpPr>
          <p:nvPr>
            <p:ph type="body" idx="1"/>
          </p:nvPr>
        </p:nvSpPr>
        <p:spPr>
          <a:xfrm>
            <a:off x="903785" y="4221601"/>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r>
              <a:rPr lang="en-US"/>
              <a:t>The Transportation Equity Curriculum: Transportation Funding</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389047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700936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The Transportation Equity Curriculum: Transportation Funding</a:t>
            </a:r>
          </a:p>
        </p:txBody>
      </p:sp>
      <p:sp>
        <p:nvSpPr>
          <p:cNvPr id="4" name="Slide Number Placeholder 3"/>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17372115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
        <p:nvSpPr>
          <p:cNvPr id="3" name="Title 2"/>
          <p:cNvSpPr>
            <a:spLocks noGrp="1"/>
          </p:cNvSpPr>
          <p:nvPr>
            <p:ph type="title" hasCustomPrompt="1"/>
          </p:nvPr>
        </p:nvSpPr>
        <p:spPr/>
        <p:txBody>
          <a:bodyPr/>
          <a:lstStyle>
            <a:lvl1pPr>
              <a:defRPr/>
            </a:lvl1pPr>
          </a:lstStyle>
          <a:p>
            <a:r>
              <a:rPr lang="en-US" dirty="0"/>
              <a:t>Thank You!</a:t>
            </a:r>
          </a:p>
        </p:txBody>
      </p:sp>
      <p:pic>
        <p:nvPicPr>
          <p:cNvPr id="6" name="Picture 5"/>
          <p:cNvPicPr>
            <a:picLocks noChangeAspect="1"/>
          </p:cNvPicPr>
          <p:nvPr userDrawn="1"/>
        </p:nvPicPr>
        <p:blipFill>
          <a:blip r:embed="rId3"/>
          <a:stretch>
            <a:fillRect/>
          </a:stretch>
        </p:blipFill>
        <p:spPr>
          <a:xfrm>
            <a:off x="3163997" y="1567240"/>
            <a:ext cx="5687772" cy="3077442"/>
          </a:xfrm>
          <a:prstGeom prst="rect">
            <a:avLst/>
          </a:prstGeom>
          <a:effectLst>
            <a:outerShdw blurRad="50800" dist="76200" dir="2700000" algn="tl" rotWithShape="0">
              <a:prstClr val="black">
                <a:alpha val="40000"/>
              </a:prstClr>
            </a:outerShdw>
          </a:effectLst>
        </p:spPr>
      </p:pic>
      <p:sp>
        <p:nvSpPr>
          <p:cNvPr id="8" name="Text Placeholder 7"/>
          <p:cNvSpPr>
            <a:spLocks noGrp="1"/>
          </p:cNvSpPr>
          <p:nvPr>
            <p:ph type="body" sz="quarter" idx="13" hasCustomPrompt="1"/>
          </p:nvPr>
        </p:nvSpPr>
        <p:spPr>
          <a:xfrm>
            <a:off x="3163888" y="4811715"/>
            <a:ext cx="5688012" cy="1032038"/>
          </a:xfrm>
        </p:spPr>
        <p:txBody>
          <a:bodyPr/>
          <a:lstStyle>
            <a:lvl1pPr marL="0" indent="0" algn="ctr">
              <a:buFontTx/>
              <a:buNone/>
              <a:defRPr>
                <a:solidFill>
                  <a:srgbClr val="03684A"/>
                </a:solidFill>
              </a:defRPr>
            </a:lvl1pPr>
          </a:lstStyle>
          <a:p>
            <a:pPr lvl="0"/>
            <a:r>
              <a:rPr lang="en-US" dirty="0"/>
              <a:t>name@usf.edu</a:t>
            </a:r>
          </a:p>
        </p:txBody>
      </p:sp>
    </p:spTree>
    <p:custDataLst>
      <p:tags r:id="rId1"/>
    </p:custDataLst>
    <p:extLst>
      <p:ext uri="{BB962C8B-B14F-4D97-AF65-F5344CB8AC3E}">
        <p14:creationId xmlns:p14="http://schemas.microsoft.com/office/powerpoint/2010/main" val="332046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C69BD-4570-494E-9478-97B27B13E791}" type="datetime1">
              <a:rPr lang="en-US" smtClean="0"/>
              <a:t>5/31/2022</a:t>
            </a:fld>
            <a:endParaRPr lang="en-US"/>
          </a:p>
        </p:txBody>
      </p:sp>
      <p:sp>
        <p:nvSpPr>
          <p:cNvPr id="5" name="Footer Placeholder 4"/>
          <p:cNvSpPr>
            <a:spLocks noGrp="1"/>
          </p:cNvSpPr>
          <p:nvPr>
            <p:ph type="ftr" sz="quarter" idx="11"/>
          </p:nvPr>
        </p:nvSpPr>
        <p:spPr/>
        <p:txBody>
          <a:bodyPr/>
          <a:lstStyle/>
          <a:p>
            <a:r>
              <a:rPr lang="en-US" dirty="0"/>
              <a:t>The Transportation Equity Curriculum: Transportation Funding</a:t>
            </a:r>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14" name="Group 13"/>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971032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Content Placeholder 2"/>
          <p:cNvSpPr>
            <a:spLocks noGrp="1"/>
          </p:cNvSpPr>
          <p:nvPr>
            <p:ph idx="1"/>
          </p:nvPr>
        </p:nvSpPr>
        <p:spPr>
          <a:xfrm>
            <a:off x="5183188" y="1762268"/>
            <a:ext cx="6566852" cy="4018421"/>
          </a:xfrm>
        </p:spPr>
        <p:txBody>
          <a:bodyPr>
            <a:normAutofit/>
          </a:bodyPr>
          <a:lstStyle>
            <a:lvl1pPr>
              <a:buClr>
                <a:srgbClr val="03684A"/>
              </a:buClr>
              <a:defRPr sz="2800"/>
            </a:lvl1pPr>
            <a:lvl2pPr marL="800100" indent="-342900">
              <a:buClr>
                <a:srgbClr val="03684A"/>
              </a:buClr>
              <a:buFont typeface="Arial" panose="020B0604020202020204" pitchFamily="34" charset="0"/>
              <a:buChar char="•"/>
              <a:defRPr sz="2800"/>
            </a:lvl2pPr>
            <a:lvl3pPr marL="1257300" indent="-342900">
              <a:buClr>
                <a:srgbClr val="03684A"/>
              </a:buClr>
              <a:buFont typeface="Calibri" panose="020F0502020204030204" pitchFamily="34" charset="0"/>
              <a:buChar char="◦"/>
              <a:defRPr sz="2800"/>
            </a:lvl3pPr>
            <a:lvl4pPr marL="1657350" indent="-285750">
              <a:buClr>
                <a:srgbClr val="03684A"/>
              </a:buClr>
              <a:buFont typeface="Calibri" panose="020F0502020204030204" pitchFamily="34" charset="0"/>
              <a:buChar char="▫"/>
              <a:defRPr sz="2800"/>
            </a:lvl4pPr>
            <a:lvl5pPr marL="2114550" indent="-285750">
              <a:buClr>
                <a:srgbClr val="03684A"/>
              </a:buClr>
              <a:buFont typeface="Calibri" panose="020F0502020204030204" pitchFamily="34" charset="0"/>
              <a:buChar char="̶"/>
              <a:defRPr sz="2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64792"/>
            <a:ext cx="4309110" cy="401842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Transportation Funding</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95849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Picture Placeholder 2"/>
          <p:cNvSpPr>
            <a:spLocks noGrp="1"/>
          </p:cNvSpPr>
          <p:nvPr>
            <p:ph type="pic" idx="1"/>
          </p:nvPr>
        </p:nvSpPr>
        <p:spPr>
          <a:xfrm>
            <a:off x="5183188" y="1764792"/>
            <a:ext cx="6565392" cy="39028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57200" y="1764792"/>
            <a:ext cx="4306824" cy="3902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Transportation Funding</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687458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949C9A-191C-4D53-AB9E-DC468F83F28D}" type="datetime1">
              <a:rPr lang="en-US" smtClean="0"/>
              <a:t>5/31/2022</a:t>
            </a:fld>
            <a:endParaRPr lang="en-US"/>
          </a:p>
        </p:txBody>
      </p:sp>
      <p:sp>
        <p:nvSpPr>
          <p:cNvPr id="5" name="Footer Placeholder 4"/>
          <p:cNvSpPr>
            <a:spLocks noGrp="1"/>
          </p:cNvSpPr>
          <p:nvPr>
            <p:ph type="ftr" sz="quarter" idx="11"/>
          </p:nvPr>
        </p:nvSpPr>
        <p:spPr/>
        <p:txBody>
          <a:bodyPr/>
          <a:lstStyle/>
          <a:p>
            <a:r>
              <a:rPr lang="en-US" dirty="0"/>
              <a:t>The Transportation Equity Curriculum: Transportation Funding</a:t>
            </a:r>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
        <p:nvSpPr>
          <p:cNvPr id="7" name="Rectangle 6"/>
          <p:cNvSpPr/>
          <p:nvPr/>
        </p:nvSpPr>
        <p:spPr>
          <a:xfrm flipV="1">
            <a:off x="7551833" y="5998210"/>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ectangle 7"/>
          <p:cNvSpPr/>
          <p:nvPr/>
        </p:nvSpPr>
        <p:spPr>
          <a:xfrm flipV="1">
            <a:off x="948369" y="1618298"/>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179303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62E1D2-7398-402C-84DF-B883752A36C5}" type="datetime1">
              <a:rPr lang="en-US" smtClean="0"/>
              <a:t>5/31/2022</a:t>
            </a:fld>
            <a:endParaRPr lang="en-US"/>
          </a:p>
        </p:txBody>
      </p:sp>
      <p:sp>
        <p:nvSpPr>
          <p:cNvPr id="6" name="Footer Placeholder 5"/>
          <p:cNvSpPr>
            <a:spLocks noGrp="1"/>
          </p:cNvSpPr>
          <p:nvPr>
            <p:ph type="ftr" sz="quarter" idx="11"/>
          </p:nvPr>
        </p:nvSpPr>
        <p:spPr/>
        <p:txBody>
          <a:bodyPr/>
          <a:lstStyle/>
          <a:p>
            <a:r>
              <a:rPr lang="en-US" dirty="0"/>
              <a:t>The Transportation Equity Curriculum: Transportation Funding</a:t>
            </a:r>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grpSp>
        <p:nvGrpSpPr>
          <p:cNvPr id="13" name="Group 12"/>
          <p:cNvGrpSpPr/>
          <p:nvPr/>
        </p:nvGrpSpPr>
        <p:grpSpPr>
          <a:xfrm>
            <a:off x="155575" y="205515"/>
            <a:ext cx="2725064" cy="144462"/>
            <a:chOff x="155575" y="205515"/>
            <a:chExt cx="2725064" cy="144462"/>
          </a:xfrm>
        </p:grpSpPr>
        <p:sp>
          <p:nvSpPr>
            <p:cNvPr id="14" name="Rectangle 13"/>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428580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64239A6-ABCC-4D2D-974F-C1E9445C6384}" type="datetime1">
              <a:rPr lang="en-US" smtClean="0"/>
              <a:t>5/31/2022</a:t>
            </a:fld>
            <a:endParaRPr lang="en-US"/>
          </a:p>
        </p:txBody>
      </p:sp>
      <p:sp>
        <p:nvSpPr>
          <p:cNvPr id="8" name="Footer Placeholder 7"/>
          <p:cNvSpPr>
            <a:spLocks noGrp="1"/>
          </p:cNvSpPr>
          <p:nvPr>
            <p:ph type="ftr" sz="quarter" idx="11"/>
          </p:nvPr>
        </p:nvSpPr>
        <p:spPr/>
        <p:txBody>
          <a:bodyPr/>
          <a:lstStyle/>
          <a:p>
            <a:r>
              <a:rPr lang="en-US" dirty="0"/>
              <a:t>The Transportation Equity Curriculum: Transportation Funding</a:t>
            </a:r>
          </a:p>
        </p:txBody>
      </p:sp>
      <p:sp>
        <p:nvSpPr>
          <p:cNvPr id="9" name="Slide Number Placeholder 8"/>
          <p:cNvSpPr>
            <a:spLocks noGrp="1"/>
          </p:cNvSpPr>
          <p:nvPr>
            <p:ph type="sldNum" sz="quarter" idx="12"/>
          </p:nvPr>
        </p:nvSpPr>
        <p:spPr/>
        <p:txBody>
          <a:bodyPr/>
          <a:lstStyle/>
          <a:p>
            <a:fld id="{82692506-6D33-4386-AFDA-6DB3896FF238}" type="slidenum">
              <a:rPr lang="en-US" smtClean="0"/>
              <a:t>‹#›</a:t>
            </a:fld>
            <a:endParaRPr lang="en-US"/>
          </a:p>
        </p:txBody>
      </p:sp>
      <p:grpSp>
        <p:nvGrpSpPr>
          <p:cNvPr id="15" name="Group 14"/>
          <p:cNvGrpSpPr/>
          <p:nvPr/>
        </p:nvGrpSpPr>
        <p:grpSpPr>
          <a:xfrm>
            <a:off x="155575" y="205515"/>
            <a:ext cx="2725064" cy="144462"/>
            <a:chOff x="155575" y="205515"/>
            <a:chExt cx="2725064" cy="144462"/>
          </a:xfrm>
        </p:grpSpPr>
        <p:sp>
          <p:nvSpPr>
            <p:cNvPr id="16" name="Rectangle 15"/>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Rectangle 16"/>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856276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A2392F7-706E-407D-AD25-38D144951C8B}" type="datetime1">
              <a:rPr lang="en-US" smtClean="0"/>
              <a:t>5/31/2022</a:t>
            </a:fld>
            <a:endParaRPr lang="en-US"/>
          </a:p>
        </p:txBody>
      </p:sp>
      <p:sp>
        <p:nvSpPr>
          <p:cNvPr id="4" name="Footer Placeholder 3"/>
          <p:cNvSpPr>
            <a:spLocks noGrp="1"/>
          </p:cNvSpPr>
          <p:nvPr>
            <p:ph type="ftr" sz="quarter" idx="11"/>
          </p:nvPr>
        </p:nvSpPr>
        <p:spPr/>
        <p:txBody>
          <a:bodyPr/>
          <a:lstStyle/>
          <a:p>
            <a:r>
              <a:rPr lang="en-US" dirty="0"/>
              <a:t>The Transportation Equity Curriculum: Transportation Funding</a:t>
            </a:r>
          </a:p>
        </p:txBody>
      </p:sp>
      <p:sp>
        <p:nvSpPr>
          <p:cNvPr id="5" name="Slide Number Placeholder 4"/>
          <p:cNvSpPr>
            <a:spLocks noGrp="1"/>
          </p:cNvSpPr>
          <p:nvPr>
            <p:ph type="sldNum" sz="quarter" idx="12"/>
          </p:nvPr>
        </p:nvSpPr>
        <p:spPr/>
        <p:txBody>
          <a:bodyPr/>
          <a:lstStyle/>
          <a:p>
            <a:fld id="{82692506-6D33-4386-AFDA-6DB3896FF238}" type="slidenum">
              <a:rPr lang="en-US" smtClean="0"/>
              <a:t>‹#›</a:t>
            </a:fld>
            <a:endParaRPr lang="en-US"/>
          </a:p>
        </p:txBody>
      </p:sp>
      <p:grpSp>
        <p:nvGrpSpPr>
          <p:cNvPr id="11" name="Group 10"/>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99411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54ECE8-69D0-46F8-96D8-039DF8A44ED9}" type="datetime1">
              <a:rPr lang="en-US" smtClean="0"/>
              <a:t>5/31/2022</a:t>
            </a:fld>
            <a:endParaRPr lang="en-US"/>
          </a:p>
        </p:txBody>
      </p:sp>
      <p:sp>
        <p:nvSpPr>
          <p:cNvPr id="3" name="Footer Placeholder 2"/>
          <p:cNvSpPr>
            <a:spLocks noGrp="1"/>
          </p:cNvSpPr>
          <p:nvPr>
            <p:ph type="ftr" sz="quarter" idx="11"/>
          </p:nvPr>
        </p:nvSpPr>
        <p:spPr/>
        <p:txBody>
          <a:bodyPr/>
          <a:lstStyle/>
          <a:p>
            <a:r>
              <a:rPr lang="en-US" dirty="0"/>
              <a:t>The Transportation Equity Curriculum: Transportation Funding</a:t>
            </a:r>
          </a:p>
        </p:txBody>
      </p:sp>
      <p:sp>
        <p:nvSpPr>
          <p:cNvPr id="4" name="Slide Number Placeholder 3"/>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780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3001317-BA5B-4695-8CCF-7758D037CE7E}" type="datetime1">
              <a:rPr lang="en-US" smtClean="0"/>
              <a:t>5/31/2022</a:t>
            </a:fld>
            <a:endParaRPr lang="en-US"/>
          </a:p>
        </p:txBody>
      </p:sp>
      <p:sp>
        <p:nvSpPr>
          <p:cNvPr id="6" name="Footer Placeholder 5"/>
          <p:cNvSpPr>
            <a:spLocks noGrp="1"/>
          </p:cNvSpPr>
          <p:nvPr>
            <p:ph type="ftr" sz="quarter" idx="11"/>
          </p:nvPr>
        </p:nvSpPr>
        <p:spPr/>
        <p:txBody>
          <a:bodyPr/>
          <a:lstStyle/>
          <a:p>
            <a:r>
              <a:rPr lang="en-US" dirty="0"/>
              <a:t>The Transportation Equity Curriculum: Transportation Funding</a:t>
            </a:r>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374865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1C6B37E-F750-4EBD-9D0D-EB4855CFDE73}" type="datetime1">
              <a:rPr lang="en-US" smtClean="0"/>
              <a:t>5/31/2022</a:t>
            </a:fld>
            <a:endParaRPr lang="en-US"/>
          </a:p>
        </p:txBody>
      </p:sp>
      <p:sp>
        <p:nvSpPr>
          <p:cNvPr id="6" name="Footer Placeholder 5"/>
          <p:cNvSpPr>
            <a:spLocks noGrp="1"/>
          </p:cNvSpPr>
          <p:nvPr>
            <p:ph type="ftr" sz="quarter" idx="11"/>
          </p:nvPr>
        </p:nvSpPr>
        <p:spPr/>
        <p:txBody>
          <a:bodyPr/>
          <a:lstStyle/>
          <a:p>
            <a:r>
              <a:rPr lang="en-US" dirty="0"/>
              <a:t>The Transportation Equity Curriculum: Transportation Funding</a:t>
            </a:r>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436446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ags" Target="../tags/tag1.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EA44AC-DFB9-41DF-91EA-508D9E6853C0}" type="datetime1">
              <a:rPr lang="en-US" smtClean="0"/>
              <a:t>5/31/2022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The Transportation Equity Curriculum: Transportation Funding</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92506-6D33-4386-AFDA-6DB3896FF238}" type="slidenum">
              <a:rPr lang="en-US" smtClean="0"/>
              <a:t>‹#›</a:t>
            </a:fld>
            <a:endParaRPr lang="en-US"/>
          </a:p>
        </p:txBody>
      </p:sp>
      <p:grpSp>
        <p:nvGrpSpPr>
          <p:cNvPr id="19" name="Group 18"/>
          <p:cNvGrpSpPr/>
          <p:nvPr/>
        </p:nvGrpSpPr>
        <p:grpSpPr>
          <a:xfrm>
            <a:off x="155575" y="205515"/>
            <a:ext cx="2725064" cy="144462"/>
            <a:chOff x="155575" y="205515"/>
            <a:chExt cx="2725064" cy="144462"/>
          </a:xfrm>
        </p:grpSpPr>
        <p:sp>
          <p:nvSpPr>
            <p:cNvPr id="20" name="Rectangle 19"/>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41934" y="302352"/>
              <a:ext cx="2338705" cy="4762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2" name="Group 21"/>
          <p:cNvGrpSpPr/>
          <p:nvPr/>
        </p:nvGrpSpPr>
        <p:grpSpPr>
          <a:xfrm rot="10800000" flipH="1">
            <a:off x="10809605" y="205515"/>
            <a:ext cx="1088390" cy="1085851"/>
            <a:chOff x="0" y="2519"/>
            <a:chExt cx="873760" cy="871566"/>
          </a:xfrm>
        </p:grpSpPr>
        <p:grpSp>
          <p:nvGrpSpPr>
            <p:cNvPr id="23" name="Group 22"/>
            <p:cNvGrpSpPr/>
            <p:nvPr/>
          </p:nvGrpSpPr>
          <p:grpSpPr>
            <a:xfrm>
              <a:off x="0" y="438129"/>
              <a:ext cx="873004" cy="435956"/>
              <a:chOff x="0" y="-36"/>
              <a:chExt cx="1465167" cy="731556"/>
            </a:xfrm>
          </p:grpSpPr>
          <p:sp>
            <p:nvSpPr>
              <p:cNvPr id="25" name="Rectangle 24"/>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ectangle 25"/>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Rectangle 23"/>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77468382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defTabSz="914400" rtl="0" eaLnBrk="1" latinLnBrk="0" hangingPunct="1">
        <a:lnSpc>
          <a:spcPct val="90000"/>
        </a:lnSpc>
        <a:spcBef>
          <a:spcPct val="0"/>
        </a:spcBef>
        <a:buNone/>
        <a:defRPr sz="4400" b="1" kern="1200">
          <a:solidFill>
            <a:srgbClr val="005E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8748"/>
            <a:ext cx="11292840" cy="7040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55423"/>
            <a:ext cx="11292840" cy="443059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Fifth level</a:t>
            </a:r>
          </a:p>
        </p:txBody>
      </p:sp>
      <p:sp>
        <p:nvSpPr>
          <p:cNvPr id="5" name="Footer Placeholder 4"/>
          <p:cNvSpPr>
            <a:spLocks noGrp="1"/>
          </p:cNvSpPr>
          <p:nvPr>
            <p:ph type="ftr" sz="quarter" idx="3"/>
          </p:nvPr>
        </p:nvSpPr>
        <p:spPr>
          <a:xfrm>
            <a:off x="4092485" y="6356349"/>
            <a:ext cx="4298179" cy="365125"/>
          </a:xfrm>
          <a:prstGeom prst="rect">
            <a:avLst/>
          </a:prstGeom>
        </p:spPr>
        <p:txBody>
          <a:bodyPr vert="horz" lIns="91440" tIns="45720" rIns="91440" bIns="45720" rtlCol="0" anchor="ctr"/>
          <a:lstStyle>
            <a:lvl1pPr algn="l">
              <a:defRPr sz="1200">
                <a:solidFill>
                  <a:schemeClr val="bg1"/>
                </a:solidFill>
              </a:defRPr>
            </a:lvl1pPr>
          </a:lstStyle>
          <a:p>
            <a:r>
              <a:rPr lang="en-US"/>
              <a:t>The Transportation Equity Curriculum: Transportation Funding</a:t>
            </a:r>
            <a:endParaRPr lang="en-US" dirty="0"/>
          </a:p>
        </p:txBody>
      </p:sp>
      <p:sp>
        <p:nvSpPr>
          <p:cNvPr id="6" name="Slide Number Placeholder 5"/>
          <p:cNvSpPr>
            <a:spLocks noGrp="1"/>
          </p:cNvSpPr>
          <p:nvPr>
            <p:ph type="sldNum" sz="quarter" idx="4"/>
          </p:nvPr>
        </p:nvSpPr>
        <p:spPr>
          <a:xfrm>
            <a:off x="9006840" y="6356350"/>
            <a:ext cx="2743200" cy="365125"/>
          </a:xfrm>
          <a:prstGeom prst="rect">
            <a:avLst/>
          </a:prstGeom>
        </p:spPr>
        <p:txBody>
          <a:bodyPr vert="horz" lIns="91440" tIns="45720" rIns="91440" bIns="45720" rtlCol="0" anchor="ctr"/>
          <a:lstStyle>
            <a:lvl1pPr algn="r">
              <a:defRPr sz="1400">
                <a:solidFill>
                  <a:srgbClr val="03684A"/>
                </a:solidFill>
              </a:defRPr>
            </a:lvl1pPr>
          </a:lstStyle>
          <a:p>
            <a:fld id="{561BF587-D48E-4F0D-A39C-5AB282297A33}" type="slidenum">
              <a:rPr lang="en-US" smtClean="0"/>
              <a:pPr/>
              <a:t>‹#›</a:t>
            </a:fld>
            <a:endParaRPr lang="en-US" dirty="0"/>
          </a:p>
        </p:txBody>
      </p:sp>
    </p:spTree>
    <p:custDataLst>
      <p:tags r:id="rId12"/>
    </p:custDataLst>
    <p:extLst>
      <p:ext uri="{BB962C8B-B14F-4D97-AF65-F5344CB8AC3E}">
        <p14:creationId xmlns:p14="http://schemas.microsoft.com/office/powerpoint/2010/main" val="271273431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9" r:id="rId4"/>
    <p:sldLayoutId id="2147483657" r:id="rId5"/>
    <p:sldLayoutId id="2147483660" r:id="rId6"/>
    <p:sldLayoutId id="2147483661" r:id="rId7"/>
    <p:sldLayoutId id="2147483664" r:id="rId8"/>
    <p:sldLayoutId id="2147483662" r:id="rId9"/>
    <p:sldLayoutId id="2147483663" r:id="rId10"/>
  </p:sldLayoutIdLst>
  <p:hf hdr="0" dt="0"/>
  <p:txStyles>
    <p:titleStyle>
      <a:lvl1pPr algn="l" defTabSz="914400" rtl="0" eaLnBrk="1" latinLnBrk="0" hangingPunct="1">
        <a:lnSpc>
          <a:spcPct val="90000"/>
        </a:lnSpc>
        <a:spcBef>
          <a:spcPct val="0"/>
        </a:spcBef>
        <a:buNone/>
        <a:defRPr sz="4400" b="1" kern="1200">
          <a:solidFill>
            <a:srgbClr val="03684A"/>
          </a:solidFill>
          <a:latin typeface="Calibri" panose="020F0502020204030204" pitchFamily="34" charset="0"/>
          <a:ea typeface="+mj-ea"/>
          <a:cs typeface="+mj-cs"/>
        </a:defRPr>
      </a:lvl1pPr>
    </p:titleStyle>
    <p:bodyStyle>
      <a:lvl1pPr marL="457200" marR="0" indent="-4572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1pPr>
      <a:lvl2pPr marL="8001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2pPr>
      <a:lvl3pPr marL="12573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3pPr>
      <a:lvl4pPr marL="16573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4pPr>
      <a:lvl5pPr marL="21145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Equity in Transportation Funding</a:t>
            </a:r>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a:t>
            </a:fld>
            <a:endParaRPr lang="en-US"/>
          </a:p>
        </p:txBody>
      </p:sp>
      <p:sp>
        <p:nvSpPr>
          <p:cNvPr id="9" name="Footer Placeholder 8"/>
          <p:cNvSpPr>
            <a:spLocks noGrp="1"/>
          </p:cNvSpPr>
          <p:nvPr>
            <p:ph type="ftr" sz="quarter" idx="11"/>
          </p:nvPr>
        </p:nvSpPr>
        <p:spPr/>
        <p:txBody>
          <a:bodyPr/>
          <a:lstStyle/>
          <a:p>
            <a:r>
              <a:rPr lang="en-US"/>
              <a:t>The Transportation Equity Curriculum: Transportation Funding</a:t>
            </a:r>
            <a:endParaRPr lang="en-US" dirty="0"/>
          </a:p>
        </p:txBody>
      </p:sp>
    </p:spTree>
    <p:extLst>
      <p:ext uri="{BB962C8B-B14F-4D97-AF65-F5344CB8AC3E}">
        <p14:creationId xmlns:p14="http://schemas.microsoft.com/office/powerpoint/2010/main" val="3381243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 for Funding Mechanisms &amp; Low-Income Households</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10</a:t>
            </a:fld>
            <a:endParaRPr lang="en-US"/>
          </a:p>
        </p:txBody>
      </p:sp>
      <p:pic>
        <p:nvPicPr>
          <p:cNvPr id="6" name="Content Placeholder 6"/>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2772228" y="1856297"/>
            <a:ext cx="6191250" cy="3965575"/>
          </a:xfrm>
        </p:spPr>
      </p:pic>
      <p:sp>
        <p:nvSpPr>
          <p:cNvPr id="7" name="Rectangle 6"/>
          <p:cNvSpPr/>
          <p:nvPr/>
        </p:nvSpPr>
        <p:spPr>
          <a:xfrm>
            <a:off x="3048000" y="5821872"/>
            <a:ext cx="6096000" cy="253916"/>
          </a:xfrm>
          <a:prstGeom prst="rect">
            <a:avLst/>
          </a:prstGeom>
        </p:spPr>
        <p:txBody>
          <a:bodyPr>
            <a:spAutoFit/>
          </a:bodyPr>
          <a:lstStyle/>
          <a:p>
            <a:r>
              <a:rPr lang="en-US" sz="1050" dirty="0">
                <a:solidFill>
                  <a:schemeClr val="bg1">
                    <a:lumMod val="50000"/>
                  </a:schemeClr>
                </a:solidFill>
              </a:rPr>
              <a:t>https://www.pewtrusts.org/~/media/assets/2016/03/household_expenditures_and_income.pdf</a:t>
            </a:r>
          </a:p>
        </p:txBody>
      </p:sp>
    </p:spTree>
    <p:extLst>
      <p:ext uri="{BB962C8B-B14F-4D97-AF65-F5344CB8AC3E}">
        <p14:creationId xmlns:p14="http://schemas.microsoft.com/office/powerpoint/2010/main" val="2872006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 Spending</a:t>
            </a:r>
          </a:p>
        </p:txBody>
      </p:sp>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11</a:t>
            </a:fld>
            <a:endParaRPr lang="en-US"/>
          </a:p>
        </p:txBody>
      </p:sp>
      <p:pic>
        <p:nvPicPr>
          <p:cNvPr id="9" name="Content Placeholder 8"/>
          <p:cNvPicPr>
            <a:picLocks noGrp="1" noChangeAspect="1"/>
          </p:cNvPicPr>
          <p:nvPr>
            <p:ph sz="half" idx="2"/>
          </p:nvPr>
        </p:nvPicPr>
        <p:blipFill>
          <a:blip r:embed="rId3"/>
          <a:stretch>
            <a:fillRect/>
          </a:stretch>
        </p:blipFill>
        <p:spPr>
          <a:xfrm>
            <a:off x="6490820" y="1690688"/>
            <a:ext cx="5585012" cy="4112783"/>
          </a:xfrm>
          <a:prstGeom prst="rect">
            <a:avLst/>
          </a:prstGeom>
        </p:spPr>
      </p:pic>
      <p:pic>
        <p:nvPicPr>
          <p:cNvPr id="11" name="Content Placeholder 7" descr="Diagram&#10;&#10;Description automatically generated">
            <a:extLst>
              <a:ext uri="{FF2B5EF4-FFF2-40B4-BE49-F238E27FC236}">
                <a16:creationId xmlns:a16="http://schemas.microsoft.com/office/drawing/2014/main" id="{5C3852C6-9BE3-5F47-9396-497135D44775}"/>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556599" y="2294957"/>
            <a:ext cx="5778500" cy="3057013"/>
          </a:xfrm>
          <a:prstGeom prst="rect">
            <a:avLst/>
          </a:prstGeom>
          <a:noFill/>
        </p:spPr>
      </p:pic>
      <p:sp>
        <p:nvSpPr>
          <p:cNvPr id="12" name="Rectangle 11"/>
          <p:cNvSpPr/>
          <p:nvPr/>
        </p:nvSpPr>
        <p:spPr>
          <a:xfrm>
            <a:off x="4752523" y="5956240"/>
            <a:ext cx="2686954" cy="276999"/>
          </a:xfrm>
          <a:prstGeom prst="rect">
            <a:avLst/>
          </a:prstGeom>
        </p:spPr>
        <p:txBody>
          <a:bodyPr wrap="none">
            <a:spAutoFit/>
          </a:bodyPr>
          <a:lstStyle/>
          <a:p>
            <a:r>
              <a:rPr lang="en-US" sz="1200" dirty="0">
                <a:solidFill>
                  <a:schemeClr val="tx1">
                    <a:lumMod val="50000"/>
                    <a:lumOff val="50000"/>
                  </a:schemeClr>
                </a:solidFill>
              </a:rPr>
              <a:t>Source: The Pew Charitable Trusts, 2014</a:t>
            </a:r>
          </a:p>
        </p:txBody>
      </p:sp>
    </p:spTree>
    <p:extLst>
      <p:ext uri="{BB962C8B-B14F-4D97-AF65-F5344CB8AC3E}">
        <p14:creationId xmlns:p14="http://schemas.microsoft.com/office/powerpoint/2010/main" val="2434856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 Investment Bias</a:t>
            </a:r>
          </a:p>
        </p:txBody>
      </p:sp>
      <p:sp>
        <p:nvSpPr>
          <p:cNvPr id="3" name="Content Placeholder 2"/>
          <p:cNvSpPr>
            <a:spLocks noGrp="1"/>
          </p:cNvSpPr>
          <p:nvPr>
            <p:ph idx="1"/>
          </p:nvPr>
        </p:nvSpPr>
        <p:spPr/>
        <p:txBody>
          <a:bodyPr>
            <a:normAutofit/>
          </a:bodyPr>
          <a:lstStyle/>
          <a:p>
            <a:r>
              <a:rPr lang="en-US" dirty="0"/>
              <a:t>There has been historic underrepresentation of public transit operators in transportation decision-making processes.</a:t>
            </a:r>
          </a:p>
          <a:p>
            <a:r>
              <a:rPr lang="en-US" dirty="0"/>
              <a:t>Federal transportation laws do not require an organizational or voting structure that prevents bias in allocating transportation investments.</a:t>
            </a:r>
          </a:p>
          <a:p>
            <a:pPr lvl="1"/>
            <a:r>
              <a:rPr lang="en-US" dirty="0"/>
              <a:t>Board and voting structures have a significant effect on the outcomes of transportation investment decisions.</a:t>
            </a:r>
          </a:p>
          <a:p>
            <a:r>
              <a:rPr lang="en-US" dirty="0"/>
              <a:t>MPO voting bias may affect the distribution of transportation expenditures between highways and transit. </a:t>
            </a:r>
          </a:p>
          <a:p>
            <a:pPr lvl="1"/>
            <a:r>
              <a:rPr lang="en-US" dirty="0"/>
              <a:t>There has been an overrepresentation of suburban interests.</a:t>
            </a:r>
          </a:p>
        </p:txBody>
      </p:sp>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12</a:t>
            </a:fld>
            <a:endParaRPr lang="en-US"/>
          </a:p>
        </p:txBody>
      </p:sp>
    </p:spTree>
    <p:extLst>
      <p:ext uri="{BB962C8B-B14F-4D97-AF65-F5344CB8AC3E}">
        <p14:creationId xmlns:p14="http://schemas.microsoft.com/office/powerpoint/2010/main" val="1546056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Addressing Inequity in Transportation Funding </a:t>
            </a:r>
          </a:p>
        </p:txBody>
      </p:sp>
      <p:sp>
        <p:nvSpPr>
          <p:cNvPr id="7" name="Content Placeholder 6"/>
          <p:cNvSpPr>
            <a:spLocks noGrp="1"/>
          </p:cNvSpPr>
          <p:nvPr>
            <p:ph idx="1"/>
          </p:nvPr>
        </p:nvSpPr>
        <p:spPr/>
        <p:txBody>
          <a:bodyPr>
            <a:normAutofit/>
          </a:bodyPr>
          <a:lstStyle/>
          <a:p>
            <a:r>
              <a:rPr lang="en-US" dirty="0"/>
              <a:t>Altering the design of the finance policy</a:t>
            </a:r>
          </a:p>
          <a:p>
            <a:pPr lvl="1"/>
            <a:r>
              <a:rPr lang="en-US" dirty="0"/>
              <a:t>Moving the boundary of a cordon toll</a:t>
            </a:r>
          </a:p>
          <a:p>
            <a:pPr lvl="1"/>
            <a:r>
              <a:rPr lang="en-US" dirty="0"/>
              <a:t>Redefining the basis for the charge</a:t>
            </a:r>
          </a:p>
          <a:p>
            <a:pPr lvl="1"/>
            <a:r>
              <a:rPr lang="en-US" dirty="0"/>
              <a:t>Allowing different methods of paying the charge</a:t>
            </a:r>
          </a:p>
          <a:p>
            <a:r>
              <a:rPr lang="en-US" dirty="0"/>
              <a:t>Giving exemptions, discounts, subsidies, or rebates to parties adversely affected by the policy</a:t>
            </a:r>
          </a:p>
          <a:p>
            <a:r>
              <a:rPr lang="en-US" dirty="0"/>
              <a:t>Offering or improving alternative transportation services</a:t>
            </a:r>
          </a:p>
          <a:p>
            <a:pPr lvl="1"/>
            <a:r>
              <a:rPr lang="en-US" dirty="0"/>
              <a:t>Providing less expensive alternatives for those who have trouble affording a road charge or an increase in the gas tax</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13</a:t>
            </a:fld>
            <a:endParaRPr lang="en-US"/>
          </a:p>
        </p:txBody>
      </p:sp>
    </p:spTree>
    <p:extLst>
      <p:ext uri="{BB962C8B-B14F-4D97-AF65-F5344CB8AC3E}">
        <p14:creationId xmlns:p14="http://schemas.microsoft.com/office/powerpoint/2010/main" val="1297355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Transportation Funding Options and Equity Impacts</a:t>
            </a:r>
          </a:p>
        </p:txBody>
      </p:sp>
      <p:sp>
        <p:nvSpPr>
          <p:cNvPr id="7" name="Text Placeholder 6"/>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fld id="{82692506-6D33-4386-AFDA-6DB3896FF238}" type="slidenum">
              <a:rPr lang="en-US" smtClean="0"/>
              <a:t>14</a:t>
            </a:fld>
            <a:endParaRPr lang="en-US"/>
          </a:p>
        </p:txBody>
      </p:sp>
      <p:sp>
        <p:nvSpPr>
          <p:cNvPr id="8" name="Footer Placeholder 7"/>
          <p:cNvSpPr>
            <a:spLocks noGrp="1"/>
          </p:cNvSpPr>
          <p:nvPr>
            <p:ph type="ftr" sz="quarter" idx="11"/>
          </p:nvPr>
        </p:nvSpPr>
        <p:spPr/>
        <p:txBody>
          <a:bodyPr/>
          <a:lstStyle/>
          <a:p>
            <a:r>
              <a:rPr lang="en-US"/>
              <a:t>The Transportation Equity Curriculum: Transportation Funding</a:t>
            </a:r>
            <a:endParaRPr lang="en-US" dirty="0"/>
          </a:p>
        </p:txBody>
      </p:sp>
    </p:spTree>
    <p:extLst>
      <p:ext uri="{BB962C8B-B14F-4D97-AF65-F5344CB8AC3E}">
        <p14:creationId xmlns:p14="http://schemas.microsoft.com/office/powerpoint/2010/main" val="3613051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Options for Funding</a:t>
            </a:r>
          </a:p>
        </p:txBody>
      </p:sp>
      <p:graphicFrame>
        <p:nvGraphicFramePr>
          <p:cNvPr id="9" name="Content Placeholder 8"/>
          <p:cNvGraphicFramePr>
            <a:graphicFrameLocks noGrp="1"/>
          </p:cNvGraphicFramePr>
          <p:nvPr>
            <p:ph idx="1"/>
          </p:nvPr>
        </p:nvGraphicFramePr>
        <p:xfrm>
          <a:off x="713232" y="1800359"/>
          <a:ext cx="10424160" cy="3585358"/>
        </p:xfrm>
        <a:graphic>
          <a:graphicData uri="http://schemas.openxmlformats.org/drawingml/2006/table">
            <a:tbl>
              <a:tblPr firstRow="1" firstCol="1" bandRow="1">
                <a:tableStyleId>{5C22544A-7EE6-4342-B048-85BDC9FD1C3A}</a:tableStyleId>
              </a:tblPr>
              <a:tblGrid>
                <a:gridCol w="1645920">
                  <a:extLst>
                    <a:ext uri="{9D8B030D-6E8A-4147-A177-3AD203B41FA5}">
                      <a16:colId xmlns:a16="http://schemas.microsoft.com/office/drawing/2014/main" val="1613441665"/>
                    </a:ext>
                  </a:extLst>
                </a:gridCol>
                <a:gridCol w="8778240">
                  <a:extLst>
                    <a:ext uri="{9D8B030D-6E8A-4147-A177-3AD203B41FA5}">
                      <a16:colId xmlns:a16="http://schemas.microsoft.com/office/drawing/2014/main" val="3252453724"/>
                    </a:ext>
                  </a:extLst>
                </a:gridCol>
              </a:tblGrid>
              <a:tr h="458343">
                <a:tc>
                  <a:txBody>
                    <a:bodyPr/>
                    <a:lstStyle/>
                    <a:p>
                      <a:pPr marL="0" marR="0">
                        <a:lnSpc>
                          <a:spcPct val="107000"/>
                        </a:lnSpc>
                        <a:spcBef>
                          <a:spcPts val="0"/>
                        </a:spcBef>
                        <a:spcAft>
                          <a:spcPts val="0"/>
                        </a:spcAft>
                      </a:pPr>
                      <a:r>
                        <a:rPr lang="en-US" sz="2000" dirty="0">
                          <a:effectLst/>
                        </a:rPr>
                        <a:t>Category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rPr>
                        <a:t>Options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8347424"/>
                  </a:ext>
                </a:extLst>
              </a:tr>
              <a:tr h="437996">
                <a:tc rowSpan="3">
                  <a:txBody>
                    <a:bodyPr/>
                    <a:lstStyle/>
                    <a:p>
                      <a:pPr marL="0" marR="0" algn="r">
                        <a:lnSpc>
                          <a:spcPct val="107000"/>
                        </a:lnSpc>
                        <a:spcBef>
                          <a:spcPts val="0"/>
                        </a:spcBef>
                        <a:spcAft>
                          <a:spcPts val="0"/>
                        </a:spcAft>
                      </a:pPr>
                      <a:r>
                        <a:rPr lang="en-US" sz="2000" dirty="0">
                          <a:effectLst/>
                        </a:rPr>
                        <a:t>User Fee-Based Options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rPr>
                        <a:t>Increasing motor fuel taxes and other existing federal user fees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497283"/>
                  </a:ext>
                </a:extLst>
              </a:tr>
              <a:tr h="437996">
                <a:tc vMerge="1">
                  <a:txBody>
                    <a:bodyPr/>
                    <a:lstStyle/>
                    <a:p>
                      <a:endParaRPr lang="en-US"/>
                    </a:p>
                  </a:txBody>
                  <a:tcPr/>
                </a:tc>
                <a:tc>
                  <a:txBody>
                    <a:bodyPr/>
                    <a:lstStyle/>
                    <a:p>
                      <a:pPr marL="0" marR="0">
                        <a:lnSpc>
                          <a:spcPct val="107000"/>
                        </a:lnSpc>
                        <a:spcBef>
                          <a:spcPts val="0"/>
                        </a:spcBef>
                        <a:spcAft>
                          <a:spcPts val="0"/>
                        </a:spcAft>
                      </a:pPr>
                      <a:r>
                        <a:rPr lang="en-US" sz="2000" dirty="0">
                          <a:effectLst/>
                        </a:rPr>
                        <a:t>Allowing states and metro areas to toll existing general-purpose interstate highways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4782768"/>
                  </a:ext>
                </a:extLst>
              </a:tr>
              <a:tr h="478691">
                <a:tc vMerge="1">
                  <a:txBody>
                    <a:bodyPr/>
                    <a:lstStyle/>
                    <a:p>
                      <a:endParaRPr lang="en-US"/>
                    </a:p>
                  </a:txBody>
                  <a:tcPr/>
                </a:tc>
                <a:tc>
                  <a:txBody>
                    <a:bodyPr/>
                    <a:lstStyle/>
                    <a:p>
                      <a:pPr marL="0" marR="0">
                        <a:lnSpc>
                          <a:spcPct val="107000"/>
                        </a:lnSpc>
                        <a:spcBef>
                          <a:spcPts val="0"/>
                        </a:spcBef>
                        <a:spcAft>
                          <a:spcPts val="0"/>
                        </a:spcAft>
                      </a:pPr>
                      <a:r>
                        <a:rPr lang="en-US" sz="2000" dirty="0">
                          <a:effectLst/>
                        </a:rPr>
                        <a:t>Instituting mileage-based user fees for interstate use to replace other user fees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3888774"/>
                  </a:ext>
                </a:extLst>
              </a:tr>
              <a:tr h="437996">
                <a:tc rowSpan="3">
                  <a:txBody>
                    <a:bodyPr/>
                    <a:lstStyle/>
                    <a:p>
                      <a:pPr marL="0" marR="0" algn="r">
                        <a:lnSpc>
                          <a:spcPct val="107000"/>
                        </a:lnSpc>
                        <a:spcBef>
                          <a:spcPts val="0"/>
                        </a:spcBef>
                        <a:spcAft>
                          <a:spcPts val="0"/>
                        </a:spcAft>
                      </a:pPr>
                      <a:r>
                        <a:rPr lang="en-US" sz="2000" dirty="0">
                          <a:effectLst/>
                        </a:rPr>
                        <a:t>Other Funding Options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000" dirty="0">
                          <a:effectLst/>
                        </a:rPr>
                        <a:t>Dedicating more of existing federal aid to the interstates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00315982"/>
                  </a:ext>
                </a:extLst>
              </a:tr>
              <a:tr h="437996">
                <a:tc vMerge="1">
                  <a:txBody>
                    <a:bodyPr/>
                    <a:lstStyle/>
                    <a:p>
                      <a:endParaRPr lang="en-US"/>
                    </a:p>
                  </a:txBody>
                  <a:tcPr/>
                </a:tc>
                <a:tc>
                  <a:txBody>
                    <a:bodyPr/>
                    <a:lstStyle/>
                    <a:p>
                      <a:pPr marL="0" marR="0">
                        <a:lnSpc>
                          <a:spcPct val="107000"/>
                        </a:lnSpc>
                        <a:spcBef>
                          <a:spcPts val="0"/>
                        </a:spcBef>
                        <a:spcAft>
                          <a:spcPts val="0"/>
                        </a:spcAft>
                      </a:pPr>
                      <a:r>
                        <a:rPr lang="en-US" sz="2000" dirty="0">
                          <a:effectLst/>
                        </a:rPr>
                        <a:t>Continue status quo (with general fund transfers)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7574171"/>
                  </a:ext>
                </a:extLst>
              </a:tr>
              <a:tr h="896340">
                <a:tc vMerge="1">
                  <a:txBody>
                    <a:bodyPr/>
                    <a:lstStyle/>
                    <a:p>
                      <a:endParaRPr lang="en-US"/>
                    </a:p>
                  </a:txBody>
                  <a:tcPr/>
                </a:tc>
                <a:tc>
                  <a:txBody>
                    <a:bodyPr/>
                    <a:lstStyle/>
                    <a:p>
                      <a:pPr marL="0" marR="0">
                        <a:lnSpc>
                          <a:spcPct val="107000"/>
                        </a:lnSpc>
                        <a:spcBef>
                          <a:spcPts val="0"/>
                        </a:spcBef>
                        <a:spcAft>
                          <a:spcPts val="0"/>
                        </a:spcAft>
                      </a:pPr>
                      <a:r>
                        <a:rPr lang="en-US" sz="2000" dirty="0">
                          <a:effectLst/>
                        </a:rPr>
                        <a:t>Applying carbon tax or cap-and-trade fees in part to highway funding (as a potential future strategy)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60697338"/>
                  </a:ext>
                </a:extLst>
              </a:tr>
            </a:tbl>
          </a:graphicData>
        </a:graphic>
      </p:graphicFrame>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15</a:t>
            </a:fld>
            <a:endParaRPr lang="en-US"/>
          </a:p>
        </p:txBody>
      </p:sp>
      <p:sp>
        <p:nvSpPr>
          <p:cNvPr id="10" name="Rectangle 9"/>
          <p:cNvSpPr/>
          <p:nvPr/>
        </p:nvSpPr>
        <p:spPr>
          <a:xfrm>
            <a:off x="4556363" y="5495388"/>
            <a:ext cx="3597037" cy="246221"/>
          </a:xfrm>
          <a:prstGeom prst="rect">
            <a:avLst/>
          </a:prstGeom>
        </p:spPr>
        <p:txBody>
          <a:bodyPr wrap="square">
            <a:spAutoFit/>
          </a:bodyPr>
          <a:lstStyle/>
          <a:p>
            <a:r>
              <a:rPr lang="en-US" sz="1000" dirty="0">
                <a:solidFill>
                  <a:schemeClr val="bg1">
                    <a:lumMod val="50000"/>
                  </a:schemeClr>
                </a:solidFill>
              </a:rPr>
              <a:t>National Academies of Sciences, Engineering, and Medicine, 2019</a:t>
            </a:r>
          </a:p>
        </p:txBody>
      </p:sp>
    </p:spTree>
    <p:extLst>
      <p:ext uri="{BB962C8B-B14F-4D97-AF65-F5344CB8AC3E}">
        <p14:creationId xmlns:p14="http://schemas.microsoft.com/office/powerpoint/2010/main" val="1517663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Road Pricing</a:t>
            </a:r>
          </a:p>
        </p:txBody>
      </p:sp>
      <p:pic>
        <p:nvPicPr>
          <p:cNvPr id="7" name="Content Placeholder 6"/>
          <p:cNvPicPr>
            <a:picLocks noGrp="1" noChangeAspect="1"/>
          </p:cNvPicPr>
          <p:nvPr>
            <p:ph sz="half" idx="2"/>
          </p:nvPr>
        </p:nvPicPr>
        <p:blipFill>
          <a:blip r:embed="rId3"/>
          <a:stretch>
            <a:fillRect/>
          </a:stretch>
        </p:blipFill>
        <p:spPr>
          <a:xfrm>
            <a:off x="2565484" y="1414893"/>
            <a:ext cx="6879336" cy="4644277"/>
          </a:xfrm>
          <a:prstGeom prst="rect">
            <a:avLst/>
          </a:prstGeom>
        </p:spPr>
      </p:pic>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16</a:t>
            </a:fld>
            <a:endParaRPr lang="en-US"/>
          </a:p>
        </p:txBody>
      </p:sp>
      <p:sp>
        <p:nvSpPr>
          <p:cNvPr id="8" name="Rectangle 7"/>
          <p:cNvSpPr/>
          <p:nvPr/>
        </p:nvSpPr>
        <p:spPr>
          <a:xfrm>
            <a:off x="6842623" y="6084649"/>
            <a:ext cx="2602197" cy="246221"/>
          </a:xfrm>
          <a:prstGeom prst="rect">
            <a:avLst/>
          </a:prstGeom>
        </p:spPr>
        <p:txBody>
          <a:bodyPr wrap="square">
            <a:spAutoFit/>
          </a:bodyPr>
          <a:lstStyle/>
          <a:p>
            <a:pPr algn="r"/>
            <a:r>
              <a:rPr lang="en-US" sz="1000" dirty="0">
                <a:solidFill>
                  <a:schemeClr val="bg1">
                    <a:lumMod val="50000"/>
                  </a:schemeClr>
                </a:solidFill>
              </a:rPr>
              <a:t>Source: Cohen and Hoffman, 2019</a:t>
            </a:r>
          </a:p>
        </p:txBody>
      </p:sp>
    </p:spTree>
    <p:extLst>
      <p:ext uri="{BB962C8B-B14F-4D97-AF65-F5344CB8AC3E}">
        <p14:creationId xmlns:p14="http://schemas.microsoft.com/office/powerpoint/2010/main" val="3149228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Example: Road Pricing in Vancouver</a:t>
            </a:r>
          </a:p>
        </p:txBody>
      </p:sp>
      <p:sp>
        <p:nvSpPr>
          <p:cNvPr id="8" name="Content Placeholder 7"/>
          <p:cNvSpPr>
            <a:spLocks noGrp="1"/>
          </p:cNvSpPr>
          <p:nvPr>
            <p:ph sz="half" idx="2"/>
          </p:nvPr>
        </p:nvSpPr>
        <p:spPr/>
        <p:txBody>
          <a:bodyPr>
            <a:normAutofit fontScale="92500" lnSpcReduction="20000"/>
          </a:bodyPr>
          <a:lstStyle/>
          <a:p>
            <a:r>
              <a:rPr lang="en-US" dirty="0"/>
              <a:t>Experienced problems with:</a:t>
            </a:r>
          </a:p>
          <a:p>
            <a:pPr lvl="1"/>
            <a:r>
              <a:rPr lang="en-US" dirty="0"/>
              <a:t>Congestion</a:t>
            </a:r>
          </a:p>
          <a:p>
            <a:pPr lvl="1"/>
            <a:r>
              <a:rPr lang="en-US" dirty="0"/>
              <a:t>Population growth</a:t>
            </a:r>
          </a:p>
          <a:p>
            <a:pPr lvl="1"/>
            <a:r>
              <a:rPr lang="en-US" dirty="0"/>
              <a:t>Uneven tolling (equity and fairness concerns)</a:t>
            </a:r>
          </a:p>
          <a:p>
            <a:r>
              <a:rPr lang="en-US" dirty="0"/>
              <a:t>Created an Independent Pricing Commission</a:t>
            </a:r>
          </a:p>
          <a:p>
            <a:pPr lvl="1"/>
            <a:r>
              <a:rPr lang="en-US" dirty="0"/>
              <a:t>Studied alternatives</a:t>
            </a:r>
          </a:p>
          <a:p>
            <a:pPr lvl="1"/>
            <a:r>
              <a:rPr lang="en-US" dirty="0"/>
              <a:t>Adopted goals that promote fairness in transportation costs and impacts</a:t>
            </a:r>
          </a:p>
          <a:p>
            <a:pPr lvl="1"/>
            <a:r>
              <a:rPr lang="en-US" dirty="0"/>
              <a:t>Evaluated alternatives against goals</a:t>
            </a:r>
          </a:p>
          <a:p>
            <a:pPr lvl="1"/>
            <a:r>
              <a:rPr lang="en-US" dirty="0"/>
              <a:t>Conducted analysis</a:t>
            </a:r>
          </a:p>
          <a:p>
            <a:pPr lvl="1"/>
            <a:r>
              <a:rPr lang="en-US" dirty="0"/>
              <a:t>Received community input</a:t>
            </a:r>
          </a:p>
          <a:p>
            <a:pPr lvl="1"/>
            <a:r>
              <a:rPr lang="en-US" dirty="0"/>
              <a:t>Selected two potential alternatives</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17</a:t>
            </a:fld>
            <a:endParaRPr lang="en-US"/>
          </a:p>
        </p:txBody>
      </p:sp>
      <p:sp>
        <p:nvSpPr>
          <p:cNvPr id="9" name="Rectangle 8"/>
          <p:cNvSpPr/>
          <p:nvPr/>
        </p:nvSpPr>
        <p:spPr>
          <a:xfrm>
            <a:off x="838200" y="6415801"/>
            <a:ext cx="2999282" cy="400110"/>
          </a:xfrm>
          <a:prstGeom prst="rect">
            <a:avLst/>
          </a:prstGeom>
        </p:spPr>
        <p:txBody>
          <a:bodyPr wrap="square">
            <a:spAutoFit/>
          </a:bodyPr>
          <a:lstStyle/>
          <a:p>
            <a:r>
              <a:rPr lang="en-US" sz="1000" dirty="0">
                <a:solidFill>
                  <a:schemeClr val="bg1">
                    <a:lumMod val="50000"/>
                  </a:schemeClr>
                </a:solidFill>
              </a:rPr>
              <a:t>Source: The Mobility Pricing Independent Commission, 2018</a:t>
            </a:r>
          </a:p>
        </p:txBody>
      </p:sp>
      <p:pic>
        <p:nvPicPr>
          <p:cNvPr id="10" name="Content Placeholder 9"/>
          <p:cNvPicPr>
            <a:picLocks noGrp="1" noChangeAspect="1"/>
          </p:cNvPicPr>
          <p:nvPr>
            <p:ph sz="half" idx="1"/>
          </p:nvPr>
        </p:nvPicPr>
        <p:blipFill>
          <a:blip r:embed="rId3"/>
          <a:stretch>
            <a:fillRect/>
          </a:stretch>
        </p:blipFill>
        <p:spPr>
          <a:xfrm>
            <a:off x="745731" y="1295284"/>
            <a:ext cx="5350269" cy="5061066"/>
          </a:xfrm>
          <a:prstGeom prst="rect">
            <a:avLst/>
          </a:prstGeom>
        </p:spPr>
      </p:pic>
    </p:spTree>
    <p:extLst>
      <p:ext uri="{BB962C8B-B14F-4D97-AF65-F5344CB8AC3E}">
        <p14:creationId xmlns:p14="http://schemas.microsoft.com/office/powerpoint/2010/main" val="40057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8C00F-FFAF-C341-A9CF-84302601D274}"/>
              </a:ext>
            </a:extLst>
          </p:cNvPr>
          <p:cNvSpPr>
            <a:spLocks noGrp="1"/>
          </p:cNvSpPr>
          <p:nvPr>
            <p:ph type="title"/>
          </p:nvPr>
        </p:nvSpPr>
        <p:spPr/>
        <p:txBody>
          <a:bodyPr/>
          <a:lstStyle/>
          <a:p>
            <a:r>
              <a:rPr lang="en-US" dirty="0"/>
              <a:t>Example: Road Pricing Impact Study Findings</a:t>
            </a:r>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206887403"/>
              </p:ext>
            </p:extLst>
          </p:nvPr>
        </p:nvGraphicFramePr>
        <p:xfrm>
          <a:off x="838200" y="147649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a:extLst>
              <a:ext uri="{FF2B5EF4-FFF2-40B4-BE49-F238E27FC236}">
                <a16:creationId xmlns:a16="http://schemas.microsoft.com/office/drawing/2014/main" id="{0DC3D61F-E6E0-F347-B076-8E6CD7EA16A8}"/>
              </a:ext>
            </a:extLst>
          </p:cNvPr>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a:extLst>
              <a:ext uri="{FF2B5EF4-FFF2-40B4-BE49-F238E27FC236}">
                <a16:creationId xmlns:a16="http://schemas.microsoft.com/office/drawing/2014/main" id="{61A51D60-DE29-2A48-9B8F-BE71BA4704AD}"/>
              </a:ext>
            </a:extLst>
          </p:cNvPr>
          <p:cNvSpPr>
            <a:spLocks noGrp="1"/>
          </p:cNvSpPr>
          <p:nvPr>
            <p:ph type="sldNum" sz="quarter" idx="12"/>
          </p:nvPr>
        </p:nvSpPr>
        <p:spPr/>
        <p:txBody>
          <a:bodyPr/>
          <a:lstStyle/>
          <a:p>
            <a:fld id="{82692506-6D33-4386-AFDA-6DB3896FF238}" type="slidenum">
              <a:rPr lang="en-US" smtClean="0"/>
              <a:t>18</a:t>
            </a:fld>
            <a:endParaRPr lang="en-US"/>
          </a:p>
        </p:txBody>
      </p:sp>
      <p:sp>
        <p:nvSpPr>
          <p:cNvPr id="3" name="TextBox 2"/>
          <p:cNvSpPr txBox="1"/>
          <p:nvPr/>
        </p:nvSpPr>
        <p:spPr>
          <a:xfrm>
            <a:off x="8610600" y="5827828"/>
            <a:ext cx="2919153" cy="461665"/>
          </a:xfrm>
          <a:prstGeom prst="rect">
            <a:avLst/>
          </a:prstGeom>
          <a:noFill/>
        </p:spPr>
        <p:txBody>
          <a:bodyPr wrap="square" rtlCol="0">
            <a:spAutoFit/>
          </a:bodyPr>
          <a:lstStyle/>
          <a:p>
            <a:r>
              <a:rPr lang="en-US" sz="1200" dirty="0">
                <a:solidFill>
                  <a:schemeClr val="tx1">
                    <a:lumMod val="50000"/>
                    <a:lumOff val="50000"/>
                  </a:schemeClr>
                </a:solidFill>
              </a:rPr>
              <a:t>- Nakamura &amp; </a:t>
            </a:r>
            <a:r>
              <a:rPr lang="en-US" sz="1200" dirty="0" err="1">
                <a:solidFill>
                  <a:schemeClr val="tx1">
                    <a:lumMod val="50000"/>
                    <a:lumOff val="50000"/>
                  </a:schemeClr>
                </a:solidFill>
              </a:rPr>
              <a:t>Kockelman</a:t>
            </a:r>
            <a:r>
              <a:rPr lang="en-US" sz="1200" dirty="0">
                <a:solidFill>
                  <a:schemeClr val="tx1">
                    <a:lumMod val="50000"/>
                    <a:lumOff val="50000"/>
                  </a:schemeClr>
                </a:solidFill>
              </a:rPr>
              <a:t>, 2000 as cited by TRB, 2011</a:t>
            </a:r>
          </a:p>
        </p:txBody>
      </p:sp>
    </p:spTree>
    <p:extLst>
      <p:ext uri="{BB962C8B-B14F-4D97-AF65-F5344CB8AC3E}">
        <p14:creationId xmlns:p14="http://schemas.microsoft.com/office/powerpoint/2010/main" val="1819256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Example: Road Pricing Impact Study Findings</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700324064"/>
              </p:ext>
            </p:extLst>
          </p:nvPr>
        </p:nvGraphicFramePr>
        <p:xfrm>
          <a:off x="838200" y="145986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19</a:t>
            </a:fld>
            <a:endParaRPr lang="en-US"/>
          </a:p>
        </p:txBody>
      </p:sp>
      <p:sp>
        <p:nvSpPr>
          <p:cNvPr id="2" name="Rectangle 1"/>
          <p:cNvSpPr/>
          <p:nvPr/>
        </p:nvSpPr>
        <p:spPr>
          <a:xfrm>
            <a:off x="6027136" y="5811203"/>
            <a:ext cx="4436984" cy="369332"/>
          </a:xfrm>
          <a:prstGeom prst="rect">
            <a:avLst/>
          </a:prstGeom>
        </p:spPr>
        <p:txBody>
          <a:bodyPr wrap="none">
            <a:spAutoFit/>
          </a:bodyPr>
          <a:lstStyle/>
          <a:p>
            <a:r>
              <a:rPr lang="en-US" dirty="0">
                <a:solidFill>
                  <a:schemeClr val="tx1">
                    <a:lumMod val="50000"/>
                    <a:lumOff val="50000"/>
                  </a:schemeClr>
                </a:solidFill>
              </a:rPr>
              <a:t>- </a:t>
            </a:r>
            <a:r>
              <a:rPr lang="en-US" dirty="0" err="1">
                <a:solidFill>
                  <a:schemeClr val="tx1">
                    <a:lumMod val="50000"/>
                    <a:lumOff val="50000"/>
                  </a:schemeClr>
                </a:solidFill>
              </a:rPr>
              <a:t>Whitty</a:t>
            </a:r>
            <a:r>
              <a:rPr lang="en-US" dirty="0">
                <a:solidFill>
                  <a:schemeClr val="tx1">
                    <a:lumMod val="50000"/>
                    <a:lumOff val="50000"/>
                  </a:schemeClr>
                </a:solidFill>
              </a:rPr>
              <a:t> &amp; </a:t>
            </a:r>
            <a:r>
              <a:rPr lang="en-US" dirty="0" err="1">
                <a:solidFill>
                  <a:schemeClr val="tx1">
                    <a:lumMod val="50000"/>
                    <a:lumOff val="50000"/>
                  </a:schemeClr>
                </a:solidFill>
              </a:rPr>
              <a:t>Imholt</a:t>
            </a:r>
            <a:r>
              <a:rPr lang="en-US" dirty="0">
                <a:solidFill>
                  <a:schemeClr val="tx1">
                    <a:lumMod val="50000"/>
                    <a:lumOff val="50000"/>
                  </a:schemeClr>
                </a:solidFill>
              </a:rPr>
              <a:t>, 2005 as cited by TRB, 2011</a:t>
            </a:r>
          </a:p>
        </p:txBody>
      </p:sp>
    </p:spTree>
    <p:extLst>
      <p:ext uri="{BB962C8B-B14F-4D97-AF65-F5344CB8AC3E}">
        <p14:creationId xmlns:p14="http://schemas.microsoft.com/office/powerpoint/2010/main" val="498587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2082901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82692506-6D33-4386-AFDA-6DB3896FF238}" type="slidenum">
              <a:rPr lang="en-US" smtClean="0"/>
              <a:t>2</a:t>
            </a:fld>
            <a:endParaRPr lang="en-US"/>
          </a:p>
        </p:txBody>
      </p:sp>
      <p:sp>
        <p:nvSpPr>
          <p:cNvPr id="9" name="Footer Placeholder 8"/>
          <p:cNvSpPr>
            <a:spLocks noGrp="1"/>
          </p:cNvSpPr>
          <p:nvPr>
            <p:ph type="ftr" sz="quarter" idx="11"/>
          </p:nvPr>
        </p:nvSpPr>
        <p:spPr/>
        <p:txBody>
          <a:bodyPr/>
          <a:lstStyle/>
          <a:p>
            <a:r>
              <a:rPr lang="en-US"/>
              <a:t>The Transportation Equity Curriculum: Transportation Funding</a:t>
            </a:r>
            <a:endParaRPr lang="en-US" dirty="0"/>
          </a:p>
        </p:txBody>
      </p:sp>
    </p:spTree>
    <p:extLst>
      <p:ext uri="{BB962C8B-B14F-4D97-AF65-F5344CB8AC3E}">
        <p14:creationId xmlns:p14="http://schemas.microsoft.com/office/powerpoint/2010/main" val="3368592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Local Example: (Optional: to be completed by lecturer)</a:t>
            </a:r>
          </a:p>
        </p:txBody>
      </p:sp>
      <p:graphicFrame>
        <p:nvGraphicFramePr>
          <p:cNvPr id="9" name="Content Placeholder 8"/>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20</a:t>
            </a:fld>
            <a:endParaRPr lang="en-US"/>
          </a:p>
        </p:txBody>
      </p:sp>
    </p:spTree>
    <p:extLst>
      <p:ext uri="{BB962C8B-B14F-4D97-AF65-F5344CB8AC3E}">
        <p14:creationId xmlns:p14="http://schemas.microsoft.com/office/powerpoint/2010/main" val="1763251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Funding Options </a:t>
            </a:r>
          </a:p>
        </p:txBody>
      </p:sp>
      <p:sp>
        <p:nvSpPr>
          <p:cNvPr id="7" name="Content Placeholder 6"/>
          <p:cNvSpPr>
            <a:spLocks noGrp="1"/>
          </p:cNvSpPr>
          <p:nvPr>
            <p:ph sz="half" idx="1"/>
          </p:nvPr>
        </p:nvSpPr>
        <p:spPr>
          <a:xfrm>
            <a:off x="524436" y="1879413"/>
            <a:ext cx="5841786" cy="3447383"/>
          </a:xfrm>
        </p:spPr>
        <p:txBody>
          <a:bodyPr>
            <a:normAutofit/>
          </a:bodyPr>
          <a:lstStyle/>
          <a:p>
            <a:r>
              <a:rPr lang="en-US" dirty="0"/>
              <a:t>When evaluating proposed funding alternatives consider the following:</a:t>
            </a:r>
          </a:p>
          <a:p>
            <a:pPr lvl="1"/>
            <a:r>
              <a:rPr lang="en-US" dirty="0"/>
              <a:t>Revenue potential</a:t>
            </a:r>
          </a:p>
          <a:p>
            <a:pPr lvl="1"/>
            <a:r>
              <a:rPr lang="en-US" dirty="0"/>
              <a:t>Administrative burden</a:t>
            </a:r>
          </a:p>
          <a:p>
            <a:pPr lvl="1"/>
            <a:r>
              <a:rPr lang="en-US" dirty="0"/>
              <a:t>Efficiency impacts</a:t>
            </a:r>
          </a:p>
          <a:p>
            <a:pPr lvl="1"/>
            <a:r>
              <a:rPr lang="en-US" dirty="0"/>
              <a:t>Equity issues</a:t>
            </a:r>
          </a:p>
          <a:p>
            <a:pPr lvl="1"/>
            <a:r>
              <a:rPr lang="en-US" dirty="0"/>
              <a:t>Public acceptance potential</a:t>
            </a:r>
          </a:p>
        </p:txBody>
      </p:sp>
      <p:pic>
        <p:nvPicPr>
          <p:cNvPr id="4" name="Content Placeholder 3" descr="Free Stock Photo 5376 Bar graph or chart analysis ..."/>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366222" y="1779084"/>
            <a:ext cx="5483198" cy="3648040"/>
          </a:xfrm>
        </p:spPr>
      </p:pic>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21</a:t>
            </a:fld>
            <a:endParaRPr lang="en-US"/>
          </a:p>
        </p:txBody>
      </p:sp>
    </p:spTree>
    <p:extLst>
      <p:ext uri="{BB962C8B-B14F-4D97-AF65-F5344CB8AC3E}">
        <p14:creationId xmlns:p14="http://schemas.microsoft.com/office/powerpoint/2010/main" val="4164826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Equity Considerations for Funding Options</a:t>
            </a:r>
          </a:p>
        </p:txBody>
      </p:sp>
      <p:sp>
        <p:nvSpPr>
          <p:cNvPr id="3" name="Content Placeholder 2"/>
          <p:cNvSpPr>
            <a:spLocks noGrp="1"/>
          </p:cNvSpPr>
          <p:nvPr>
            <p:ph sz="half" idx="1"/>
          </p:nvPr>
        </p:nvSpPr>
        <p:spPr>
          <a:xfrm>
            <a:off x="914399" y="1738823"/>
            <a:ext cx="5672931" cy="4351338"/>
          </a:xfrm>
        </p:spPr>
        <p:txBody>
          <a:bodyPr/>
          <a:lstStyle/>
          <a:p>
            <a:r>
              <a:rPr lang="en-US" dirty="0"/>
              <a:t>Will certain groups bear a disproportionate share of the burden of paying for transportation services? </a:t>
            </a:r>
          </a:p>
          <a:p>
            <a:r>
              <a:rPr lang="en-US" dirty="0"/>
              <a:t>Will members of some groups be adversely affected by a particular finance strategy? </a:t>
            </a:r>
          </a:p>
          <a:p>
            <a:r>
              <a:rPr lang="en-US" dirty="0"/>
              <a:t>Will revenues collected in one geographic area be spent elsewhere?</a:t>
            </a:r>
          </a:p>
          <a:p>
            <a:endParaRPr lang="en-US" dirty="0"/>
          </a:p>
        </p:txBody>
      </p:sp>
      <p:pic>
        <p:nvPicPr>
          <p:cNvPr id="7" name="Content Placeholder 6"/>
          <p:cNvPicPr>
            <a:picLocks noGrp="1" noChangeAspect="1"/>
          </p:cNvPicPr>
          <p:nvPr>
            <p:ph sz="half" idx="2"/>
          </p:nvPr>
        </p:nvPicPr>
        <p:blipFill>
          <a:blip r:embed="rId3"/>
          <a:stretch>
            <a:fillRect/>
          </a:stretch>
        </p:blipFill>
        <p:spPr>
          <a:xfrm>
            <a:off x="6587331" y="1508633"/>
            <a:ext cx="4351338" cy="4351338"/>
          </a:xfrm>
          <a:prstGeom prst="rect">
            <a:avLst/>
          </a:prstGeom>
        </p:spPr>
      </p:pic>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22</a:t>
            </a:fld>
            <a:endParaRPr lang="en-US"/>
          </a:p>
        </p:txBody>
      </p:sp>
      <p:sp>
        <p:nvSpPr>
          <p:cNvPr id="8" name="Rectangle 7"/>
          <p:cNvSpPr/>
          <p:nvPr/>
        </p:nvSpPr>
        <p:spPr>
          <a:xfrm>
            <a:off x="7449312" y="5908105"/>
            <a:ext cx="3291840" cy="400110"/>
          </a:xfrm>
          <a:prstGeom prst="rect">
            <a:avLst/>
          </a:prstGeom>
        </p:spPr>
        <p:txBody>
          <a:bodyPr wrap="square">
            <a:spAutoFit/>
          </a:bodyPr>
          <a:lstStyle/>
          <a:p>
            <a:r>
              <a:rPr lang="en-US" sz="1000" dirty="0">
                <a:solidFill>
                  <a:schemeClr val="bg1">
                    <a:lumMod val="50000"/>
                  </a:schemeClr>
                </a:solidFill>
              </a:rPr>
              <a:t>https://www.transformca.org/sites/default/files/Pricing_Roads_Advancing_Equity_Combined_FINAL_190314.pdf</a:t>
            </a:r>
          </a:p>
        </p:txBody>
      </p:sp>
    </p:spTree>
    <p:extLst>
      <p:ext uri="{BB962C8B-B14F-4D97-AF65-F5344CB8AC3E}">
        <p14:creationId xmlns:p14="http://schemas.microsoft.com/office/powerpoint/2010/main" val="2800378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 Example: Metropolitan Transportation Commission</a:t>
            </a:r>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3028157396"/>
              </p:ext>
            </p:extLst>
          </p:nvPr>
        </p:nvGraphicFramePr>
        <p:xfrm>
          <a:off x="2933700" y="1690688"/>
          <a:ext cx="6565900" cy="4506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r>
              <a:rPr lang="en-US"/>
              <a:t>The Transportation Equity Curriculum: Transportation Funding</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23</a:t>
            </a:fld>
            <a:endParaRPr lang="en-US"/>
          </a:p>
        </p:txBody>
      </p:sp>
    </p:spTree>
    <p:extLst>
      <p:ext uri="{BB962C8B-B14F-4D97-AF65-F5344CB8AC3E}">
        <p14:creationId xmlns:p14="http://schemas.microsoft.com/office/powerpoint/2010/main" val="104752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uccess Strategy Business - Free image on Pixabay"/>
          <p:cNvPicPr>
            <a:picLocks noGrp="1" noChangeAspect="1"/>
          </p:cNvPicPr>
          <p:nvPr>
            <p:ph sz="half" idx="2"/>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backgroundRemoval t="4630" b="90000" l="3125" r="96250">
                        <a14:foregroundMark x1="74375" y1="65185" x2="74375" y2="65185"/>
                      </a14:backgroundRemoval>
                    </a14:imgEffect>
                  </a14:imgLayer>
                </a14:imgProps>
              </a:ext>
              <a:ext uri="{28A0092B-C50C-407E-A947-70E740481C1C}">
                <a14:useLocalDpi xmlns:a14="http://schemas.microsoft.com/office/drawing/2010/main" val="0"/>
              </a:ext>
            </a:extLst>
          </a:blip>
          <a:stretch>
            <a:fillRect/>
          </a:stretch>
        </p:blipFill>
        <p:spPr>
          <a:xfrm>
            <a:off x="2523291" y="3012059"/>
            <a:ext cx="7124802" cy="4007702"/>
          </a:xfrm>
        </p:spPr>
      </p:pic>
      <p:sp>
        <p:nvSpPr>
          <p:cNvPr id="2" name="Title 1"/>
          <p:cNvSpPr>
            <a:spLocks noGrp="1"/>
          </p:cNvSpPr>
          <p:nvPr>
            <p:ph type="title"/>
          </p:nvPr>
        </p:nvSpPr>
        <p:spPr/>
        <p:txBody>
          <a:bodyPr/>
          <a:lstStyle/>
          <a:p>
            <a:r>
              <a:rPr lang="en-US" dirty="0"/>
              <a:t>Strategies for Addressing Equity Concerns</a:t>
            </a:r>
          </a:p>
        </p:txBody>
      </p:sp>
      <p:sp>
        <p:nvSpPr>
          <p:cNvPr id="3" name="Content Placeholder 2"/>
          <p:cNvSpPr>
            <a:spLocks noGrp="1"/>
          </p:cNvSpPr>
          <p:nvPr>
            <p:ph sz="half" idx="1"/>
          </p:nvPr>
        </p:nvSpPr>
        <p:spPr>
          <a:xfrm>
            <a:off x="578068" y="1516774"/>
            <a:ext cx="11435255" cy="4351338"/>
          </a:xfrm>
        </p:spPr>
        <p:txBody>
          <a:bodyPr>
            <a:normAutofit/>
          </a:bodyPr>
          <a:lstStyle/>
          <a:p>
            <a:r>
              <a:rPr lang="en-US" sz="2400" dirty="0"/>
              <a:t>Determining where and how revenues are used</a:t>
            </a:r>
          </a:p>
          <a:p>
            <a:r>
              <a:rPr lang="en-US" sz="2400" dirty="0"/>
              <a:t>Incorporating equity analysis into project planning</a:t>
            </a:r>
          </a:p>
          <a:p>
            <a:r>
              <a:rPr lang="en-US" sz="2400" dirty="0"/>
              <a:t>Demonstrating benefits through experimental programs and pilot strategies</a:t>
            </a:r>
          </a:p>
          <a:p>
            <a:r>
              <a:rPr lang="en-US" sz="2400" dirty="0"/>
              <a:t>Using a variety of public outreach and educational tools.</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24</a:t>
            </a:fld>
            <a:endParaRPr lang="en-US"/>
          </a:p>
        </p:txBody>
      </p:sp>
    </p:spTree>
    <p:extLst>
      <p:ext uri="{BB962C8B-B14F-4D97-AF65-F5344CB8AC3E}">
        <p14:creationId xmlns:p14="http://schemas.microsoft.com/office/powerpoint/2010/main" val="613434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3 Reasons Why Your Next Online Community Idea Will Fail ..."/>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53514" y="1870075"/>
            <a:ext cx="6314171" cy="3995147"/>
          </a:xfrm>
          <a:prstGeom prst="rect">
            <a:avLst/>
          </a:prstGeom>
        </p:spPr>
      </p:pic>
      <p:sp>
        <p:nvSpPr>
          <p:cNvPr id="2" name="Title 1"/>
          <p:cNvSpPr>
            <a:spLocks noGrp="1"/>
          </p:cNvSpPr>
          <p:nvPr>
            <p:ph type="title"/>
          </p:nvPr>
        </p:nvSpPr>
        <p:spPr/>
        <p:txBody>
          <a:bodyPr/>
          <a:lstStyle/>
          <a:p>
            <a:r>
              <a:rPr lang="en-US" dirty="0"/>
              <a:t>Public Acceptance of Funding Mechanisms</a:t>
            </a:r>
          </a:p>
        </p:txBody>
      </p:sp>
      <p:sp>
        <p:nvSpPr>
          <p:cNvPr id="3" name="Content Placeholder 2"/>
          <p:cNvSpPr>
            <a:spLocks noGrp="1"/>
          </p:cNvSpPr>
          <p:nvPr>
            <p:ph sz="half" idx="1"/>
          </p:nvPr>
        </p:nvSpPr>
        <p:spPr/>
        <p:txBody>
          <a:bodyPr/>
          <a:lstStyle/>
          <a:p>
            <a:r>
              <a:rPr lang="en-US" dirty="0"/>
              <a:t>It is difficult to anticipate how people will react to a proposed finance policy</a:t>
            </a:r>
          </a:p>
          <a:p>
            <a:r>
              <a:rPr lang="en-US" dirty="0"/>
              <a:t>Assess public opinion using:</a:t>
            </a:r>
          </a:p>
          <a:p>
            <a:pPr lvl="1"/>
            <a:r>
              <a:rPr lang="en-US" dirty="0"/>
              <a:t>Pilot tests</a:t>
            </a:r>
          </a:p>
          <a:p>
            <a:pPr lvl="1"/>
            <a:r>
              <a:rPr lang="en-US" dirty="0"/>
              <a:t>Public survey </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25</a:t>
            </a:fld>
            <a:endParaRPr lang="en-US"/>
          </a:p>
        </p:txBody>
      </p:sp>
    </p:spTree>
    <p:extLst>
      <p:ext uri="{BB962C8B-B14F-4D97-AF65-F5344CB8AC3E}">
        <p14:creationId xmlns:p14="http://schemas.microsoft.com/office/powerpoint/2010/main" val="2931395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Equity Implications of Funding Mechanisms </a:t>
            </a:r>
          </a:p>
        </p:txBody>
      </p:sp>
      <p:sp>
        <p:nvSpPr>
          <p:cNvPr id="9" name="Text Placeholder 8"/>
          <p:cNvSpPr>
            <a:spLocks noGrp="1"/>
          </p:cNvSpPr>
          <p:nvPr>
            <p:ph type="body" idx="1"/>
          </p:nvPr>
        </p:nvSpPr>
        <p:spPr/>
        <p:txBody>
          <a:bodyPr/>
          <a:lstStyle/>
          <a:p>
            <a:endParaRPr lang="en-US"/>
          </a:p>
        </p:txBody>
      </p:sp>
      <p:sp>
        <p:nvSpPr>
          <p:cNvPr id="5" name="Slide Number Placeholder 4"/>
          <p:cNvSpPr>
            <a:spLocks noGrp="1"/>
          </p:cNvSpPr>
          <p:nvPr>
            <p:ph type="sldNum" sz="quarter" idx="12"/>
          </p:nvPr>
        </p:nvSpPr>
        <p:spPr/>
        <p:txBody>
          <a:bodyPr/>
          <a:lstStyle/>
          <a:p>
            <a:fld id="{82692506-6D33-4386-AFDA-6DB3896FF238}" type="slidenum">
              <a:rPr lang="en-US" smtClean="0"/>
              <a:t>3</a:t>
            </a:fld>
            <a:endParaRPr lang="en-US"/>
          </a:p>
        </p:txBody>
      </p:sp>
      <p:sp>
        <p:nvSpPr>
          <p:cNvPr id="10" name="Footer Placeholder 9"/>
          <p:cNvSpPr>
            <a:spLocks noGrp="1"/>
          </p:cNvSpPr>
          <p:nvPr>
            <p:ph type="ftr" sz="quarter" idx="11"/>
          </p:nvPr>
        </p:nvSpPr>
        <p:spPr/>
        <p:txBody>
          <a:bodyPr/>
          <a:lstStyle/>
          <a:p>
            <a:r>
              <a:rPr lang="en-US"/>
              <a:t>The Transportation Equity Curriculum: Transportation Funding</a:t>
            </a:r>
            <a:endParaRPr lang="en-US" dirty="0"/>
          </a:p>
        </p:txBody>
      </p:sp>
    </p:spTree>
    <p:extLst>
      <p:ext uri="{BB962C8B-B14F-4D97-AF65-F5344CB8AC3E}">
        <p14:creationId xmlns:p14="http://schemas.microsoft.com/office/powerpoint/2010/main" val="2102523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Surface Transportation Funding Flow</a:t>
            </a:r>
          </a:p>
        </p:txBody>
      </p:sp>
      <p:sp>
        <p:nvSpPr>
          <p:cNvPr id="7" name="Content Placeholder 6"/>
          <p:cNvSpPr>
            <a:spLocks noGrp="1"/>
          </p:cNvSpPr>
          <p:nvPr>
            <p:ph sz="half" idx="1"/>
          </p:nvPr>
        </p:nvSpPr>
        <p:spPr>
          <a:xfrm>
            <a:off x="838200" y="1825625"/>
            <a:ext cx="3941064" cy="4351338"/>
          </a:xfrm>
        </p:spPr>
        <p:txBody>
          <a:bodyPr>
            <a:normAutofit/>
          </a:bodyPr>
          <a:lstStyle/>
          <a:p>
            <a:r>
              <a:rPr lang="en-US" dirty="0"/>
              <a:t>Transportation is funded at the federal, state, and local level.</a:t>
            </a:r>
          </a:p>
          <a:p>
            <a:r>
              <a:rPr lang="en-US" dirty="0"/>
              <a:t>Most government spending on transportation takes place at the state and local levels.</a:t>
            </a:r>
          </a:p>
        </p:txBody>
      </p:sp>
      <p:sp>
        <p:nvSpPr>
          <p:cNvPr id="6" name="Footer Placeholder 5"/>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4</a:t>
            </a:fld>
            <a:endParaRPr lang="en-US"/>
          </a:p>
        </p:txBody>
      </p:sp>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57805" y="1825624"/>
            <a:ext cx="6295995" cy="3965575"/>
          </a:xfrm>
          <a:prstGeom prst="rect">
            <a:avLst/>
          </a:prstGeom>
        </p:spPr>
      </p:pic>
      <p:sp>
        <p:nvSpPr>
          <p:cNvPr id="8" name="Rectangle 7"/>
          <p:cNvSpPr/>
          <p:nvPr/>
        </p:nvSpPr>
        <p:spPr>
          <a:xfrm>
            <a:off x="8666846" y="5899964"/>
            <a:ext cx="2686954" cy="276999"/>
          </a:xfrm>
          <a:prstGeom prst="rect">
            <a:avLst/>
          </a:prstGeom>
        </p:spPr>
        <p:txBody>
          <a:bodyPr wrap="none">
            <a:spAutoFit/>
          </a:bodyPr>
          <a:lstStyle/>
          <a:p>
            <a:r>
              <a:rPr lang="en-US" sz="1200" dirty="0">
                <a:solidFill>
                  <a:schemeClr val="tx1">
                    <a:lumMod val="50000"/>
                    <a:lumOff val="50000"/>
                  </a:schemeClr>
                </a:solidFill>
              </a:rPr>
              <a:t>Source: The Pew Charitable Trusts, 2014</a:t>
            </a:r>
          </a:p>
        </p:txBody>
      </p:sp>
    </p:spTree>
    <p:extLst>
      <p:ext uri="{BB962C8B-B14F-4D97-AF65-F5344CB8AC3E}">
        <p14:creationId xmlns:p14="http://schemas.microsoft.com/office/powerpoint/2010/main" val="2656536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Revenue Sources</a:t>
            </a:r>
          </a:p>
        </p:txBody>
      </p:sp>
      <p:sp>
        <p:nvSpPr>
          <p:cNvPr id="8" name="Content Placeholder 7"/>
          <p:cNvSpPr>
            <a:spLocks noGrp="1"/>
          </p:cNvSpPr>
          <p:nvPr>
            <p:ph sz="half" idx="1"/>
          </p:nvPr>
        </p:nvSpPr>
        <p:spPr>
          <a:xfrm>
            <a:off x="838200" y="1703705"/>
            <a:ext cx="4404360" cy="4351338"/>
          </a:xfrm>
        </p:spPr>
        <p:txBody>
          <a:bodyPr>
            <a:normAutofit/>
          </a:bodyPr>
          <a:lstStyle/>
          <a:p>
            <a:r>
              <a:rPr lang="en-US" dirty="0"/>
              <a:t>The gas tax and state vehicle taxes are the leading source of funding for transportation</a:t>
            </a:r>
          </a:p>
          <a:p>
            <a:r>
              <a:rPr lang="en-US" dirty="0"/>
              <a:t>The gas tax has been found to be regressive</a:t>
            </a:r>
          </a:p>
        </p:txBody>
      </p:sp>
      <p:sp>
        <p:nvSpPr>
          <p:cNvPr id="5" name="Slide Number Placeholder 4"/>
          <p:cNvSpPr>
            <a:spLocks noGrp="1"/>
          </p:cNvSpPr>
          <p:nvPr>
            <p:ph type="sldNum" sz="quarter" idx="12"/>
          </p:nvPr>
        </p:nvSpPr>
        <p:spPr/>
        <p:txBody>
          <a:bodyPr/>
          <a:lstStyle/>
          <a:p>
            <a:fld id="{82692506-6D33-4386-AFDA-6DB3896FF238}" type="slidenum">
              <a:rPr lang="en-US" smtClean="0"/>
              <a:t>5</a:t>
            </a:fld>
            <a:endParaRPr lang="en-US"/>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42560" y="1050805"/>
            <a:ext cx="6022848" cy="4961913"/>
          </a:xfrm>
          <a:prstGeom prst="rect">
            <a:avLst/>
          </a:prstGeom>
        </p:spPr>
      </p:pic>
      <p:sp>
        <p:nvSpPr>
          <p:cNvPr id="11" name="Rectangle 10"/>
          <p:cNvSpPr/>
          <p:nvPr/>
        </p:nvSpPr>
        <p:spPr>
          <a:xfrm>
            <a:off x="9531096" y="4877613"/>
            <a:ext cx="1822704" cy="707886"/>
          </a:xfrm>
          <a:prstGeom prst="rect">
            <a:avLst/>
          </a:prstGeom>
        </p:spPr>
        <p:txBody>
          <a:bodyPr wrap="square">
            <a:spAutoFit/>
          </a:bodyPr>
          <a:lstStyle/>
          <a:p>
            <a:r>
              <a:rPr lang="en-US" sz="1000" dirty="0">
                <a:solidFill>
                  <a:schemeClr val="bg1">
                    <a:lumMod val="50000"/>
                  </a:schemeClr>
                </a:solidFill>
              </a:rPr>
              <a:t>https://www.pewtrusts.org/~/media/assets/2014/09/surfacetransportationintergovernmentalchallengesfunding.pdf</a:t>
            </a:r>
          </a:p>
        </p:txBody>
      </p:sp>
      <p:sp>
        <p:nvSpPr>
          <p:cNvPr id="12" name="Footer Placeholder 11"/>
          <p:cNvSpPr>
            <a:spLocks noGrp="1"/>
          </p:cNvSpPr>
          <p:nvPr>
            <p:ph type="ftr" sz="quarter" idx="11"/>
          </p:nvPr>
        </p:nvSpPr>
        <p:spPr/>
        <p:txBody>
          <a:bodyPr/>
          <a:lstStyle/>
          <a:p>
            <a:r>
              <a:rPr lang="en-US"/>
              <a:t>The Transportation Equity Curriculum: Transportation Funding</a:t>
            </a:r>
            <a:endParaRPr lang="en-US" dirty="0"/>
          </a:p>
        </p:txBody>
      </p:sp>
      <p:sp>
        <p:nvSpPr>
          <p:cNvPr id="2" name="Rectangle 1"/>
          <p:cNvSpPr/>
          <p:nvPr/>
        </p:nvSpPr>
        <p:spPr>
          <a:xfrm>
            <a:off x="8974421" y="6071363"/>
            <a:ext cx="2686954" cy="276999"/>
          </a:xfrm>
          <a:prstGeom prst="rect">
            <a:avLst/>
          </a:prstGeom>
        </p:spPr>
        <p:txBody>
          <a:bodyPr wrap="none">
            <a:spAutoFit/>
          </a:bodyPr>
          <a:lstStyle/>
          <a:p>
            <a:r>
              <a:rPr lang="en-US" sz="1200" dirty="0">
                <a:solidFill>
                  <a:schemeClr val="tx1">
                    <a:lumMod val="50000"/>
                    <a:lumOff val="50000"/>
                  </a:schemeClr>
                </a:solidFill>
              </a:rPr>
              <a:t>Source: The Pew Charitable Trusts, 2014</a:t>
            </a:r>
          </a:p>
        </p:txBody>
      </p:sp>
    </p:spTree>
    <p:extLst>
      <p:ext uri="{BB962C8B-B14F-4D97-AF65-F5344CB8AC3E}">
        <p14:creationId xmlns:p14="http://schemas.microsoft.com/office/powerpoint/2010/main" val="3288774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Funding Challenges</a:t>
            </a:r>
            <a:endParaRPr lang="en-US" dirty="0"/>
          </a:p>
        </p:txBody>
      </p:sp>
      <p:sp>
        <p:nvSpPr>
          <p:cNvPr id="7" name="Content Placeholder 6"/>
          <p:cNvSpPr>
            <a:spLocks noGrp="1"/>
          </p:cNvSpPr>
          <p:nvPr>
            <p:ph idx="1"/>
          </p:nvPr>
        </p:nvSpPr>
        <p:spPr>
          <a:xfrm>
            <a:off x="838200" y="1510748"/>
            <a:ext cx="10515600" cy="4666215"/>
          </a:xfrm>
        </p:spPr>
        <p:txBody>
          <a:bodyPr>
            <a:normAutofit fontScale="92500" lnSpcReduction="20000"/>
          </a:bodyPr>
          <a:lstStyle/>
          <a:p>
            <a:r>
              <a:rPr lang="en-US" dirty="0"/>
              <a:t>Lack of funding for programs and projects that advance equity.</a:t>
            </a:r>
          </a:p>
          <a:p>
            <a:r>
              <a:rPr lang="en-US" dirty="0"/>
              <a:t>Project prioritization processes have not always emphasized the transportation needs of underserved communities.</a:t>
            </a:r>
          </a:p>
          <a:p>
            <a:r>
              <a:rPr lang="en-US" dirty="0"/>
              <a:t>Transportation investments have been inequitably distributed between low-income and higher-income communities. </a:t>
            </a:r>
          </a:p>
          <a:p>
            <a:r>
              <a:rPr lang="en-US" dirty="0"/>
              <a:t>Current funding and investment strategies incentivize personal vehicle use, reducing funding that supports modal diversity.</a:t>
            </a:r>
          </a:p>
          <a:p>
            <a:pPr lvl="1"/>
            <a:r>
              <a:rPr lang="en-US" dirty="0"/>
              <a:t>About 30 states restrict the use of the gasoline tax to highway purposes only.</a:t>
            </a:r>
          </a:p>
          <a:p>
            <a:r>
              <a:rPr lang="en-US" dirty="0"/>
              <a:t>Federal law allocates the majority of federal money directly to state DOTs.</a:t>
            </a:r>
          </a:p>
          <a:p>
            <a:pPr lvl="1"/>
            <a:r>
              <a:rPr lang="en-US" dirty="0"/>
              <a:t>Only about 6 percent of all federal highway funds are sub-allocated directly to the metropolitan level.</a:t>
            </a:r>
          </a:p>
          <a:p>
            <a:r>
              <a:rPr lang="en-US" dirty="0"/>
              <a:t>Inadequate accountability and performance measures on accessibility, mobility, or system preservation for federal funding recipients.</a:t>
            </a:r>
          </a:p>
        </p:txBody>
      </p:sp>
      <p:sp>
        <p:nvSpPr>
          <p:cNvPr id="8" name="Footer Placeholder 7"/>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pPr/>
              <a:t>6</a:t>
            </a:fld>
            <a:endParaRPr lang="en-US" dirty="0"/>
          </a:p>
        </p:txBody>
      </p:sp>
    </p:spTree>
    <p:extLst>
      <p:ext uri="{BB962C8B-B14F-4D97-AF65-F5344CB8AC3E}">
        <p14:creationId xmlns:p14="http://schemas.microsoft.com/office/powerpoint/2010/main" val="3865623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1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50887" y="1870075"/>
            <a:ext cx="6641113" cy="3575984"/>
          </a:xfrm>
          <a:prstGeom prst="rect">
            <a:avLst/>
          </a:prstGeom>
        </p:spPr>
      </p:pic>
      <p:sp>
        <p:nvSpPr>
          <p:cNvPr id="2" name="Title 1"/>
          <p:cNvSpPr>
            <a:spLocks noGrp="1"/>
          </p:cNvSpPr>
          <p:nvPr>
            <p:ph type="title"/>
          </p:nvPr>
        </p:nvSpPr>
        <p:spPr/>
        <p:txBody>
          <a:bodyPr/>
          <a:lstStyle/>
          <a:p>
            <a:r>
              <a:rPr lang="en-US" dirty="0"/>
              <a:t>Fairness in Transportation Funding</a:t>
            </a:r>
          </a:p>
        </p:txBody>
      </p:sp>
      <p:sp>
        <p:nvSpPr>
          <p:cNvPr id="3" name="Content Placeholder 2"/>
          <p:cNvSpPr>
            <a:spLocks noGrp="1"/>
          </p:cNvSpPr>
          <p:nvPr>
            <p:ph sz="half" idx="1"/>
          </p:nvPr>
        </p:nvSpPr>
        <p:spPr>
          <a:xfrm>
            <a:off x="838200" y="1825625"/>
            <a:ext cx="5772150" cy="4351338"/>
          </a:xfrm>
        </p:spPr>
        <p:txBody>
          <a:bodyPr>
            <a:normAutofit/>
          </a:bodyPr>
          <a:lstStyle/>
          <a:p>
            <a:r>
              <a:rPr lang="en-US" dirty="0"/>
              <a:t>Who should pay? </a:t>
            </a:r>
          </a:p>
          <a:p>
            <a:r>
              <a:rPr lang="en-US" dirty="0"/>
              <a:t>How much should they pay? </a:t>
            </a:r>
          </a:p>
          <a:p>
            <a:r>
              <a:rPr lang="en-US" dirty="0"/>
              <a:t>From where should revenues be collected? </a:t>
            </a:r>
          </a:p>
          <a:p>
            <a:r>
              <a:rPr lang="en-US" dirty="0"/>
              <a:t>On what should revenues be spent? </a:t>
            </a:r>
          </a:p>
          <a:p>
            <a:r>
              <a:rPr lang="en-US" dirty="0"/>
              <a:t>Where should revenues be expended?</a:t>
            </a:r>
          </a:p>
          <a:p>
            <a:pPr marL="0" indent="0" algn="r">
              <a:buNone/>
            </a:pPr>
            <a:endParaRPr lang="en-US" sz="1400" dirty="0"/>
          </a:p>
          <a:p>
            <a:pPr marL="0" indent="0" algn="r">
              <a:buNone/>
            </a:pPr>
            <a:r>
              <a:rPr lang="en-US" sz="1400" dirty="0"/>
              <a:t>- TRB (2011) Equity of Evolving Transportation Finance Mechanisms</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7</a:t>
            </a:fld>
            <a:endParaRPr lang="en-US"/>
          </a:p>
        </p:txBody>
      </p:sp>
    </p:spTree>
    <p:extLst>
      <p:ext uri="{BB962C8B-B14F-4D97-AF65-F5344CB8AC3E}">
        <p14:creationId xmlns:p14="http://schemas.microsoft.com/office/powerpoint/2010/main" val="2014697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Household Expenditures on Transportation</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8</a:t>
            </a:fld>
            <a:endParaRPr lang="en-US"/>
          </a:p>
        </p:txBody>
      </p:sp>
      <p:sp>
        <p:nvSpPr>
          <p:cNvPr id="7" name="Rectangle 6"/>
          <p:cNvSpPr/>
          <p:nvPr/>
        </p:nvSpPr>
        <p:spPr>
          <a:xfrm>
            <a:off x="3639552" y="5604347"/>
            <a:ext cx="4912895" cy="415498"/>
          </a:xfrm>
          <a:prstGeom prst="rect">
            <a:avLst/>
          </a:prstGeom>
        </p:spPr>
        <p:txBody>
          <a:bodyPr wrap="square">
            <a:spAutoFit/>
          </a:bodyPr>
          <a:lstStyle/>
          <a:p>
            <a:r>
              <a:rPr lang="en-US" sz="1050" dirty="0">
                <a:solidFill>
                  <a:schemeClr val="bg1">
                    <a:lumMod val="50000"/>
                  </a:schemeClr>
                </a:solidFill>
              </a:rPr>
              <a:t>U.S. Department of Labor, Bureau of Labor Statistics, Consumer Expenditure Survey 2017 Microdata, available at www.bls.gov/cex as of September 2018.</a:t>
            </a:r>
          </a:p>
        </p:txBody>
      </p:sp>
      <p:pic>
        <p:nvPicPr>
          <p:cNvPr id="8" name="Content Placeholder 4"/>
          <p:cNvPicPr>
            <a:picLocks noGrp="1" noChangeAspect="1"/>
          </p:cNvPicPr>
          <p:nvPr>
            <p:ph idx="1"/>
          </p:nvPr>
        </p:nvPicPr>
        <p:blipFill>
          <a:blip r:embed="rId3"/>
          <a:stretch>
            <a:fillRect/>
          </a:stretch>
        </p:blipFill>
        <p:spPr>
          <a:xfrm>
            <a:off x="850669" y="1690688"/>
            <a:ext cx="10490662" cy="3913659"/>
          </a:xfrm>
          <a:prstGeom prst="rect">
            <a:avLst/>
          </a:prstGeom>
        </p:spPr>
      </p:pic>
    </p:spTree>
    <p:extLst>
      <p:ext uri="{BB962C8B-B14F-4D97-AF65-F5344CB8AC3E}">
        <p14:creationId xmlns:p14="http://schemas.microsoft.com/office/powerpoint/2010/main" val="2230703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Household Expenditures on Transportation</a:t>
            </a:r>
          </a:p>
        </p:txBody>
      </p:sp>
      <p:sp>
        <p:nvSpPr>
          <p:cNvPr id="4" name="Footer Placeholder 3"/>
          <p:cNvSpPr>
            <a:spLocks noGrp="1"/>
          </p:cNvSpPr>
          <p:nvPr>
            <p:ph type="ftr" sz="quarter" idx="11"/>
          </p:nvPr>
        </p:nvSpPr>
        <p:spPr/>
        <p:txBody>
          <a:bodyPr/>
          <a:lstStyle/>
          <a:p>
            <a:r>
              <a:rPr lang="en-US"/>
              <a:t>The Transportation Equity Curriculum: Transportation Funding</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9</a:t>
            </a:fld>
            <a:endParaRPr lang="en-US"/>
          </a:p>
        </p:txBody>
      </p:sp>
      <p:sp>
        <p:nvSpPr>
          <p:cNvPr id="10" name="Rectangle 9"/>
          <p:cNvSpPr/>
          <p:nvPr/>
        </p:nvSpPr>
        <p:spPr>
          <a:xfrm>
            <a:off x="3230479" y="5868040"/>
            <a:ext cx="5731042" cy="415498"/>
          </a:xfrm>
          <a:prstGeom prst="rect">
            <a:avLst/>
          </a:prstGeom>
        </p:spPr>
        <p:txBody>
          <a:bodyPr wrap="square">
            <a:spAutoFit/>
          </a:bodyPr>
          <a:lstStyle/>
          <a:p>
            <a:r>
              <a:rPr lang="en-US" sz="1050" dirty="0">
                <a:solidFill>
                  <a:schemeClr val="bg1">
                    <a:lumMod val="50000"/>
                  </a:schemeClr>
                </a:solidFill>
              </a:rPr>
              <a:t>U.S. Department of Labor, Bureau of Labor Statistics, Consumer Expenditure Survey 2017 Microdata, available at www.bls.gov/cex as of September 2018.</a:t>
            </a:r>
          </a:p>
        </p:txBody>
      </p:sp>
      <p:pic>
        <p:nvPicPr>
          <p:cNvPr id="11" name="Content Placeholder 4"/>
          <p:cNvPicPr>
            <a:picLocks noGrp="1" noChangeAspect="1"/>
          </p:cNvPicPr>
          <p:nvPr>
            <p:ph idx="1"/>
          </p:nvPr>
        </p:nvPicPr>
        <p:blipFill>
          <a:blip r:embed="rId3"/>
          <a:stretch>
            <a:fillRect/>
          </a:stretch>
        </p:blipFill>
        <p:spPr>
          <a:xfrm>
            <a:off x="1415293" y="1680001"/>
            <a:ext cx="8947787" cy="4115227"/>
          </a:xfrm>
          <a:prstGeom prst="rect">
            <a:avLst/>
          </a:prstGeom>
        </p:spPr>
      </p:pic>
    </p:spTree>
    <p:extLst>
      <p:ext uri="{BB962C8B-B14F-4D97-AF65-F5344CB8AC3E}">
        <p14:creationId xmlns:p14="http://schemas.microsoft.com/office/powerpoint/2010/main" val="17292123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quity Curriculu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quity Curriculum" id="{A9A181E2-F167-4700-8813-578ADB5FBE39}" vid="{8B030D81-4FD3-4928-AE21-0BC59688D400}"/>
    </a:ext>
  </a:extLst>
</a:theme>
</file>

<file path=ppt/theme/theme2.xml><?xml version="1.0" encoding="utf-8"?>
<a:theme xmlns:a="http://schemas.openxmlformats.org/drawingml/2006/main" name="Custom Design">
  <a:themeElements>
    <a:clrScheme name="USF Colors">
      <a:dk1>
        <a:sysClr val="windowText" lastClr="000000"/>
      </a:dk1>
      <a:lt1>
        <a:sysClr val="window" lastClr="FFFFFF"/>
      </a:lt1>
      <a:dk2>
        <a:srgbClr val="44546A"/>
      </a:dk2>
      <a:lt2>
        <a:srgbClr val="E7E6E6"/>
      </a:lt2>
      <a:accent1>
        <a:srgbClr val="006747"/>
      </a:accent1>
      <a:accent2>
        <a:srgbClr val="CFC493"/>
      </a:accent2>
      <a:accent3>
        <a:srgbClr val="29AFCE"/>
      </a:accent3>
      <a:accent4>
        <a:srgbClr val="DBE442"/>
      </a:accent4>
      <a:accent5>
        <a:srgbClr val="7E96A0"/>
      </a:accent5>
      <a:accent6>
        <a:srgbClr val="006484"/>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 Curriculum</Template>
  <TotalTime>10771</TotalTime>
  <Words>5090</Words>
  <Application>Microsoft Office PowerPoint</Application>
  <PresentationFormat>Widescreen</PresentationFormat>
  <Paragraphs>464</Paragraphs>
  <Slides>25</Slides>
  <Notes>25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Calibri</vt:lpstr>
      <vt:lpstr>Calibri Light</vt:lpstr>
      <vt:lpstr>Times New Roman</vt:lpstr>
      <vt:lpstr>Wingdings</vt:lpstr>
      <vt:lpstr>Equity Curriculum</vt:lpstr>
      <vt:lpstr>Custom Design</vt:lpstr>
      <vt:lpstr>Equity in Transportation Funding</vt:lpstr>
      <vt:lpstr>Learning Objectives</vt:lpstr>
      <vt:lpstr>Equity Implications of Funding Mechanisms </vt:lpstr>
      <vt:lpstr>Surface Transportation Funding Flow</vt:lpstr>
      <vt:lpstr>Revenue Sources</vt:lpstr>
      <vt:lpstr>Funding Challenges</vt:lpstr>
      <vt:lpstr>Fairness in Transportation Funding</vt:lpstr>
      <vt:lpstr>Household Expenditures on Transportation</vt:lpstr>
      <vt:lpstr>Household Expenditures on Transportation</vt:lpstr>
      <vt:lpstr>Considerations for Funding Mechanisms &amp; Low-Income Households</vt:lpstr>
      <vt:lpstr>Transit Spending</vt:lpstr>
      <vt:lpstr>Transit Investment Bias</vt:lpstr>
      <vt:lpstr>Addressing Inequity in Transportation Funding </vt:lpstr>
      <vt:lpstr>Transportation Funding Options and Equity Impacts</vt:lpstr>
      <vt:lpstr>Example Options for Funding</vt:lpstr>
      <vt:lpstr>Example: Road Pricing</vt:lpstr>
      <vt:lpstr>Case Example: Road Pricing in Vancouver</vt:lpstr>
      <vt:lpstr>Example: Road Pricing Impact Study Findings</vt:lpstr>
      <vt:lpstr>Example: Road Pricing Impact Study Findings</vt:lpstr>
      <vt:lpstr>Local Example: (Optional: to be completed by lecturer)</vt:lpstr>
      <vt:lpstr>Evaluating Funding Options </vt:lpstr>
      <vt:lpstr>Equity Considerations for Funding Options</vt:lpstr>
      <vt:lpstr>Case Example: Metropolitan Transportation Commission</vt:lpstr>
      <vt:lpstr>Strategies for Addressing Equity Concerns</vt:lpstr>
      <vt:lpstr>Public Acceptance of Funding Mechanisms</vt:lpstr>
    </vt:vector>
  </TitlesOfParts>
  <Company>University of South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 Boyd</dc:creator>
  <cp:lastModifiedBy>Tia Boyd</cp:lastModifiedBy>
  <cp:revision>366</cp:revision>
  <dcterms:created xsi:type="dcterms:W3CDTF">2021-09-20T16:45:10Z</dcterms:created>
  <dcterms:modified xsi:type="dcterms:W3CDTF">2022-05-31T18:50:15Z</dcterms:modified>
</cp:coreProperties>
</file>