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 id="2147483654" r:id="rId2"/>
  </p:sldMasterIdLst>
  <p:notesMasterIdLst>
    <p:notesMasterId r:id="rId31"/>
  </p:notesMasterIdLst>
  <p:sldIdLst>
    <p:sldId id="256" r:id="rId3"/>
    <p:sldId id="257" r:id="rId4"/>
    <p:sldId id="342" r:id="rId5"/>
    <p:sldId id="322" r:id="rId6"/>
    <p:sldId id="326" r:id="rId7"/>
    <p:sldId id="329" r:id="rId8"/>
    <p:sldId id="355" r:id="rId9"/>
    <p:sldId id="332" r:id="rId10"/>
    <p:sldId id="346" r:id="rId11"/>
    <p:sldId id="333" r:id="rId12"/>
    <p:sldId id="350" r:id="rId13"/>
    <p:sldId id="351" r:id="rId14"/>
    <p:sldId id="360" r:id="rId15"/>
    <p:sldId id="359" r:id="rId16"/>
    <p:sldId id="361" r:id="rId17"/>
    <p:sldId id="362" r:id="rId18"/>
    <p:sldId id="356" r:id="rId19"/>
    <p:sldId id="357" r:id="rId20"/>
    <p:sldId id="358" r:id="rId21"/>
    <p:sldId id="364" r:id="rId22"/>
    <p:sldId id="327" r:id="rId23"/>
    <p:sldId id="324" r:id="rId24"/>
    <p:sldId id="331" r:id="rId25"/>
    <p:sldId id="365" r:id="rId26"/>
    <p:sldId id="337" r:id="rId27"/>
    <p:sldId id="340" r:id="rId28"/>
    <p:sldId id="348" r:id="rId29"/>
    <p:sldId id="34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istine Williams" initials="KW" lastIdx="5" clrIdx="0">
    <p:extLst>
      <p:ext uri="{19B8F6BF-5375-455C-9EA6-DF929625EA0E}">
        <p15:presenceInfo xmlns:p15="http://schemas.microsoft.com/office/powerpoint/2012/main" userId="Kristine William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E9B8"/>
    <a:srgbClr val="005E88"/>
    <a:srgbClr val="F8DE93"/>
    <a:srgbClr val="0088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02ED8D-6443-4660-9B61-3D006F3E868B}" v="11" dt="2021-10-05T01:24:23.5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999" autoAdjust="0"/>
    <p:restoredTop sz="58519" autoAdjust="0"/>
  </p:normalViewPr>
  <p:slideViewPr>
    <p:cSldViewPr snapToGrid="0">
      <p:cViewPr varScale="1">
        <p:scale>
          <a:sx n="61" d="100"/>
          <a:sy n="61" d="100"/>
        </p:scale>
        <p:origin x="1416" y="72"/>
      </p:cViewPr>
      <p:guideLst/>
    </p:cSldViewPr>
  </p:slideViewPr>
  <p:notesTextViewPr>
    <p:cViewPr>
      <p:scale>
        <a:sx n="1" d="1"/>
        <a:sy n="1" d="1"/>
      </p:scale>
      <p:origin x="0" y="-1788"/>
    </p:cViewPr>
  </p:notesTextViewPr>
  <p:sorterViewPr>
    <p:cViewPr>
      <p:scale>
        <a:sx n="120" d="100"/>
        <a:sy n="120" d="100"/>
      </p:scale>
      <p:origin x="0" y="0"/>
    </p:cViewPr>
  </p:sorterViewPr>
  <p:notesViewPr>
    <p:cSldViewPr snapToGrid="0">
      <p:cViewPr varScale="1">
        <p:scale>
          <a:sx n="82" d="100"/>
          <a:sy n="82" d="100"/>
        </p:scale>
        <p:origin x="315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1A6E7B-3750-42D0-BF1C-DDBC43279630}" type="doc">
      <dgm:prSet loTypeId="urn:microsoft.com/office/officeart/2005/8/layout/vList2" loCatId="list" qsTypeId="urn:microsoft.com/office/officeart/2005/8/quickstyle/simple1" qsCatId="simple" csTypeId="urn:microsoft.com/office/officeart/2005/8/colors/accent5_2" csCatId="accent5" phldr="1"/>
      <dgm:spPr/>
      <dgm:t>
        <a:bodyPr/>
        <a:lstStyle/>
        <a:p>
          <a:endParaRPr lang="en-US"/>
        </a:p>
      </dgm:t>
    </dgm:pt>
    <dgm:pt modelId="{111667A3-0E87-4F4D-9348-9781638856C5}">
      <dgm:prSet/>
      <dgm:spPr/>
      <dgm: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a:t>Identify underserved communities using various methods.</a:t>
          </a:r>
        </a:p>
      </dgm:t>
    </dgm:pt>
    <dgm:pt modelId="{1C70CDFC-4615-4302-8AC9-FC755703043B}" type="parTrans" cxnId="{C93A8F7D-F711-4125-A85B-86DA71646856}">
      <dgm:prSet/>
      <dgm:spPr/>
      <dgm:t>
        <a:bodyPr/>
        <a:lstStyle/>
        <a:p>
          <a:endParaRPr lang="en-US"/>
        </a:p>
      </dgm:t>
    </dgm:pt>
    <dgm:pt modelId="{97ED5A0C-EF62-459E-ADF2-2D4788653D3D}" type="sibTrans" cxnId="{C93A8F7D-F711-4125-A85B-86DA71646856}">
      <dgm:prSet/>
      <dgm:spPr/>
      <dgm:t>
        <a:bodyPr/>
        <a:lstStyle/>
        <a:p>
          <a:endParaRPr lang="en-US"/>
        </a:p>
      </dgm:t>
    </dgm:pt>
    <dgm:pt modelId="{6D5040CB-A937-43A4-9036-D8F678F35AFF}">
      <dgm:prSet/>
      <dgm:spPr/>
      <dgm:t>
        <a:bodyPr/>
        <a:lstStyle/>
        <a:p>
          <a:pPr rtl="0"/>
          <a:r>
            <a:rPr lang="en-US" dirty="0"/>
            <a:t>List the characteristics of underserved populations and discuss the indicators used to define underserved communities.</a:t>
          </a:r>
        </a:p>
      </dgm:t>
    </dgm:pt>
    <dgm:pt modelId="{B01F1CFC-063A-421D-9F96-4BB7C1F5D541}" type="parTrans" cxnId="{28DC6C92-CAA6-463A-93EE-CAD893A37A6D}">
      <dgm:prSet/>
      <dgm:spPr/>
      <dgm:t>
        <a:bodyPr/>
        <a:lstStyle/>
        <a:p>
          <a:endParaRPr lang="en-US"/>
        </a:p>
      </dgm:t>
    </dgm:pt>
    <dgm:pt modelId="{E271898F-4490-44D1-A737-E8D23B964734}" type="sibTrans" cxnId="{28DC6C92-CAA6-463A-93EE-CAD893A37A6D}">
      <dgm:prSet/>
      <dgm:spPr/>
      <dgm:t>
        <a:bodyPr/>
        <a:lstStyle/>
        <a:p>
          <a:endParaRPr lang="en-US"/>
        </a:p>
      </dgm:t>
    </dgm:pt>
    <dgm:pt modelId="{F1532A6A-2FF7-48B4-9396-E31F7A77837F}">
      <dgm:prSet/>
      <dgm:spPr/>
      <dgm:t>
        <a:bodyPr/>
        <a:lstStyle/>
        <a:p>
          <a:pPr rtl="0"/>
          <a:r>
            <a:rPr lang="en-US" dirty="0"/>
            <a:t>Interpret data to understand the transportation needs of underserved populations</a:t>
          </a:r>
        </a:p>
      </dgm:t>
    </dgm:pt>
    <dgm:pt modelId="{E1F7AAEE-18FF-40FF-9473-C7034C1FE526}" type="parTrans" cxnId="{3BFCE2AF-2488-46DA-86C3-B019E36C052E}">
      <dgm:prSet/>
      <dgm:spPr/>
      <dgm:t>
        <a:bodyPr/>
        <a:lstStyle/>
        <a:p>
          <a:endParaRPr lang="en-US"/>
        </a:p>
      </dgm:t>
    </dgm:pt>
    <dgm:pt modelId="{4377659C-261E-49EE-B403-A6A39F52004F}" type="sibTrans" cxnId="{3BFCE2AF-2488-46DA-86C3-B019E36C052E}">
      <dgm:prSet/>
      <dgm:spPr/>
      <dgm:t>
        <a:bodyPr/>
        <a:lstStyle/>
        <a:p>
          <a:endParaRPr lang="en-US"/>
        </a:p>
      </dgm:t>
    </dgm:pt>
    <dgm:pt modelId="{CE467692-C8F6-46A0-A561-1FABB4B12ABC}" type="pres">
      <dgm:prSet presAssocID="{881A6E7B-3750-42D0-BF1C-DDBC43279630}" presName="linear" presStyleCnt="0">
        <dgm:presLayoutVars>
          <dgm:animLvl val="lvl"/>
          <dgm:resizeHandles val="exact"/>
        </dgm:presLayoutVars>
      </dgm:prSet>
      <dgm:spPr/>
      <dgm:t>
        <a:bodyPr/>
        <a:lstStyle/>
        <a:p>
          <a:endParaRPr lang="en-US"/>
        </a:p>
      </dgm:t>
    </dgm:pt>
    <dgm:pt modelId="{BB49A6F9-FBD1-478B-9F68-67C3770E0DEE}" type="pres">
      <dgm:prSet presAssocID="{6D5040CB-A937-43A4-9036-D8F678F35AFF}" presName="parentText" presStyleLbl="node1" presStyleIdx="0" presStyleCnt="3">
        <dgm:presLayoutVars>
          <dgm:chMax val="0"/>
          <dgm:bulletEnabled val="1"/>
        </dgm:presLayoutVars>
      </dgm:prSet>
      <dgm:spPr/>
      <dgm:t>
        <a:bodyPr/>
        <a:lstStyle/>
        <a:p>
          <a:endParaRPr lang="en-US"/>
        </a:p>
      </dgm:t>
    </dgm:pt>
    <dgm:pt modelId="{E3252BA2-4172-4400-97C9-6D1EF9ADF6C7}" type="pres">
      <dgm:prSet presAssocID="{E271898F-4490-44D1-A737-E8D23B964734}" presName="spacer" presStyleCnt="0"/>
      <dgm:spPr/>
    </dgm:pt>
    <dgm:pt modelId="{250F3CE6-8BD0-4AE8-A46C-D5155FF96312}" type="pres">
      <dgm:prSet presAssocID="{111667A3-0E87-4F4D-9348-9781638856C5}" presName="parentText" presStyleLbl="node1" presStyleIdx="1" presStyleCnt="3">
        <dgm:presLayoutVars>
          <dgm:chMax val="0"/>
          <dgm:bulletEnabled val="1"/>
        </dgm:presLayoutVars>
      </dgm:prSet>
      <dgm:spPr/>
      <dgm:t>
        <a:bodyPr/>
        <a:lstStyle/>
        <a:p>
          <a:endParaRPr lang="en-US"/>
        </a:p>
      </dgm:t>
    </dgm:pt>
    <dgm:pt modelId="{2E224091-3604-4B83-ACED-F0EEA88B2EF5}" type="pres">
      <dgm:prSet presAssocID="{97ED5A0C-EF62-459E-ADF2-2D4788653D3D}" presName="spacer" presStyleCnt="0"/>
      <dgm:spPr/>
    </dgm:pt>
    <dgm:pt modelId="{906D22CD-473D-46DE-8745-A50B2FFF6A3D}" type="pres">
      <dgm:prSet presAssocID="{F1532A6A-2FF7-48B4-9396-E31F7A77837F}" presName="parentText" presStyleLbl="node1" presStyleIdx="2" presStyleCnt="3">
        <dgm:presLayoutVars>
          <dgm:chMax val="0"/>
          <dgm:bulletEnabled val="1"/>
        </dgm:presLayoutVars>
      </dgm:prSet>
      <dgm:spPr/>
      <dgm:t>
        <a:bodyPr/>
        <a:lstStyle/>
        <a:p>
          <a:endParaRPr lang="en-US"/>
        </a:p>
      </dgm:t>
    </dgm:pt>
  </dgm:ptLst>
  <dgm:cxnLst>
    <dgm:cxn modelId="{3BFCE2AF-2488-46DA-86C3-B019E36C052E}" srcId="{881A6E7B-3750-42D0-BF1C-DDBC43279630}" destId="{F1532A6A-2FF7-48B4-9396-E31F7A77837F}" srcOrd="2" destOrd="0" parTransId="{E1F7AAEE-18FF-40FF-9473-C7034C1FE526}" sibTransId="{4377659C-261E-49EE-B403-A6A39F52004F}"/>
    <dgm:cxn modelId="{C93A8F7D-F711-4125-A85B-86DA71646856}" srcId="{881A6E7B-3750-42D0-BF1C-DDBC43279630}" destId="{111667A3-0E87-4F4D-9348-9781638856C5}" srcOrd="1" destOrd="0" parTransId="{1C70CDFC-4615-4302-8AC9-FC755703043B}" sibTransId="{97ED5A0C-EF62-459E-ADF2-2D4788653D3D}"/>
    <dgm:cxn modelId="{D9CF7AB5-31C5-46EA-93BF-A5464D68E30C}" type="presOf" srcId="{111667A3-0E87-4F4D-9348-9781638856C5}" destId="{250F3CE6-8BD0-4AE8-A46C-D5155FF96312}" srcOrd="0" destOrd="0" presId="urn:microsoft.com/office/officeart/2005/8/layout/vList2"/>
    <dgm:cxn modelId="{FA98D5E1-9DD7-4423-85C4-F00DB866B7BA}" type="presOf" srcId="{881A6E7B-3750-42D0-BF1C-DDBC43279630}" destId="{CE467692-C8F6-46A0-A561-1FABB4B12ABC}" srcOrd="0" destOrd="0" presId="urn:microsoft.com/office/officeart/2005/8/layout/vList2"/>
    <dgm:cxn modelId="{CAA12D24-BF42-4F4E-86AC-B57A41859FCC}" type="presOf" srcId="{6D5040CB-A937-43A4-9036-D8F678F35AFF}" destId="{BB49A6F9-FBD1-478B-9F68-67C3770E0DEE}" srcOrd="0" destOrd="0" presId="urn:microsoft.com/office/officeart/2005/8/layout/vList2"/>
    <dgm:cxn modelId="{28DC6C92-CAA6-463A-93EE-CAD893A37A6D}" srcId="{881A6E7B-3750-42D0-BF1C-DDBC43279630}" destId="{6D5040CB-A937-43A4-9036-D8F678F35AFF}" srcOrd="0" destOrd="0" parTransId="{B01F1CFC-063A-421D-9F96-4BB7C1F5D541}" sibTransId="{E271898F-4490-44D1-A737-E8D23B964734}"/>
    <dgm:cxn modelId="{4F93536F-1094-4025-9BD5-A607395E345A}" type="presOf" srcId="{F1532A6A-2FF7-48B4-9396-E31F7A77837F}" destId="{906D22CD-473D-46DE-8745-A50B2FFF6A3D}" srcOrd="0" destOrd="0" presId="urn:microsoft.com/office/officeart/2005/8/layout/vList2"/>
    <dgm:cxn modelId="{82106444-9A06-4DD4-A907-8279C01B1854}" type="presParOf" srcId="{CE467692-C8F6-46A0-A561-1FABB4B12ABC}" destId="{BB49A6F9-FBD1-478B-9F68-67C3770E0DEE}" srcOrd="0" destOrd="0" presId="urn:microsoft.com/office/officeart/2005/8/layout/vList2"/>
    <dgm:cxn modelId="{7A1B1494-640A-4E70-AD87-B3F9EED954B7}" type="presParOf" srcId="{CE467692-C8F6-46A0-A561-1FABB4B12ABC}" destId="{E3252BA2-4172-4400-97C9-6D1EF9ADF6C7}" srcOrd="1" destOrd="0" presId="urn:microsoft.com/office/officeart/2005/8/layout/vList2"/>
    <dgm:cxn modelId="{9EC73443-6B68-40AF-A43D-F3A00DCCF019}" type="presParOf" srcId="{CE467692-C8F6-46A0-A561-1FABB4B12ABC}" destId="{250F3CE6-8BD0-4AE8-A46C-D5155FF96312}" srcOrd="2" destOrd="0" presId="urn:microsoft.com/office/officeart/2005/8/layout/vList2"/>
    <dgm:cxn modelId="{61385B5E-E720-41C1-9653-DA2248026D04}" type="presParOf" srcId="{CE467692-C8F6-46A0-A561-1FABB4B12ABC}" destId="{2E224091-3604-4B83-ACED-F0EEA88B2EF5}" srcOrd="3" destOrd="0" presId="urn:microsoft.com/office/officeart/2005/8/layout/vList2"/>
    <dgm:cxn modelId="{16BC5656-87AB-4DC0-99D4-B4EEE2CB7136}" type="presParOf" srcId="{CE467692-C8F6-46A0-A561-1FABB4B12ABC}" destId="{906D22CD-473D-46DE-8745-A50B2FFF6A3D}"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092B31-7815-4DAC-A108-85AEF1990714}" type="doc">
      <dgm:prSet loTypeId="urn:microsoft.com/office/officeart/2005/8/layout/process4" loCatId="process" qsTypeId="urn:microsoft.com/office/officeart/2005/8/quickstyle/simple1" qsCatId="simple" csTypeId="urn:microsoft.com/office/officeart/2005/8/colors/accent1_2" csCatId="accent1"/>
      <dgm:spPr/>
      <dgm:t>
        <a:bodyPr/>
        <a:lstStyle/>
        <a:p>
          <a:endParaRPr lang="en-US"/>
        </a:p>
      </dgm:t>
    </dgm:pt>
    <dgm:pt modelId="{9FC59C58-CBB1-4173-8A5A-830CFAF6CF4F}">
      <dgm:prSet/>
      <dgm:spPr/>
      <dgm:t>
        <a:bodyPr/>
        <a:lstStyle/>
        <a:p>
          <a:pPr rtl="0"/>
          <a:r>
            <a:rPr lang="en-US"/>
            <a:t>Define Underserved Communities</a:t>
          </a:r>
        </a:p>
      </dgm:t>
    </dgm:pt>
    <dgm:pt modelId="{6B7167EF-65A8-450B-BE44-BB4001F85610}" type="parTrans" cxnId="{5DE6F031-85FF-469C-AED5-BBC817CB5812}">
      <dgm:prSet/>
      <dgm:spPr/>
      <dgm:t>
        <a:bodyPr/>
        <a:lstStyle/>
        <a:p>
          <a:endParaRPr lang="en-US"/>
        </a:p>
      </dgm:t>
    </dgm:pt>
    <dgm:pt modelId="{47399464-F66E-4E71-BBD2-6EC0A97158BB}" type="sibTrans" cxnId="{5DE6F031-85FF-469C-AED5-BBC817CB5812}">
      <dgm:prSet/>
      <dgm:spPr/>
      <dgm:t>
        <a:bodyPr/>
        <a:lstStyle/>
        <a:p>
          <a:endParaRPr lang="en-US"/>
        </a:p>
      </dgm:t>
    </dgm:pt>
    <dgm:pt modelId="{9BF9A938-2514-4C4C-B7E4-CAD32ABD9324}">
      <dgm:prSet/>
      <dgm:spPr/>
      <dgm:t>
        <a:bodyPr/>
        <a:lstStyle/>
        <a:p>
          <a:pPr rtl="0"/>
          <a:r>
            <a:rPr lang="en-US"/>
            <a:t>Develop profiles for underserved communities</a:t>
          </a:r>
        </a:p>
      </dgm:t>
    </dgm:pt>
    <dgm:pt modelId="{4E46C58F-15E4-4C39-AD9E-50434B4B63AF}" type="parTrans" cxnId="{F61A2E59-BB75-4FAF-B301-F0D743A8B707}">
      <dgm:prSet/>
      <dgm:spPr/>
      <dgm:t>
        <a:bodyPr/>
        <a:lstStyle/>
        <a:p>
          <a:endParaRPr lang="en-US"/>
        </a:p>
      </dgm:t>
    </dgm:pt>
    <dgm:pt modelId="{21BF511F-149A-427E-8C8E-FC8F6CB37910}" type="sibTrans" cxnId="{F61A2E59-BB75-4FAF-B301-F0D743A8B707}">
      <dgm:prSet/>
      <dgm:spPr/>
      <dgm:t>
        <a:bodyPr/>
        <a:lstStyle/>
        <a:p>
          <a:endParaRPr lang="en-US"/>
        </a:p>
      </dgm:t>
    </dgm:pt>
    <dgm:pt modelId="{9B39AE55-D60F-4CD4-BAD3-B4C5F9BAEA14}">
      <dgm:prSet/>
      <dgm:spPr/>
      <dgm:t>
        <a:bodyPr/>
        <a:lstStyle/>
        <a:p>
          <a:pPr rtl="0"/>
          <a:r>
            <a:rPr lang="en-US"/>
            <a:t>Map underserved communities</a:t>
          </a:r>
        </a:p>
      </dgm:t>
    </dgm:pt>
    <dgm:pt modelId="{665CF65E-0EA9-4C86-93DE-BA3937BC66E6}" type="parTrans" cxnId="{3F5E33AF-28E1-447A-8554-51E62C545688}">
      <dgm:prSet/>
      <dgm:spPr/>
      <dgm:t>
        <a:bodyPr/>
        <a:lstStyle/>
        <a:p>
          <a:endParaRPr lang="en-US"/>
        </a:p>
      </dgm:t>
    </dgm:pt>
    <dgm:pt modelId="{8882B01F-178A-4D11-9DD8-E109C053A3F1}" type="sibTrans" cxnId="{3F5E33AF-28E1-447A-8554-51E62C545688}">
      <dgm:prSet/>
      <dgm:spPr/>
      <dgm:t>
        <a:bodyPr/>
        <a:lstStyle/>
        <a:p>
          <a:endParaRPr lang="en-US"/>
        </a:p>
      </dgm:t>
    </dgm:pt>
    <dgm:pt modelId="{568D6A85-1B16-438B-B584-F8A3BE4AA5B2}" type="pres">
      <dgm:prSet presAssocID="{E6092B31-7815-4DAC-A108-85AEF1990714}" presName="Name0" presStyleCnt="0">
        <dgm:presLayoutVars>
          <dgm:dir/>
          <dgm:animLvl val="lvl"/>
          <dgm:resizeHandles val="exact"/>
        </dgm:presLayoutVars>
      </dgm:prSet>
      <dgm:spPr/>
      <dgm:t>
        <a:bodyPr/>
        <a:lstStyle/>
        <a:p>
          <a:endParaRPr lang="en-US"/>
        </a:p>
      </dgm:t>
    </dgm:pt>
    <dgm:pt modelId="{3180202A-587D-4566-813F-EFB4C07EAA89}" type="pres">
      <dgm:prSet presAssocID="{9B39AE55-D60F-4CD4-BAD3-B4C5F9BAEA14}" presName="boxAndChildren" presStyleCnt="0"/>
      <dgm:spPr/>
    </dgm:pt>
    <dgm:pt modelId="{23D458E2-68D4-4B1D-84EF-DC149EA1CDBC}" type="pres">
      <dgm:prSet presAssocID="{9B39AE55-D60F-4CD4-BAD3-B4C5F9BAEA14}" presName="parentTextBox" presStyleLbl="node1" presStyleIdx="0" presStyleCnt="3"/>
      <dgm:spPr/>
      <dgm:t>
        <a:bodyPr/>
        <a:lstStyle/>
        <a:p>
          <a:endParaRPr lang="en-US"/>
        </a:p>
      </dgm:t>
    </dgm:pt>
    <dgm:pt modelId="{3364A9A0-7C1D-4C84-9732-12269B209AE1}" type="pres">
      <dgm:prSet presAssocID="{21BF511F-149A-427E-8C8E-FC8F6CB37910}" presName="sp" presStyleCnt="0"/>
      <dgm:spPr/>
    </dgm:pt>
    <dgm:pt modelId="{95CC8526-86DB-4B1F-B84B-2582C4B1E829}" type="pres">
      <dgm:prSet presAssocID="{9BF9A938-2514-4C4C-B7E4-CAD32ABD9324}" presName="arrowAndChildren" presStyleCnt="0"/>
      <dgm:spPr/>
    </dgm:pt>
    <dgm:pt modelId="{2ACB52F9-0FFA-4B80-BAB8-653536B7BF24}" type="pres">
      <dgm:prSet presAssocID="{9BF9A938-2514-4C4C-B7E4-CAD32ABD9324}" presName="parentTextArrow" presStyleLbl="node1" presStyleIdx="1" presStyleCnt="3"/>
      <dgm:spPr/>
      <dgm:t>
        <a:bodyPr/>
        <a:lstStyle/>
        <a:p>
          <a:endParaRPr lang="en-US"/>
        </a:p>
      </dgm:t>
    </dgm:pt>
    <dgm:pt modelId="{B09BDDCD-BCEE-4262-9648-95CB22A1EF2F}" type="pres">
      <dgm:prSet presAssocID="{47399464-F66E-4E71-BBD2-6EC0A97158BB}" presName="sp" presStyleCnt="0"/>
      <dgm:spPr/>
    </dgm:pt>
    <dgm:pt modelId="{A6B1DEFA-CF05-4B09-A2FC-AA0A2B1A760F}" type="pres">
      <dgm:prSet presAssocID="{9FC59C58-CBB1-4173-8A5A-830CFAF6CF4F}" presName="arrowAndChildren" presStyleCnt="0"/>
      <dgm:spPr/>
    </dgm:pt>
    <dgm:pt modelId="{2F50D81E-4423-401F-A12E-44978CA94CDB}" type="pres">
      <dgm:prSet presAssocID="{9FC59C58-CBB1-4173-8A5A-830CFAF6CF4F}" presName="parentTextArrow" presStyleLbl="node1" presStyleIdx="2" presStyleCnt="3"/>
      <dgm:spPr/>
      <dgm:t>
        <a:bodyPr/>
        <a:lstStyle/>
        <a:p>
          <a:endParaRPr lang="en-US"/>
        </a:p>
      </dgm:t>
    </dgm:pt>
  </dgm:ptLst>
  <dgm:cxnLst>
    <dgm:cxn modelId="{08E88AF3-8085-4B4D-B348-397E0442477B}" type="presOf" srcId="{9FC59C58-CBB1-4173-8A5A-830CFAF6CF4F}" destId="{2F50D81E-4423-401F-A12E-44978CA94CDB}" srcOrd="0" destOrd="0" presId="urn:microsoft.com/office/officeart/2005/8/layout/process4"/>
    <dgm:cxn modelId="{F61A2E59-BB75-4FAF-B301-F0D743A8B707}" srcId="{E6092B31-7815-4DAC-A108-85AEF1990714}" destId="{9BF9A938-2514-4C4C-B7E4-CAD32ABD9324}" srcOrd="1" destOrd="0" parTransId="{4E46C58F-15E4-4C39-AD9E-50434B4B63AF}" sibTransId="{21BF511F-149A-427E-8C8E-FC8F6CB37910}"/>
    <dgm:cxn modelId="{F93201A5-252F-4841-B88B-F8CA0F57C698}" type="presOf" srcId="{9B39AE55-D60F-4CD4-BAD3-B4C5F9BAEA14}" destId="{23D458E2-68D4-4B1D-84EF-DC149EA1CDBC}" srcOrd="0" destOrd="0" presId="urn:microsoft.com/office/officeart/2005/8/layout/process4"/>
    <dgm:cxn modelId="{15CA9924-15B5-4A98-9862-123E898BD955}" type="presOf" srcId="{9BF9A938-2514-4C4C-B7E4-CAD32ABD9324}" destId="{2ACB52F9-0FFA-4B80-BAB8-653536B7BF24}" srcOrd="0" destOrd="0" presId="urn:microsoft.com/office/officeart/2005/8/layout/process4"/>
    <dgm:cxn modelId="{3F5E33AF-28E1-447A-8554-51E62C545688}" srcId="{E6092B31-7815-4DAC-A108-85AEF1990714}" destId="{9B39AE55-D60F-4CD4-BAD3-B4C5F9BAEA14}" srcOrd="2" destOrd="0" parTransId="{665CF65E-0EA9-4C86-93DE-BA3937BC66E6}" sibTransId="{8882B01F-178A-4D11-9DD8-E109C053A3F1}"/>
    <dgm:cxn modelId="{5DE6F031-85FF-469C-AED5-BBC817CB5812}" srcId="{E6092B31-7815-4DAC-A108-85AEF1990714}" destId="{9FC59C58-CBB1-4173-8A5A-830CFAF6CF4F}" srcOrd="0" destOrd="0" parTransId="{6B7167EF-65A8-450B-BE44-BB4001F85610}" sibTransId="{47399464-F66E-4E71-BBD2-6EC0A97158BB}"/>
    <dgm:cxn modelId="{1897989C-6C91-4306-BEB8-EC8E1B816D51}" type="presOf" srcId="{E6092B31-7815-4DAC-A108-85AEF1990714}" destId="{568D6A85-1B16-438B-B584-F8A3BE4AA5B2}" srcOrd="0" destOrd="0" presId="urn:microsoft.com/office/officeart/2005/8/layout/process4"/>
    <dgm:cxn modelId="{7AE7669A-0D07-4677-8DCD-4E447B80883E}" type="presParOf" srcId="{568D6A85-1B16-438B-B584-F8A3BE4AA5B2}" destId="{3180202A-587D-4566-813F-EFB4C07EAA89}" srcOrd="0" destOrd="0" presId="urn:microsoft.com/office/officeart/2005/8/layout/process4"/>
    <dgm:cxn modelId="{A909F9BD-068D-41E6-BA79-8D5A6BC3BBF2}" type="presParOf" srcId="{3180202A-587D-4566-813F-EFB4C07EAA89}" destId="{23D458E2-68D4-4B1D-84EF-DC149EA1CDBC}" srcOrd="0" destOrd="0" presId="urn:microsoft.com/office/officeart/2005/8/layout/process4"/>
    <dgm:cxn modelId="{923EEB5B-92A5-4F2C-8CF3-BEC7C048066A}" type="presParOf" srcId="{568D6A85-1B16-438B-B584-F8A3BE4AA5B2}" destId="{3364A9A0-7C1D-4C84-9732-12269B209AE1}" srcOrd="1" destOrd="0" presId="urn:microsoft.com/office/officeart/2005/8/layout/process4"/>
    <dgm:cxn modelId="{67A129CB-0946-45B9-8E11-332E44576072}" type="presParOf" srcId="{568D6A85-1B16-438B-B584-F8A3BE4AA5B2}" destId="{95CC8526-86DB-4B1F-B84B-2582C4B1E829}" srcOrd="2" destOrd="0" presId="urn:microsoft.com/office/officeart/2005/8/layout/process4"/>
    <dgm:cxn modelId="{BCFB2C80-5D99-48A0-9117-0E15E1B29062}" type="presParOf" srcId="{95CC8526-86DB-4B1F-B84B-2582C4B1E829}" destId="{2ACB52F9-0FFA-4B80-BAB8-653536B7BF24}" srcOrd="0" destOrd="0" presId="urn:microsoft.com/office/officeart/2005/8/layout/process4"/>
    <dgm:cxn modelId="{F65AE847-71D6-4D3D-A248-4ECC05869A99}" type="presParOf" srcId="{568D6A85-1B16-438B-B584-F8A3BE4AA5B2}" destId="{B09BDDCD-BCEE-4262-9648-95CB22A1EF2F}" srcOrd="3" destOrd="0" presId="urn:microsoft.com/office/officeart/2005/8/layout/process4"/>
    <dgm:cxn modelId="{B02A9C26-C98C-4D9C-B36A-B5A29B1733A2}" type="presParOf" srcId="{568D6A85-1B16-438B-B584-F8A3BE4AA5B2}" destId="{A6B1DEFA-CF05-4B09-A2FC-AA0A2B1A760F}" srcOrd="4" destOrd="0" presId="urn:microsoft.com/office/officeart/2005/8/layout/process4"/>
    <dgm:cxn modelId="{3EAE8980-D4BF-45A7-96E4-35539827F27E}" type="presParOf" srcId="{A6B1DEFA-CF05-4B09-A2FC-AA0A2B1A760F}" destId="{2F50D81E-4423-401F-A12E-44978CA94CDB}"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7960B8-7632-4F5C-AF42-D53DAFEC28C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D9F2882-8950-43CC-9454-BCB63D337D76}">
      <dgm:prSet/>
      <dgm:spPr/>
      <dgm:t>
        <a:bodyPr/>
        <a:lstStyle/>
        <a:p>
          <a:pPr rtl="0"/>
          <a:r>
            <a:rPr lang="en-US" dirty="0"/>
            <a:t>Threshold-based</a:t>
          </a:r>
        </a:p>
      </dgm:t>
    </dgm:pt>
    <dgm:pt modelId="{77F0D43C-666A-4C35-AA01-19D4EBAF9F2F}" type="parTrans" cxnId="{EA139BDB-8BA7-445F-97A3-B0AD28576498}">
      <dgm:prSet/>
      <dgm:spPr/>
      <dgm:t>
        <a:bodyPr/>
        <a:lstStyle/>
        <a:p>
          <a:endParaRPr lang="en-US"/>
        </a:p>
      </dgm:t>
    </dgm:pt>
    <dgm:pt modelId="{DCC552C5-6C95-4652-8EE7-E05CAA4C1403}" type="sibTrans" cxnId="{EA139BDB-8BA7-445F-97A3-B0AD28576498}">
      <dgm:prSet/>
      <dgm:spPr/>
      <dgm:t>
        <a:bodyPr/>
        <a:lstStyle/>
        <a:p>
          <a:endParaRPr lang="en-US"/>
        </a:p>
      </dgm:t>
    </dgm:pt>
    <dgm:pt modelId="{1C9EABBF-4037-4D0A-AAB0-408F8EB4A095}">
      <dgm:prSet/>
      <dgm:spPr/>
      <dgm:t>
        <a:bodyPr/>
        <a:lstStyle/>
        <a:p>
          <a:pPr rtl="0"/>
          <a:r>
            <a:rPr lang="en-US" dirty="0"/>
            <a:t>Population-weighted</a:t>
          </a:r>
        </a:p>
      </dgm:t>
    </dgm:pt>
    <dgm:pt modelId="{D196A02B-9D6F-4AAE-828F-9FD6968EAB1F}" type="parTrans" cxnId="{01374A1C-A9C9-4CEB-9DAA-B1E77777A052}">
      <dgm:prSet/>
      <dgm:spPr/>
      <dgm:t>
        <a:bodyPr/>
        <a:lstStyle/>
        <a:p>
          <a:endParaRPr lang="en-US"/>
        </a:p>
      </dgm:t>
    </dgm:pt>
    <dgm:pt modelId="{06CF35F5-D792-4E8A-A2CB-6F596FE3DF2B}" type="sibTrans" cxnId="{01374A1C-A9C9-4CEB-9DAA-B1E77777A052}">
      <dgm:prSet/>
      <dgm:spPr/>
      <dgm:t>
        <a:bodyPr/>
        <a:lstStyle/>
        <a:p>
          <a:endParaRPr lang="en-US"/>
        </a:p>
      </dgm:t>
    </dgm:pt>
    <dgm:pt modelId="{750739F3-5F10-4904-8852-62DA591BF4EB}">
      <dgm:prSet/>
      <dgm:spPr/>
      <dgm:t>
        <a:bodyPr/>
        <a:lstStyle/>
        <a:p>
          <a:pPr rtl="0"/>
          <a:r>
            <a:rPr lang="en-US" dirty="0"/>
            <a:t>Community-based</a:t>
          </a:r>
        </a:p>
      </dgm:t>
    </dgm:pt>
    <dgm:pt modelId="{BAB49103-1543-4FC4-8A80-BBCA4AF83C42}" type="parTrans" cxnId="{072EAA3D-F089-40B4-B244-0BAA57A16152}">
      <dgm:prSet/>
      <dgm:spPr/>
      <dgm:t>
        <a:bodyPr/>
        <a:lstStyle/>
        <a:p>
          <a:endParaRPr lang="en-US"/>
        </a:p>
      </dgm:t>
    </dgm:pt>
    <dgm:pt modelId="{48CF7039-BE6C-4636-9D66-9064FAD4E4CD}" type="sibTrans" cxnId="{072EAA3D-F089-40B4-B244-0BAA57A16152}">
      <dgm:prSet/>
      <dgm:spPr/>
      <dgm:t>
        <a:bodyPr/>
        <a:lstStyle/>
        <a:p>
          <a:endParaRPr lang="en-US"/>
        </a:p>
      </dgm:t>
    </dgm:pt>
    <dgm:pt modelId="{C1212C5B-15D2-44F0-A3B7-3C5BA2C62F63}" type="pres">
      <dgm:prSet presAssocID="{177960B8-7632-4F5C-AF42-D53DAFEC28C7}" presName="linear" presStyleCnt="0">
        <dgm:presLayoutVars>
          <dgm:animLvl val="lvl"/>
          <dgm:resizeHandles val="exact"/>
        </dgm:presLayoutVars>
      </dgm:prSet>
      <dgm:spPr/>
      <dgm:t>
        <a:bodyPr/>
        <a:lstStyle/>
        <a:p>
          <a:endParaRPr lang="en-US"/>
        </a:p>
      </dgm:t>
    </dgm:pt>
    <dgm:pt modelId="{D8B8E25A-CD23-4A77-8777-DCF8DC9E9F49}" type="pres">
      <dgm:prSet presAssocID="{DD9F2882-8950-43CC-9454-BCB63D337D76}" presName="parentText" presStyleLbl="node1" presStyleIdx="0" presStyleCnt="3">
        <dgm:presLayoutVars>
          <dgm:chMax val="0"/>
          <dgm:bulletEnabled val="1"/>
        </dgm:presLayoutVars>
      </dgm:prSet>
      <dgm:spPr/>
      <dgm:t>
        <a:bodyPr/>
        <a:lstStyle/>
        <a:p>
          <a:endParaRPr lang="en-US"/>
        </a:p>
      </dgm:t>
    </dgm:pt>
    <dgm:pt modelId="{6A98DC9B-8D84-44E8-B56F-138205A8587D}" type="pres">
      <dgm:prSet presAssocID="{DCC552C5-6C95-4652-8EE7-E05CAA4C1403}" presName="spacer" presStyleCnt="0"/>
      <dgm:spPr/>
    </dgm:pt>
    <dgm:pt modelId="{9F9A0E1C-9285-4E75-ABA1-9565F148ED1B}" type="pres">
      <dgm:prSet presAssocID="{1C9EABBF-4037-4D0A-AAB0-408F8EB4A095}" presName="parentText" presStyleLbl="node1" presStyleIdx="1" presStyleCnt="3">
        <dgm:presLayoutVars>
          <dgm:chMax val="0"/>
          <dgm:bulletEnabled val="1"/>
        </dgm:presLayoutVars>
      </dgm:prSet>
      <dgm:spPr/>
      <dgm:t>
        <a:bodyPr/>
        <a:lstStyle/>
        <a:p>
          <a:endParaRPr lang="en-US"/>
        </a:p>
      </dgm:t>
    </dgm:pt>
    <dgm:pt modelId="{B7660454-EA3B-46E3-8826-14692099C98B}" type="pres">
      <dgm:prSet presAssocID="{06CF35F5-D792-4E8A-A2CB-6F596FE3DF2B}" presName="spacer" presStyleCnt="0"/>
      <dgm:spPr/>
    </dgm:pt>
    <dgm:pt modelId="{9EE73955-41AC-4F49-94DF-B6E8B66F73C0}" type="pres">
      <dgm:prSet presAssocID="{750739F3-5F10-4904-8852-62DA591BF4EB}" presName="parentText" presStyleLbl="node1" presStyleIdx="2" presStyleCnt="3">
        <dgm:presLayoutVars>
          <dgm:chMax val="0"/>
          <dgm:bulletEnabled val="1"/>
        </dgm:presLayoutVars>
      </dgm:prSet>
      <dgm:spPr/>
      <dgm:t>
        <a:bodyPr/>
        <a:lstStyle/>
        <a:p>
          <a:endParaRPr lang="en-US"/>
        </a:p>
      </dgm:t>
    </dgm:pt>
  </dgm:ptLst>
  <dgm:cxnLst>
    <dgm:cxn modelId="{676287AC-1DA3-4B50-B7EB-8DB424BEA13E}" type="presOf" srcId="{750739F3-5F10-4904-8852-62DA591BF4EB}" destId="{9EE73955-41AC-4F49-94DF-B6E8B66F73C0}" srcOrd="0" destOrd="0" presId="urn:microsoft.com/office/officeart/2005/8/layout/vList2"/>
    <dgm:cxn modelId="{0B37B236-EFDC-495A-B50A-2CC27FE6BA47}" type="presOf" srcId="{1C9EABBF-4037-4D0A-AAB0-408F8EB4A095}" destId="{9F9A0E1C-9285-4E75-ABA1-9565F148ED1B}" srcOrd="0" destOrd="0" presId="urn:microsoft.com/office/officeart/2005/8/layout/vList2"/>
    <dgm:cxn modelId="{072EAA3D-F089-40B4-B244-0BAA57A16152}" srcId="{177960B8-7632-4F5C-AF42-D53DAFEC28C7}" destId="{750739F3-5F10-4904-8852-62DA591BF4EB}" srcOrd="2" destOrd="0" parTransId="{BAB49103-1543-4FC4-8A80-BBCA4AF83C42}" sibTransId="{48CF7039-BE6C-4636-9D66-9064FAD4E4CD}"/>
    <dgm:cxn modelId="{01374A1C-A9C9-4CEB-9DAA-B1E77777A052}" srcId="{177960B8-7632-4F5C-AF42-D53DAFEC28C7}" destId="{1C9EABBF-4037-4D0A-AAB0-408F8EB4A095}" srcOrd="1" destOrd="0" parTransId="{D196A02B-9D6F-4AAE-828F-9FD6968EAB1F}" sibTransId="{06CF35F5-D792-4E8A-A2CB-6F596FE3DF2B}"/>
    <dgm:cxn modelId="{644BC690-5D2C-42D8-A1CD-A1DCE9D08B4F}" type="presOf" srcId="{177960B8-7632-4F5C-AF42-D53DAFEC28C7}" destId="{C1212C5B-15D2-44F0-A3B7-3C5BA2C62F63}" srcOrd="0" destOrd="0" presId="urn:microsoft.com/office/officeart/2005/8/layout/vList2"/>
    <dgm:cxn modelId="{56915B37-F0B1-4CF9-9F41-E92852A7090F}" type="presOf" srcId="{DD9F2882-8950-43CC-9454-BCB63D337D76}" destId="{D8B8E25A-CD23-4A77-8777-DCF8DC9E9F49}" srcOrd="0" destOrd="0" presId="urn:microsoft.com/office/officeart/2005/8/layout/vList2"/>
    <dgm:cxn modelId="{EA139BDB-8BA7-445F-97A3-B0AD28576498}" srcId="{177960B8-7632-4F5C-AF42-D53DAFEC28C7}" destId="{DD9F2882-8950-43CC-9454-BCB63D337D76}" srcOrd="0" destOrd="0" parTransId="{77F0D43C-666A-4C35-AA01-19D4EBAF9F2F}" sibTransId="{DCC552C5-6C95-4652-8EE7-E05CAA4C1403}"/>
    <dgm:cxn modelId="{2F373FB8-D05F-4187-9688-C74DFD16D5D4}" type="presParOf" srcId="{C1212C5B-15D2-44F0-A3B7-3C5BA2C62F63}" destId="{D8B8E25A-CD23-4A77-8777-DCF8DC9E9F49}" srcOrd="0" destOrd="0" presId="urn:microsoft.com/office/officeart/2005/8/layout/vList2"/>
    <dgm:cxn modelId="{F11C8441-8106-4372-A52D-9B17363B1782}" type="presParOf" srcId="{C1212C5B-15D2-44F0-A3B7-3C5BA2C62F63}" destId="{6A98DC9B-8D84-44E8-B56F-138205A8587D}" srcOrd="1" destOrd="0" presId="urn:microsoft.com/office/officeart/2005/8/layout/vList2"/>
    <dgm:cxn modelId="{3ABD470F-0AA0-4035-9DAA-91E6954F58F4}" type="presParOf" srcId="{C1212C5B-15D2-44F0-A3B7-3C5BA2C62F63}" destId="{9F9A0E1C-9285-4E75-ABA1-9565F148ED1B}" srcOrd="2" destOrd="0" presId="urn:microsoft.com/office/officeart/2005/8/layout/vList2"/>
    <dgm:cxn modelId="{93EAA413-B426-4B42-88E6-B850517EEB26}" type="presParOf" srcId="{C1212C5B-15D2-44F0-A3B7-3C5BA2C62F63}" destId="{B7660454-EA3B-46E3-8826-14692099C98B}" srcOrd="3" destOrd="0" presId="urn:microsoft.com/office/officeart/2005/8/layout/vList2"/>
    <dgm:cxn modelId="{1D4EA94F-AA3A-4B55-ADD6-890F706BB5E6}" type="presParOf" srcId="{C1212C5B-15D2-44F0-A3B7-3C5BA2C62F63}" destId="{9EE73955-41AC-4F49-94DF-B6E8B66F73C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866DC08-8EB7-4A3B-A458-25E92076502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E27C23C-2C43-4290-B045-E11D0725880F}">
      <dgm:prSet/>
      <dgm:spPr/>
      <dgm:t>
        <a:bodyPr/>
        <a:lstStyle/>
        <a:p>
          <a:pPr rtl="0"/>
          <a:r>
            <a:rPr lang="en-US" dirty="0"/>
            <a:t>Equitable travel surveys require:</a:t>
          </a:r>
        </a:p>
      </dgm:t>
    </dgm:pt>
    <dgm:pt modelId="{ACC7DF8B-DA58-4712-A6B5-22A94CB1A4F0}" type="parTrans" cxnId="{557FB256-0DB4-4156-8DC0-16A1C2E691D2}">
      <dgm:prSet/>
      <dgm:spPr/>
      <dgm:t>
        <a:bodyPr/>
        <a:lstStyle/>
        <a:p>
          <a:endParaRPr lang="en-US"/>
        </a:p>
      </dgm:t>
    </dgm:pt>
    <dgm:pt modelId="{3FEFD635-A77D-48CD-B9DE-B8BC56A8B8FB}" type="sibTrans" cxnId="{557FB256-0DB4-4156-8DC0-16A1C2E691D2}">
      <dgm:prSet/>
      <dgm:spPr/>
      <dgm:t>
        <a:bodyPr/>
        <a:lstStyle/>
        <a:p>
          <a:endParaRPr lang="en-US"/>
        </a:p>
      </dgm:t>
    </dgm:pt>
    <dgm:pt modelId="{7AC0333A-C701-4666-BD85-BB3B8B15693B}">
      <dgm:prSet/>
      <dgm:spPr/>
      <dgm:t>
        <a:bodyPr/>
        <a:lstStyle/>
        <a:p>
          <a:pPr rtl="0"/>
          <a:r>
            <a:rPr lang="en-US" dirty="0"/>
            <a:t>Transparency</a:t>
          </a:r>
        </a:p>
      </dgm:t>
    </dgm:pt>
    <dgm:pt modelId="{A6B2B066-3608-4E13-9904-BFA7EE1F164D}" type="parTrans" cxnId="{61BCA9D0-78E1-49AC-B5BD-36783596F024}">
      <dgm:prSet/>
      <dgm:spPr/>
      <dgm:t>
        <a:bodyPr/>
        <a:lstStyle/>
        <a:p>
          <a:endParaRPr lang="en-US"/>
        </a:p>
      </dgm:t>
    </dgm:pt>
    <dgm:pt modelId="{C7E6005A-B63B-47D0-A34B-337030DD0011}" type="sibTrans" cxnId="{61BCA9D0-78E1-49AC-B5BD-36783596F024}">
      <dgm:prSet/>
      <dgm:spPr/>
      <dgm:t>
        <a:bodyPr/>
        <a:lstStyle/>
        <a:p>
          <a:endParaRPr lang="en-US"/>
        </a:p>
      </dgm:t>
    </dgm:pt>
    <dgm:pt modelId="{15C3A57C-B3FC-4B56-AB45-F1B8FCACF232}">
      <dgm:prSet/>
      <dgm:spPr/>
      <dgm:t>
        <a:bodyPr/>
        <a:lstStyle/>
        <a:p>
          <a:pPr rtl="0"/>
          <a:r>
            <a:rPr lang="en-US" dirty="0"/>
            <a:t>Appropriate language use</a:t>
          </a:r>
        </a:p>
      </dgm:t>
    </dgm:pt>
    <dgm:pt modelId="{F859ECBE-D9F9-4726-9568-4AF5919A96DD}" type="parTrans" cxnId="{89A42DB5-8F57-4E55-BAA6-86CBCFAC77E9}">
      <dgm:prSet/>
      <dgm:spPr/>
      <dgm:t>
        <a:bodyPr/>
        <a:lstStyle/>
        <a:p>
          <a:endParaRPr lang="en-US"/>
        </a:p>
      </dgm:t>
    </dgm:pt>
    <dgm:pt modelId="{9BE205F3-3BFF-403A-A5E0-207BE659A42D}" type="sibTrans" cxnId="{89A42DB5-8F57-4E55-BAA6-86CBCFAC77E9}">
      <dgm:prSet/>
      <dgm:spPr/>
      <dgm:t>
        <a:bodyPr/>
        <a:lstStyle/>
        <a:p>
          <a:endParaRPr lang="en-US"/>
        </a:p>
      </dgm:t>
    </dgm:pt>
    <dgm:pt modelId="{21FC7F33-6512-46F9-A578-B0A609B12C66}">
      <dgm:prSet/>
      <dgm:spPr/>
      <dgm:t>
        <a:bodyPr/>
        <a:lstStyle/>
        <a:p>
          <a:pPr rtl="0"/>
          <a:r>
            <a:rPr lang="en-US" dirty="0"/>
            <a:t>Alternatives to “one-day travel diary”</a:t>
          </a:r>
        </a:p>
      </dgm:t>
    </dgm:pt>
    <dgm:pt modelId="{93635780-89E6-4913-8AF1-0D34D623D146}" type="parTrans" cxnId="{B9AEFB57-24D9-4816-8981-32E48E80400C}">
      <dgm:prSet/>
      <dgm:spPr/>
      <dgm:t>
        <a:bodyPr/>
        <a:lstStyle/>
        <a:p>
          <a:endParaRPr lang="en-US"/>
        </a:p>
      </dgm:t>
    </dgm:pt>
    <dgm:pt modelId="{F426FBA9-3D1F-427C-BE5D-B3F5BE1AEAFD}" type="sibTrans" cxnId="{B9AEFB57-24D9-4816-8981-32E48E80400C}">
      <dgm:prSet/>
      <dgm:spPr/>
      <dgm:t>
        <a:bodyPr/>
        <a:lstStyle/>
        <a:p>
          <a:endParaRPr lang="en-US"/>
        </a:p>
      </dgm:t>
    </dgm:pt>
    <dgm:pt modelId="{6A52EEA4-09F1-4BB7-9177-2C41FFCFFC99}">
      <dgm:prSet/>
      <dgm:spPr/>
      <dgm:t>
        <a:bodyPr/>
        <a:lstStyle/>
        <a:p>
          <a:pPr rtl="0"/>
          <a:r>
            <a:rPr lang="en-US" dirty="0"/>
            <a:t>Protection of data and privacy</a:t>
          </a:r>
        </a:p>
      </dgm:t>
    </dgm:pt>
    <dgm:pt modelId="{D22043DB-C6BB-410C-AF45-1C0BE742A140}" type="parTrans" cxnId="{1202AF79-79EE-441D-8A57-A1034E4E6D4C}">
      <dgm:prSet/>
      <dgm:spPr/>
      <dgm:t>
        <a:bodyPr/>
        <a:lstStyle/>
        <a:p>
          <a:endParaRPr lang="en-US"/>
        </a:p>
      </dgm:t>
    </dgm:pt>
    <dgm:pt modelId="{620C1E4A-9CFA-4AAB-95DF-F96997553410}" type="sibTrans" cxnId="{1202AF79-79EE-441D-8A57-A1034E4E6D4C}">
      <dgm:prSet/>
      <dgm:spPr/>
      <dgm:t>
        <a:bodyPr/>
        <a:lstStyle/>
        <a:p>
          <a:endParaRPr lang="en-US"/>
        </a:p>
      </dgm:t>
    </dgm:pt>
    <dgm:pt modelId="{51FD002B-34C5-4A5D-8B0A-A8E43AAF1EF4}">
      <dgm:prSet/>
      <dgm:spPr/>
      <dgm:t>
        <a:bodyPr/>
        <a:lstStyle/>
        <a:p>
          <a:pPr rtl="0"/>
          <a:r>
            <a:rPr lang="en-US" dirty="0"/>
            <a:t>Community engagement</a:t>
          </a:r>
        </a:p>
      </dgm:t>
    </dgm:pt>
    <dgm:pt modelId="{AA4C4BD6-8EDA-4641-B0AE-8EC35CBCA02E}" type="parTrans" cxnId="{DF30F596-7BD8-4F7C-8879-F61F3FFA03F1}">
      <dgm:prSet/>
      <dgm:spPr/>
      <dgm:t>
        <a:bodyPr/>
        <a:lstStyle/>
        <a:p>
          <a:endParaRPr lang="en-US"/>
        </a:p>
      </dgm:t>
    </dgm:pt>
    <dgm:pt modelId="{928A46C2-2FA1-4904-85F1-CB23848953E8}" type="sibTrans" cxnId="{DF30F596-7BD8-4F7C-8879-F61F3FFA03F1}">
      <dgm:prSet/>
      <dgm:spPr/>
      <dgm:t>
        <a:bodyPr/>
        <a:lstStyle/>
        <a:p>
          <a:endParaRPr lang="en-US"/>
        </a:p>
      </dgm:t>
    </dgm:pt>
    <dgm:pt modelId="{CCA295E1-A41E-4FD4-8E4D-33712CFA38E9}" type="pres">
      <dgm:prSet presAssocID="{9866DC08-8EB7-4A3B-A458-25E920765025}" presName="linear" presStyleCnt="0">
        <dgm:presLayoutVars>
          <dgm:animLvl val="lvl"/>
          <dgm:resizeHandles val="exact"/>
        </dgm:presLayoutVars>
      </dgm:prSet>
      <dgm:spPr/>
      <dgm:t>
        <a:bodyPr/>
        <a:lstStyle/>
        <a:p>
          <a:endParaRPr lang="en-US"/>
        </a:p>
      </dgm:t>
    </dgm:pt>
    <dgm:pt modelId="{8CB5B833-C069-41DC-9D8D-DA0A6B93979F}" type="pres">
      <dgm:prSet presAssocID="{9E27C23C-2C43-4290-B045-E11D0725880F}" presName="parentText" presStyleLbl="node1" presStyleIdx="0" presStyleCnt="1">
        <dgm:presLayoutVars>
          <dgm:chMax val="0"/>
          <dgm:bulletEnabled val="1"/>
        </dgm:presLayoutVars>
      </dgm:prSet>
      <dgm:spPr/>
      <dgm:t>
        <a:bodyPr/>
        <a:lstStyle/>
        <a:p>
          <a:endParaRPr lang="en-US"/>
        </a:p>
      </dgm:t>
    </dgm:pt>
    <dgm:pt modelId="{4D10565E-954C-4F4C-9F93-F5DE529BC1D0}" type="pres">
      <dgm:prSet presAssocID="{9E27C23C-2C43-4290-B045-E11D0725880F}" presName="childText" presStyleLbl="revTx" presStyleIdx="0" presStyleCnt="1">
        <dgm:presLayoutVars>
          <dgm:bulletEnabled val="1"/>
        </dgm:presLayoutVars>
      </dgm:prSet>
      <dgm:spPr/>
      <dgm:t>
        <a:bodyPr/>
        <a:lstStyle/>
        <a:p>
          <a:endParaRPr lang="en-US"/>
        </a:p>
      </dgm:t>
    </dgm:pt>
  </dgm:ptLst>
  <dgm:cxnLst>
    <dgm:cxn modelId="{61BCA9D0-78E1-49AC-B5BD-36783596F024}" srcId="{9E27C23C-2C43-4290-B045-E11D0725880F}" destId="{7AC0333A-C701-4666-BD85-BB3B8B15693B}" srcOrd="0" destOrd="0" parTransId="{A6B2B066-3608-4E13-9904-BFA7EE1F164D}" sibTransId="{C7E6005A-B63B-47D0-A34B-337030DD0011}"/>
    <dgm:cxn modelId="{DF30F596-7BD8-4F7C-8879-F61F3FFA03F1}" srcId="{9E27C23C-2C43-4290-B045-E11D0725880F}" destId="{51FD002B-34C5-4A5D-8B0A-A8E43AAF1EF4}" srcOrd="2" destOrd="0" parTransId="{AA4C4BD6-8EDA-4641-B0AE-8EC35CBCA02E}" sibTransId="{928A46C2-2FA1-4904-85F1-CB23848953E8}"/>
    <dgm:cxn modelId="{1202AF79-79EE-441D-8A57-A1034E4E6D4C}" srcId="{9E27C23C-2C43-4290-B045-E11D0725880F}" destId="{6A52EEA4-09F1-4BB7-9177-2C41FFCFFC99}" srcOrd="1" destOrd="0" parTransId="{D22043DB-C6BB-410C-AF45-1C0BE742A140}" sibTransId="{620C1E4A-9CFA-4AAB-95DF-F96997553410}"/>
    <dgm:cxn modelId="{327B545B-DA2F-4EC2-A82E-C319638A2C62}" type="presOf" srcId="{9E27C23C-2C43-4290-B045-E11D0725880F}" destId="{8CB5B833-C069-41DC-9D8D-DA0A6B93979F}" srcOrd="0" destOrd="0" presId="urn:microsoft.com/office/officeart/2005/8/layout/vList2"/>
    <dgm:cxn modelId="{449CC570-BA6E-447C-8AC2-1720538D0B0B}" type="presOf" srcId="{51FD002B-34C5-4A5D-8B0A-A8E43AAF1EF4}" destId="{4D10565E-954C-4F4C-9F93-F5DE529BC1D0}" srcOrd="0" destOrd="2" presId="urn:microsoft.com/office/officeart/2005/8/layout/vList2"/>
    <dgm:cxn modelId="{B9AEFB57-24D9-4816-8981-32E48E80400C}" srcId="{9E27C23C-2C43-4290-B045-E11D0725880F}" destId="{21FC7F33-6512-46F9-A578-B0A609B12C66}" srcOrd="4" destOrd="0" parTransId="{93635780-89E6-4913-8AF1-0D34D623D146}" sibTransId="{F426FBA9-3D1F-427C-BE5D-B3F5BE1AEAFD}"/>
    <dgm:cxn modelId="{D87243C0-F80D-470A-94C4-388A02B4A1BD}" type="presOf" srcId="{9866DC08-8EB7-4A3B-A458-25E920765025}" destId="{CCA295E1-A41E-4FD4-8E4D-33712CFA38E9}" srcOrd="0" destOrd="0" presId="urn:microsoft.com/office/officeart/2005/8/layout/vList2"/>
    <dgm:cxn modelId="{89A42DB5-8F57-4E55-BAA6-86CBCFAC77E9}" srcId="{9E27C23C-2C43-4290-B045-E11D0725880F}" destId="{15C3A57C-B3FC-4B56-AB45-F1B8FCACF232}" srcOrd="3" destOrd="0" parTransId="{F859ECBE-D9F9-4726-9568-4AF5919A96DD}" sibTransId="{9BE205F3-3BFF-403A-A5E0-207BE659A42D}"/>
    <dgm:cxn modelId="{557FB256-0DB4-4156-8DC0-16A1C2E691D2}" srcId="{9866DC08-8EB7-4A3B-A458-25E920765025}" destId="{9E27C23C-2C43-4290-B045-E11D0725880F}" srcOrd="0" destOrd="0" parTransId="{ACC7DF8B-DA58-4712-A6B5-22A94CB1A4F0}" sibTransId="{3FEFD635-A77D-48CD-B9DE-B8BC56A8B8FB}"/>
    <dgm:cxn modelId="{BFA7B4C6-8B74-4AC8-B755-4A20BA48952E}" type="presOf" srcId="{21FC7F33-6512-46F9-A578-B0A609B12C66}" destId="{4D10565E-954C-4F4C-9F93-F5DE529BC1D0}" srcOrd="0" destOrd="4" presId="urn:microsoft.com/office/officeart/2005/8/layout/vList2"/>
    <dgm:cxn modelId="{74828872-75D7-4E53-AB7E-B073EBD698EB}" type="presOf" srcId="{6A52EEA4-09F1-4BB7-9177-2C41FFCFFC99}" destId="{4D10565E-954C-4F4C-9F93-F5DE529BC1D0}" srcOrd="0" destOrd="1" presId="urn:microsoft.com/office/officeart/2005/8/layout/vList2"/>
    <dgm:cxn modelId="{02A7658F-2665-43BD-9117-6244BC54F3F3}" type="presOf" srcId="{15C3A57C-B3FC-4B56-AB45-F1B8FCACF232}" destId="{4D10565E-954C-4F4C-9F93-F5DE529BC1D0}" srcOrd="0" destOrd="3" presId="urn:microsoft.com/office/officeart/2005/8/layout/vList2"/>
    <dgm:cxn modelId="{BC1002A7-1213-4CE9-86AC-7BD46C7CE2A7}" type="presOf" srcId="{7AC0333A-C701-4666-BD85-BB3B8B15693B}" destId="{4D10565E-954C-4F4C-9F93-F5DE529BC1D0}" srcOrd="0" destOrd="0" presId="urn:microsoft.com/office/officeart/2005/8/layout/vList2"/>
    <dgm:cxn modelId="{E36CC525-3F51-4F1A-B28B-040EEBE2CE28}" type="presParOf" srcId="{CCA295E1-A41E-4FD4-8E4D-33712CFA38E9}" destId="{8CB5B833-C069-41DC-9D8D-DA0A6B93979F}" srcOrd="0" destOrd="0" presId="urn:microsoft.com/office/officeart/2005/8/layout/vList2"/>
    <dgm:cxn modelId="{4E67C599-5082-4FBE-994E-5C3C93E956F0}" type="presParOf" srcId="{CCA295E1-A41E-4FD4-8E4D-33712CFA38E9}" destId="{4D10565E-954C-4F4C-9F93-F5DE529BC1D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49A6F9-FBD1-478B-9F68-67C3770E0DEE}">
      <dsp:nvSpPr>
        <dsp:cNvPr id="0" name=""/>
        <dsp:cNvSpPr/>
      </dsp:nvSpPr>
      <dsp:spPr>
        <a:xfrm>
          <a:off x="0" y="236619"/>
          <a:ext cx="10515600" cy="123317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dirty="0"/>
            <a:t>List the characteristics of underserved populations and discuss the indicators used to define underserved communities.</a:t>
          </a:r>
        </a:p>
      </dsp:txBody>
      <dsp:txXfrm>
        <a:off x="60199" y="296818"/>
        <a:ext cx="10395202" cy="1112781"/>
      </dsp:txXfrm>
    </dsp:sp>
    <dsp:sp modelId="{250F3CE6-8BD0-4AE8-A46C-D5155FF96312}">
      <dsp:nvSpPr>
        <dsp:cNvPr id="0" name=""/>
        <dsp:cNvSpPr/>
      </dsp:nvSpPr>
      <dsp:spPr>
        <a:xfrm>
          <a:off x="0" y="1559079"/>
          <a:ext cx="10515600" cy="123317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3100" kern="1200" dirty="0"/>
            <a:t>Identify underserved communities using various methods.</a:t>
          </a:r>
        </a:p>
      </dsp:txBody>
      <dsp:txXfrm>
        <a:off x="60199" y="1619278"/>
        <a:ext cx="10395202" cy="1112781"/>
      </dsp:txXfrm>
    </dsp:sp>
    <dsp:sp modelId="{906D22CD-473D-46DE-8745-A50B2FFF6A3D}">
      <dsp:nvSpPr>
        <dsp:cNvPr id="0" name=""/>
        <dsp:cNvSpPr/>
      </dsp:nvSpPr>
      <dsp:spPr>
        <a:xfrm>
          <a:off x="0" y="2881539"/>
          <a:ext cx="10515600" cy="123317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dirty="0"/>
            <a:t>Interpret data to understand the transportation needs of underserved populations</a:t>
          </a:r>
        </a:p>
      </dsp:txBody>
      <dsp:txXfrm>
        <a:off x="60199" y="2941738"/>
        <a:ext cx="10395202" cy="11127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D458E2-68D4-4B1D-84EF-DC149EA1CDBC}">
      <dsp:nvSpPr>
        <dsp:cNvPr id="0" name=""/>
        <dsp:cNvSpPr/>
      </dsp:nvSpPr>
      <dsp:spPr>
        <a:xfrm>
          <a:off x="0" y="3275482"/>
          <a:ext cx="10515600" cy="107508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256" tIns="270256" rIns="270256" bIns="270256" numCol="1" spcCol="1270" anchor="ctr" anchorCtr="0">
          <a:noAutofit/>
        </a:bodyPr>
        <a:lstStyle/>
        <a:p>
          <a:pPr lvl="0" algn="ctr" defTabSz="1689100" rtl="0">
            <a:lnSpc>
              <a:spcPct val="90000"/>
            </a:lnSpc>
            <a:spcBef>
              <a:spcPct val="0"/>
            </a:spcBef>
            <a:spcAft>
              <a:spcPct val="35000"/>
            </a:spcAft>
          </a:pPr>
          <a:r>
            <a:rPr lang="en-US" sz="3800" kern="1200"/>
            <a:t>Map underserved communities</a:t>
          </a:r>
        </a:p>
      </dsp:txBody>
      <dsp:txXfrm>
        <a:off x="0" y="3275482"/>
        <a:ext cx="10515600" cy="1075086"/>
      </dsp:txXfrm>
    </dsp:sp>
    <dsp:sp modelId="{2ACB52F9-0FFA-4B80-BAB8-653536B7BF24}">
      <dsp:nvSpPr>
        <dsp:cNvPr id="0" name=""/>
        <dsp:cNvSpPr/>
      </dsp:nvSpPr>
      <dsp:spPr>
        <a:xfrm rot="10800000">
          <a:off x="0" y="1638125"/>
          <a:ext cx="10515600" cy="1653482"/>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256" tIns="270256" rIns="270256" bIns="270256" numCol="1" spcCol="1270" anchor="ctr" anchorCtr="0">
          <a:noAutofit/>
        </a:bodyPr>
        <a:lstStyle/>
        <a:p>
          <a:pPr lvl="0" algn="ctr" defTabSz="1689100" rtl="0">
            <a:lnSpc>
              <a:spcPct val="90000"/>
            </a:lnSpc>
            <a:spcBef>
              <a:spcPct val="0"/>
            </a:spcBef>
            <a:spcAft>
              <a:spcPct val="35000"/>
            </a:spcAft>
          </a:pPr>
          <a:r>
            <a:rPr lang="en-US" sz="3800" kern="1200"/>
            <a:t>Develop profiles for underserved communities</a:t>
          </a:r>
        </a:p>
      </dsp:txBody>
      <dsp:txXfrm rot="10800000">
        <a:off x="0" y="1638125"/>
        <a:ext cx="10515600" cy="1074383"/>
      </dsp:txXfrm>
    </dsp:sp>
    <dsp:sp modelId="{2F50D81E-4423-401F-A12E-44978CA94CDB}">
      <dsp:nvSpPr>
        <dsp:cNvPr id="0" name=""/>
        <dsp:cNvSpPr/>
      </dsp:nvSpPr>
      <dsp:spPr>
        <a:xfrm rot="10800000">
          <a:off x="0" y="769"/>
          <a:ext cx="10515600" cy="1653482"/>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256" tIns="270256" rIns="270256" bIns="270256" numCol="1" spcCol="1270" anchor="ctr" anchorCtr="0">
          <a:noAutofit/>
        </a:bodyPr>
        <a:lstStyle/>
        <a:p>
          <a:pPr lvl="0" algn="ctr" defTabSz="1689100" rtl="0">
            <a:lnSpc>
              <a:spcPct val="90000"/>
            </a:lnSpc>
            <a:spcBef>
              <a:spcPct val="0"/>
            </a:spcBef>
            <a:spcAft>
              <a:spcPct val="35000"/>
            </a:spcAft>
          </a:pPr>
          <a:r>
            <a:rPr lang="en-US" sz="3800" kern="1200"/>
            <a:t>Define Underserved Communities</a:t>
          </a:r>
        </a:p>
      </dsp:txBody>
      <dsp:txXfrm rot="10800000">
        <a:off x="0" y="769"/>
        <a:ext cx="10515600" cy="107438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B8E25A-CD23-4A77-8777-DCF8DC9E9F49}">
      <dsp:nvSpPr>
        <dsp:cNvPr id="0" name=""/>
        <dsp:cNvSpPr/>
      </dsp:nvSpPr>
      <dsp:spPr>
        <a:xfrm>
          <a:off x="0" y="722768"/>
          <a:ext cx="5181600" cy="1055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rtl="0">
            <a:lnSpc>
              <a:spcPct val="90000"/>
            </a:lnSpc>
            <a:spcBef>
              <a:spcPct val="0"/>
            </a:spcBef>
            <a:spcAft>
              <a:spcPct val="35000"/>
            </a:spcAft>
          </a:pPr>
          <a:r>
            <a:rPr lang="en-US" sz="4400" kern="1200" dirty="0"/>
            <a:t>Threshold-based</a:t>
          </a:r>
        </a:p>
      </dsp:txBody>
      <dsp:txXfrm>
        <a:off x="51517" y="774285"/>
        <a:ext cx="5078566" cy="952306"/>
      </dsp:txXfrm>
    </dsp:sp>
    <dsp:sp modelId="{9F9A0E1C-9285-4E75-ABA1-9565F148ED1B}">
      <dsp:nvSpPr>
        <dsp:cNvPr id="0" name=""/>
        <dsp:cNvSpPr/>
      </dsp:nvSpPr>
      <dsp:spPr>
        <a:xfrm>
          <a:off x="0" y="1904829"/>
          <a:ext cx="5181600" cy="1055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rtl="0">
            <a:lnSpc>
              <a:spcPct val="90000"/>
            </a:lnSpc>
            <a:spcBef>
              <a:spcPct val="0"/>
            </a:spcBef>
            <a:spcAft>
              <a:spcPct val="35000"/>
            </a:spcAft>
          </a:pPr>
          <a:r>
            <a:rPr lang="en-US" sz="4400" kern="1200" dirty="0"/>
            <a:t>Population-weighted</a:t>
          </a:r>
        </a:p>
      </dsp:txBody>
      <dsp:txXfrm>
        <a:off x="51517" y="1956346"/>
        <a:ext cx="5078566" cy="952306"/>
      </dsp:txXfrm>
    </dsp:sp>
    <dsp:sp modelId="{9EE73955-41AC-4F49-94DF-B6E8B66F73C0}">
      <dsp:nvSpPr>
        <dsp:cNvPr id="0" name=""/>
        <dsp:cNvSpPr/>
      </dsp:nvSpPr>
      <dsp:spPr>
        <a:xfrm>
          <a:off x="0" y="3086889"/>
          <a:ext cx="5181600" cy="1055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rtl="0">
            <a:lnSpc>
              <a:spcPct val="90000"/>
            </a:lnSpc>
            <a:spcBef>
              <a:spcPct val="0"/>
            </a:spcBef>
            <a:spcAft>
              <a:spcPct val="35000"/>
            </a:spcAft>
          </a:pPr>
          <a:r>
            <a:rPr lang="en-US" sz="4400" kern="1200" dirty="0"/>
            <a:t>Community-based</a:t>
          </a:r>
        </a:p>
      </dsp:txBody>
      <dsp:txXfrm>
        <a:off x="51517" y="3138406"/>
        <a:ext cx="5078566" cy="95230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5B833-C069-41DC-9D8D-DA0A6B93979F}">
      <dsp:nvSpPr>
        <dsp:cNvPr id="0" name=""/>
        <dsp:cNvSpPr/>
      </dsp:nvSpPr>
      <dsp:spPr>
        <a:xfrm>
          <a:off x="0" y="20211"/>
          <a:ext cx="10515600" cy="11033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l" defTabSz="2044700" rtl="0">
            <a:lnSpc>
              <a:spcPct val="90000"/>
            </a:lnSpc>
            <a:spcBef>
              <a:spcPct val="0"/>
            </a:spcBef>
            <a:spcAft>
              <a:spcPct val="35000"/>
            </a:spcAft>
          </a:pPr>
          <a:r>
            <a:rPr lang="en-US" sz="4600" kern="1200" dirty="0"/>
            <a:t>Equitable travel surveys require:</a:t>
          </a:r>
        </a:p>
      </dsp:txBody>
      <dsp:txXfrm>
        <a:off x="53859" y="74070"/>
        <a:ext cx="10407882" cy="995592"/>
      </dsp:txXfrm>
    </dsp:sp>
    <dsp:sp modelId="{4D10565E-954C-4F4C-9F93-F5DE529BC1D0}">
      <dsp:nvSpPr>
        <dsp:cNvPr id="0" name=""/>
        <dsp:cNvSpPr/>
      </dsp:nvSpPr>
      <dsp:spPr>
        <a:xfrm>
          <a:off x="0" y="1123521"/>
          <a:ext cx="10515600" cy="3142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58420" rIns="327152" bIns="58420" numCol="1" spcCol="1270" anchor="t" anchorCtr="0">
          <a:noAutofit/>
        </a:bodyPr>
        <a:lstStyle/>
        <a:p>
          <a:pPr marL="285750" lvl="1" indent="-285750" algn="l" defTabSz="1600200" rtl="0">
            <a:lnSpc>
              <a:spcPct val="90000"/>
            </a:lnSpc>
            <a:spcBef>
              <a:spcPct val="0"/>
            </a:spcBef>
            <a:spcAft>
              <a:spcPct val="20000"/>
            </a:spcAft>
            <a:buChar char="••"/>
          </a:pPr>
          <a:r>
            <a:rPr lang="en-US" sz="3600" kern="1200" dirty="0"/>
            <a:t>Transparency</a:t>
          </a:r>
        </a:p>
        <a:p>
          <a:pPr marL="285750" lvl="1" indent="-285750" algn="l" defTabSz="1600200" rtl="0">
            <a:lnSpc>
              <a:spcPct val="90000"/>
            </a:lnSpc>
            <a:spcBef>
              <a:spcPct val="0"/>
            </a:spcBef>
            <a:spcAft>
              <a:spcPct val="20000"/>
            </a:spcAft>
            <a:buChar char="••"/>
          </a:pPr>
          <a:r>
            <a:rPr lang="en-US" sz="3600" kern="1200" dirty="0"/>
            <a:t>Protection of data and privacy</a:t>
          </a:r>
        </a:p>
        <a:p>
          <a:pPr marL="285750" lvl="1" indent="-285750" algn="l" defTabSz="1600200" rtl="0">
            <a:lnSpc>
              <a:spcPct val="90000"/>
            </a:lnSpc>
            <a:spcBef>
              <a:spcPct val="0"/>
            </a:spcBef>
            <a:spcAft>
              <a:spcPct val="20000"/>
            </a:spcAft>
            <a:buChar char="••"/>
          </a:pPr>
          <a:r>
            <a:rPr lang="en-US" sz="3600" kern="1200" dirty="0"/>
            <a:t>Community engagement</a:t>
          </a:r>
        </a:p>
        <a:p>
          <a:pPr marL="285750" lvl="1" indent="-285750" algn="l" defTabSz="1600200" rtl="0">
            <a:lnSpc>
              <a:spcPct val="90000"/>
            </a:lnSpc>
            <a:spcBef>
              <a:spcPct val="0"/>
            </a:spcBef>
            <a:spcAft>
              <a:spcPct val="20000"/>
            </a:spcAft>
            <a:buChar char="••"/>
          </a:pPr>
          <a:r>
            <a:rPr lang="en-US" sz="3600" kern="1200" dirty="0"/>
            <a:t>Appropriate language use</a:t>
          </a:r>
        </a:p>
        <a:p>
          <a:pPr marL="285750" lvl="1" indent="-285750" algn="l" defTabSz="1600200" rtl="0">
            <a:lnSpc>
              <a:spcPct val="90000"/>
            </a:lnSpc>
            <a:spcBef>
              <a:spcPct val="0"/>
            </a:spcBef>
            <a:spcAft>
              <a:spcPct val="20000"/>
            </a:spcAft>
            <a:buChar char="••"/>
          </a:pPr>
          <a:r>
            <a:rPr lang="en-US" sz="3600" kern="1200" dirty="0"/>
            <a:t>Alternatives to “one-day travel diary”</a:t>
          </a:r>
        </a:p>
      </dsp:txBody>
      <dsp:txXfrm>
        <a:off x="0" y="1123521"/>
        <a:ext cx="10515600" cy="314226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E39B9E-AF2E-481C-933E-5CB1E91939B7}" type="datetimeFigureOut">
              <a:rPr lang="en-US" smtClean="0"/>
              <a:t>5/27/2022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A369A0-DCBA-4D38-AB62-88309E3BFB37}" type="slidenum">
              <a:rPr lang="en-US" smtClean="0"/>
              <a:t>‹#›</a:t>
            </a:fld>
            <a:endParaRPr lang="en-US"/>
          </a:p>
        </p:txBody>
      </p:sp>
    </p:spTree>
    <p:extLst>
      <p:ext uri="{BB962C8B-B14F-4D97-AF65-F5344CB8AC3E}">
        <p14:creationId xmlns:p14="http://schemas.microsoft.com/office/powerpoint/2010/main" val="722001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smartgrowthamerica.org/dangerous-by-design/"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ctedd.uta.edu/wp-content/uploads/2020/01/kris_final.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ctedd.uta.edu/wp-content/uploads/2020/01/kris_final.pdf"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ctedd.uta.edu/wp-content/uploads/2020/01/kris_final.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ctedd.uta.edu/wp-content/uploads/2020/01/kris_final.pdf"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a:t>
            </a:fld>
            <a:endParaRPr lang="en-US"/>
          </a:p>
        </p:txBody>
      </p:sp>
    </p:spTree>
    <p:extLst>
      <p:ext uri="{BB962C8B-B14F-4D97-AF65-F5344CB8AC3E}">
        <p14:creationId xmlns:p14="http://schemas.microsoft.com/office/powerpoint/2010/main" val="1720614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Americans With Disabilities Act of 1990 prohibits discrimination</a:t>
            </a:r>
            <a:r>
              <a:rPr lang="en-US" baseline="0" dirty="0"/>
              <a:t> on the basis of disability</a:t>
            </a:r>
            <a:endParaRPr lang="en-US" dirty="0"/>
          </a:p>
          <a:p>
            <a:endParaRPr lang="en-US" dirty="0"/>
          </a:p>
          <a:p>
            <a:r>
              <a:rPr lang="en-US" dirty="0"/>
              <a:t>Talking Points:</a:t>
            </a:r>
          </a:p>
          <a:p>
            <a:r>
              <a:rPr lang="en-US" dirty="0"/>
              <a:t>Disability,</a:t>
            </a:r>
            <a:r>
              <a:rPr lang="en-US" baseline="0" dirty="0"/>
              <a:t> as used by the Census Bureau, encompasses impairments, activity limitations, and participation restrictions a person may experience in their daily lives</a:t>
            </a:r>
            <a:endParaRPr lang="en-US" dirty="0"/>
          </a:p>
          <a:p>
            <a:r>
              <a:rPr lang="en-US" dirty="0"/>
              <a:t>Limited accessibility leaves people with disabilities out of jobs, shopping, and from being involved in society</a:t>
            </a:r>
          </a:p>
          <a:p>
            <a:r>
              <a:rPr lang="en-US" dirty="0"/>
              <a:t>Safe and accessible transportation includes consideration</a:t>
            </a:r>
            <a:r>
              <a:rPr lang="en-US" baseline="0" dirty="0"/>
              <a:t> for persons with disabilities when designing</a:t>
            </a:r>
            <a:r>
              <a:rPr lang="en-US" dirty="0"/>
              <a:t>:</a:t>
            </a:r>
          </a:p>
          <a:p>
            <a:pPr lvl="1"/>
            <a:r>
              <a:rPr lang="en-US" dirty="0"/>
              <a:t>Roadway travel lanes</a:t>
            </a:r>
          </a:p>
          <a:p>
            <a:pPr lvl="1"/>
            <a:r>
              <a:rPr lang="en-US" dirty="0"/>
              <a:t>Medians</a:t>
            </a:r>
          </a:p>
          <a:p>
            <a:pPr lvl="1"/>
            <a:r>
              <a:rPr lang="en-US" dirty="0"/>
              <a:t>Sidewalks</a:t>
            </a:r>
          </a:p>
          <a:p>
            <a:pPr lvl="1"/>
            <a:r>
              <a:rPr lang="en-US" dirty="0"/>
              <a:t>Crosswalks</a:t>
            </a:r>
          </a:p>
          <a:p>
            <a:pPr lvl="1"/>
            <a:r>
              <a:rPr lang="en-US" dirty="0"/>
              <a:t>Crossing signals</a:t>
            </a:r>
          </a:p>
          <a:p>
            <a:pPr lvl="1"/>
            <a:r>
              <a:rPr lang="en-US" dirty="0"/>
              <a:t>Curb ramps</a:t>
            </a:r>
          </a:p>
          <a:p>
            <a:r>
              <a:rPr lang="en-US" dirty="0"/>
              <a:t>And</a:t>
            </a:r>
            <a:r>
              <a:rPr lang="en-US" baseline="0" dirty="0"/>
              <a:t> providing</a:t>
            </a:r>
            <a:r>
              <a:rPr lang="en-US" dirty="0"/>
              <a:t> access to:</a:t>
            </a:r>
          </a:p>
          <a:p>
            <a:pPr lvl="1"/>
            <a:r>
              <a:rPr lang="en-US" dirty="0"/>
              <a:t>Public Transit</a:t>
            </a:r>
          </a:p>
          <a:p>
            <a:pPr lvl="1"/>
            <a:r>
              <a:rPr lang="en-US" dirty="0"/>
              <a:t>Paratransit</a:t>
            </a:r>
          </a:p>
          <a:p>
            <a:pPr lvl="1"/>
            <a:r>
              <a:rPr lang="en-US" dirty="0"/>
              <a:t>Information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r>
              <a:rPr lang="en-US" dirty="0"/>
              <a:t>The Leadership Conference Education Fund.</a:t>
            </a:r>
            <a:r>
              <a:rPr lang="en-US" baseline="0" dirty="0"/>
              <a:t> (n.d.) Equity in Transportation for People with Disabilities. </a:t>
            </a:r>
            <a:r>
              <a:rPr lang="en-US" dirty="0"/>
              <a:t>https://www.aapd.com/wp-content/uploads/2016/03/transportation-disabilities.pdf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USDOT. (2018). Travel Patterns of American Adults with Disabilities. https://www.bts.gov/sites/bts.dot.gov/files/docs/explore-topics-and-geography/topics/passenger-travel/222466/travel-patterns-american-adults-disabilities-11-26-19.pdf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 Census</a:t>
            </a:r>
            <a:r>
              <a:rPr lang="en-US" baseline="0" dirty="0"/>
              <a:t> Bureau. (2018). Americans with Disabilities: 2014. </a:t>
            </a:r>
            <a:r>
              <a:rPr lang="en-US" dirty="0"/>
              <a:t>https://www.census.gov/library/publications/2018/demo/p70-152.html </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10</a:t>
            </a:fld>
            <a:endParaRPr lang="en-US"/>
          </a:p>
        </p:txBody>
      </p:sp>
    </p:spTree>
    <p:extLst>
      <p:ext uri="{BB962C8B-B14F-4D97-AF65-F5344CB8AC3E}">
        <p14:creationId xmlns:p14="http://schemas.microsoft.com/office/powerpoint/2010/main" val="2849602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Vulnerable populations are populations</a:t>
            </a:r>
            <a:r>
              <a:rPr lang="en-US" baseline="0" dirty="0"/>
              <a:t> groups who are more likely to be killed or injured while participating in active transportation. </a:t>
            </a:r>
            <a:endParaRPr lang="en-US" dirty="0"/>
          </a:p>
          <a:p>
            <a:endParaRPr lang="en-US" dirty="0"/>
          </a:p>
          <a:p>
            <a:r>
              <a:rPr lang="en-US" dirty="0"/>
              <a:t>Talking Points:</a:t>
            </a:r>
          </a:p>
          <a:p>
            <a:r>
              <a:rPr lang="en-US" dirty="0"/>
              <a:t>Vulnerable populations are likely</a:t>
            </a:r>
            <a:r>
              <a:rPr lang="en-US" baseline="0" dirty="0"/>
              <a:t> to be those persons who rely more on active transportation (walking and cycling) and transit and therefore have greater exposure to transportation-related safety issues. </a:t>
            </a:r>
          </a:p>
          <a:p>
            <a:r>
              <a:rPr lang="en-US" baseline="0" dirty="0"/>
              <a:t>Additionally, as discussed in the previous slides, low-income neighborhoods are less likely to have adequate safety infrastructure and include elements (high volume </a:t>
            </a:r>
            <a:r>
              <a:rPr lang="en-US" baseline="0" dirty="0" err="1"/>
              <a:t>trafiic</a:t>
            </a:r>
            <a:r>
              <a:rPr lang="en-US" baseline="0" dirty="0"/>
              <a:t>, high speed roadways, etc.) the increase risk.</a:t>
            </a:r>
            <a:endParaRPr lang="en-US" dirty="0"/>
          </a:p>
          <a:p>
            <a:endParaRPr lang="en-US" dirty="0"/>
          </a:p>
          <a:p>
            <a:r>
              <a:rPr lang="en-US" baseline="0" dirty="0"/>
              <a:t>References: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Smart Growth America. (2021). Dangerous by Design </a:t>
            </a:r>
            <a:r>
              <a:rPr lang="en-US" u="sng" dirty="0">
                <a:hlinkClick r:id="rId3"/>
              </a:rPr>
              <a:t>https://smartgrowthamerica.org/dangerous-by-design/</a:t>
            </a:r>
            <a:r>
              <a:rPr lang="en-US" dirty="0"/>
              <a:t> </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11</a:t>
            </a:fld>
            <a:endParaRPr lang="en-US"/>
          </a:p>
        </p:txBody>
      </p:sp>
    </p:spTree>
    <p:extLst>
      <p:ext uri="{BB962C8B-B14F-4D97-AF65-F5344CB8AC3E}">
        <p14:creationId xmlns:p14="http://schemas.microsoft.com/office/powerpoint/2010/main" val="782520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369A0-DCBA-4D38-AB62-88309E3BFB37}" type="slidenum">
              <a:rPr lang="en-US" smtClean="0"/>
              <a:t>12</a:t>
            </a:fld>
            <a:endParaRPr lang="en-US"/>
          </a:p>
        </p:txBody>
      </p:sp>
    </p:spTree>
    <p:extLst>
      <p:ext uri="{BB962C8B-B14F-4D97-AF65-F5344CB8AC3E}">
        <p14:creationId xmlns:p14="http://schemas.microsoft.com/office/powerpoint/2010/main" val="4125933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a:t>
            </a:r>
            <a:r>
              <a:rPr lang="en-US" baseline="0" dirty="0"/>
              <a:t> Identifying communities is more than an exercise in data analysis. Community engagement is key to understanding how community members define their community and what their needs are.</a:t>
            </a:r>
            <a:endParaRPr lang="en-US" dirty="0"/>
          </a:p>
          <a:p>
            <a:endParaRPr lang="en-US" dirty="0"/>
          </a:p>
          <a:p>
            <a:r>
              <a:rPr lang="en-US" dirty="0"/>
              <a:t>Talking Points:</a:t>
            </a:r>
          </a:p>
          <a:p>
            <a:r>
              <a:rPr lang="en-US" dirty="0"/>
              <a:t>Community boundaries include:</a:t>
            </a:r>
          </a:p>
          <a:p>
            <a:pPr marL="171450" indent="-171450">
              <a:buFont typeface="Arial" panose="020B0604020202020204" pitchFamily="34" charset="0"/>
              <a:buChar char="•"/>
            </a:pPr>
            <a:r>
              <a:rPr lang="en-US" dirty="0"/>
              <a:t>Physical barriers </a:t>
            </a:r>
          </a:p>
          <a:p>
            <a:pPr marL="171450" indent="-171450">
              <a:buFont typeface="Arial" panose="020B0604020202020204" pitchFamily="34" charset="0"/>
              <a:buChar char="•"/>
            </a:pPr>
            <a:r>
              <a:rPr lang="en-US" dirty="0"/>
              <a:t>Land use patterns </a:t>
            </a:r>
          </a:p>
          <a:p>
            <a:pPr marL="171450" indent="-171450">
              <a:buFont typeface="Arial" panose="020B0604020202020204" pitchFamily="34" charset="0"/>
              <a:buChar char="•"/>
            </a:pPr>
            <a:r>
              <a:rPr lang="en-US" dirty="0"/>
              <a:t>Political or area of responsibility jurisdictions</a:t>
            </a:r>
          </a:p>
          <a:p>
            <a:pPr marL="171450" indent="-171450">
              <a:buFont typeface="Arial" panose="020B0604020202020204" pitchFamily="34" charset="0"/>
              <a:buChar char="•"/>
            </a:pPr>
            <a:r>
              <a:rPr lang="en-US" dirty="0"/>
              <a:t>Neighborhoods</a:t>
            </a:r>
          </a:p>
          <a:p>
            <a:r>
              <a:rPr lang="en-US" dirty="0"/>
              <a:t>Sub-communities</a:t>
            </a:r>
          </a:p>
          <a:p>
            <a:r>
              <a:rPr lang="en-US" dirty="0"/>
              <a:t>Economic and demographic characteristics </a:t>
            </a:r>
          </a:p>
          <a:p>
            <a:endParaRPr lang="en-US" dirty="0"/>
          </a:p>
          <a:p>
            <a:endParaRPr lang="en-US" dirty="0"/>
          </a:p>
          <a:p>
            <a:r>
              <a:rPr lang="en-US" baseline="0" dirty="0"/>
              <a:t>References:</a:t>
            </a:r>
            <a:endParaRPr lang="en-US" dirty="0"/>
          </a:p>
          <a:p>
            <a:r>
              <a:rPr lang="en-US" dirty="0"/>
              <a:t>FHWA.</a:t>
            </a:r>
            <a:r>
              <a:rPr lang="en-US" baseline="0" dirty="0"/>
              <a:t> (2018). </a:t>
            </a:r>
            <a:r>
              <a:rPr lang="en-US" dirty="0"/>
              <a:t>Community Impact Assessment: A Quick Reference for Transportation.</a:t>
            </a:r>
            <a:r>
              <a:rPr lang="en-US" baseline="0" dirty="0"/>
              <a:t> </a:t>
            </a:r>
            <a:r>
              <a:rPr lang="en-US" dirty="0"/>
              <a:t>https://www.fhwa.dot.gov/livability/cia/quick_reference/ciaguide_053118.pdf</a:t>
            </a:r>
          </a:p>
        </p:txBody>
      </p:sp>
      <p:sp>
        <p:nvSpPr>
          <p:cNvPr id="4" name="Slide Number Placeholder 3"/>
          <p:cNvSpPr>
            <a:spLocks noGrp="1"/>
          </p:cNvSpPr>
          <p:nvPr>
            <p:ph type="sldNum" sz="quarter" idx="10"/>
          </p:nvPr>
        </p:nvSpPr>
        <p:spPr/>
        <p:txBody>
          <a:bodyPr/>
          <a:lstStyle/>
          <a:p>
            <a:fld id="{F8A369A0-DCBA-4D38-AB62-88309E3BFB37}" type="slidenum">
              <a:rPr lang="en-US" smtClean="0"/>
              <a:t>13</a:t>
            </a:fld>
            <a:endParaRPr lang="en-US"/>
          </a:p>
        </p:txBody>
      </p:sp>
    </p:spTree>
    <p:extLst>
      <p:ext uri="{BB962C8B-B14F-4D97-AF65-F5344CB8AC3E}">
        <p14:creationId xmlns:p14="http://schemas.microsoft.com/office/powerpoint/2010/main" val="2877054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Community</a:t>
            </a:r>
            <a:r>
              <a:rPr lang="en-US" baseline="0" dirty="0"/>
              <a:t> characteristics are a description of the community and population.</a:t>
            </a:r>
            <a:endParaRPr lang="en-US" dirty="0"/>
          </a:p>
          <a:p>
            <a:endParaRPr lang="en-US" dirty="0"/>
          </a:p>
          <a:p>
            <a:r>
              <a:rPr lang="en-US" dirty="0"/>
              <a:t>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latin typeface="+mn-lt"/>
                <a:ea typeface="+mn-ea"/>
                <a:cs typeface="+mn-cs"/>
              </a:rPr>
              <a:t>Module 2 Probe Question #1 </a:t>
            </a:r>
            <a:r>
              <a:rPr lang="en-US" dirty="0"/>
              <a:t>(see the</a:t>
            </a:r>
            <a:r>
              <a:rPr lang="en-US" baseline="0" dirty="0"/>
              <a:t> module outline for more information):</a:t>
            </a:r>
            <a:r>
              <a:rPr lang="en-US" dirty="0"/>
              <a:t>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How does the way we define communities affect our understanding of equity? How does this translate into community assessments and project development and implementation?</a:t>
            </a:r>
            <a:endParaRPr lang="en-US" dirty="0"/>
          </a:p>
          <a:p>
            <a:endParaRPr lang="en-US" dirty="0"/>
          </a:p>
          <a:p>
            <a:r>
              <a:rPr lang="en-US" baseline="0" dirty="0"/>
              <a:t>References:</a:t>
            </a:r>
            <a:endParaRPr lang="en-US" dirty="0"/>
          </a:p>
          <a:p>
            <a:r>
              <a:rPr lang="en-US" dirty="0"/>
              <a:t>FHWA.</a:t>
            </a:r>
            <a:r>
              <a:rPr lang="en-US" baseline="0" dirty="0"/>
              <a:t> (2018). </a:t>
            </a:r>
            <a:r>
              <a:rPr lang="en-US" dirty="0"/>
              <a:t>Community Impact Assessment: A Quick Reference for Transportation.</a:t>
            </a:r>
            <a:r>
              <a:rPr lang="en-US" baseline="0" dirty="0"/>
              <a:t> </a:t>
            </a:r>
            <a:r>
              <a:rPr lang="en-US" dirty="0"/>
              <a:t>https://www.fhwa.dot.gov/livability/cia/quick_reference/ciaguide_053118.pdf</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14</a:t>
            </a:fld>
            <a:endParaRPr lang="en-US"/>
          </a:p>
        </p:txBody>
      </p:sp>
    </p:spTree>
    <p:extLst>
      <p:ext uri="{BB962C8B-B14F-4D97-AF65-F5344CB8AC3E}">
        <p14:creationId xmlns:p14="http://schemas.microsoft.com/office/powerpoint/2010/main" val="2600350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These</a:t>
            </a:r>
            <a:r>
              <a:rPr lang="en-US" baseline="0" dirty="0"/>
              <a:t> five steps are used to develop a community characteristics summary</a:t>
            </a:r>
            <a:endParaRPr lang="en-US" dirty="0"/>
          </a:p>
          <a:p>
            <a:endParaRPr lang="en-US" dirty="0"/>
          </a:p>
          <a:p>
            <a:r>
              <a:rPr lang="en-US" baseline="0" dirty="0"/>
              <a:t>References:</a:t>
            </a:r>
            <a:endParaRPr lang="en-US" dirty="0"/>
          </a:p>
          <a:p>
            <a:r>
              <a:rPr lang="en-US" dirty="0"/>
              <a:t>FHWA.</a:t>
            </a:r>
            <a:r>
              <a:rPr lang="en-US" baseline="0" dirty="0"/>
              <a:t> (2018). </a:t>
            </a:r>
            <a:r>
              <a:rPr lang="en-US" dirty="0"/>
              <a:t>Community Impact Assessment: A Quick Reference for Transportation.</a:t>
            </a:r>
            <a:r>
              <a:rPr lang="en-US" baseline="0" dirty="0"/>
              <a:t> </a:t>
            </a:r>
            <a:r>
              <a:rPr lang="en-US" dirty="0"/>
              <a:t>https://www.fhwa.dot.gov/livability/cia/quick_reference/ciaguide_053118.pdf</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15</a:t>
            </a:fld>
            <a:endParaRPr lang="en-US"/>
          </a:p>
        </p:txBody>
      </p:sp>
    </p:spTree>
    <p:extLst>
      <p:ext uri="{BB962C8B-B14F-4D97-AF65-F5344CB8AC3E}">
        <p14:creationId xmlns:p14="http://schemas.microsoft.com/office/powerpoint/2010/main" val="1000205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16</a:t>
            </a:fld>
            <a:endParaRPr lang="en-US"/>
          </a:p>
        </p:txBody>
      </p:sp>
    </p:spTree>
    <p:extLst>
      <p:ext uri="{BB962C8B-B14F-4D97-AF65-F5344CB8AC3E}">
        <p14:creationId xmlns:p14="http://schemas.microsoft.com/office/powerpoint/2010/main" val="2510071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Community profiles represent how agencies identify disadvantaged areas or those with a higher proportion of disadvantaged</a:t>
            </a:r>
            <a:r>
              <a:rPr lang="en-US" baseline="0" dirty="0"/>
              <a:t> populations</a:t>
            </a:r>
            <a:r>
              <a:rPr lang="en-US" dirty="0"/>
              <a:t> for purposes of equity analysis</a:t>
            </a:r>
          </a:p>
          <a:p>
            <a:endParaRPr lang="en-US" dirty="0"/>
          </a:p>
          <a:p>
            <a:r>
              <a:rPr lang="en-US" dirty="0"/>
              <a:t>Talking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threshold-based approach, typically based on available decennial census tract data (census tract), American Community Survey (ACS) data (census block group), and Traffic Analysis Zone (TAZ) data from models or information from travel surveys. </a:t>
            </a:r>
          </a:p>
          <a:p>
            <a:pPr marL="171450" indent="-171450">
              <a:buFont typeface="Arial" panose="020B0604020202020204" pitchFamily="34" charset="0"/>
              <a:buChar char="•"/>
            </a:pPr>
            <a:r>
              <a:rPr lang="en-US" dirty="0"/>
              <a:t>The population-weighted approach</a:t>
            </a:r>
            <a:r>
              <a:rPr lang="en-US" baseline="0" dirty="0"/>
              <a:t> (dot density) </a:t>
            </a:r>
            <a:r>
              <a:rPr lang="en-US" dirty="0"/>
              <a:t>and generates a dot for the weighted mean of a particular demographic variable for the entire study area instead of individual study census tracts, census block groups, or TAZs. For example, one dot is equal to fifteen low-income people based on actual locations. </a:t>
            </a:r>
          </a:p>
          <a:p>
            <a:pPr marL="171450" indent="-171450">
              <a:buFont typeface="Arial" panose="020B0604020202020204" pitchFamily="34" charset="0"/>
              <a:buChar char="•"/>
            </a:pPr>
            <a:r>
              <a:rPr lang="en-US" dirty="0"/>
              <a:t>The community-based approach, in which underserved communities identify their locations in the planning region. </a:t>
            </a:r>
          </a:p>
          <a:p>
            <a:endParaRPr lang="en-US" dirty="0"/>
          </a:p>
          <a:p>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Williams, K., Kramer, J., Keita, L., Deba Enomah, L., Boyd, T. (2019). Integrating equity into MPO project prioritization. </a:t>
            </a:r>
            <a:r>
              <a:rPr lang="en-US" sz="1200" u="sng" kern="1200" dirty="0">
                <a:solidFill>
                  <a:schemeClr val="tx1"/>
                </a:solidFill>
                <a:effectLst/>
                <a:latin typeface="+mn-lt"/>
                <a:ea typeface="+mn-ea"/>
                <a:cs typeface="+mn-cs"/>
                <a:hlinkClick r:id="rId3"/>
              </a:rPr>
              <a:t>https://ctedd.uta.edu/wp-content/uploads/2020/01/kris_final.pdf</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17</a:t>
            </a:fld>
            <a:endParaRPr lang="en-US"/>
          </a:p>
        </p:txBody>
      </p:sp>
    </p:spTree>
    <p:extLst>
      <p:ext uri="{BB962C8B-B14F-4D97-AF65-F5344CB8AC3E}">
        <p14:creationId xmlns:p14="http://schemas.microsoft.com/office/powerpoint/2010/main" val="42184374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The threshold-based approach identifies areas with underserved populations</a:t>
            </a:r>
            <a:r>
              <a:rPr lang="en-US" baseline="0" dirty="0"/>
              <a:t> </a:t>
            </a:r>
            <a:r>
              <a:rPr lang="en-US" dirty="0"/>
              <a:t>higher than the regional thresholds based on rates, standard deviations, z-scores, percentages, ratios, or densities</a:t>
            </a:r>
          </a:p>
          <a:p>
            <a:endParaRPr lang="en-US" dirty="0"/>
          </a:p>
          <a:p>
            <a:r>
              <a:rPr lang="en-US" dirty="0"/>
              <a:t>Talking Points:</a:t>
            </a:r>
          </a:p>
          <a:p>
            <a:r>
              <a:rPr lang="en-US" dirty="0"/>
              <a:t>The method</a:t>
            </a:r>
            <a:r>
              <a:rPr lang="en-US" baseline="0" dirty="0"/>
              <a:t> is used to identify underserved populations</a:t>
            </a:r>
            <a:r>
              <a:rPr lang="en-US" dirty="0"/>
              <a:t> in the following ways:</a:t>
            </a:r>
          </a:p>
          <a:p>
            <a:pPr marL="171450" indent="-171450">
              <a:buFont typeface="Arial" panose="020B0604020202020204" pitchFamily="34" charset="0"/>
              <a:buChar char="•"/>
            </a:pPr>
            <a:r>
              <a:rPr lang="en-US" dirty="0"/>
              <a:t>Estimating regional population thresholds to determine whether a census tract, census block group, or TAZ has a regionally significant concentration of a population of interest, disregarding tracts, block groups, or TAZs with zero population. </a:t>
            </a:r>
          </a:p>
          <a:p>
            <a:pPr marL="171450" indent="-171450">
              <a:buFont typeface="Arial" panose="020B0604020202020204" pitchFamily="34" charset="0"/>
              <a:buChar char="•"/>
            </a:pPr>
            <a:r>
              <a:rPr lang="en-US" dirty="0"/>
              <a:t>Categorizing any tract, block group, or TAZ that exceeds the regional threshold for a population group of interest as an area of concern and specifically labeling the tract, block group, or TAZ that surpasses the corresponding regional threshold as either poverty tract, minority tract, senior tract, disabled tract, etc. </a:t>
            </a:r>
          </a:p>
          <a:p>
            <a:pPr marL="171450" indent="-171450">
              <a:buFont typeface="Arial" panose="020B0604020202020204" pitchFamily="34" charset="0"/>
              <a:buChar char="•"/>
            </a:pPr>
            <a:r>
              <a:rPr lang="en-US" dirty="0"/>
              <a:t>Identifying areas (tracts, block groups, TAZs) with larger concentrations (e.g., exceedingly surpassing thresholds) of one or more groups of COCs. This can be done in different ways, such as:</a:t>
            </a:r>
          </a:p>
          <a:p>
            <a:pPr marL="628650" lvl="1" indent="-171450">
              <a:buFont typeface="Arial" panose="020B0604020202020204" pitchFamily="34" charset="0"/>
              <a:buChar char="•"/>
            </a:pPr>
            <a:r>
              <a:rPr lang="en-US" dirty="0"/>
              <a:t>Identifying areas that comprise very high percentages (higher than the slightly high) of target populations compared to the regional averages, or </a:t>
            </a:r>
          </a:p>
          <a:p>
            <a:pPr marL="628650" lvl="1" indent="-171450">
              <a:buFont typeface="Arial" panose="020B0604020202020204" pitchFamily="34" charset="0"/>
              <a:buChar char="•"/>
            </a:pPr>
            <a:r>
              <a:rPr lang="en-US" dirty="0"/>
              <a:t>Considering areas where at least 50 percent (first target areas) and 20 percent (second target areas) of the population belong to COCs regardless of regional averages (thresholds).</a:t>
            </a:r>
          </a:p>
          <a:p>
            <a:endParaRPr lang="en-US" dirty="0"/>
          </a:p>
          <a:p>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Williams, K., Kramer, J., Keita, L., Deba Enomah, L., Boyd, T. (2019). Integrating equity into MPO project prioritization. </a:t>
            </a:r>
            <a:r>
              <a:rPr lang="en-US" sz="1200" u="sng" kern="1200" dirty="0">
                <a:solidFill>
                  <a:schemeClr val="tx1"/>
                </a:solidFill>
                <a:effectLst/>
                <a:latin typeface="+mn-lt"/>
                <a:ea typeface="+mn-ea"/>
                <a:cs typeface="+mn-cs"/>
                <a:hlinkClick r:id="rId3"/>
              </a:rPr>
              <a:t>https://ctedd.uta.edu/wp-content/uploads/2020/01/kris_final.pdf</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18</a:t>
            </a:fld>
            <a:endParaRPr lang="en-US"/>
          </a:p>
        </p:txBody>
      </p:sp>
    </p:spTree>
    <p:extLst>
      <p:ext uri="{BB962C8B-B14F-4D97-AF65-F5344CB8AC3E}">
        <p14:creationId xmlns:p14="http://schemas.microsoft.com/office/powerpoint/2010/main" val="28931060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The population weighted method generates a dot for the weighted mean of a particular demographic variable for the entire study area instead of individual study census tracts, census block groups, or transportation</a:t>
            </a:r>
            <a:r>
              <a:rPr lang="en-US" baseline="0" dirty="0"/>
              <a:t> analysis zones</a:t>
            </a:r>
            <a:r>
              <a:rPr lang="en-US" dirty="0"/>
              <a:t>.</a:t>
            </a:r>
          </a:p>
          <a:p>
            <a:endParaRPr lang="en-US" dirty="0"/>
          </a:p>
          <a:p>
            <a:r>
              <a:rPr lang="en-US" baseline="0" dirty="0"/>
              <a:t>References: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Williams, K., Kramer, J., Keita, L., Deba Enomah, L., Boyd, T. (2019). Integrating equity into MPO project prioritization. </a:t>
            </a:r>
            <a:r>
              <a:rPr lang="en-US" sz="1200" u="sng" kern="1200" dirty="0">
                <a:solidFill>
                  <a:schemeClr val="tx1"/>
                </a:solidFill>
                <a:effectLst/>
                <a:latin typeface="+mn-lt"/>
                <a:ea typeface="+mn-ea"/>
                <a:cs typeface="+mn-cs"/>
                <a:hlinkClick r:id="rId3"/>
              </a:rPr>
              <a:t>https://ctedd.uta.edu/wp-content/uploads/2020/01/kris_final.pdf</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19</a:t>
            </a:fld>
            <a:endParaRPr lang="en-US"/>
          </a:p>
        </p:txBody>
      </p:sp>
    </p:spTree>
    <p:extLst>
      <p:ext uri="{BB962C8B-B14F-4D97-AF65-F5344CB8AC3E}">
        <p14:creationId xmlns:p14="http://schemas.microsoft.com/office/powerpoint/2010/main" val="904216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369A0-DCBA-4D38-AB62-88309E3BFB37}" type="slidenum">
              <a:rPr lang="en-US" smtClean="0"/>
              <a:t>2</a:t>
            </a:fld>
            <a:endParaRPr lang="en-US"/>
          </a:p>
        </p:txBody>
      </p:sp>
    </p:spTree>
    <p:extLst>
      <p:ext uri="{BB962C8B-B14F-4D97-AF65-F5344CB8AC3E}">
        <p14:creationId xmlns:p14="http://schemas.microsoft.com/office/powerpoint/2010/main" val="14708181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In the community-based method, community members identify their locations.</a:t>
            </a:r>
          </a:p>
          <a:p>
            <a:endParaRPr lang="en-US" dirty="0"/>
          </a:p>
          <a:p>
            <a:r>
              <a:rPr lang="en-US" dirty="0"/>
              <a:t>Suggestion: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Before you move to the next slide, complete the knowledge probe activity </a:t>
            </a:r>
            <a:r>
              <a:rPr lang="en-US" sz="1200" b="0" i="0" u="none" strike="noStrike" kern="1200" baseline="0" dirty="0">
                <a:solidFill>
                  <a:schemeClr val="tx1"/>
                </a:solidFill>
                <a:latin typeface="+mn-lt"/>
                <a:ea typeface="+mn-ea"/>
                <a:cs typeface="+mn-cs"/>
              </a:rPr>
              <a:t>Module 2 Probe Question #2 </a:t>
            </a:r>
            <a:r>
              <a:rPr lang="en-US" dirty="0"/>
              <a:t>(see the</a:t>
            </a:r>
            <a:r>
              <a:rPr lang="en-US" baseline="0" dirty="0"/>
              <a:t> module outline for more information):</a:t>
            </a:r>
            <a:r>
              <a:rPr lang="en-US" dirty="0"/>
              <a:t>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Compare the threshold-based method, the population-weighed method, and the community-based method. What are the pros and cons of each method for mapping and analyzing underserved communities?</a:t>
            </a:r>
            <a:endParaRPr lang="en-US" dirty="0"/>
          </a:p>
          <a:p>
            <a:endParaRPr lang="en-US" dirty="0"/>
          </a:p>
          <a:p>
            <a:r>
              <a:rPr lang="en-US" baseline="0" dirty="0"/>
              <a:t>References: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Williams, K., Kramer, J., Keita, L., Deba Enomah, L., Boyd, T. (2019). Integrating equity into MPO project prioritization. </a:t>
            </a:r>
            <a:r>
              <a:rPr lang="en-US" sz="1200" u="sng" kern="1200" dirty="0">
                <a:solidFill>
                  <a:schemeClr val="tx1"/>
                </a:solidFill>
                <a:effectLst/>
                <a:latin typeface="+mn-lt"/>
                <a:ea typeface="+mn-ea"/>
                <a:cs typeface="+mn-cs"/>
                <a:hlinkClick r:id="rId3"/>
              </a:rPr>
              <a:t>https://ctedd.uta.edu/wp-content/uploads/2020/01/kris_final.pdf</a:t>
            </a:r>
            <a:r>
              <a:rPr lang="en-US" sz="1200" kern="1200" dirty="0">
                <a:solidFill>
                  <a:schemeClr val="tx1"/>
                </a:solidFill>
                <a:effectLst/>
                <a:latin typeface="+mn-lt"/>
                <a:ea typeface="+mn-ea"/>
                <a:cs typeface="+mn-cs"/>
              </a:rPr>
              <a:t> </a:t>
            </a:r>
          </a:p>
          <a:p>
            <a:endParaRPr lang="en-US" dirty="0"/>
          </a:p>
          <a:p>
            <a:r>
              <a:rPr lang="en-US" dirty="0" err="1"/>
              <a:t>Klonner</a:t>
            </a:r>
            <a:r>
              <a:rPr lang="en-US" dirty="0"/>
              <a:t>, C., </a:t>
            </a:r>
            <a:r>
              <a:rPr lang="en-US" dirty="0" err="1"/>
              <a:t>Usón</a:t>
            </a:r>
            <a:r>
              <a:rPr lang="en-US" dirty="0"/>
              <a:t>, T.J., </a:t>
            </a:r>
            <a:r>
              <a:rPr lang="en-US" dirty="0" err="1"/>
              <a:t>Aeschbach</a:t>
            </a:r>
            <a:r>
              <a:rPr lang="en-US" dirty="0"/>
              <a:t>, N. et al. Participatory Mapping and Visualization of Local Knowledge: An Example from </a:t>
            </a:r>
            <a:r>
              <a:rPr lang="en-US" dirty="0" err="1"/>
              <a:t>Eberbach</a:t>
            </a:r>
            <a:r>
              <a:rPr lang="en-US" dirty="0"/>
              <a:t>, Germany. </a:t>
            </a:r>
            <a:r>
              <a:rPr lang="en-US" dirty="0" err="1"/>
              <a:t>Int</a:t>
            </a:r>
            <a:r>
              <a:rPr lang="en-US" dirty="0"/>
              <a:t> J Disaster Risk </a:t>
            </a:r>
            <a:r>
              <a:rPr lang="en-US" dirty="0" err="1"/>
              <a:t>Sci</a:t>
            </a:r>
            <a:r>
              <a:rPr lang="en-US" dirty="0"/>
              <a:t> 12, 56–71 (2021). https://doi.org/10.1007/s13753-020-00312-8</a:t>
            </a:r>
          </a:p>
          <a:p>
            <a:endParaRPr lang="en-US" dirty="0"/>
          </a:p>
          <a:p>
            <a:r>
              <a:rPr lang="en-US" dirty="0"/>
              <a:t>Cochrane, L, and Corbett, J. (2018). Participatory Mapping. Handbook of Communication for Development and Social Change. https://www.researchgate.net/publication/327155400_Participatory_Mapping</a:t>
            </a:r>
          </a:p>
          <a:p>
            <a:endParaRPr lang="en-US" dirty="0"/>
          </a:p>
          <a:p>
            <a:r>
              <a:rPr lang="en-US" dirty="0" err="1"/>
              <a:t>Figueiredo</a:t>
            </a:r>
            <a:r>
              <a:rPr lang="en-US" dirty="0"/>
              <a:t>, A., Zheng, F., </a:t>
            </a:r>
            <a:r>
              <a:rPr lang="en-US" dirty="0" err="1"/>
              <a:t>Nellas</a:t>
            </a:r>
            <a:r>
              <a:rPr lang="en-US" dirty="0"/>
              <a:t>, J. and Van,</a:t>
            </a:r>
            <a:r>
              <a:rPr lang="en-US" baseline="0" dirty="0"/>
              <a:t> G. (2020). Community and Participatory Mapping in Planning: </a:t>
            </a:r>
          </a:p>
          <a:p>
            <a:r>
              <a:rPr lang="en-US" baseline="0" dirty="0"/>
              <a:t>A primer on what community mapping processes are, and how they might be useful in participatory planning. </a:t>
            </a:r>
            <a:r>
              <a:rPr lang="en-US" dirty="0"/>
              <a:t>https://storymaps.arcgis.com/stories/474dbf1a1f8f491199ad0489877153b9</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20</a:t>
            </a:fld>
            <a:endParaRPr lang="en-US"/>
          </a:p>
        </p:txBody>
      </p:sp>
    </p:spTree>
    <p:extLst>
      <p:ext uri="{BB962C8B-B14F-4D97-AF65-F5344CB8AC3E}">
        <p14:creationId xmlns:p14="http://schemas.microsoft.com/office/powerpoint/2010/main" val="3237185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This method relies</a:t>
            </a:r>
            <a:r>
              <a:rPr lang="en-US" baseline="0" dirty="0"/>
              <a:t> on GIS analysis to map underserved communities.</a:t>
            </a:r>
            <a:endParaRPr lang="en-US" dirty="0"/>
          </a:p>
          <a:p>
            <a:endParaRPr lang="en-US" dirty="0"/>
          </a:p>
          <a:p>
            <a:r>
              <a:rPr lang="en-US" dirty="0"/>
              <a:t>Talking Points:</a:t>
            </a:r>
          </a:p>
          <a:p>
            <a:r>
              <a:rPr lang="en-US" dirty="0"/>
              <a:t>Collect socioeconomic and demographic information</a:t>
            </a:r>
            <a:r>
              <a:rPr lang="en-US" baseline="0" dirty="0"/>
              <a:t> to identify underserved communities. </a:t>
            </a:r>
            <a:r>
              <a:rPr lang="en-US" sz="1200" b="0" i="0" u="none" strike="noStrike" kern="1200" baseline="0" dirty="0">
                <a:solidFill>
                  <a:schemeClr val="tx1"/>
                </a:solidFill>
                <a:latin typeface="+mn-lt"/>
                <a:ea typeface="+mn-ea"/>
                <a:cs typeface="+mn-cs"/>
              </a:rPr>
              <a:t>The American Community Survey (ACS) is a key data source to identify underserved communities and generate relative concentrations of each population group. </a:t>
            </a:r>
            <a:endParaRPr lang="en-US" baseline="0" dirty="0"/>
          </a:p>
          <a:p>
            <a:r>
              <a:rPr lang="en-US" baseline="0" dirty="0"/>
              <a:t>Census and travel survey data are also frequently used at the regional level.</a:t>
            </a:r>
          </a:p>
          <a:p>
            <a:endParaRPr lang="en-US" baseline="0" dirty="0"/>
          </a:p>
          <a:p>
            <a:r>
              <a:rPr lang="en-US" baseline="0" dirty="0"/>
              <a:t>Calculate the concentration of communities of concern (COCs). In this example, the threshold-based method, which uses the regional average for selected socioeconomic variables as a threshold for the concentrations, is used. </a:t>
            </a:r>
          </a:p>
          <a:p>
            <a:endParaRPr lang="en-US" baseline="0" dirty="0"/>
          </a:p>
          <a:p>
            <a:r>
              <a:rPr lang="en-US" baseline="0" dirty="0"/>
              <a:t>Identify and visually represent areas with larger concentrations (e.g., greater than one or two standard deviations above the average) of one or more groups of COCs. </a:t>
            </a:r>
          </a:p>
          <a:p>
            <a:endParaRPr lang="en-US" dirty="0"/>
          </a:p>
          <a:p>
            <a:r>
              <a:rPr lang="en-US" sz="1200" b="0" i="0" u="none" strike="noStrike" kern="1200" baseline="0" dirty="0">
                <a:solidFill>
                  <a:schemeClr val="tx1"/>
                </a:solidFill>
                <a:latin typeface="+mn-lt"/>
                <a:ea typeface="+mn-ea"/>
                <a:cs typeface="+mn-cs"/>
              </a:rPr>
              <a:t>The resulting maps are used to analyze potential project impacts on each specific population. The results may also be combined into a composite map that identifies concentrations of COCs in the region for more general analyses. </a:t>
            </a:r>
          </a:p>
          <a:p>
            <a:endParaRPr lang="en-US" sz="1200" b="0" i="0" u="none" strike="noStrike" kern="1200" baseline="0" dirty="0">
              <a:solidFill>
                <a:schemeClr val="tx1"/>
              </a:solidFill>
              <a:latin typeface="+mn-lt"/>
              <a:ea typeface="+mn-ea"/>
              <a:cs typeface="+mn-cs"/>
            </a:endParaRPr>
          </a:p>
          <a:p>
            <a:r>
              <a:rPr lang="en-US" dirty="0"/>
              <a:t>A low to moderate concentration of COCs is any block group with one or two variables that exceed the countywide average by at least one standard deviation. </a:t>
            </a:r>
          </a:p>
          <a:p>
            <a:r>
              <a:rPr lang="en-US" dirty="0"/>
              <a:t>A high concentration of COCs is any block group with three or more variables that exceed the countywide average by at least one standard deviation. </a:t>
            </a:r>
          </a:p>
          <a:p>
            <a:endParaRPr lang="en-US" baseline="0" dirty="0"/>
          </a:p>
          <a:p>
            <a:r>
              <a:rPr lang="en-US" dirty="0"/>
              <a:t>Low to moderate concentration of COCs</a:t>
            </a:r>
          </a:p>
          <a:p>
            <a:pPr lvl="1"/>
            <a:r>
              <a:rPr lang="en-US" dirty="0"/>
              <a:t>One or two variables that exceed the countywide average by at least one standard deviation. </a:t>
            </a:r>
          </a:p>
          <a:p>
            <a:r>
              <a:rPr lang="en-US" dirty="0"/>
              <a:t>High concentration of COCs</a:t>
            </a:r>
          </a:p>
          <a:p>
            <a:pPr lvl="1"/>
            <a:r>
              <a:rPr lang="en-US" dirty="0"/>
              <a:t>Three or more variables that exceed the countywide average by at least one standard deviation. </a:t>
            </a:r>
          </a:p>
          <a:p>
            <a:endParaRPr lang="en-US" baseline="0" dirty="0"/>
          </a:p>
          <a:p>
            <a:r>
              <a:rPr lang="en-US" dirty="0"/>
              <a:t>References:</a:t>
            </a:r>
          </a:p>
          <a:p>
            <a:r>
              <a:rPr lang="en-US" dirty="0"/>
              <a:t>Williams, K.,</a:t>
            </a:r>
            <a:r>
              <a:rPr lang="en-US" baseline="0" dirty="0"/>
              <a:t> Boyd, T., Keita, Y., and Kramer, J. (2021). Transportation equity toolkit. https://www.cutr.usf.edu/2021/09/transportation-equity-toolkit/ </a:t>
            </a:r>
            <a:endParaRPr lang="en-US"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0D40B47B-69FA-544F-B884-A6DBDB8E475B}" type="slidenum">
              <a:rPr lang="en-US" smtClean="0"/>
              <a:t>21</a:t>
            </a:fld>
            <a:endParaRPr lang="en-US" dirty="0"/>
          </a:p>
        </p:txBody>
      </p:sp>
    </p:spTree>
    <p:extLst>
      <p:ext uri="{BB962C8B-B14F-4D97-AF65-F5344CB8AC3E}">
        <p14:creationId xmlns:p14="http://schemas.microsoft.com/office/powerpoint/2010/main" val="7235736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22</a:t>
            </a:fld>
            <a:endParaRPr lang="en-US"/>
          </a:p>
        </p:txBody>
      </p:sp>
    </p:spTree>
    <p:extLst>
      <p:ext uri="{BB962C8B-B14F-4D97-AF65-F5344CB8AC3E}">
        <p14:creationId xmlns:p14="http://schemas.microsoft.com/office/powerpoint/2010/main" val="11521301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Inventories</a:t>
            </a:r>
            <a:r>
              <a:rPr lang="en-US" baseline="0" dirty="0"/>
              <a:t> are developed using a variety of data sources and are supplemented with field studies.</a:t>
            </a:r>
            <a:endParaRPr lang="en-US" dirty="0"/>
          </a:p>
          <a:p>
            <a:endParaRPr lang="en-US" dirty="0"/>
          </a:p>
          <a:p>
            <a:r>
              <a:rPr lang="en-US" dirty="0"/>
              <a:t>Talking Points:</a:t>
            </a:r>
          </a:p>
          <a:p>
            <a:r>
              <a:rPr lang="en-US" dirty="0"/>
              <a:t>GIS is most commonly</a:t>
            </a:r>
            <a:r>
              <a:rPr lang="en-US" baseline="0" dirty="0"/>
              <a:t> used to identify gaps in the network, key destinations, crash locations, and other elements of the system.</a:t>
            </a:r>
          </a:p>
          <a:p>
            <a:r>
              <a:rPr lang="en-US" baseline="0" dirty="0"/>
              <a:t>Walk audits and/or virtual tour using tools such as Google Maps or Google Earth can be used to develop a more detailed understanding of the environment and transportation conditions. </a:t>
            </a:r>
          </a:p>
          <a:p>
            <a:endParaRPr lang="en-US" baseline="0" dirty="0"/>
          </a:p>
          <a:p>
            <a:r>
              <a:rPr lang="en-US" dirty="0"/>
              <a:t>Needs assessment methods include:</a:t>
            </a:r>
          </a:p>
          <a:p>
            <a:pPr marL="171450" indent="-171450">
              <a:buFont typeface="Arial" panose="020B0604020202020204" pitchFamily="34" charset="0"/>
              <a:buChar char="•"/>
            </a:pPr>
            <a:r>
              <a:rPr lang="en-US" dirty="0"/>
              <a:t>GIS analysis and mapping</a:t>
            </a:r>
          </a:p>
          <a:p>
            <a:pPr marL="171450" indent="-171450">
              <a:buFont typeface="Arial" panose="020B0604020202020204" pitchFamily="34" charset="0"/>
              <a:buChar char="•"/>
            </a:pPr>
            <a:r>
              <a:rPr lang="en-US" dirty="0"/>
              <a:t>Modeling</a:t>
            </a:r>
          </a:p>
          <a:p>
            <a:pPr marL="171450" indent="-171450">
              <a:buFont typeface="Arial" panose="020B0604020202020204" pitchFamily="34" charset="0"/>
              <a:buChar char="•"/>
            </a:pPr>
            <a:r>
              <a:rPr lang="en-US" dirty="0"/>
              <a:t>Field work</a:t>
            </a:r>
          </a:p>
          <a:p>
            <a:pPr marL="171450" indent="-171450">
              <a:buFont typeface="Arial" panose="020B0604020202020204" pitchFamily="34" charset="0"/>
              <a:buChar char="•"/>
            </a:pPr>
            <a:r>
              <a:rPr lang="en-US" dirty="0"/>
              <a:t>Observation</a:t>
            </a:r>
          </a:p>
          <a:p>
            <a:pPr marL="171450" indent="-171450">
              <a:buFont typeface="Arial" panose="020B0604020202020204" pitchFamily="34" charset="0"/>
              <a:buChar char="•"/>
            </a:pPr>
            <a:r>
              <a:rPr lang="en-US" dirty="0"/>
              <a:t>Community input </a:t>
            </a:r>
          </a:p>
          <a:p>
            <a:r>
              <a:rPr lang="en-US" dirty="0"/>
              <a:t>Needs assessment data sources include:</a:t>
            </a:r>
          </a:p>
          <a:p>
            <a:pPr marL="171450" indent="-171450">
              <a:buFont typeface="Arial" panose="020B0604020202020204" pitchFamily="34" charset="0"/>
              <a:buChar char="•"/>
            </a:pPr>
            <a:r>
              <a:rPr lang="en-US" dirty="0"/>
              <a:t>U.S. Census data</a:t>
            </a:r>
          </a:p>
          <a:p>
            <a:pPr marL="171450" indent="-171450">
              <a:buFont typeface="Arial" panose="020B0604020202020204" pitchFamily="34" charset="0"/>
              <a:buChar char="•"/>
            </a:pPr>
            <a:r>
              <a:rPr lang="en-US" dirty="0"/>
              <a:t>Census LEHD Origin-Destination Employment Statistics </a:t>
            </a:r>
          </a:p>
          <a:p>
            <a:pPr marL="171450" indent="-171450">
              <a:buFont typeface="Arial" panose="020B0604020202020204" pitchFamily="34" charset="0"/>
              <a:buChar char="•"/>
            </a:pPr>
            <a:r>
              <a:rPr lang="en-US" dirty="0"/>
              <a:t>U.S. EPA Smart Location Data </a:t>
            </a:r>
          </a:p>
          <a:p>
            <a:pPr marL="171450" indent="-171450">
              <a:buFont typeface="Arial" panose="020B0604020202020204" pitchFamily="34" charset="0"/>
              <a:buChar char="•"/>
            </a:pPr>
            <a:r>
              <a:rPr lang="en-US" dirty="0"/>
              <a:t>U.S. EPA EJSCREEN </a:t>
            </a:r>
          </a:p>
          <a:p>
            <a:pPr marL="171450" indent="-171450">
              <a:buFont typeface="Arial" panose="020B0604020202020204" pitchFamily="34" charset="0"/>
              <a:buChar char="•"/>
            </a:pPr>
            <a:r>
              <a:rPr lang="en-US" dirty="0"/>
              <a:t>Open Trip Planner </a:t>
            </a:r>
          </a:p>
          <a:p>
            <a:pPr marL="171450" indent="-171450">
              <a:buFont typeface="Arial" panose="020B0604020202020204" pitchFamily="34" charset="0"/>
              <a:buChar char="•"/>
            </a:pPr>
            <a:r>
              <a:rPr lang="en-US" dirty="0"/>
              <a:t>Model data </a:t>
            </a:r>
          </a:p>
          <a:p>
            <a:endParaRPr lang="en-US" dirty="0"/>
          </a:p>
          <a:p>
            <a:r>
              <a:rPr lang="en-US" baseline="0"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Williams, K.,</a:t>
            </a:r>
            <a:r>
              <a:rPr lang="en-US" baseline="0" dirty="0"/>
              <a:t> Boyd, T., Keita, Y., and Kramer, J. (2021). Transportation equity toolkit. https://www.cutr.usf.edu/2021/09/transportation-equity-toolkit/ </a:t>
            </a:r>
            <a:endParaRPr lang="en-US" dirty="0"/>
          </a:p>
          <a:p>
            <a:endParaRPr lang="en-US" dirty="0"/>
          </a:p>
        </p:txBody>
      </p:sp>
      <p:sp>
        <p:nvSpPr>
          <p:cNvPr id="4" name="Slide Number Placeholder 3"/>
          <p:cNvSpPr>
            <a:spLocks noGrp="1"/>
          </p:cNvSpPr>
          <p:nvPr>
            <p:ph type="sldNum" sz="quarter" idx="10"/>
          </p:nvPr>
        </p:nvSpPr>
        <p:spPr/>
        <p:txBody>
          <a:bodyPr/>
          <a:lstStyle/>
          <a:p>
            <a:fld id="{0D40B47B-69FA-544F-B884-A6DBDB8E475B}" type="slidenum">
              <a:rPr lang="en-US" smtClean="0"/>
              <a:t>23</a:t>
            </a:fld>
            <a:endParaRPr lang="en-US" dirty="0"/>
          </a:p>
        </p:txBody>
      </p:sp>
    </p:spTree>
    <p:extLst>
      <p:ext uri="{BB962C8B-B14F-4D97-AF65-F5344CB8AC3E}">
        <p14:creationId xmlns:p14="http://schemas.microsoft.com/office/powerpoint/2010/main" val="30699569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t>
            </a:r>
          </a:p>
          <a:p>
            <a:endParaRPr lang="en-US" dirty="0"/>
          </a:p>
          <a:p>
            <a:r>
              <a:rPr lang="en-US" dirty="0"/>
              <a:t>Talking Points:</a:t>
            </a:r>
          </a:p>
          <a:p>
            <a:r>
              <a:rPr lang="en-US" dirty="0"/>
              <a:t>Evaluates access to jobs and essential services in underserved communities such as:</a:t>
            </a:r>
          </a:p>
          <a:p>
            <a:pPr marL="171450" lvl="0" indent="-171450">
              <a:buFont typeface="Arial" panose="020B0604020202020204" pitchFamily="34" charset="0"/>
              <a:buChar char="•"/>
            </a:pPr>
            <a:r>
              <a:rPr lang="en-US" dirty="0"/>
              <a:t>Shopping</a:t>
            </a:r>
          </a:p>
          <a:p>
            <a:pPr marL="171450" lvl="0" indent="-171450">
              <a:buFont typeface="Arial" panose="020B0604020202020204" pitchFamily="34" charset="0"/>
              <a:buChar char="•"/>
            </a:pPr>
            <a:r>
              <a:rPr lang="en-US" dirty="0"/>
              <a:t>Healthcare</a:t>
            </a:r>
          </a:p>
          <a:p>
            <a:pPr marL="171450" lvl="0" indent="-171450">
              <a:buFont typeface="Arial" panose="020B0604020202020204" pitchFamily="34" charset="0"/>
              <a:buChar char="•"/>
            </a:pPr>
            <a:r>
              <a:rPr lang="en-US" dirty="0"/>
              <a:t>Community services</a:t>
            </a:r>
          </a:p>
          <a:p>
            <a:pPr marL="171450" lvl="0" indent="-171450">
              <a:buFont typeface="Arial" panose="020B0604020202020204" pitchFamily="34" charset="0"/>
              <a:buChar char="•"/>
            </a:pPr>
            <a:r>
              <a:rPr lang="en-US" dirty="0"/>
              <a:t>Educational facilities</a:t>
            </a:r>
          </a:p>
          <a:p>
            <a:pPr marL="171450" lvl="0" indent="-171450">
              <a:buFont typeface="Arial" panose="020B0604020202020204" pitchFamily="34" charset="0"/>
              <a:buChar char="•"/>
            </a:pPr>
            <a:r>
              <a:rPr lang="en-US" dirty="0"/>
              <a:t>Grocery stores</a:t>
            </a:r>
          </a:p>
          <a:p>
            <a:r>
              <a:rPr lang="en-US" dirty="0"/>
              <a:t>Focuses on transit access and active transportation including walking and cycling</a:t>
            </a:r>
          </a:p>
          <a:p>
            <a:r>
              <a:rPr lang="en-US" dirty="0"/>
              <a:t>Used to tailor transportation investments to community needs.</a:t>
            </a:r>
          </a:p>
          <a:p>
            <a:r>
              <a:rPr lang="en-US" dirty="0"/>
              <a:t>Produces a list of recommendations for safety, transit access, and bicycle and sidewalk improvements.</a:t>
            </a:r>
          </a:p>
          <a:p>
            <a:endParaRPr lang="en-US" dirty="0"/>
          </a:p>
          <a:p>
            <a:r>
              <a:rPr lang="en-US" baseline="0" dirty="0"/>
              <a:t>References:</a:t>
            </a:r>
            <a:endParaRPr lang="en-US" dirty="0"/>
          </a:p>
          <a:p>
            <a:r>
              <a:rPr lang="en-US" dirty="0"/>
              <a:t>Williams, K., and Golub, A.</a:t>
            </a:r>
            <a:r>
              <a:rPr lang="en-US" baseline="0" dirty="0"/>
              <a:t> (2017). Evaluating the distributional effects of regional transportation plans and projects. https://pdxscholar.library.pdx.edu/cgi/viewcontent.cgi?article=1139&amp;context=trec_reports </a:t>
            </a:r>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24</a:t>
            </a:fld>
            <a:endParaRPr lang="en-US"/>
          </a:p>
        </p:txBody>
      </p:sp>
    </p:spTree>
    <p:extLst>
      <p:ext uri="{BB962C8B-B14F-4D97-AF65-F5344CB8AC3E}">
        <p14:creationId xmlns:p14="http://schemas.microsoft.com/office/powerpoint/2010/main" val="12226450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t>
            </a:r>
            <a:r>
              <a:rPr lang="en-US" sz="1200" b="0" i="0" kern="1200" dirty="0">
                <a:solidFill>
                  <a:schemeClr val="tx1"/>
                </a:solidFill>
                <a:effectLst/>
                <a:latin typeface="+mn-lt"/>
                <a:ea typeface="+mn-ea"/>
                <a:cs typeface="+mn-cs"/>
              </a:rPr>
              <a:t>The Polk TPO has conducted a series of Neighborhood Mobility Audits for communities in traditionally underserved areas.</a:t>
            </a:r>
            <a:endParaRPr lang="en-US" dirty="0"/>
          </a:p>
          <a:p>
            <a:endParaRPr lang="en-US" dirty="0"/>
          </a:p>
          <a:p>
            <a:r>
              <a:rPr lang="en-US" dirty="0"/>
              <a:t>Talking Points: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Each index results in a score for the neighborhood</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The individual index scores can then be used to tailor the transportation infrastructure investments to each community.  An overall Mobility Index score (a cumulative score of the individual scores calculated for each of the five noted indices) is additionally derived to convey the overall mobility level of the subject neighborhood and provide a method to compare mobility levels as well as to prioritize improvements across neighborhoods within Polk County.</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At the conclusion of each audit, TPO staff conducted public outreach efforts in each neighborhood with a combination of in-person interviews (greeting and talking to residents at a neighborhood store and asking how they got there, etc.) and written questionnaires.</a:t>
            </a:r>
          </a:p>
          <a:p>
            <a:endParaRPr lang="en-US" dirty="0"/>
          </a:p>
          <a:p>
            <a:r>
              <a:rPr lang="en-US" dirty="0"/>
              <a:t>References:</a:t>
            </a:r>
          </a:p>
          <a:p>
            <a:r>
              <a:rPr lang="en-US" dirty="0"/>
              <a:t>Polk</a:t>
            </a:r>
            <a:r>
              <a:rPr lang="en-US" baseline="0" dirty="0"/>
              <a:t> TPO. (n.d.). Neighborhood mobility audits. https://polktpo.com/what-we-do/our-planning-documents/neighborhood-mobility-audits </a:t>
            </a:r>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25</a:t>
            </a:fld>
            <a:endParaRPr lang="en-US"/>
          </a:p>
        </p:txBody>
      </p:sp>
    </p:spTree>
    <p:extLst>
      <p:ext uri="{BB962C8B-B14F-4D97-AF65-F5344CB8AC3E}">
        <p14:creationId xmlns:p14="http://schemas.microsoft.com/office/powerpoint/2010/main" val="38749502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a:t>
            </a:r>
            <a:r>
              <a:rPr lang="en-US" sz="1200" b="0" i="0" kern="1200" dirty="0">
                <a:solidFill>
                  <a:schemeClr val="tx1"/>
                </a:solidFill>
                <a:effectLst/>
                <a:latin typeface="+mn-lt"/>
                <a:ea typeface="+mn-ea"/>
                <a:cs typeface="+mn-cs"/>
              </a:rPr>
              <a:t>The Polk TPO has conducted a series of Neighborhood Mobility Audits for communities in traditionally underserved areas.</a:t>
            </a:r>
            <a:endParaRPr lang="en-US" dirty="0"/>
          </a:p>
          <a:p>
            <a:endParaRPr lang="en-US" dirty="0"/>
          </a:p>
          <a:p>
            <a:r>
              <a:rPr lang="en-US" dirty="0"/>
              <a:t>Talking Points:</a:t>
            </a:r>
          </a:p>
          <a:p>
            <a:r>
              <a:rPr lang="en-US" sz="1200" b="0" i="0" kern="1200" dirty="0">
                <a:solidFill>
                  <a:schemeClr val="tx1"/>
                </a:solidFill>
                <a:effectLst/>
                <a:latin typeface="+mn-lt"/>
                <a:ea typeface="+mn-ea"/>
                <a:cs typeface="+mn-cs"/>
              </a:rPr>
              <a:t>Polk TPO, Florida - Created a Mobility Index, along with a unified methodology for analyzing access to essential services on a neighborhood by neighborhood basis, primarily focusing on “traditionally underserved” or “historically disadvantaged” communities.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indices presented within each mobility audit (including the resulting score for the neighborhood) include: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Walking Access,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Biking Access,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Transit Connectivity,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Gaps,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Barriers, and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Mobility (which summarizes the results of the five above-noted indices).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Pedestrian and bicycle access was measured by network connectivity, development density, diversity of land uses, and the number of destinations within a certain distance (1/4 mile for pedestrians, 1 mile for bicycles).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Transit connectivity was measured by the location, frequency, and intensity of transit service.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Network gaps and barriers were measured by gaps in connectivity (e.g. sidewalk gaps) and the presence of hindrances to walking and cycling (Polk TPO, 2015d).</a:t>
            </a:r>
          </a:p>
          <a:p>
            <a:endParaRPr lang="en-US" dirty="0"/>
          </a:p>
          <a:p>
            <a:r>
              <a:rPr lang="en-US" dirty="0"/>
              <a:t>References:</a:t>
            </a:r>
          </a:p>
          <a:p>
            <a:r>
              <a:rPr lang="en-US" dirty="0"/>
              <a:t>Polk</a:t>
            </a:r>
            <a:r>
              <a:rPr lang="en-US" baseline="0" dirty="0"/>
              <a:t> TPO. (n.d.). Neighborhood mobility audits. https://polktpo.com/what-we-do/our-planning-documents/neighborhood-mobility-audits </a:t>
            </a:r>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26</a:t>
            </a:fld>
            <a:endParaRPr lang="en-US"/>
          </a:p>
        </p:txBody>
      </p:sp>
    </p:spTree>
    <p:extLst>
      <p:ext uri="{BB962C8B-B14F-4D97-AF65-F5344CB8AC3E}">
        <p14:creationId xmlns:p14="http://schemas.microsoft.com/office/powerpoint/2010/main" val="2319088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Travel surveys can be effective tools for collecting mobility data, but it</a:t>
            </a:r>
            <a:r>
              <a:rPr lang="en-US" baseline="0" dirty="0"/>
              <a:t> is pertinent that surveys are equitable and accessible to underserved communities</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Talking Points:</a:t>
            </a:r>
          </a:p>
          <a:p>
            <a:pPr lvl="0" rtl="0"/>
            <a:r>
              <a:rPr lang="en-US" dirty="0"/>
              <a:t>Accessibility of household travel surveys to low-income communities and communities of color requires:</a:t>
            </a:r>
          </a:p>
          <a:p>
            <a:pPr marL="171450" lvl="0" indent="-171450" rtl="0">
              <a:buFont typeface="Arial" panose="020B0604020202020204" pitchFamily="34" charset="0"/>
              <a:buChar char="•"/>
            </a:pPr>
            <a:r>
              <a:rPr lang="en-US" dirty="0"/>
              <a:t>Increased transparency: purpose of data collection efforts and use of data</a:t>
            </a:r>
          </a:p>
          <a:p>
            <a:pPr marL="171450" lvl="0" indent="-171450" rtl="0">
              <a:buFont typeface="Arial" panose="020B0604020202020204" pitchFamily="34" charset="0"/>
              <a:buChar char="•"/>
            </a:pPr>
            <a:r>
              <a:rPr lang="en-US" dirty="0"/>
              <a:t>Protect data and privacy: how will data be stored and accessed</a:t>
            </a:r>
          </a:p>
          <a:p>
            <a:pPr marL="171450" lvl="0" indent="-171450" rtl="0">
              <a:buFont typeface="Arial" panose="020B0604020202020204" pitchFamily="34" charset="0"/>
              <a:buChar char="•"/>
            </a:pPr>
            <a:r>
              <a:rPr lang="en-US" dirty="0"/>
              <a:t>Community engagement</a:t>
            </a:r>
          </a:p>
          <a:p>
            <a:pPr marL="171450" lvl="0" indent="-171450" rtl="0">
              <a:buFont typeface="Arial" panose="020B0604020202020204" pitchFamily="34" charset="0"/>
              <a:buChar char="•"/>
            </a:pPr>
            <a:r>
              <a:rPr lang="en-US" dirty="0"/>
              <a:t>Language use: culturally relevant questions and language </a:t>
            </a:r>
          </a:p>
          <a:p>
            <a:pPr marL="171450" lvl="0" indent="-171450" rtl="0">
              <a:buFont typeface="Arial" panose="020B0604020202020204" pitchFamily="34" charset="0"/>
              <a:buChar char="•"/>
            </a:pPr>
            <a:r>
              <a:rPr lang="en-US" dirty="0"/>
              <a:t>Seek out alternatives to “one-day travel diary”: one-day snapshots of travel behaviors do not capture all transportation behaviors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r>
              <a:rPr lang="en-US" dirty="0" err="1"/>
              <a:t>Lubitow</a:t>
            </a:r>
            <a:r>
              <a:rPr lang="en-US" dirty="0"/>
              <a:t>, A., McGee, J., </a:t>
            </a:r>
            <a:r>
              <a:rPr lang="en-US" dirty="0" err="1"/>
              <a:t>Lievanos</a:t>
            </a:r>
            <a:r>
              <a:rPr lang="en-US" dirty="0"/>
              <a:t>, R. (2019). Advancing Transportation Equity through Inclusive Travel Survey Data Methods. https://nitc.trec.pdx.edu/news/advancing-transportation-equity-through-inclusive-travel-survey-data-methods</a:t>
            </a:r>
          </a:p>
        </p:txBody>
      </p:sp>
      <p:sp>
        <p:nvSpPr>
          <p:cNvPr id="4" name="Slide Number Placeholder 3"/>
          <p:cNvSpPr>
            <a:spLocks noGrp="1"/>
          </p:cNvSpPr>
          <p:nvPr>
            <p:ph type="sldNum" sz="quarter" idx="5"/>
          </p:nvPr>
        </p:nvSpPr>
        <p:spPr/>
        <p:txBody>
          <a:bodyPr/>
          <a:lstStyle/>
          <a:p>
            <a:fld id="{F8A369A0-DCBA-4D38-AB62-88309E3BFB37}" type="slidenum">
              <a:rPr lang="en-US" smtClean="0"/>
              <a:t>27</a:t>
            </a:fld>
            <a:endParaRPr lang="en-US"/>
          </a:p>
        </p:txBody>
      </p:sp>
    </p:spTree>
    <p:extLst>
      <p:ext uri="{BB962C8B-B14F-4D97-AF65-F5344CB8AC3E}">
        <p14:creationId xmlns:p14="http://schemas.microsoft.com/office/powerpoint/2010/main" val="21714653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Community</a:t>
            </a:r>
            <a:r>
              <a:rPr lang="en-US" baseline="0" dirty="0"/>
              <a:t> engagement is critical in transportation practice and is key to advancing equity in underserved communities.</a:t>
            </a:r>
            <a:endParaRPr lang="en-US" dirty="0"/>
          </a:p>
          <a:p>
            <a:endParaRPr lang="en-US" dirty="0"/>
          </a:p>
          <a:p>
            <a:r>
              <a:rPr lang="en-US" baseline="0" dirty="0"/>
              <a:t>References:</a:t>
            </a:r>
            <a:endParaRPr lang="en-US" dirty="0"/>
          </a:p>
          <a:p>
            <a:r>
              <a:rPr lang="en-US" dirty="0" err="1"/>
              <a:t>Ezike</a:t>
            </a:r>
            <a:r>
              <a:rPr lang="en-US" dirty="0"/>
              <a:t>, R., </a:t>
            </a:r>
            <a:r>
              <a:rPr lang="en-US" dirty="0" err="1"/>
              <a:t>Tatian</a:t>
            </a:r>
            <a:r>
              <a:rPr lang="en-US" dirty="0"/>
              <a:t>, P. and Velasco, G. (2020). Defining “Communities of Concern” in Transportation Planning A Review of How Planners Identify Underserved Communities.</a:t>
            </a:r>
            <a:r>
              <a:rPr lang="en-US" baseline="0" dirty="0"/>
              <a:t> </a:t>
            </a:r>
            <a:r>
              <a:rPr lang="en-US" dirty="0"/>
              <a:t>https://www.urban.org/sites/default/files/publication/102746/defining-communities-of-concern-in-transportation-planning_1.pdf</a:t>
            </a:r>
          </a:p>
        </p:txBody>
      </p:sp>
      <p:sp>
        <p:nvSpPr>
          <p:cNvPr id="4" name="Slide Number Placeholder 3"/>
          <p:cNvSpPr>
            <a:spLocks noGrp="1"/>
          </p:cNvSpPr>
          <p:nvPr>
            <p:ph type="sldNum" sz="quarter" idx="5"/>
          </p:nvPr>
        </p:nvSpPr>
        <p:spPr/>
        <p:txBody>
          <a:bodyPr/>
          <a:lstStyle/>
          <a:p>
            <a:fld id="{F8A369A0-DCBA-4D38-AB62-88309E3BFB37}" type="slidenum">
              <a:rPr lang="en-US" smtClean="0"/>
              <a:t>28</a:t>
            </a:fld>
            <a:endParaRPr lang="en-US"/>
          </a:p>
        </p:txBody>
      </p:sp>
    </p:spTree>
    <p:extLst>
      <p:ext uri="{BB962C8B-B14F-4D97-AF65-F5344CB8AC3E}">
        <p14:creationId xmlns:p14="http://schemas.microsoft.com/office/powerpoint/2010/main" val="614840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a:t>
            </a:r>
            <a:r>
              <a:rPr lang="en-US" baseline="0" dirty="0"/>
              <a:t> Message: identifying underserved communities require an understanding of equity, equity criteria, and the populations within a community.</a:t>
            </a:r>
          </a:p>
          <a:p>
            <a:endParaRPr lang="en-US" baseline="0" dirty="0"/>
          </a:p>
          <a:p>
            <a:r>
              <a:rPr lang="en-US" baseline="0" dirty="0"/>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There are three key steps to identify underserved communities.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The first is to define the indicators and thresholds that comprise underserved communities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The second is to assess the community develop a profile of the community’s characteristics. This profile typically includes socio-demographic information, community resources, commute mode share and commute patterns, health statistics, access to employment and education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Finally, the location of underserved communities can be visually represented through mapping processes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These steps and their elements are described throughout this PowerPoint</a:t>
            </a:r>
          </a:p>
          <a:p>
            <a:endParaRPr lang="en-US" baseline="0" dirty="0"/>
          </a:p>
          <a:p>
            <a:r>
              <a:rPr lang="en-US" baseline="0"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Williams, K.,</a:t>
            </a:r>
            <a:r>
              <a:rPr lang="en-US" baseline="0" dirty="0"/>
              <a:t> Boyd, T., Keita, Y., and Kramer, J. (2021). Transportation equity toolkit. https://www.cutr.usf.edu/2021/09/transportation-equity-toolkit/ </a:t>
            </a:r>
            <a:endParaRPr lang="en-US" dirty="0"/>
          </a:p>
          <a:p>
            <a:endParaRPr lang="en-US" baseline="0" dirty="0"/>
          </a:p>
        </p:txBody>
      </p:sp>
      <p:sp>
        <p:nvSpPr>
          <p:cNvPr id="4" name="Slide Number Placeholder 3"/>
          <p:cNvSpPr>
            <a:spLocks noGrp="1"/>
          </p:cNvSpPr>
          <p:nvPr>
            <p:ph type="sldNum" sz="quarter" idx="10"/>
          </p:nvPr>
        </p:nvSpPr>
        <p:spPr/>
        <p:txBody>
          <a:bodyPr/>
          <a:lstStyle/>
          <a:p>
            <a:fld id="{F8A369A0-DCBA-4D38-AB62-88309E3BFB37}" type="slidenum">
              <a:rPr lang="en-US" smtClean="0"/>
              <a:t>3</a:t>
            </a:fld>
            <a:endParaRPr lang="en-US"/>
          </a:p>
        </p:txBody>
      </p:sp>
    </p:spTree>
    <p:extLst>
      <p:ext uri="{BB962C8B-B14F-4D97-AF65-F5344CB8AC3E}">
        <p14:creationId xmlns:p14="http://schemas.microsoft.com/office/powerpoint/2010/main" val="3082123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F8A369A0-DCBA-4D38-AB62-88309E3BFB37}" type="slidenum">
              <a:rPr lang="en-US" smtClean="0"/>
              <a:t>4</a:t>
            </a:fld>
            <a:endParaRPr lang="en-US"/>
          </a:p>
        </p:txBody>
      </p:sp>
    </p:spTree>
    <p:extLst>
      <p:ext uri="{BB962C8B-B14F-4D97-AF65-F5344CB8AC3E}">
        <p14:creationId xmlns:p14="http://schemas.microsoft.com/office/powerpoint/2010/main" val="836562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Underserved communities are</a:t>
            </a:r>
            <a:r>
              <a:rPr lang="en-US" baseline="0" dirty="0"/>
              <a:t> </a:t>
            </a:r>
            <a:r>
              <a:rPr lang="en-US" dirty="0"/>
              <a:t>populations sharing a particular characteristic, as well as geographic communities, who have been systematically denied a full opportunity to participate in aspects of economic, social, and civic life. The effects of transportation on underserved communities include quality of life, accessibility, displacement, compounding impacts of safety and security, and public involvement. Therefore, the focus of the equity analysis is</a:t>
            </a:r>
            <a:r>
              <a:rPr lang="en-US" baseline="0" dirty="0"/>
              <a:t> on underserved populations.</a:t>
            </a:r>
            <a:endParaRPr lang="en-US" dirty="0"/>
          </a:p>
          <a:p>
            <a:endParaRPr lang="en-US" dirty="0"/>
          </a:p>
          <a:p>
            <a:r>
              <a:rPr lang="en-US" dirty="0"/>
              <a:t>Talking Points: </a:t>
            </a:r>
          </a:p>
          <a:p>
            <a:r>
              <a:rPr lang="en-US" baseline="0" dirty="0"/>
              <a:t>Depending on the context, underserved groups may also be referred to as priority populations, target populations, communities of concern, disadvantaged populations, or vulnerable populations. For example, the term target populations is used during Environmental Justice (EJ) analyses, conducted by Metropolitan Planning Organizations (MPOs), to identify low-income and minority communities, but this term may be expanded to include other groups as determined by the MPO. </a:t>
            </a:r>
          </a:p>
          <a:p>
            <a:endParaRPr lang="en-US" baseline="0" dirty="0"/>
          </a:p>
          <a:p>
            <a:r>
              <a:rPr lang="en-US" sz="1200" b="0" i="0" u="none" strike="noStrike" kern="1200" baseline="0" dirty="0">
                <a:latin typeface="+mn-lt"/>
                <a:ea typeface="+mn-ea"/>
                <a:cs typeface="+mn-cs"/>
              </a:rPr>
              <a:t>Some underserved populations include:</a:t>
            </a:r>
          </a:p>
          <a:p>
            <a:pPr marL="171450" indent="-171450">
              <a:buFont typeface="Arial" panose="020B0604020202020204" pitchFamily="34" charset="0"/>
              <a:buChar char="•"/>
            </a:pPr>
            <a:r>
              <a:rPr lang="en-US" sz="1200" b="0" i="0" u="none" strike="noStrike" kern="1200" baseline="0" dirty="0">
                <a:latin typeface="+mn-lt"/>
                <a:ea typeface="+mn-ea"/>
                <a:cs typeface="+mn-cs"/>
              </a:rPr>
              <a:t>Low-income households </a:t>
            </a:r>
          </a:p>
          <a:p>
            <a:pPr marL="171450" indent="-171450">
              <a:buFont typeface="Arial" panose="020B0604020202020204" pitchFamily="34" charset="0"/>
              <a:buChar char="•"/>
            </a:pPr>
            <a:r>
              <a:rPr lang="en-US" sz="1200" b="0" i="0" u="none" strike="noStrike" kern="1200" baseline="0" dirty="0">
                <a:latin typeface="+mn-lt"/>
                <a:ea typeface="+mn-ea"/>
                <a:cs typeface="+mn-cs"/>
              </a:rPr>
              <a:t>Zero-vehicle households </a:t>
            </a:r>
          </a:p>
          <a:p>
            <a:pPr marL="171450" indent="-171450">
              <a:buFont typeface="Arial" panose="020B0604020202020204" pitchFamily="34" charset="0"/>
              <a:buChar char="•"/>
            </a:pPr>
            <a:r>
              <a:rPr lang="en-US" sz="1200" b="0" i="0" u="none" strike="noStrike" kern="1200" baseline="0" dirty="0">
                <a:latin typeface="+mn-lt"/>
                <a:ea typeface="+mn-ea"/>
                <a:cs typeface="+mn-cs"/>
              </a:rPr>
              <a:t>Racial or ethnic minorities </a:t>
            </a:r>
          </a:p>
          <a:p>
            <a:pPr marL="171450" indent="-171450">
              <a:buFont typeface="Arial" panose="020B0604020202020204" pitchFamily="34" charset="0"/>
              <a:buChar char="•"/>
            </a:pPr>
            <a:r>
              <a:rPr lang="en-US" sz="1200" b="0" i="0" u="none" strike="noStrike" kern="1200" baseline="0" dirty="0">
                <a:latin typeface="+mn-lt"/>
                <a:ea typeface="+mn-ea"/>
                <a:cs typeface="+mn-cs"/>
              </a:rPr>
              <a:t>Older persons </a:t>
            </a:r>
          </a:p>
          <a:p>
            <a:pPr marL="171450" indent="-171450">
              <a:buFont typeface="Arial" panose="020B0604020202020204" pitchFamily="34" charset="0"/>
              <a:buChar char="•"/>
            </a:pPr>
            <a:r>
              <a:rPr lang="en-US" sz="1200" b="0" i="0" u="none" strike="noStrike" kern="1200" baseline="0" dirty="0">
                <a:latin typeface="+mn-lt"/>
                <a:ea typeface="+mn-ea"/>
                <a:cs typeface="+mn-cs"/>
              </a:rPr>
              <a:t>Youth </a:t>
            </a:r>
          </a:p>
          <a:p>
            <a:pPr marL="171450" indent="-171450">
              <a:buFont typeface="Arial" panose="020B0604020202020204" pitchFamily="34" charset="0"/>
              <a:buChar char="•"/>
            </a:pPr>
            <a:r>
              <a:rPr lang="en-US" sz="1200" b="0" i="0" u="none" strike="noStrike" kern="1200" baseline="0" dirty="0">
                <a:latin typeface="+mn-lt"/>
                <a:ea typeface="+mn-ea"/>
                <a:cs typeface="+mn-cs"/>
              </a:rPr>
              <a:t>Limited English Proficiency (LEP) </a:t>
            </a:r>
          </a:p>
          <a:p>
            <a:pPr marL="171450" indent="-171450">
              <a:buFont typeface="Arial" panose="020B0604020202020204" pitchFamily="34" charset="0"/>
              <a:buChar char="•"/>
            </a:pPr>
            <a:r>
              <a:rPr lang="en-US" sz="1200" b="0" i="0" u="none" strike="noStrike" kern="1200" baseline="0" dirty="0">
                <a:latin typeface="+mn-lt"/>
                <a:ea typeface="+mn-ea"/>
                <a:cs typeface="+mn-cs"/>
              </a:rPr>
              <a:t>Disability </a:t>
            </a:r>
          </a:p>
          <a:p>
            <a:pPr marL="171450" indent="-171450">
              <a:buFont typeface="Arial" panose="020B0604020202020204" pitchFamily="34" charset="0"/>
              <a:buChar char="•"/>
            </a:pPr>
            <a:r>
              <a:rPr lang="en-US" sz="1200" b="0" i="0" u="none" strike="noStrike" kern="1200" baseline="0" dirty="0">
                <a:latin typeface="+mn-lt"/>
                <a:ea typeface="+mn-ea"/>
                <a:cs typeface="+mn-cs"/>
              </a:rPr>
              <a:t>Female head of household </a:t>
            </a:r>
          </a:p>
          <a:p>
            <a:pPr marL="171450" indent="-171450">
              <a:buFont typeface="Arial" panose="020B0604020202020204" pitchFamily="34" charset="0"/>
              <a:buChar char="•"/>
            </a:pPr>
            <a:r>
              <a:rPr lang="en-US" sz="1200" b="0" i="0" u="none" strike="noStrike" kern="1200" baseline="0" dirty="0">
                <a:latin typeface="+mn-lt"/>
                <a:ea typeface="+mn-ea"/>
                <a:cs typeface="+mn-cs"/>
              </a:rPr>
              <a:t>Single-parent households </a:t>
            </a:r>
          </a:p>
          <a:p>
            <a:pPr marL="171450" indent="-171450">
              <a:buFont typeface="Arial" panose="020B0604020202020204" pitchFamily="34" charset="0"/>
              <a:buChar char="•"/>
            </a:pPr>
            <a:r>
              <a:rPr lang="en-US" sz="1200" b="0" i="0" u="none" strike="noStrike" kern="1200" baseline="0" dirty="0">
                <a:latin typeface="+mn-lt"/>
                <a:ea typeface="+mn-ea"/>
                <a:cs typeface="+mn-cs"/>
              </a:rPr>
              <a:t>Households receiving food stamps </a:t>
            </a:r>
          </a:p>
          <a:p>
            <a:pPr marL="171450" indent="-171450">
              <a:buFont typeface="Arial" panose="020B0604020202020204" pitchFamily="34" charset="0"/>
              <a:buChar char="•"/>
            </a:pPr>
            <a:r>
              <a:rPr lang="en-US" sz="1200" b="0" i="0" u="none" strike="noStrike" kern="1200" baseline="0" dirty="0">
                <a:latin typeface="+mn-lt"/>
                <a:ea typeface="+mn-ea"/>
                <a:cs typeface="+mn-cs"/>
              </a:rPr>
              <a:t>Households in neighborhoods with low to medium home values </a:t>
            </a:r>
          </a:p>
          <a:p>
            <a:pPr marL="171450" indent="-171450">
              <a:buFont typeface="Arial" panose="020B0604020202020204" pitchFamily="34" charset="0"/>
              <a:buChar char="•"/>
            </a:pPr>
            <a:r>
              <a:rPr lang="en-US" sz="1200" b="0" i="0" u="none" strike="noStrike" kern="1200" baseline="0" dirty="0">
                <a:latin typeface="+mn-lt"/>
                <a:ea typeface="+mn-ea"/>
                <a:cs typeface="+mn-cs"/>
              </a:rPr>
              <a:t>Households where the head has no high school education </a:t>
            </a:r>
          </a:p>
          <a:p>
            <a:pPr marL="171450" indent="-171450">
              <a:buFont typeface="Arial" panose="020B0604020202020204" pitchFamily="34" charset="0"/>
              <a:buChar char="•"/>
            </a:pPr>
            <a:r>
              <a:rPr lang="en-US" sz="1200" b="0" i="0" u="none" strike="noStrike" kern="1200" baseline="0" dirty="0">
                <a:latin typeface="+mn-lt"/>
                <a:ea typeface="+mn-ea"/>
                <a:cs typeface="+mn-cs"/>
              </a:rPr>
              <a:t>Rent-burdened households or renters paying more than 50 percent of their household income on housing </a:t>
            </a:r>
          </a:p>
          <a:p>
            <a:pPr marL="171450" indent="-171450">
              <a:buFont typeface="Arial" panose="020B0604020202020204" pitchFamily="34" charset="0"/>
              <a:buChar char="•"/>
            </a:pPr>
            <a:r>
              <a:rPr lang="en-US" sz="1200" b="0" i="0" u="none" strike="noStrike" kern="1200" baseline="0" dirty="0">
                <a:latin typeface="+mn-lt"/>
                <a:ea typeface="+mn-ea"/>
                <a:cs typeface="+mn-cs"/>
              </a:rPr>
              <a:t>LGBTO+ community</a:t>
            </a:r>
          </a:p>
          <a:p>
            <a:endParaRPr lang="en-US" sz="1200" b="0" i="0" u="none" strike="noStrike" kern="1200" baseline="0" dirty="0">
              <a:latin typeface="+mn-lt"/>
              <a:ea typeface="+mn-ea"/>
              <a:cs typeface="+mn-cs"/>
            </a:endParaRPr>
          </a:p>
          <a:p>
            <a:r>
              <a:rPr lang="en-US" sz="1200" b="0" i="0" u="none" strike="noStrike" kern="1200" baseline="0" dirty="0">
                <a:latin typeface="+mn-lt"/>
                <a:ea typeface="+mn-ea"/>
                <a:cs typeface="+mn-cs"/>
              </a:rPr>
              <a:t>Some of these variables are described in the following slides.</a:t>
            </a:r>
          </a:p>
          <a:p>
            <a:endParaRPr lang="en-US" sz="1200" b="0" i="0" u="none" strike="noStrike" kern="1200" baseline="0" dirty="0">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Variables</a:t>
            </a:r>
            <a:r>
              <a:rPr lang="en-US" baseline="0" dirty="0" smtClean="0"/>
              <a:t> and </a:t>
            </a:r>
            <a:r>
              <a:rPr lang="en-US" baseline="0" dirty="0"/>
              <a:t>metrics for identifying underserved communities are provided as a handout in the Transportation Equity Curriculum Guidance Document.</a:t>
            </a:r>
            <a:endParaRPr lang="en-US" dirty="0"/>
          </a:p>
          <a:p>
            <a:endParaRPr lang="en-US" sz="1200" b="0" i="0" u="none" strike="noStrike" kern="1200" baseline="0" dirty="0">
              <a:latin typeface="+mn-lt"/>
              <a:ea typeface="+mn-ea"/>
              <a:cs typeface="+mn-cs"/>
            </a:endParaRPr>
          </a:p>
          <a:p>
            <a:r>
              <a:rPr lang="en-US" sz="1200" b="0" i="0" u="none" strike="noStrike" kern="1200" baseline="0" dirty="0">
                <a:latin typeface="+mn-lt"/>
                <a:ea typeface="+mn-ea"/>
                <a:cs typeface="+mn-cs"/>
              </a:rPr>
              <a:t>References: </a:t>
            </a:r>
          </a:p>
          <a:p>
            <a:r>
              <a:rPr lang="en-US" sz="1200" b="0" i="0" u="none" strike="noStrike" kern="1200" baseline="0" dirty="0">
                <a:latin typeface="+mn-lt"/>
                <a:ea typeface="+mn-ea"/>
                <a:cs typeface="+mn-cs"/>
              </a:rPr>
              <a:t>Williams, K., J. Kramer, Y. Keita, L. Deba Enomah, and T. Boyd. (2019). Integrating Equity into MPO Project Prioritization. Center for Transportation Equity, Decisions, and Dollars, CTEDD Project No. 018-03.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Williams, K.,</a:t>
            </a:r>
            <a:r>
              <a:rPr lang="en-US" baseline="0" dirty="0"/>
              <a:t> Boyd, T., Keita, Y., and Kramer, J. (2021). Transportation equity toolkit. https://www.cutr.usf.edu/2021/09/transportation-equity-toolkit/ </a:t>
            </a:r>
            <a:endParaRPr lang="en-US" dirty="0"/>
          </a:p>
          <a:p>
            <a:endParaRPr lang="en-US" sz="1200" b="0" i="0" u="none" strike="noStrike" kern="1200" baseline="0" dirty="0">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8A369A0-DCBA-4D38-AB62-88309E3BFB37}" type="slidenum">
              <a:rPr lang="en-US" smtClean="0"/>
              <a:t>5</a:t>
            </a:fld>
            <a:endParaRPr lang="en-US"/>
          </a:p>
        </p:txBody>
      </p:sp>
    </p:spTree>
    <p:extLst>
      <p:ext uri="{BB962C8B-B14F-4D97-AF65-F5344CB8AC3E}">
        <p14:creationId xmlns:p14="http://schemas.microsoft.com/office/powerpoint/2010/main" val="1392698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Demographics are used</a:t>
            </a:r>
            <a:r>
              <a:rPr lang="en-US" baseline="0" dirty="0"/>
              <a:t> to measure the population.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Talking Points:</a:t>
            </a:r>
          </a:p>
          <a:p>
            <a:r>
              <a:rPr lang="en-US" dirty="0"/>
              <a:t>Equity in transportation includes</a:t>
            </a:r>
            <a:r>
              <a:rPr lang="en-US" baseline="0" dirty="0"/>
              <a:t> consideration for various population groups, which can be better understood through demographic analysis</a:t>
            </a:r>
          </a:p>
          <a:p>
            <a:r>
              <a:rPr lang="en-US" baseline="0" dirty="0"/>
              <a:t>Information collected through these analysis can identify who uses which modes and facilities (e.g., transit), which groups receive the share of benefits and burdens on transportation investments, etc.</a:t>
            </a:r>
          </a:p>
          <a:p>
            <a:r>
              <a:rPr lang="en-US" baseline="0" dirty="0"/>
              <a:t>It can also inform public involvement strategies to identify the most effective techniques and if additional resources are need. For example, during community meetings, there may be a need for child care, an interpreter, variable meeting times, etc.</a:t>
            </a:r>
          </a:p>
          <a:p>
            <a:endParaRPr lang="en-US" dirty="0"/>
          </a:p>
          <a:p>
            <a:r>
              <a:rPr lang="en-US" baseline="0" dirty="0"/>
              <a:t>References</a:t>
            </a:r>
            <a:r>
              <a:rPr lang="en-US" dirty="0"/>
              <a:t>: </a:t>
            </a:r>
          </a:p>
          <a:p>
            <a:r>
              <a:rPr lang="en-US" dirty="0" err="1"/>
              <a:t>Litman</a:t>
            </a:r>
            <a:r>
              <a:rPr lang="en-US" dirty="0"/>
              <a:t>, T. (2022).</a:t>
            </a:r>
            <a:r>
              <a:rPr lang="en-US" baseline="0" dirty="0"/>
              <a:t> Evaluating transportation equity: Guidance for incorporating distributional impacts in transport planning. </a:t>
            </a:r>
            <a:r>
              <a:rPr lang="en-US" dirty="0"/>
              <a:t>https://www.vtpi.org/equity.pdf </a:t>
            </a:r>
          </a:p>
          <a:p>
            <a:endParaRPr lang="en-US" dirty="0"/>
          </a:p>
          <a:p>
            <a:r>
              <a:rPr lang="en-US" dirty="0"/>
              <a:t>APTA.</a:t>
            </a:r>
            <a:r>
              <a:rPr lang="en-US" baseline="0" dirty="0"/>
              <a:t> (n.d.). Who rides public transportation. </a:t>
            </a:r>
            <a:r>
              <a:rPr lang="en-US" dirty="0"/>
              <a:t>https://www.apta.com/wp-content/uploads/Resources/resources/reportsandpublications/Documents/APTA-Who-Rides-Public-Transportation-2017.pdf</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6</a:t>
            </a:fld>
            <a:endParaRPr lang="en-US"/>
          </a:p>
        </p:txBody>
      </p:sp>
    </p:spTree>
    <p:extLst>
      <p:ext uri="{BB962C8B-B14F-4D97-AF65-F5344CB8AC3E}">
        <p14:creationId xmlns:p14="http://schemas.microsoft.com/office/powerpoint/2010/main" val="631307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There are disparities between racial groups for access to opportunity, health</a:t>
            </a:r>
            <a:r>
              <a:rPr lang="en-US" baseline="0" dirty="0"/>
              <a:t> outcomes and safety impacts resulting from transportation, an many other transportation-</a:t>
            </a:r>
            <a:r>
              <a:rPr lang="en-US" baseline="0" dirty="0" err="1"/>
              <a:t>realated</a:t>
            </a:r>
            <a:r>
              <a:rPr lang="en-US" baseline="0" dirty="0"/>
              <a:t> factors.</a:t>
            </a:r>
            <a:endParaRPr lang="en-US" dirty="0"/>
          </a:p>
          <a:p>
            <a:endParaRPr lang="en-US" dirty="0"/>
          </a:p>
          <a:p>
            <a:r>
              <a:rPr lang="en-US" dirty="0"/>
              <a:t>Talking Points:</a:t>
            </a:r>
          </a:p>
          <a:p>
            <a:r>
              <a:rPr lang="en-US" dirty="0"/>
              <a:t>High proportions of minority groups use public transportation</a:t>
            </a:r>
          </a:p>
          <a:p>
            <a:r>
              <a:rPr lang="en-US" dirty="0"/>
              <a:t>Highway projects in minority communities have resulted in communities being separated or destroyed</a:t>
            </a:r>
          </a:p>
          <a:p>
            <a:endParaRPr lang="en-US" dirty="0"/>
          </a:p>
          <a:p>
            <a:r>
              <a:rPr lang="en-US" baseline="0" dirty="0"/>
              <a:t>References</a:t>
            </a:r>
            <a:endParaRPr lang="en-US" dirty="0"/>
          </a:p>
          <a:p>
            <a:r>
              <a:rPr lang="en-US" dirty="0"/>
              <a:t>U.S.</a:t>
            </a:r>
            <a:r>
              <a:rPr lang="en-US" baseline="0" dirty="0"/>
              <a:t> Census Bureau. (n.d.) About the topic of race. </a:t>
            </a:r>
            <a:r>
              <a:rPr lang="en-US" dirty="0"/>
              <a:t>https://www.census.gov/topics/population/race/about.html</a:t>
            </a:r>
          </a:p>
          <a:p>
            <a:endParaRPr lang="en-US" dirty="0"/>
          </a:p>
          <a:p>
            <a:r>
              <a:rPr lang="en-US" dirty="0"/>
              <a:t>Sanchez, T., </a:t>
            </a:r>
            <a:r>
              <a:rPr lang="en-US" dirty="0" err="1"/>
              <a:t>Stolz</a:t>
            </a:r>
            <a:r>
              <a:rPr lang="en-US" dirty="0"/>
              <a:t>, R., and Ma, J. (2003). Moving to equity: Addressing inequitable</a:t>
            </a:r>
            <a:r>
              <a:rPr lang="en-US" baseline="0" dirty="0"/>
              <a:t> effects of transportation policies on minorities. </a:t>
            </a:r>
            <a:r>
              <a:rPr lang="en-US" dirty="0"/>
              <a:t>https://civilrightsproject.ucla.edu/research/metro-and-regional-inequalities/transportation/moving-to-equity-addressing-inequitable-effects-of-transportation-policies-on-minorities/sanchez-moving-to-equity-transportation-policies.pdf </a:t>
            </a:r>
          </a:p>
        </p:txBody>
      </p:sp>
      <p:sp>
        <p:nvSpPr>
          <p:cNvPr id="4" name="Slide Number Placeholder 3"/>
          <p:cNvSpPr>
            <a:spLocks noGrp="1"/>
          </p:cNvSpPr>
          <p:nvPr>
            <p:ph type="sldNum" sz="quarter" idx="10"/>
          </p:nvPr>
        </p:nvSpPr>
        <p:spPr/>
        <p:txBody>
          <a:bodyPr/>
          <a:lstStyle/>
          <a:p>
            <a:fld id="{F8A369A0-DCBA-4D38-AB62-88309E3BFB37}" type="slidenum">
              <a:rPr lang="en-US" smtClean="0"/>
              <a:t>7</a:t>
            </a:fld>
            <a:endParaRPr lang="en-US"/>
          </a:p>
        </p:txBody>
      </p:sp>
    </p:spTree>
    <p:extLst>
      <p:ext uri="{BB962C8B-B14F-4D97-AF65-F5344CB8AC3E}">
        <p14:creationId xmlns:p14="http://schemas.microsoft.com/office/powerpoint/2010/main" val="3254148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Low-income</a:t>
            </a:r>
            <a:r>
              <a:rPr lang="en-US" baseline="0" dirty="0"/>
              <a:t> households spend a greater proportion of income on housing and transportation costs. Low-income communities are less likely to have some adequate street lights, sidewalks, or traffic calming features. </a:t>
            </a:r>
            <a:endParaRPr lang="en-US" dirty="0"/>
          </a:p>
          <a:p>
            <a:endParaRPr lang="en-US" dirty="0"/>
          </a:p>
          <a:p>
            <a:r>
              <a:rPr lang="en-US" dirty="0"/>
              <a:t>Talking Points:</a:t>
            </a:r>
          </a:p>
          <a:p>
            <a:pPr marL="171450" indent="-171450">
              <a:buFont typeface="Arial" panose="020B0604020202020204" pitchFamily="34" charset="0"/>
              <a:buChar char="•"/>
            </a:pPr>
            <a:r>
              <a:rPr lang="en-US" dirty="0"/>
              <a:t>13% of U.S. households have an income below the poverty threshold for a 4-person</a:t>
            </a:r>
            <a:r>
              <a:rPr lang="en-US" baseline="0" dirty="0"/>
              <a:t> household</a:t>
            </a:r>
            <a:endParaRPr lang="en-US" dirty="0"/>
          </a:p>
          <a:p>
            <a:pPr marL="171450" indent="-171450">
              <a:buFont typeface="Arial" panose="020B0604020202020204" pitchFamily="34" charset="0"/>
              <a:buChar char="•"/>
            </a:pPr>
            <a:r>
              <a:rPr lang="en-US" dirty="0"/>
              <a:t>U.S. investment in transportation infrastructure favors cars and highways</a:t>
            </a:r>
          </a:p>
          <a:p>
            <a:pPr marL="628650" lvl="1" indent="-171450">
              <a:buFont typeface="Arial" panose="020B0604020202020204" pitchFamily="34" charset="0"/>
              <a:buChar char="•"/>
            </a:pPr>
            <a:r>
              <a:rPr lang="en-US" dirty="0"/>
              <a:t>Those who cannot afford cars often lack transportation options</a:t>
            </a:r>
          </a:p>
          <a:p>
            <a:pPr marL="628650" lvl="1" indent="-171450">
              <a:buFont typeface="Arial" panose="020B0604020202020204" pitchFamily="34" charset="0"/>
              <a:buChar char="•"/>
            </a:pPr>
            <a:r>
              <a:rPr lang="en-US" dirty="0"/>
              <a:t>Low-income neighborhoods are less likely to have adequate safety features such as lighting, sidewalks, crosswalks, and traffic calming strategies.</a:t>
            </a:r>
          </a:p>
          <a:p>
            <a:pPr marL="628650" lvl="1" indent="-171450">
              <a:buFont typeface="Arial" panose="020B0604020202020204" pitchFamily="34" charset="0"/>
              <a:buChar char="•"/>
            </a:pPr>
            <a:r>
              <a:rPr lang="en-US" dirty="0"/>
              <a:t>Lower income families rely more heavily on transit</a:t>
            </a:r>
          </a:p>
          <a:p>
            <a:pPr marL="628650" lvl="1" indent="-171450">
              <a:buFont typeface="Arial" panose="020B0604020202020204" pitchFamily="34" charset="0"/>
              <a:buChar char="•"/>
            </a:pPr>
            <a:r>
              <a:rPr lang="en-US" dirty="0"/>
              <a:t>21% of transit using households below the poverty threshold</a:t>
            </a:r>
          </a:p>
          <a:p>
            <a:endParaRPr lang="en-US" dirty="0"/>
          </a:p>
          <a:p>
            <a:r>
              <a:rPr lang="en-US" baseline="0" dirty="0"/>
              <a:t>References</a:t>
            </a:r>
            <a:r>
              <a:rPr lang="en-US" dirty="0"/>
              <a:t>: </a:t>
            </a:r>
          </a:p>
          <a:p>
            <a:r>
              <a:rPr lang="en-US" dirty="0"/>
              <a:t>APTA.</a:t>
            </a:r>
            <a:r>
              <a:rPr lang="en-US" baseline="0" dirty="0"/>
              <a:t> (n.d.). Who rides public transportation. </a:t>
            </a:r>
            <a:r>
              <a:rPr lang="en-US" dirty="0"/>
              <a:t>https://www.apta.com/wp-content/uploads/Resources/resources/reportsandpublications/Documents/APTA-Who-Rides-Public-Transportation-2017.pdf</a:t>
            </a:r>
          </a:p>
          <a:p>
            <a:endParaRPr lang="en-US" dirty="0"/>
          </a:p>
          <a:p>
            <a:r>
              <a:rPr lang="en-US" dirty="0"/>
              <a:t>ASPE. (2021). U.S. Federal Poverty Guidelines Used to Determine Financial Eligibility for Certain Federal Programs. https://aspe.hhs.gov/topics/poverty-economic-mobility/poverty-guidelines/prior-hhs-poverty-guidelines-federal-register-references/2021-poverty-guidelines</a:t>
            </a:r>
          </a:p>
          <a:p>
            <a:endParaRPr lang="en-US" dirty="0"/>
          </a:p>
        </p:txBody>
      </p:sp>
      <p:sp>
        <p:nvSpPr>
          <p:cNvPr id="4" name="Slide Number Placeholder 3"/>
          <p:cNvSpPr>
            <a:spLocks noGrp="1"/>
          </p:cNvSpPr>
          <p:nvPr>
            <p:ph type="sldNum" sz="quarter" idx="10"/>
          </p:nvPr>
        </p:nvSpPr>
        <p:spPr/>
        <p:txBody>
          <a:bodyPr/>
          <a:lstStyle/>
          <a:p>
            <a:fld id="{F8A369A0-DCBA-4D38-AB62-88309E3BFB37}" type="slidenum">
              <a:rPr lang="en-US" smtClean="0"/>
              <a:t>8</a:t>
            </a:fld>
            <a:endParaRPr lang="en-US"/>
          </a:p>
        </p:txBody>
      </p:sp>
    </p:spTree>
    <p:extLst>
      <p:ext uri="{BB962C8B-B14F-4D97-AF65-F5344CB8AC3E}">
        <p14:creationId xmlns:p14="http://schemas.microsoft.com/office/powerpoint/2010/main" val="39891273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Key Message: Language and information barriers</a:t>
            </a:r>
            <a:r>
              <a:rPr lang="en-US" baseline="0" dirty="0"/>
              <a:t> can prohibit meaningful engagement for limited English proficiency persons</a:t>
            </a:r>
            <a:endParaRPr lang="en-US" dirty="0"/>
          </a:p>
          <a:p>
            <a:endParaRPr lang="en-US" dirty="0"/>
          </a:p>
          <a:p>
            <a:r>
              <a:rPr lang="en-US" dirty="0"/>
              <a:t>Talking Points:</a:t>
            </a:r>
          </a:p>
          <a:p>
            <a:r>
              <a:rPr lang="en-US" dirty="0"/>
              <a:t>U.S. DOT uses a Four Factor Analysis to ensure meaningful access for LEP persons:</a:t>
            </a:r>
          </a:p>
          <a:p>
            <a:pPr marL="685800" lvl="1" indent="-228600">
              <a:buFont typeface="+mj-lt"/>
              <a:buAutoNum type="arabicPeriod"/>
            </a:pPr>
            <a:r>
              <a:rPr lang="en-US" dirty="0"/>
              <a:t>The number or proportion of LEP persons eligible to be served or likely to be encountered by a program, activity, or service of the recipient or grantee.</a:t>
            </a:r>
          </a:p>
          <a:p>
            <a:pPr marL="685800" lvl="1" indent="-228600">
              <a:buFont typeface="+mj-lt"/>
              <a:buAutoNum type="arabicPeriod"/>
            </a:pPr>
            <a:r>
              <a:rPr lang="en-US" dirty="0"/>
              <a:t>The frequency with which LEP individuals come in contact with the program.</a:t>
            </a:r>
          </a:p>
          <a:p>
            <a:pPr marL="685800" lvl="1" indent="-228600">
              <a:buFont typeface="+mj-lt"/>
              <a:buAutoNum type="arabicPeriod"/>
            </a:pPr>
            <a:r>
              <a:rPr lang="en-US" dirty="0"/>
              <a:t>The nature and importance of the program, activity, or service provided by the recipient to people’s lives.</a:t>
            </a:r>
          </a:p>
          <a:p>
            <a:pPr marL="685800" lvl="1" indent="-228600">
              <a:buFont typeface="+mj-lt"/>
              <a:buAutoNum type="arabicPeriod"/>
            </a:pPr>
            <a:r>
              <a:rPr lang="en-US" dirty="0"/>
              <a:t>The resources available to the recipient and costs.</a:t>
            </a:r>
          </a:p>
          <a:p>
            <a:endParaRPr lang="en-US" dirty="0"/>
          </a:p>
          <a:p>
            <a:r>
              <a:rPr lang="en-US" sz="1200" b="1" i="0" kern="1200" dirty="0">
                <a:solidFill>
                  <a:schemeClr val="tx1"/>
                </a:solidFill>
                <a:effectLst/>
                <a:latin typeface="+mn-lt"/>
                <a:ea typeface="+mn-ea"/>
                <a:cs typeface="+mn-cs"/>
              </a:rPr>
              <a:t>Executive Order 13166, Improving Access to Services for Persons with Limited English Proficiency</a:t>
            </a:r>
            <a:endParaRPr lang="en-US" dirty="0"/>
          </a:p>
          <a:p>
            <a:endParaRPr lang="en-US" dirty="0"/>
          </a:p>
          <a:p>
            <a:r>
              <a:rPr lang="en-US" baseline="0" dirty="0"/>
              <a:t>References: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 Census</a:t>
            </a:r>
            <a:r>
              <a:rPr lang="en-US" baseline="0" dirty="0"/>
              <a:t> Bureau, (2020). </a:t>
            </a:r>
            <a:r>
              <a:rPr lang="en-US" sz="1200" b="0" i="0" kern="1200" dirty="0">
                <a:solidFill>
                  <a:schemeClr val="tx1"/>
                </a:solidFill>
                <a:effectLst/>
                <a:latin typeface="+mn-lt"/>
                <a:ea typeface="+mn-ea"/>
                <a:cs typeface="+mn-cs"/>
              </a:rPr>
              <a:t>People That Speak English Less Than "Very Well" in the United States</a:t>
            </a:r>
            <a:r>
              <a:rPr lang="en-US" dirty="0"/>
              <a:t>. https://www.census.gov/library/visualizations/interactive/people-that-speak-english-less-than-very-well.html </a:t>
            </a:r>
          </a:p>
          <a:p>
            <a:endParaRPr lang="en-US" dirty="0"/>
          </a:p>
          <a:p>
            <a:r>
              <a:rPr lang="en-US" dirty="0"/>
              <a:t>USDOT. (2016). DOT's LEP Guidance. https://www.transportation.gov/civil-rights/civil-rights-awareness-enforcement/dots-lep-guidance</a:t>
            </a:r>
          </a:p>
        </p:txBody>
      </p:sp>
      <p:sp>
        <p:nvSpPr>
          <p:cNvPr id="4" name="Slide Number Placeholder 3"/>
          <p:cNvSpPr>
            <a:spLocks noGrp="1"/>
          </p:cNvSpPr>
          <p:nvPr>
            <p:ph type="sldNum" sz="quarter" idx="10"/>
          </p:nvPr>
        </p:nvSpPr>
        <p:spPr/>
        <p:txBody>
          <a:bodyPr/>
          <a:lstStyle/>
          <a:p>
            <a:fld id="{F8A369A0-DCBA-4D38-AB62-88309E3BFB37}" type="slidenum">
              <a:rPr lang="en-US" smtClean="0"/>
              <a:t>9</a:t>
            </a:fld>
            <a:endParaRPr lang="en-US"/>
          </a:p>
        </p:txBody>
      </p:sp>
    </p:spTree>
    <p:extLst>
      <p:ext uri="{BB962C8B-B14F-4D97-AF65-F5344CB8AC3E}">
        <p14:creationId xmlns:p14="http://schemas.microsoft.com/office/powerpoint/2010/main" val="2711682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slideMaster" Target="../slideMasters/slideMaster2.xml"/><Relationship Id="rId1" Type="http://schemas.openxmlformats.org/officeDocument/2006/relationships/tags" Target="../tags/tag10.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080D6B-D90A-4E6B-9879-5E7CB9A03D60}" type="datetime1">
              <a:rPr lang="en-US" smtClean="0"/>
              <a:t>5/27/2022</a:t>
            </a:fld>
            <a:endParaRPr lang="en-US"/>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grpSp>
        <p:nvGrpSpPr>
          <p:cNvPr id="8" name="Group 7"/>
          <p:cNvGrpSpPr>
            <a:grpSpLocks noChangeAspect="1"/>
          </p:cNvGrpSpPr>
          <p:nvPr/>
        </p:nvGrpSpPr>
        <p:grpSpPr>
          <a:xfrm>
            <a:off x="10455417" y="4680426"/>
            <a:ext cx="1293319" cy="1280160"/>
            <a:chOff x="0" y="8629"/>
            <a:chExt cx="873760" cy="865456"/>
          </a:xfrm>
        </p:grpSpPr>
        <p:grpSp>
          <p:nvGrpSpPr>
            <p:cNvPr id="9" name="Group 8"/>
            <p:cNvGrpSpPr/>
            <p:nvPr/>
          </p:nvGrpSpPr>
          <p:grpSpPr>
            <a:xfrm>
              <a:off x="0" y="438150"/>
              <a:ext cx="873005" cy="435935"/>
              <a:chOff x="0" y="0"/>
              <a:chExt cx="1465167" cy="731520"/>
            </a:xfrm>
          </p:grpSpPr>
          <p:sp>
            <p:nvSpPr>
              <p:cNvPr id="11" name="Rectangle 10"/>
              <p:cNvSpPr/>
              <p:nvPr/>
            </p:nvSpPr>
            <p:spPr>
              <a:xfrm>
                <a:off x="0" y="0"/>
                <a:ext cx="731520" cy="73152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2" name="Rectangle 11"/>
              <p:cNvSpPr/>
              <p:nvPr/>
            </p:nvSpPr>
            <p:spPr>
              <a:xfrm>
                <a:off x="733647" y="0"/>
                <a:ext cx="731520" cy="731520"/>
              </a:xfrm>
              <a:prstGeom prst="rect">
                <a:avLst/>
              </a:prstGeom>
              <a:solidFill>
                <a:schemeClr val="bg1">
                  <a:lumMod val="65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0" name="Rectangle 9"/>
            <p:cNvSpPr/>
            <p:nvPr/>
          </p:nvSpPr>
          <p:spPr>
            <a:xfrm>
              <a:off x="438150" y="8629"/>
              <a:ext cx="435610" cy="43561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3" name="Rectangle 12"/>
          <p:cNvSpPr/>
          <p:nvPr/>
        </p:nvSpPr>
        <p:spPr>
          <a:xfrm flipV="1">
            <a:off x="7983870" y="5200331"/>
            <a:ext cx="2338705" cy="18288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Rectangle 13"/>
          <p:cNvSpPr/>
          <p:nvPr/>
        </p:nvSpPr>
        <p:spPr>
          <a:xfrm flipV="1">
            <a:off x="1699895" y="1047680"/>
            <a:ext cx="2338705" cy="182880"/>
          </a:xfrm>
          <a:prstGeom prst="rect">
            <a:avLst/>
          </a:prstGeom>
          <a:solidFill>
            <a:schemeClr val="accent5">
              <a:lumMod val="50000"/>
            </a:schemeClr>
          </a:solidFill>
          <a:ln w="12700" cap="flat" cmpd="sng" algn="ctr">
            <a:solidFill>
              <a:schemeClr val="accent5">
                <a:lumMod val="5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nvGrpSpPr>
          <p:cNvPr id="15" name="Group 14"/>
          <p:cNvGrpSpPr/>
          <p:nvPr/>
        </p:nvGrpSpPr>
        <p:grpSpPr>
          <a:xfrm rot="10800000">
            <a:off x="200872" y="233185"/>
            <a:ext cx="1088390" cy="1085851"/>
            <a:chOff x="0" y="2519"/>
            <a:chExt cx="873760" cy="871566"/>
          </a:xfrm>
        </p:grpSpPr>
        <p:grpSp>
          <p:nvGrpSpPr>
            <p:cNvPr id="16" name="Group 15"/>
            <p:cNvGrpSpPr/>
            <p:nvPr/>
          </p:nvGrpSpPr>
          <p:grpSpPr>
            <a:xfrm>
              <a:off x="0" y="438129"/>
              <a:ext cx="873004" cy="435956"/>
              <a:chOff x="0" y="-36"/>
              <a:chExt cx="1465167" cy="731556"/>
            </a:xfrm>
          </p:grpSpPr>
          <p:sp>
            <p:nvSpPr>
              <p:cNvPr id="18" name="Rectangle 17"/>
              <p:cNvSpPr/>
              <p:nvPr/>
            </p:nvSpPr>
            <p:spPr>
              <a:xfrm>
                <a:off x="0" y="-36"/>
                <a:ext cx="731521" cy="731520"/>
              </a:xfrm>
              <a:prstGeom prst="rect">
                <a:avLst/>
              </a:prstGeom>
              <a:solidFill>
                <a:srgbClr val="0088B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9" name="Rectangle 18"/>
              <p:cNvSpPr/>
              <p:nvPr/>
            </p:nvSpPr>
            <p:spPr>
              <a:xfrm>
                <a:off x="733647" y="0"/>
                <a:ext cx="731520" cy="73152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17" name="Rectangle 16"/>
            <p:cNvSpPr/>
            <p:nvPr/>
          </p:nvSpPr>
          <p:spPr>
            <a:xfrm>
              <a:off x="438150" y="2519"/>
              <a:ext cx="435610" cy="43561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23" name="Rectangle 22"/>
          <p:cNvSpPr/>
          <p:nvPr/>
        </p:nvSpPr>
        <p:spPr>
          <a:xfrm>
            <a:off x="7332655" y="5152706"/>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Rectangle 23"/>
          <p:cNvSpPr/>
          <p:nvPr/>
        </p:nvSpPr>
        <p:spPr>
          <a:xfrm>
            <a:off x="2539047" y="1245640"/>
            <a:ext cx="2338705" cy="47625"/>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2615229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457B7B0-06C5-4A98-BE97-0E47212580D2}" type="datetime1">
              <a:rPr lang="en-US" smtClean="0"/>
              <a:t>5/27/2022</a:t>
            </a:fld>
            <a:endParaRPr lang="en-US"/>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spTree>
    <p:extLst>
      <p:ext uri="{BB962C8B-B14F-4D97-AF65-F5344CB8AC3E}">
        <p14:creationId xmlns:p14="http://schemas.microsoft.com/office/powerpoint/2010/main" val="2641315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8D25D2-F62B-4685-8907-46582BEFEC08}" type="datetime1">
              <a:rPr lang="en-US" smtClean="0"/>
              <a:t>5/27/2022</a:t>
            </a:fld>
            <a:endParaRPr lang="en-US"/>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spTree>
    <p:extLst>
      <p:ext uri="{BB962C8B-B14F-4D97-AF65-F5344CB8AC3E}">
        <p14:creationId xmlns:p14="http://schemas.microsoft.com/office/powerpoint/2010/main" val="19328467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65176"/>
            <a:ext cx="11292840" cy="704088"/>
          </a:xfrm>
        </p:spPr>
        <p:txBody>
          <a:bodyPr/>
          <a:lstStyle/>
          <a:p>
            <a:r>
              <a:rPr lang="en-US"/>
              <a:t>Click to edit Master title style</a:t>
            </a:r>
          </a:p>
        </p:txBody>
      </p:sp>
      <p:sp>
        <p:nvSpPr>
          <p:cNvPr id="3" name="Text Placeholder 2"/>
          <p:cNvSpPr>
            <a:spLocks noGrp="1"/>
          </p:cNvSpPr>
          <p:nvPr>
            <p:ph type="body" idx="1"/>
          </p:nvPr>
        </p:nvSpPr>
        <p:spPr>
          <a:xfrm>
            <a:off x="457200" y="1449808"/>
            <a:ext cx="5486400" cy="823912"/>
          </a:xfr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6172200" y="1449808"/>
            <a:ext cx="5486400" cy="823912"/>
          </a:xfr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Footer Placeholder 7"/>
          <p:cNvSpPr>
            <a:spLocks noGrp="1"/>
          </p:cNvSpPr>
          <p:nvPr>
            <p:ph type="ftr" sz="quarter" idx="11"/>
          </p:nvPr>
        </p:nvSpPr>
        <p:spPr/>
        <p:txBody>
          <a:bodyPr/>
          <a:lstStyle/>
          <a:p>
            <a:r>
              <a:rPr lang="en-US"/>
              <a:t>The Transportation Equity Curriculum: Identifying Underserved Communities and their Needs</a:t>
            </a:r>
          </a:p>
        </p:txBody>
      </p:sp>
      <p:sp>
        <p:nvSpPr>
          <p:cNvPr id="9" name="Slide Number Placeholder 8"/>
          <p:cNvSpPr>
            <a:spLocks noGrp="1"/>
          </p:cNvSpPr>
          <p:nvPr>
            <p:ph type="sldNum" sz="quarter" idx="12"/>
          </p:nvPr>
        </p:nvSpPr>
        <p:spPr/>
        <p:txBody>
          <a:bodyPr/>
          <a:lstStyle/>
          <a:p>
            <a:fld id="{561BF587-D48E-4F0D-A39C-5AB282297A33}" type="slidenum">
              <a:rPr lang="en-US" smtClean="0"/>
              <a:t>‹#›</a:t>
            </a:fld>
            <a:endParaRPr lang="en-US"/>
          </a:p>
        </p:txBody>
      </p:sp>
      <p:sp>
        <p:nvSpPr>
          <p:cNvPr id="10" name="Content Placeholder 2"/>
          <p:cNvSpPr>
            <a:spLocks noGrp="1"/>
          </p:cNvSpPr>
          <p:nvPr>
            <p:ph sz="half" idx="13"/>
          </p:nvPr>
        </p:nvSpPr>
        <p:spPr>
          <a:xfrm>
            <a:off x="457200" y="2491740"/>
            <a:ext cx="5486400" cy="3371850"/>
          </a:xfrm>
        </p:spPr>
        <p:txBody>
          <a:bodyPr>
            <a:normAutofit/>
          </a:bodyPr>
          <a:lstStyle>
            <a:lvl1pPr>
              <a:lnSpc>
                <a:spcPct val="100000"/>
              </a:lnSpc>
              <a:buClr>
                <a:srgbClr val="03684A"/>
              </a:buClr>
              <a:defRPr sz="3400"/>
            </a:lvl1pPr>
            <a:lvl2pPr marL="800100" indent="-342900">
              <a:lnSpc>
                <a:spcPct val="100000"/>
              </a:lnSpc>
              <a:buClr>
                <a:srgbClr val="03684A"/>
              </a:buClr>
              <a:buFont typeface="Arial" panose="020B0604020202020204" pitchFamily="34" charset="0"/>
              <a:buChar char="•"/>
              <a:defRPr sz="3200"/>
            </a:lvl2pPr>
            <a:lvl3pPr marL="1257300" indent="-342900">
              <a:lnSpc>
                <a:spcPct val="100000"/>
              </a:lnSpc>
              <a:buClr>
                <a:srgbClr val="03684A"/>
              </a:buClr>
              <a:buFont typeface="Calibri" panose="020F0502020204030204" pitchFamily="34" charset="0"/>
              <a:buChar char="◦"/>
              <a:defRPr sz="3000"/>
            </a:lvl3pPr>
            <a:lvl4pPr marL="1657350" indent="-285750">
              <a:lnSpc>
                <a:spcPct val="100000"/>
              </a:lnSpc>
              <a:buClr>
                <a:srgbClr val="03684A"/>
              </a:buClr>
              <a:buFont typeface="Calibri" panose="020F0502020204030204" pitchFamily="34" charset="0"/>
              <a:buChar char="▫"/>
              <a:defRPr sz="2800"/>
            </a:lvl4pPr>
            <a:lvl5pPr marL="2114550" indent="-28575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3"/>
          <p:cNvSpPr>
            <a:spLocks noGrp="1"/>
          </p:cNvSpPr>
          <p:nvPr>
            <p:ph sz="half" idx="2"/>
          </p:nvPr>
        </p:nvSpPr>
        <p:spPr>
          <a:xfrm>
            <a:off x="6172200" y="2491740"/>
            <a:ext cx="5486400" cy="3371850"/>
          </a:xfrm>
        </p:spPr>
        <p:txBody>
          <a:bodyPr>
            <a:normAutofit/>
          </a:bodyPr>
          <a:lstStyle>
            <a:lvl1pPr marL="457200" indent="-457200">
              <a:lnSpc>
                <a:spcPct val="100000"/>
              </a:lnSpc>
              <a:buClr>
                <a:srgbClr val="03684A"/>
              </a:buClr>
              <a:buFont typeface="Wingdings" panose="05000000000000000000" pitchFamily="2" charset="2"/>
              <a:buChar char="§"/>
              <a:defRPr sz="3400"/>
            </a:lvl1pPr>
            <a:lvl2pPr marL="914400" indent="-457200">
              <a:lnSpc>
                <a:spcPct val="100000"/>
              </a:lnSpc>
              <a:buClr>
                <a:srgbClr val="03684A"/>
              </a:buClr>
              <a:buFont typeface="Arial" panose="020B0604020202020204" pitchFamily="34" charset="0"/>
              <a:buChar char="•"/>
              <a:defRPr sz="3200"/>
            </a:lvl2pPr>
            <a:lvl3pPr marL="1371600" indent="-457200">
              <a:lnSpc>
                <a:spcPct val="100000"/>
              </a:lnSpc>
              <a:buClr>
                <a:srgbClr val="03684A"/>
              </a:buClr>
              <a:buFont typeface="Calibri" panose="020F0502020204030204" pitchFamily="34" charset="0"/>
              <a:buChar char="◦"/>
              <a:defRPr sz="3000"/>
            </a:lvl3pPr>
            <a:lvl4pPr marL="1828800" indent="-457200">
              <a:lnSpc>
                <a:spcPct val="100000"/>
              </a:lnSpc>
              <a:buClr>
                <a:srgbClr val="03684A"/>
              </a:buClr>
              <a:buFont typeface="Calibri" panose="020F0502020204030204" pitchFamily="34" charset="0"/>
              <a:buChar char="▫"/>
              <a:defRPr sz="2800"/>
            </a:lvl4pPr>
            <a:lvl5pPr marL="2286000" indent="-45720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9031949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735108"/>
            <a:ext cx="9144000" cy="2387600"/>
          </a:xfrm>
        </p:spPr>
        <p:txBody>
          <a:bodyPr anchor="b"/>
          <a:lstStyle>
            <a:lvl1pPr algn="ctr">
              <a:defRPr sz="6000" b="1"/>
            </a:lvl1pPr>
          </a:lstStyle>
          <a:p>
            <a:r>
              <a:rPr lang="en-US" dirty="0"/>
              <a:t>Click to edit Master title style</a:t>
            </a:r>
          </a:p>
        </p:txBody>
      </p:sp>
      <p:sp>
        <p:nvSpPr>
          <p:cNvPr id="3" name="Subtitle 2"/>
          <p:cNvSpPr>
            <a:spLocks noGrp="1"/>
          </p:cNvSpPr>
          <p:nvPr>
            <p:ph type="subTitle" idx="1"/>
          </p:nvPr>
        </p:nvSpPr>
        <p:spPr>
          <a:xfrm>
            <a:off x="1524000" y="4214783"/>
            <a:ext cx="9144000" cy="1655762"/>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Slide Number Placeholder 5"/>
          <p:cNvSpPr>
            <a:spLocks noGrp="1"/>
          </p:cNvSpPr>
          <p:nvPr>
            <p:ph type="sldNum" sz="quarter" idx="12"/>
          </p:nvPr>
        </p:nvSpPr>
        <p:spPr>
          <a:xfrm>
            <a:off x="9027860" y="6062061"/>
            <a:ext cx="2743200" cy="365125"/>
          </a:xfrm>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4156988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54480"/>
            <a:ext cx="11292840" cy="4434840"/>
          </a:xfrm>
        </p:spPr>
        <p:txBody>
          <a:bodyPr>
            <a:normAutofit/>
          </a:bodyPr>
          <a:lstStyle>
            <a:lvl1pPr>
              <a:lnSpc>
                <a:spcPct val="100000"/>
              </a:lnSpc>
              <a:buClr>
                <a:srgbClr val="03684A"/>
              </a:buClr>
              <a:defRPr sz="3400"/>
            </a:lvl1pPr>
            <a:lvl2pPr marL="800100" indent="-342900">
              <a:lnSpc>
                <a:spcPct val="100000"/>
              </a:lnSpc>
              <a:buClr>
                <a:srgbClr val="03684A"/>
              </a:buClr>
              <a:buFont typeface="Arial" panose="020B0604020202020204" pitchFamily="34" charset="0"/>
              <a:buChar char="•"/>
              <a:defRPr sz="3200"/>
            </a:lvl2pPr>
            <a:lvl3pPr marL="1257300" indent="-342900">
              <a:lnSpc>
                <a:spcPct val="100000"/>
              </a:lnSpc>
              <a:buClr>
                <a:srgbClr val="03684A"/>
              </a:buClr>
              <a:buFont typeface="Calibri" panose="020F0502020204030204" pitchFamily="34" charset="0"/>
              <a:buChar char="◦"/>
              <a:defRPr sz="3000"/>
            </a:lvl3pPr>
            <a:lvl4pPr marL="1657350" indent="-285750">
              <a:lnSpc>
                <a:spcPct val="100000"/>
              </a:lnSpc>
              <a:buClr>
                <a:srgbClr val="03684A"/>
              </a:buClr>
              <a:buFont typeface="Calibri" panose="020F0502020204030204" pitchFamily="34" charset="0"/>
              <a:buChar char="▫"/>
              <a:defRPr sz="2800"/>
            </a:lvl4pPr>
            <a:lvl5pPr marL="2114550" indent="-28575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p>
        </p:txBody>
      </p:sp>
      <p:sp>
        <p:nvSpPr>
          <p:cNvPr id="6" name="Slide Number Placeholder 5"/>
          <p:cNvSpPr>
            <a:spLocks noGrp="1"/>
          </p:cNvSpPr>
          <p:nvPr>
            <p:ph type="sldNum" sz="quarter" idx="12"/>
          </p:nvPr>
        </p:nvSpPr>
        <p:spPr/>
        <p:txBody>
          <a:bodyPr/>
          <a:lstStyle/>
          <a:p>
            <a:fld id="{561BF587-D48E-4F0D-A39C-5AB282297A33}" type="slidenum">
              <a:rPr lang="en-US" smtClean="0"/>
              <a:t>‹#›</a:t>
            </a:fld>
            <a:endParaRPr lang="en-US" dirty="0"/>
          </a:p>
        </p:txBody>
      </p:sp>
    </p:spTree>
    <p:custDataLst>
      <p:tags r:id="rId1"/>
    </p:custDataLst>
    <p:extLst>
      <p:ext uri="{BB962C8B-B14F-4D97-AF65-F5344CB8AC3E}">
        <p14:creationId xmlns:p14="http://schemas.microsoft.com/office/powerpoint/2010/main" val="31157843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54480"/>
            <a:ext cx="5486400" cy="4434840"/>
          </a:xfrm>
        </p:spPr>
        <p:txBody>
          <a:bodyPr>
            <a:normAutofit/>
          </a:bodyPr>
          <a:lstStyle>
            <a:lvl1pPr>
              <a:lnSpc>
                <a:spcPct val="100000"/>
              </a:lnSpc>
              <a:buClr>
                <a:srgbClr val="03684A"/>
              </a:buClr>
              <a:defRPr sz="3400"/>
            </a:lvl1pPr>
            <a:lvl2pPr marL="800100" indent="-342900">
              <a:lnSpc>
                <a:spcPct val="100000"/>
              </a:lnSpc>
              <a:buClr>
                <a:srgbClr val="03684A"/>
              </a:buClr>
              <a:buFont typeface="Arial" panose="020B0604020202020204" pitchFamily="34" charset="0"/>
              <a:buChar char="•"/>
              <a:defRPr sz="3200"/>
            </a:lvl2pPr>
            <a:lvl3pPr marL="1257300" indent="-342900">
              <a:lnSpc>
                <a:spcPct val="100000"/>
              </a:lnSpc>
              <a:buClr>
                <a:srgbClr val="03684A"/>
              </a:buClr>
              <a:buFont typeface="Calibri" panose="020F0502020204030204" pitchFamily="34" charset="0"/>
              <a:buChar char="◦"/>
              <a:defRPr sz="3000"/>
            </a:lvl3pPr>
            <a:lvl4pPr marL="1657350" indent="-285750">
              <a:lnSpc>
                <a:spcPct val="100000"/>
              </a:lnSpc>
              <a:buClr>
                <a:srgbClr val="03684A"/>
              </a:buClr>
              <a:buFont typeface="Calibri" panose="020F0502020204030204" pitchFamily="34" charset="0"/>
              <a:buChar char="▫"/>
              <a:defRPr sz="2800"/>
            </a:lvl4pPr>
            <a:lvl5pPr marL="2114550" indent="-28575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172200" y="1554480"/>
            <a:ext cx="5486400" cy="4434840"/>
          </a:xfrm>
        </p:spPr>
        <p:txBody>
          <a:bodyPr>
            <a:normAutofit/>
          </a:bodyPr>
          <a:lstStyle>
            <a:lvl1pPr marL="457200" indent="-457200">
              <a:lnSpc>
                <a:spcPct val="100000"/>
              </a:lnSpc>
              <a:buClr>
                <a:srgbClr val="03684A"/>
              </a:buClr>
              <a:buFont typeface="Wingdings" panose="05000000000000000000" pitchFamily="2" charset="2"/>
              <a:buChar char="§"/>
              <a:defRPr sz="3400"/>
            </a:lvl1pPr>
            <a:lvl2pPr marL="914400" indent="-457200">
              <a:lnSpc>
                <a:spcPct val="100000"/>
              </a:lnSpc>
              <a:buClr>
                <a:srgbClr val="03684A"/>
              </a:buClr>
              <a:buFont typeface="Arial" panose="020B0604020202020204" pitchFamily="34" charset="0"/>
              <a:buChar char="•"/>
              <a:defRPr sz="3200"/>
            </a:lvl2pPr>
            <a:lvl3pPr marL="1371600" indent="-457200">
              <a:lnSpc>
                <a:spcPct val="100000"/>
              </a:lnSpc>
              <a:buClr>
                <a:srgbClr val="03684A"/>
              </a:buClr>
              <a:buFont typeface="Calibri" panose="020F0502020204030204" pitchFamily="34" charset="0"/>
              <a:buChar char="◦"/>
              <a:defRPr sz="3000"/>
            </a:lvl3pPr>
            <a:lvl4pPr marL="1828800" indent="-457200">
              <a:lnSpc>
                <a:spcPct val="100000"/>
              </a:lnSpc>
              <a:buClr>
                <a:srgbClr val="03684A"/>
              </a:buClr>
              <a:buFont typeface="Calibri" panose="020F0502020204030204" pitchFamily="34" charset="0"/>
              <a:buChar char="▫"/>
              <a:defRPr sz="2800"/>
            </a:lvl4pPr>
            <a:lvl5pPr marL="2286000" indent="-45720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a:t>The Transportation Equity Curriculum: Identifying Underserved Communities and their Needs</a:t>
            </a:r>
          </a:p>
        </p:txBody>
      </p:sp>
      <p:sp>
        <p:nvSpPr>
          <p:cNvPr id="7" name="Slide Number Placeholder 6"/>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38696894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65176"/>
            <a:ext cx="11292840" cy="704088"/>
          </a:xfrm>
        </p:spPr>
        <p:txBody>
          <a:bodyPr/>
          <a:lstStyle/>
          <a:p>
            <a:r>
              <a:rPr lang="en-US"/>
              <a:t>Click to edit Master title style</a:t>
            </a:r>
          </a:p>
        </p:txBody>
      </p:sp>
      <p:sp>
        <p:nvSpPr>
          <p:cNvPr id="3" name="Text Placeholder 2"/>
          <p:cNvSpPr>
            <a:spLocks noGrp="1"/>
          </p:cNvSpPr>
          <p:nvPr>
            <p:ph type="body" idx="1"/>
          </p:nvPr>
        </p:nvSpPr>
        <p:spPr>
          <a:xfrm>
            <a:off x="457200" y="1449808"/>
            <a:ext cx="5486400" cy="823912"/>
          </a:xfr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6172200" y="1449808"/>
            <a:ext cx="5486400" cy="823912"/>
          </a:xfr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Footer Placeholder 7"/>
          <p:cNvSpPr>
            <a:spLocks noGrp="1"/>
          </p:cNvSpPr>
          <p:nvPr>
            <p:ph type="ftr" sz="quarter" idx="11"/>
          </p:nvPr>
        </p:nvSpPr>
        <p:spPr/>
        <p:txBody>
          <a:bodyPr/>
          <a:lstStyle/>
          <a:p>
            <a:r>
              <a:rPr lang="en-US"/>
              <a:t>The Transportation Equity Curriculum: Identifying Underserved Communities and their Needs</a:t>
            </a:r>
          </a:p>
        </p:txBody>
      </p:sp>
      <p:sp>
        <p:nvSpPr>
          <p:cNvPr id="9" name="Slide Number Placeholder 8"/>
          <p:cNvSpPr>
            <a:spLocks noGrp="1"/>
          </p:cNvSpPr>
          <p:nvPr>
            <p:ph type="sldNum" sz="quarter" idx="12"/>
          </p:nvPr>
        </p:nvSpPr>
        <p:spPr/>
        <p:txBody>
          <a:bodyPr/>
          <a:lstStyle/>
          <a:p>
            <a:fld id="{561BF587-D48E-4F0D-A39C-5AB282297A33}" type="slidenum">
              <a:rPr lang="en-US" smtClean="0"/>
              <a:t>‹#›</a:t>
            </a:fld>
            <a:endParaRPr lang="en-US"/>
          </a:p>
        </p:txBody>
      </p:sp>
      <p:sp>
        <p:nvSpPr>
          <p:cNvPr id="10" name="Content Placeholder 2"/>
          <p:cNvSpPr>
            <a:spLocks noGrp="1"/>
          </p:cNvSpPr>
          <p:nvPr>
            <p:ph sz="half" idx="13"/>
          </p:nvPr>
        </p:nvSpPr>
        <p:spPr>
          <a:xfrm>
            <a:off x="457200" y="2491740"/>
            <a:ext cx="5486400" cy="3371850"/>
          </a:xfrm>
        </p:spPr>
        <p:txBody>
          <a:bodyPr>
            <a:normAutofit/>
          </a:bodyPr>
          <a:lstStyle>
            <a:lvl1pPr>
              <a:lnSpc>
                <a:spcPct val="100000"/>
              </a:lnSpc>
              <a:buClr>
                <a:srgbClr val="03684A"/>
              </a:buClr>
              <a:defRPr sz="3400"/>
            </a:lvl1pPr>
            <a:lvl2pPr marL="800100" indent="-342900">
              <a:lnSpc>
                <a:spcPct val="100000"/>
              </a:lnSpc>
              <a:buClr>
                <a:srgbClr val="03684A"/>
              </a:buClr>
              <a:buFont typeface="Arial" panose="020B0604020202020204" pitchFamily="34" charset="0"/>
              <a:buChar char="•"/>
              <a:defRPr sz="3200"/>
            </a:lvl2pPr>
            <a:lvl3pPr marL="1257300" indent="-342900">
              <a:lnSpc>
                <a:spcPct val="100000"/>
              </a:lnSpc>
              <a:buClr>
                <a:srgbClr val="03684A"/>
              </a:buClr>
              <a:buFont typeface="Calibri" panose="020F0502020204030204" pitchFamily="34" charset="0"/>
              <a:buChar char="◦"/>
              <a:defRPr sz="3000"/>
            </a:lvl3pPr>
            <a:lvl4pPr marL="1657350" indent="-285750">
              <a:lnSpc>
                <a:spcPct val="100000"/>
              </a:lnSpc>
              <a:buClr>
                <a:srgbClr val="03684A"/>
              </a:buClr>
              <a:buFont typeface="Calibri" panose="020F0502020204030204" pitchFamily="34" charset="0"/>
              <a:buChar char="▫"/>
              <a:defRPr sz="2800"/>
            </a:lvl4pPr>
            <a:lvl5pPr marL="2114550" indent="-28575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3"/>
          <p:cNvSpPr>
            <a:spLocks noGrp="1"/>
          </p:cNvSpPr>
          <p:nvPr>
            <p:ph sz="half" idx="2"/>
          </p:nvPr>
        </p:nvSpPr>
        <p:spPr>
          <a:xfrm>
            <a:off x="6172200" y="2491740"/>
            <a:ext cx="5486400" cy="3371850"/>
          </a:xfrm>
        </p:spPr>
        <p:txBody>
          <a:bodyPr>
            <a:normAutofit/>
          </a:bodyPr>
          <a:lstStyle>
            <a:lvl1pPr marL="457200" indent="-457200">
              <a:lnSpc>
                <a:spcPct val="100000"/>
              </a:lnSpc>
              <a:buClr>
                <a:srgbClr val="03684A"/>
              </a:buClr>
              <a:buFont typeface="Wingdings" panose="05000000000000000000" pitchFamily="2" charset="2"/>
              <a:buChar char="§"/>
              <a:defRPr sz="3400"/>
            </a:lvl1pPr>
            <a:lvl2pPr marL="914400" indent="-457200">
              <a:lnSpc>
                <a:spcPct val="100000"/>
              </a:lnSpc>
              <a:buClr>
                <a:srgbClr val="03684A"/>
              </a:buClr>
              <a:buFont typeface="Arial" panose="020B0604020202020204" pitchFamily="34" charset="0"/>
              <a:buChar char="•"/>
              <a:defRPr sz="3200"/>
            </a:lvl2pPr>
            <a:lvl3pPr marL="1371600" indent="-457200">
              <a:lnSpc>
                <a:spcPct val="100000"/>
              </a:lnSpc>
              <a:buClr>
                <a:srgbClr val="03684A"/>
              </a:buClr>
              <a:buFont typeface="Calibri" panose="020F0502020204030204" pitchFamily="34" charset="0"/>
              <a:buChar char="◦"/>
              <a:defRPr sz="3000"/>
            </a:lvl3pPr>
            <a:lvl4pPr marL="1828800" indent="-457200">
              <a:lnSpc>
                <a:spcPct val="100000"/>
              </a:lnSpc>
              <a:buClr>
                <a:srgbClr val="03684A"/>
              </a:buClr>
              <a:buFont typeface="Calibri" panose="020F0502020204030204" pitchFamily="34" charset="0"/>
              <a:buChar char="▫"/>
              <a:defRPr sz="2800"/>
            </a:lvl4pPr>
            <a:lvl5pPr marL="2286000" indent="-457200">
              <a:lnSpc>
                <a:spcPct val="100000"/>
              </a:lnSpc>
              <a:buClr>
                <a:srgbClr val="03684A"/>
              </a:buClr>
              <a:buFont typeface="Calibri" panose="020F0502020204030204" pitchFamily="34" charset="0"/>
              <a:buChar cha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244877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03785" y="1671145"/>
            <a:ext cx="10515600" cy="2523468"/>
          </a:xfrm>
        </p:spPr>
        <p:txBody>
          <a:bodyPr anchor="b">
            <a:normAutofit/>
          </a:bodyPr>
          <a:lstStyle>
            <a:lvl1pPr>
              <a:defRPr sz="5400" b="1"/>
            </a:lvl1pPr>
          </a:lstStyle>
          <a:p>
            <a:r>
              <a:rPr lang="en-US" dirty="0"/>
              <a:t>Click to edit Master title style</a:t>
            </a:r>
          </a:p>
        </p:txBody>
      </p:sp>
      <p:sp>
        <p:nvSpPr>
          <p:cNvPr id="3" name="Text Placeholder 2"/>
          <p:cNvSpPr>
            <a:spLocks noGrp="1"/>
          </p:cNvSpPr>
          <p:nvPr>
            <p:ph type="body" idx="1"/>
          </p:nvPr>
        </p:nvSpPr>
        <p:spPr>
          <a:xfrm>
            <a:off x="903785" y="4221601"/>
            <a:ext cx="10515600" cy="1500187"/>
          </a:xfrm>
        </p:spPr>
        <p:txBody>
          <a:bodyPr>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p>
        </p:txBody>
      </p:sp>
      <p:sp>
        <p:nvSpPr>
          <p:cNvPr id="6" name="Slide Number Placeholder 5"/>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33890479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3700936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The Transportation Equity Curriculum: Identifying Underserved Communities and their Needs</a:t>
            </a:r>
          </a:p>
        </p:txBody>
      </p:sp>
      <p:sp>
        <p:nvSpPr>
          <p:cNvPr id="4" name="Slide Number Placeholder 3"/>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1737211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854A4E-D889-48FC-BF68-957B851AF669}" type="datetime1">
              <a:rPr lang="en-US" smtClean="0"/>
              <a:t>5/27/2022</a:t>
            </a:fld>
            <a:endParaRPr lang="en-US"/>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grpSp>
        <p:nvGrpSpPr>
          <p:cNvPr id="14" name="Group 13"/>
          <p:cNvGrpSpPr/>
          <p:nvPr/>
        </p:nvGrpSpPr>
        <p:grpSpPr>
          <a:xfrm>
            <a:off x="155575" y="205515"/>
            <a:ext cx="2725064" cy="144462"/>
            <a:chOff x="155575" y="205515"/>
            <a:chExt cx="2725064" cy="144462"/>
          </a:xfrm>
        </p:grpSpPr>
        <p:sp>
          <p:nvSpPr>
            <p:cNvPr id="12" name="Rectangle 11"/>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Rectangle 12"/>
            <p:cNvSpPr/>
            <p:nvPr/>
          </p:nvSpPr>
          <p:spPr>
            <a:xfrm>
              <a:off x="541934" y="302352"/>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9710324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561BF587-D48E-4F0D-A39C-5AB282297A33}" type="slidenum">
              <a:rPr lang="en-US" smtClean="0"/>
              <a:t>‹#›</a:t>
            </a:fld>
            <a:endParaRPr lang="en-US"/>
          </a:p>
        </p:txBody>
      </p:sp>
      <p:sp>
        <p:nvSpPr>
          <p:cNvPr id="3" name="Title 2"/>
          <p:cNvSpPr>
            <a:spLocks noGrp="1"/>
          </p:cNvSpPr>
          <p:nvPr>
            <p:ph type="title" hasCustomPrompt="1"/>
          </p:nvPr>
        </p:nvSpPr>
        <p:spPr/>
        <p:txBody>
          <a:bodyPr/>
          <a:lstStyle>
            <a:lvl1pPr>
              <a:defRPr/>
            </a:lvl1pPr>
          </a:lstStyle>
          <a:p>
            <a:r>
              <a:rPr lang="en-US" dirty="0"/>
              <a:t>Thank You!</a:t>
            </a:r>
          </a:p>
        </p:txBody>
      </p:sp>
      <p:pic>
        <p:nvPicPr>
          <p:cNvPr id="6" name="Picture 5"/>
          <p:cNvPicPr>
            <a:picLocks noChangeAspect="1"/>
          </p:cNvPicPr>
          <p:nvPr userDrawn="1"/>
        </p:nvPicPr>
        <p:blipFill>
          <a:blip r:embed="rId3"/>
          <a:stretch>
            <a:fillRect/>
          </a:stretch>
        </p:blipFill>
        <p:spPr>
          <a:xfrm>
            <a:off x="3163997" y="1567240"/>
            <a:ext cx="5687772" cy="3077442"/>
          </a:xfrm>
          <a:prstGeom prst="rect">
            <a:avLst/>
          </a:prstGeom>
          <a:effectLst>
            <a:outerShdw blurRad="50800" dist="76200" dir="2700000" algn="tl" rotWithShape="0">
              <a:prstClr val="black">
                <a:alpha val="40000"/>
              </a:prstClr>
            </a:outerShdw>
          </a:effectLst>
        </p:spPr>
      </p:pic>
      <p:sp>
        <p:nvSpPr>
          <p:cNvPr id="8" name="Text Placeholder 7"/>
          <p:cNvSpPr>
            <a:spLocks noGrp="1"/>
          </p:cNvSpPr>
          <p:nvPr>
            <p:ph type="body" sz="quarter" idx="13" hasCustomPrompt="1"/>
          </p:nvPr>
        </p:nvSpPr>
        <p:spPr>
          <a:xfrm>
            <a:off x="3163888" y="4811715"/>
            <a:ext cx="5688012" cy="1032038"/>
          </a:xfrm>
        </p:spPr>
        <p:txBody>
          <a:bodyPr/>
          <a:lstStyle>
            <a:lvl1pPr marL="0" indent="0" algn="ctr">
              <a:buFontTx/>
              <a:buNone/>
              <a:defRPr>
                <a:solidFill>
                  <a:srgbClr val="03684A"/>
                </a:solidFill>
              </a:defRPr>
            </a:lvl1pPr>
          </a:lstStyle>
          <a:p>
            <a:pPr lvl="0"/>
            <a:r>
              <a:rPr lang="en-US" dirty="0"/>
              <a:t>name@usf.edu</a:t>
            </a:r>
          </a:p>
        </p:txBody>
      </p:sp>
    </p:spTree>
    <p:custDataLst>
      <p:tags r:id="rId1"/>
    </p:custDataLst>
    <p:extLst>
      <p:ext uri="{BB962C8B-B14F-4D97-AF65-F5344CB8AC3E}">
        <p14:creationId xmlns:p14="http://schemas.microsoft.com/office/powerpoint/2010/main" val="33204688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65176"/>
            <a:ext cx="11292840" cy="704088"/>
          </a:xfrm>
        </p:spPr>
        <p:txBody>
          <a:bodyPr anchor="b">
            <a:normAutofit/>
          </a:bodyPr>
          <a:lstStyle>
            <a:lvl1pPr>
              <a:defRPr sz="4400"/>
            </a:lvl1pPr>
          </a:lstStyle>
          <a:p>
            <a:r>
              <a:rPr lang="en-US" dirty="0"/>
              <a:t>Click to edit Master title style</a:t>
            </a:r>
          </a:p>
        </p:txBody>
      </p:sp>
      <p:sp>
        <p:nvSpPr>
          <p:cNvPr id="3" name="Content Placeholder 2"/>
          <p:cNvSpPr>
            <a:spLocks noGrp="1"/>
          </p:cNvSpPr>
          <p:nvPr>
            <p:ph idx="1"/>
          </p:nvPr>
        </p:nvSpPr>
        <p:spPr>
          <a:xfrm>
            <a:off x="5183188" y="1762268"/>
            <a:ext cx="6566852" cy="4018421"/>
          </a:xfrm>
        </p:spPr>
        <p:txBody>
          <a:bodyPr>
            <a:normAutofit/>
          </a:bodyPr>
          <a:lstStyle>
            <a:lvl1pPr>
              <a:buClr>
                <a:srgbClr val="03684A"/>
              </a:buClr>
              <a:defRPr sz="2800"/>
            </a:lvl1pPr>
            <a:lvl2pPr marL="800100" indent="-342900">
              <a:buClr>
                <a:srgbClr val="03684A"/>
              </a:buClr>
              <a:buFont typeface="Arial" panose="020B0604020202020204" pitchFamily="34" charset="0"/>
              <a:buChar char="•"/>
              <a:defRPr sz="2800"/>
            </a:lvl2pPr>
            <a:lvl3pPr marL="1257300" indent="-342900">
              <a:buClr>
                <a:srgbClr val="03684A"/>
              </a:buClr>
              <a:buFont typeface="Calibri" panose="020F0502020204030204" pitchFamily="34" charset="0"/>
              <a:buChar char="◦"/>
              <a:defRPr sz="2800"/>
            </a:lvl3pPr>
            <a:lvl4pPr marL="1657350" indent="-285750">
              <a:buClr>
                <a:srgbClr val="03684A"/>
              </a:buClr>
              <a:buFont typeface="Calibri" panose="020F0502020204030204" pitchFamily="34" charset="0"/>
              <a:buChar char="▫"/>
              <a:defRPr sz="2800"/>
            </a:lvl4pPr>
            <a:lvl5pPr marL="2114550" indent="-285750">
              <a:buClr>
                <a:srgbClr val="03684A"/>
              </a:buClr>
              <a:buFont typeface="Calibri" panose="020F0502020204030204" pitchFamily="34" charset="0"/>
              <a:buChar char="̶"/>
              <a:defRPr sz="2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764792"/>
            <a:ext cx="4309110" cy="401842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The Transportation Equity Curriculum: Identifying Underserved Communities and their Needs</a:t>
            </a:r>
          </a:p>
        </p:txBody>
      </p:sp>
      <p:sp>
        <p:nvSpPr>
          <p:cNvPr id="7" name="Slide Number Placeholder 6"/>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2958494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65176"/>
            <a:ext cx="11292840" cy="704088"/>
          </a:xfrm>
        </p:spPr>
        <p:txBody>
          <a:bodyPr anchor="b">
            <a:normAutofit/>
          </a:bodyPr>
          <a:lstStyle>
            <a:lvl1pPr>
              <a:defRPr sz="4400"/>
            </a:lvl1pPr>
          </a:lstStyle>
          <a:p>
            <a:r>
              <a:rPr lang="en-US" dirty="0"/>
              <a:t>Click to edit Master title style</a:t>
            </a:r>
          </a:p>
        </p:txBody>
      </p:sp>
      <p:sp>
        <p:nvSpPr>
          <p:cNvPr id="3" name="Picture Placeholder 2"/>
          <p:cNvSpPr>
            <a:spLocks noGrp="1"/>
          </p:cNvSpPr>
          <p:nvPr>
            <p:ph type="pic" idx="1"/>
          </p:nvPr>
        </p:nvSpPr>
        <p:spPr>
          <a:xfrm>
            <a:off x="5183188" y="1764792"/>
            <a:ext cx="6565392" cy="390280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57200" y="1764792"/>
            <a:ext cx="4306824" cy="390280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The Transportation Equity Curriculum: Identifying Underserved Communities and their Needs</a:t>
            </a:r>
          </a:p>
        </p:txBody>
      </p:sp>
      <p:sp>
        <p:nvSpPr>
          <p:cNvPr id="7" name="Slide Number Placeholder 6"/>
          <p:cNvSpPr>
            <a:spLocks noGrp="1"/>
          </p:cNvSpPr>
          <p:nvPr>
            <p:ph type="sldNum" sz="quarter" idx="12"/>
          </p:nvPr>
        </p:nvSpPr>
        <p:spPr/>
        <p:txBody>
          <a:bodyPr/>
          <a:lstStyle/>
          <a:p>
            <a:fld id="{561BF587-D48E-4F0D-A39C-5AB282297A33}" type="slidenum">
              <a:rPr lang="en-US" smtClean="0"/>
              <a:t>‹#›</a:t>
            </a:fld>
            <a:endParaRPr lang="en-US"/>
          </a:p>
        </p:txBody>
      </p:sp>
    </p:spTree>
    <p:custDataLst>
      <p:tags r:id="rId1"/>
    </p:custDataLst>
    <p:extLst>
      <p:ext uri="{BB962C8B-B14F-4D97-AF65-F5344CB8AC3E}">
        <p14:creationId xmlns:p14="http://schemas.microsoft.com/office/powerpoint/2010/main" val="2687458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5A11D-9391-4405-AB8F-0F68C9BBCD3F}" type="datetime1">
              <a:rPr lang="en-US" smtClean="0"/>
              <a:t>5/27/2022</a:t>
            </a:fld>
            <a:endParaRPr lang="en-US"/>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a:t>
            </a:fld>
            <a:endParaRPr lang="en-US"/>
          </a:p>
        </p:txBody>
      </p:sp>
      <p:sp>
        <p:nvSpPr>
          <p:cNvPr id="7" name="Rectangle 6"/>
          <p:cNvSpPr/>
          <p:nvPr/>
        </p:nvSpPr>
        <p:spPr>
          <a:xfrm flipV="1">
            <a:off x="7551833" y="5998210"/>
            <a:ext cx="2338705" cy="18288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8" name="Rectangle 7"/>
          <p:cNvSpPr/>
          <p:nvPr/>
        </p:nvSpPr>
        <p:spPr>
          <a:xfrm flipV="1">
            <a:off x="948369" y="1618298"/>
            <a:ext cx="2338705" cy="182880"/>
          </a:xfrm>
          <a:prstGeom prst="rect">
            <a:avLst/>
          </a:prstGeom>
          <a:solidFill>
            <a:schemeClr val="accent5">
              <a:lumMod val="50000"/>
            </a:schemeClr>
          </a:solidFill>
          <a:ln w="12700" cap="flat" cmpd="sng" algn="ctr">
            <a:solidFill>
              <a:schemeClr val="accent5">
                <a:lumMod val="50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1793034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B1E5550-D638-4F06-A2FE-9FC53B231AE7}" type="datetime1">
              <a:rPr lang="en-US" smtClean="0"/>
              <a:t>5/27/2022</a:t>
            </a:fld>
            <a:endParaRPr lang="en-US"/>
          </a:p>
        </p:txBody>
      </p:sp>
      <p:sp>
        <p:nvSpPr>
          <p:cNvPr id="6" name="Footer Placeholder 5"/>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7" name="Slide Number Placeholder 6"/>
          <p:cNvSpPr>
            <a:spLocks noGrp="1"/>
          </p:cNvSpPr>
          <p:nvPr>
            <p:ph type="sldNum" sz="quarter" idx="12"/>
          </p:nvPr>
        </p:nvSpPr>
        <p:spPr/>
        <p:txBody>
          <a:bodyPr/>
          <a:lstStyle/>
          <a:p>
            <a:fld id="{82692506-6D33-4386-AFDA-6DB3896FF238}" type="slidenum">
              <a:rPr lang="en-US" smtClean="0"/>
              <a:t>‹#›</a:t>
            </a:fld>
            <a:endParaRPr lang="en-US"/>
          </a:p>
        </p:txBody>
      </p:sp>
      <p:grpSp>
        <p:nvGrpSpPr>
          <p:cNvPr id="13" name="Group 12"/>
          <p:cNvGrpSpPr/>
          <p:nvPr/>
        </p:nvGrpSpPr>
        <p:grpSpPr>
          <a:xfrm>
            <a:off x="155575" y="205515"/>
            <a:ext cx="2725064" cy="144462"/>
            <a:chOff x="155575" y="205515"/>
            <a:chExt cx="2725064" cy="144462"/>
          </a:xfrm>
        </p:grpSpPr>
        <p:sp>
          <p:nvSpPr>
            <p:cNvPr id="14" name="Rectangle 13"/>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5" name="Rectangle 14"/>
            <p:cNvSpPr/>
            <p:nvPr/>
          </p:nvSpPr>
          <p:spPr>
            <a:xfrm>
              <a:off x="541934" y="302352"/>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428580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F6095A1-4A31-4A14-A634-9110BACC3E14}" type="datetime1">
              <a:rPr lang="en-US" smtClean="0"/>
              <a:t>5/27/2022</a:t>
            </a:fld>
            <a:endParaRPr lang="en-US"/>
          </a:p>
        </p:txBody>
      </p:sp>
      <p:sp>
        <p:nvSpPr>
          <p:cNvPr id="8" name="Footer Placeholder 7"/>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9" name="Slide Number Placeholder 8"/>
          <p:cNvSpPr>
            <a:spLocks noGrp="1"/>
          </p:cNvSpPr>
          <p:nvPr>
            <p:ph type="sldNum" sz="quarter" idx="12"/>
          </p:nvPr>
        </p:nvSpPr>
        <p:spPr/>
        <p:txBody>
          <a:bodyPr/>
          <a:lstStyle/>
          <a:p>
            <a:fld id="{82692506-6D33-4386-AFDA-6DB3896FF238}" type="slidenum">
              <a:rPr lang="en-US" smtClean="0"/>
              <a:t>‹#›</a:t>
            </a:fld>
            <a:endParaRPr lang="en-US"/>
          </a:p>
        </p:txBody>
      </p:sp>
      <p:grpSp>
        <p:nvGrpSpPr>
          <p:cNvPr id="15" name="Group 14"/>
          <p:cNvGrpSpPr/>
          <p:nvPr/>
        </p:nvGrpSpPr>
        <p:grpSpPr>
          <a:xfrm>
            <a:off x="155575" y="205515"/>
            <a:ext cx="2725064" cy="144462"/>
            <a:chOff x="155575" y="205515"/>
            <a:chExt cx="2725064" cy="144462"/>
          </a:xfrm>
        </p:grpSpPr>
        <p:sp>
          <p:nvSpPr>
            <p:cNvPr id="16" name="Rectangle 15"/>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7" name="Rectangle 16"/>
            <p:cNvSpPr/>
            <p:nvPr/>
          </p:nvSpPr>
          <p:spPr>
            <a:xfrm>
              <a:off x="541934" y="302352"/>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3856276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37922E9-8AEA-4244-90DA-6AC60F40BE70}" type="datetime1">
              <a:rPr lang="en-US" smtClean="0"/>
              <a:t>5/27/2022</a:t>
            </a:fld>
            <a:endParaRPr lang="en-US"/>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a:t>
            </a:fld>
            <a:endParaRPr lang="en-US"/>
          </a:p>
        </p:txBody>
      </p:sp>
      <p:grpSp>
        <p:nvGrpSpPr>
          <p:cNvPr id="11" name="Group 10"/>
          <p:cNvGrpSpPr/>
          <p:nvPr/>
        </p:nvGrpSpPr>
        <p:grpSpPr>
          <a:xfrm>
            <a:off x="155575" y="205515"/>
            <a:ext cx="2725064" cy="144462"/>
            <a:chOff x="155575" y="205515"/>
            <a:chExt cx="2725064" cy="144462"/>
          </a:xfrm>
        </p:grpSpPr>
        <p:sp>
          <p:nvSpPr>
            <p:cNvPr id="12" name="Rectangle 11"/>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Rectangle 12"/>
            <p:cNvSpPr/>
            <p:nvPr/>
          </p:nvSpPr>
          <p:spPr>
            <a:xfrm>
              <a:off x="541934" y="302352"/>
              <a:ext cx="2338705" cy="47625"/>
            </a:xfrm>
            <a:prstGeom prst="rect">
              <a:avLst/>
            </a:prstGeom>
            <a:solidFill>
              <a:srgbClr val="003A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1994119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F68F35-3B45-4DB5-9DEC-564BE4BB5AC1}" type="datetime1">
              <a:rPr lang="en-US" smtClean="0"/>
              <a:t>5/27/2022</a:t>
            </a:fld>
            <a:endParaRPr lang="en-US"/>
          </a:p>
        </p:txBody>
      </p:sp>
      <p:sp>
        <p:nvSpPr>
          <p:cNvPr id="3" name="Footer Placeholder 2"/>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4" name="Slide Number Placeholder 3"/>
          <p:cNvSpPr>
            <a:spLocks noGrp="1"/>
          </p:cNvSpPr>
          <p:nvPr>
            <p:ph type="sldNum" sz="quarter" idx="12"/>
          </p:nvPr>
        </p:nvSpPr>
        <p:spPr/>
        <p:txBody>
          <a:bodyPr/>
          <a:lstStyle/>
          <a:p>
            <a:fld id="{82692506-6D33-4386-AFDA-6DB3896FF238}" type="slidenum">
              <a:rPr lang="en-US" smtClean="0"/>
              <a:t>‹#›</a:t>
            </a:fld>
            <a:endParaRPr lang="en-US"/>
          </a:p>
        </p:txBody>
      </p:sp>
    </p:spTree>
    <p:extLst>
      <p:ext uri="{BB962C8B-B14F-4D97-AF65-F5344CB8AC3E}">
        <p14:creationId xmlns:p14="http://schemas.microsoft.com/office/powerpoint/2010/main" val="2647808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820231D-9DF7-4648-BAC9-79C7817DF90D}" type="datetime1">
              <a:rPr lang="en-US" smtClean="0"/>
              <a:t>5/27/2022</a:t>
            </a:fld>
            <a:endParaRPr lang="en-US"/>
          </a:p>
        </p:txBody>
      </p:sp>
      <p:sp>
        <p:nvSpPr>
          <p:cNvPr id="6" name="Footer Placeholder 5"/>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7" name="Slide Number Placeholder 6"/>
          <p:cNvSpPr>
            <a:spLocks noGrp="1"/>
          </p:cNvSpPr>
          <p:nvPr>
            <p:ph type="sldNum" sz="quarter" idx="12"/>
          </p:nvPr>
        </p:nvSpPr>
        <p:spPr/>
        <p:txBody>
          <a:bodyPr/>
          <a:lstStyle/>
          <a:p>
            <a:fld id="{82692506-6D33-4386-AFDA-6DB3896FF238}" type="slidenum">
              <a:rPr lang="en-US" smtClean="0"/>
              <a:t>‹#›</a:t>
            </a:fld>
            <a:endParaRPr lang="en-US"/>
          </a:p>
        </p:txBody>
      </p:sp>
    </p:spTree>
    <p:extLst>
      <p:ext uri="{BB962C8B-B14F-4D97-AF65-F5344CB8AC3E}">
        <p14:creationId xmlns:p14="http://schemas.microsoft.com/office/powerpoint/2010/main" val="3748657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52BB9E6-6115-42E9-B205-208EF57515CB}" type="datetime1">
              <a:rPr lang="en-US" smtClean="0"/>
              <a:t>5/27/2022</a:t>
            </a:fld>
            <a:endParaRPr lang="en-US"/>
          </a:p>
        </p:txBody>
      </p:sp>
      <p:sp>
        <p:nvSpPr>
          <p:cNvPr id="6" name="Footer Placeholder 5"/>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7" name="Slide Number Placeholder 6"/>
          <p:cNvSpPr>
            <a:spLocks noGrp="1"/>
          </p:cNvSpPr>
          <p:nvPr>
            <p:ph type="sldNum" sz="quarter" idx="12"/>
          </p:nvPr>
        </p:nvSpPr>
        <p:spPr/>
        <p:txBody>
          <a:bodyPr/>
          <a:lstStyle/>
          <a:p>
            <a:fld id="{82692506-6D33-4386-AFDA-6DB3896FF238}" type="slidenum">
              <a:rPr lang="en-US" smtClean="0"/>
              <a:t>‹#›</a:t>
            </a:fld>
            <a:endParaRPr lang="en-US"/>
          </a:p>
        </p:txBody>
      </p:sp>
    </p:spTree>
    <p:extLst>
      <p:ext uri="{BB962C8B-B14F-4D97-AF65-F5344CB8AC3E}">
        <p14:creationId xmlns:p14="http://schemas.microsoft.com/office/powerpoint/2010/main" val="4364465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NUL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ags" Target="../tags/tag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9D0F68-08B2-484E-B20B-F94869E1C9B0}" type="datetime1">
              <a:rPr lang="en-US" smtClean="0"/>
              <a:t>5/27/2022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692506-6D33-4386-AFDA-6DB3896FF238}" type="slidenum">
              <a:rPr lang="en-US" smtClean="0"/>
              <a:t>‹#›</a:t>
            </a:fld>
            <a:endParaRPr lang="en-US"/>
          </a:p>
        </p:txBody>
      </p:sp>
      <p:grpSp>
        <p:nvGrpSpPr>
          <p:cNvPr id="19" name="Group 18"/>
          <p:cNvGrpSpPr/>
          <p:nvPr/>
        </p:nvGrpSpPr>
        <p:grpSpPr>
          <a:xfrm>
            <a:off x="155575" y="205515"/>
            <a:ext cx="2725064" cy="144462"/>
            <a:chOff x="155575" y="205515"/>
            <a:chExt cx="2725064" cy="144462"/>
          </a:xfrm>
        </p:grpSpPr>
        <p:sp>
          <p:nvSpPr>
            <p:cNvPr id="20" name="Rectangle 19"/>
            <p:cNvSpPr/>
            <p:nvPr/>
          </p:nvSpPr>
          <p:spPr>
            <a:xfrm flipV="1">
              <a:off x="155575" y="205515"/>
              <a:ext cx="2054225" cy="120650"/>
            </a:xfrm>
            <a:prstGeom prst="rect">
              <a:avLst/>
            </a:prstGeom>
            <a:solidFill>
              <a:srgbClr val="F8DE9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1" name="Rectangle 20"/>
            <p:cNvSpPr/>
            <p:nvPr/>
          </p:nvSpPr>
          <p:spPr>
            <a:xfrm>
              <a:off x="541934" y="302352"/>
              <a:ext cx="2338705" cy="4762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grpSp>
        <p:nvGrpSpPr>
          <p:cNvPr id="22" name="Group 21"/>
          <p:cNvGrpSpPr/>
          <p:nvPr/>
        </p:nvGrpSpPr>
        <p:grpSpPr>
          <a:xfrm rot="10800000" flipH="1">
            <a:off x="10809605" y="205515"/>
            <a:ext cx="1088390" cy="1085851"/>
            <a:chOff x="0" y="2519"/>
            <a:chExt cx="873760" cy="871566"/>
          </a:xfrm>
        </p:grpSpPr>
        <p:grpSp>
          <p:nvGrpSpPr>
            <p:cNvPr id="23" name="Group 22"/>
            <p:cNvGrpSpPr/>
            <p:nvPr/>
          </p:nvGrpSpPr>
          <p:grpSpPr>
            <a:xfrm>
              <a:off x="0" y="438129"/>
              <a:ext cx="873004" cy="435956"/>
              <a:chOff x="0" y="-36"/>
              <a:chExt cx="1465167" cy="731556"/>
            </a:xfrm>
          </p:grpSpPr>
          <p:sp>
            <p:nvSpPr>
              <p:cNvPr id="25" name="Rectangle 24"/>
              <p:cNvSpPr/>
              <p:nvPr/>
            </p:nvSpPr>
            <p:spPr>
              <a:xfrm>
                <a:off x="0" y="-36"/>
                <a:ext cx="731521" cy="731520"/>
              </a:xfrm>
              <a:prstGeom prst="rect">
                <a:avLst/>
              </a:prstGeom>
              <a:solidFill>
                <a:srgbClr val="0088B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6" name="Rectangle 25"/>
              <p:cNvSpPr/>
              <p:nvPr/>
            </p:nvSpPr>
            <p:spPr>
              <a:xfrm>
                <a:off x="733647" y="0"/>
                <a:ext cx="731520" cy="731520"/>
              </a:xfrm>
              <a:prstGeom prst="rect">
                <a:avLst/>
              </a:prstGeom>
              <a:solidFill>
                <a:srgbClr val="005E8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24" name="Rectangle 23"/>
            <p:cNvSpPr/>
            <p:nvPr/>
          </p:nvSpPr>
          <p:spPr>
            <a:xfrm>
              <a:off x="438150" y="2519"/>
              <a:ext cx="435610" cy="435610"/>
            </a:xfrm>
            <a:prstGeom prst="rect">
              <a:avLst/>
            </a:prstGeom>
            <a:solidFill>
              <a:srgbClr val="F8DE9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77468382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hf hdr="0" dt="0"/>
  <p:txStyles>
    <p:titleStyle>
      <a:lvl1pPr algn="l" defTabSz="914400" rtl="0" eaLnBrk="1" latinLnBrk="0" hangingPunct="1">
        <a:lnSpc>
          <a:spcPct val="90000"/>
        </a:lnSpc>
        <a:spcBef>
          <a:spcPct val="0"/>
        </a:spcBef>
        <a:buNone/>
        <a:defRPr sz="4400" b="1" kern="1200">
          <a:solidFill>
            <a:srgbClr val="005E88"/>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68748"/>
            <a:ext cx="11292840" cy="704088"/>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555423"/>
            <a:ext cx="11292840" cy="4430598"/>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a:buChar char="•"/>
              <a:tabLst/>
              <a:defRPr/>
            </a:pPr>
            <a:r>
              <a:rPr kumimoji="0" lang="en-US" sz="2800" b="0" i="0" u="none" strike="noStrike" kern="1200" cap="none" spc="0" normalizeH="0" baseline="0" noProof="0" dirty="0">
                <a:ln>
                  <a:noFill/>
                </a:ln>
                <a:solidFill>
                  <a:prstClr val="black"/>
                </a:solidFill>
                <a:effectLst/>
                <a:uLnTx/>
                <a:uFillTx/>
                <a:latin typeface="+mn-lt"/>
                <a:ea typeface="+mn-ea"/>
                <a:cs typeface="+mn-cs"/>
              </a:rPr>
              <a:t>Click to edit Master text styles</a:t>
            </a:r>
          </a:p>
          <a:p>
            <a:pPr marL="685800" marR="0" lvl="1" indent="-228600" algn="l" defTabSz="914400" rtl="0" eaLnBrk="1" fontAlgn="auto" latinLnBrk="0" hangingPunct="1">
              <a:lnSpc>
                <a:spcPct val="90000"/>
              </a:lnSpc>
              <a:spcBef>
                <a:spcPts val="500"/>
              </a:spcBef>
              <a:spcAft>
                <a:spcPts val="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latin typeface="+mn-lt"/>
                <a:ea typeface="+mn-ea"/>
                <a:cs typeface="+mn-cs"/>
              </a:rPr>
              <a:t>Second level</a:t>
            </a:r>
          </a:p>
          <a:p>
            <a:pPr marL="1143000" marR="0" lvl="2" indent="-228600" algn="l" defTabSz="914400" rtl="0" eaLnBrk="1" fontAlgn="auto" latinLnBrk="0" hangingPunct="1">
              <a:lnSpc>
                <a:spcPct val="90000"/>
              </a:lnSpc>
              <a:spcBef>
                <a:spcPts val="500"/>
              </a:spcBef>
              <a:spcAft>
                <a:spcPts val="0"/>
              </a:spcAft>
              <a:buClrTx/>
              <a:buSzTx/>
              <a:buFont typeface="Arial"/>
              <a:buChar char="•"/>
              <a:tabLst/>
              <a:defRPr/>
            </a:pPr>
            <a:r>
              <a:rPr kumimoji="0" lang="en-US" sz="2000" b="0" i="0" u="none" strike="noStrike" kern="1200" cap="none" spc="0" normalizeH="0" baseline="0" noProof="0" dirty="0">
                <a:ln>
                  <a:noFill/>
                </a:ln>
                <a:solidFill>
                  <a:prstClr val="black"/>
                </a:solidFill>
                <a:effectLst/>
                <a:uLnTx/>
                <a:uFillTx/>
                <a:latin typeface="+mn-lt"/>
                <a:ea typeface="+mn-ea"/>
                <a:cs typeface="+mn-cs"/>
              </a:rPr>
              <a:t>Third level</a:t>
            </a:r>
          </a:p>
          <a:p>
            <a:pPr marL="1600200" marR="0" lvl="3" indent="-228600" algn="l" defTabSz="914400" rtl="0" eaLnBrk="1" fontAlgn="auto" latinLnBrk="0" hangingPunct="1">
              <a:lnSpc>
                <a:spcPct val="90000"/>
              </a:lnSpc>
              <a:spcBef>
                <a:spcPts val="500"/>
              </a:spcBef>
              <a:spcAft>
                <a:spcPts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Fourth level</a:t>
            </a:r>
          </a:p>
          <a:p>
            <a:pPr marL="2057400" marR="0" lvl="4" indent="-228600" algn="l" defTabSz="914400" rtl="0" eaLnBrk="1" fontAlgn="auto" latinLnBrk="0" hangingPunct="1">
              <a:lnSpc>
                <a:spcPct val="90000"/>
              </a:lnSpc>
              <a:spcBef>
                <a:spcPts val="500"/>
              </a:spcBef>
              <a:spcAft>
                <a:spcPts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Fifth level</a:t>
            </a:r>
          </a:p>
        </p:txBody>
      </p:sp>
      <p:sp>
        <p:nvSpPr>
          <p:cNvPr id="5" name="Footer Placeholder 4"/>
          <p:cNvSpPr>
            <a:spLocks noGrp="1"/>
          </p:cNvSpPr>
          <p:nvPr>
            <p:ph type="ftr" sz="quarter" idx="3"/>
          </p:nvPr>
        </p:nvSpPr>
        <p:spPr>
          <a:xfrm>
            <a:off x="4092485" y="6356349"/>
            <a:ext cx="4298179" cy="365125"/>
          </a:xfrm>
          <a:prstGeom prst="rect">
            <a:avLst/>
          </a:prstGeom>
        </p:spPr>
        <p:txBody>
          <a:bodyPr vert="horz" lIns="91440" tIns="45720" rIns="91440" bIns="45720" rtlCol="0" anchor="ctr"/>
          <a:lstStyle>
            <a:lvl1pPr algn="l">
              <a:defRPr sz="1200">
                <a:solidFill>
                  <a:schemeClr val="bg1"/>
                </a:solidFill>
              </a:defRPr>
            </a:lvl1p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4"/>
          </p:nvPr>
        </p:nvSpPr>
        <p:spPr>
          <a:xfrm>
            <a:off x="9006840" y="6356350"/>
            <a:ext cx="2743200" cy="365125"/>
          </a:xfrm>
          <a:prstGeom prst="rect">
            <a:avLst/>
          </a:prstGeom>
        </p:spPr>
        <p:txBody>
          <a:bodyPr vert="horz" lIns="91440" tIns="45720" rIns="91440" bIns="45720" rtlCol="0" anchor="ctr"/>
          <a:lstStyle>
            <a:lvl1pPr algn="r">
              <a:defRPr sz="1400">
                <a:solidFill>
                  <a:srgbClr val="03684A"/>
                </a:solidFill>
              </a:defRPr>
            </a:lvl1pPr>
          </a:lstStyle>
          <a:p>
            <a:fld id="{561BF587-D48E-4F0D-A39C-5AB282297A33}" type="slidenum">
              <a:rPr lang="en-US" smtClean="0"/>
              <a:pPr/>
              <a:t>‹#›</a:t>
            </a:fld>
            <a:endParaRPr lang="en-US" dirty="0"/>
          </a:p>
        </p:txBody>
      </p:sp>
    </p:spTree>
    <p:custDataLst>
      <p:tags r:id="rId12"/>
    </p:custDataLst>
    <p:extLst>
      <p:ext uri="{BB962C8B-B14F-4D97-AF65-F5344CB8AC3E}">
        <p14:creationId xmlns:p14="http://schemas.microsoft.com/office/powerpoint/2010/main" val="2712734312"/>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8" r:id="rId3"/>
    <p:sldLayoutId id="2147483659" r:id="rId4"/>
    <p:sldLayoutId id="2147483657" r:id="rId5"/>
    <p:sldLayoutId id="2147483660" r:id="rId6"/>
    <p:sldLayoutId id="2147483661" r:id="rId7"/>
    <p:sldLayoutId id="2147483664" r:id="rId8"/>
    <p:sldLayoutId id="2147483662" r:id="rId9"/>
    <p:sldLayoutId id="2147483663" r:id="rId10"/>
  </p:sldLayoutIdLst>
  <p:hf hdr="0" dt="0"/>
  <p:txStyles>
    <p:titleStyle>
      <a:lvl1pPr algn="l" defTabSz="914400" rtl="0" eaLnBrk="1" latinLnBrk="0" hangingPunct="1">
        <a:lnSpc>
          <a:spcPct val="90000"/>
        </a:lnSpc>
        <a:spcBef>
          <a:spcPct val="0"/>
        </a:spcBef>
        <a:buNone/>
        <a:defRPr sz="4400" b="1" kern="1200">
          <a:solidFill>
            <a:srgbClr val="03684A"/>
          </a:solidFill>
          <a:latin typeface="Calibri" panose="020F0502020204030204" pitchFamily="34" charset="0"/>
          <a:ea typeface="+mj-ea"/>
          <a:cs typeface="+mj-cs"/>
        </a:defRPr>
      </a:lvl1pPr>
    </p:titleStyle>
    <p:bodyStyle>
      <a:lvl1pPr marL="457200" marR="0" indent="-4572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sz="2800" kern="1200">
          <a:solidFill>
            <a:schemeClr val="tx1"/>
          </a:solidFill>
          <a:latin typeface="+mn-lt"/>
          <a:ea typeface="+mn-ea"/>
          <a:cs typeface="+mn-cs"/>
        </a:defRPr>
      </a:lvl1pPr>
      <a:lvl2pPr marL="800100" marR="0"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2800" kern="1200">
          <a:solidFill>
            <a:schemeClr val="tx1"/>
          </a:solidFill>
          <a:latin typeface="+mn-lt"/>
          <a:ea typeface="+mn-ea"/>
          <a:cs typeface="+mn-cs"/>
        </a:defRPr>
      </a:lvl2pPr>
      <a:lvl3pPr marL="1257300" marR="0"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2800" kern="1200">
          <a:solidFill>
            <a:schemeClr val="tx1"/>
          </a:solidFill>
          <a:latin typeface="+mn-lt"/>
          <a:ea typeface="+mn-ea"/>
          <a:cs typeface="+mn-cs"/>
        </a:defRPr>
      </a:lvl3pPr>
      <a:lvl4pPr marL="1657350" marR="0" indent="-28575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2800" kern="1200">
          <a:solidFill>
            <a:schemeClr val="tx1"/>
          </a:solidFill>
          <a:latin typeface="+mn-lt"/>
          <a:ea typeface="+mn-ea"/>
          <a:cs typeface="+mn-cs"/>
        </a:defRPr>
      </a:lvl4pPr>
      <a:lvl5pPr marL="2114550" marR="0" indent="-28575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flickr.com/photos/chaparral/2680967760/in/photolist-55UEj5-Noov6-524iVy-2gfJNmP-2i4u1TT-3wYG9g-8et7nP-2jMwmm5-2gQmnsp-2ha93mD-2jJaYGM-rAefrk-2m3HmZw-2m3zNBH-2jHEVAL-2hsbPxy-2govmdC-9JoCvK-2hgJ3Kr-2m3zNEU-2aUUjah-psbXLP-2iUF9of-2bt5Dsr-sjZEUQ-ANk2M4-2m3zNDr-2bx9mb6-P6EER2-wwB8c-2hxorHZ-2jpNpym-2iwadFK-Vi5zYt-2jrHRpt-29tw6i6-pgLd2U-qJ3hyB-2gfKa6J-q6Wv4H-bVkDhb-KmD2Hu-6wbXMt-mWWunn-pdafBa-2gfJNF1-bp8ram-9Sf84w-cBWroA-VKFZn7"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hyperlink" Target="https://www.flickr.com/photos/t4america/6893080182/in/album-72157622516593443/"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hyperlink" Target="https://www.census.gov/library/visualizations/interactive/people-that-speak-english-less-than-very-well.htm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Identifying Underserved Communities and their Needs</a:t>
            </a:r>
          </a:p>
        </p:txBody>
      </p:sp>
      <p:sp>
        <p:nvSpPr>
          <p:cNvPr id="3" name="Subtitle 2"/>
          <p:cNvSpPr>
            <a:spLocks noGrp="1"/>
          </p:cNvSpPr>
          <p:nvPr>
            <p:ph type="subTitle" idx="1"/>
          </p:nvPr>
        </p:nvSpPr>
        <p:spPr/>
        <p:txBody>
          <a:bodyPr/>
          <a:lstStyle/>
          <a:p>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1</a:t>
            </a:fld>
            <a:endParaRPr lang="en-US"/>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Tree>
    <p:extLst>
      <p:ext uri="{BB962C8B-B14F-4D97-AF65-F5344CB8AC3E}">
        <p14:creationId xmlns:p14="http://schemas.microsoft.com/office/powerpoint/2010/main" val="3381243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Persons with Disabilities</a:t>
            </a:r>
            <a:endParaRPr lang="en-US" dirty="0"/>
          </a:p>
        </p:txBody>
      </p:sp>
      <p:sp>
        <p:nvSpPr>
          <p:cNvPr id="3" name="Content Placeholder 2"/>
          <p:cNvSpPr>
            <a:spLocks noGrp="1"/>
          </p:cNvSpPr>
          <p:nvPr>
            <p:ph sz="half" idx="1"/>
          </p:nvPr>
        </p:nvSpPr>
        <p:spPr>
          <a:xfrm>
            <a:off x="647131" y="1914454"/>
            <a:ext cx="5181600" cy="4351338"/>
          </a:xfrm>
        </p:spPr>
        <p:txBody>
          <a:bodyPr>
            <a:normAutofit/>
          </a:bodyPr>
          <a:lstStyle/>
          <a:p>
            <a:pPr marL="0" indent="0">
              <a:buNone/>
            </a:pPr>
            <a:r>
              <a:rPr lang="en-US" dirty="0"/>
              <a:t>“Of the nearly 2 million people with disabilities who do not leave their homes, 560,000 are unable to leave because of transportation difficulties.”</a:t>
            </a:r>
          </a:p>
          <a:p>
            <a:endParaRPr lang="en-US" dirty="0"/>
          </a:p>
          <a:p>
            <a:pPr marL="0" indent="0">
              <a:buNone/>
            </a:pPr>
            <a:r>
              <a:rPr lang="en-US" dirty="0"/>
              <a:t>-The Leadership Conference Education Fund, 2016</a:t>
            </a:r>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pPr/>
              <a:t>10</a:t>
            </a:fld>
            <a:endParaRPr lang="en-US" dirty="0"/>
          </a:p>
        </p:txBody>
      </p:sp>
      <p:pic>
        <p:nvPicPr>
          <p:cNvPr id="7" name="Content Placeholder 6"/>
          <p:cNvPicPr>
            <a:picLocks noGrp="1" noChangeAspect="1"/>
          </p:cNvPicPr>
          <p:nvPr>
            <p:ph sz="half" idx="2"/>
          </p:nvPr>
        </p:nvPicPr>
        <p:blipFill>
          <a:blip r:embed="rId3"/>
          <a:stretch>
            <a:fillRect/>
          </a:stretch>
        </p:blipFill>
        <p:spPr>
          <a:xfrm>
            <a:off x="6226053" y="874644"/>
            <a:ext cx="5141914" cy="5141914"/>
          </a:xfrm>
          <a:prstGeom prst="rect">
            <a:avLst/>
          </a:prstGeom>
        </p:spPr>
      </p:pic>
      <p:sp>
        <p:nvSpPr>
          <p:cNvPr id="8" name="Rectangle 7"/>
          <p:cNvSpPr/>
          <p:nvPr/>
        </p:nvSpPr>
        <p:spPr>
          <a:xfrm>
            <a:off x="7991061" y="5923338"/>
            <a:ext cx="3933670" cy="461665"/>
          </a:xfrm>
          <a:prstGeom prst="rect">
            <a:avLst/>
          </a:prstGeom>
        </p:spPr>
        <p:txBody>
          <a:bodyPr wrap="square">
            <a:spAutoFit/>
          </a:bodyPr>
          <a:lstStyle/>
          <a:p>
            <a:r>
              <a:rPr lang="en-US" sz="1200" dirty="0"/>
              <a:t>Source: 2019 American Community Survey, 1-year estimates, &lt;www.census.gov/programs-surveys/acs&gt;</a:t>
            </a:r>
          </a:p>
        </p:txBody>
      </p:sp>
    </p:spTree>
    <p:extLst>
      <p:ext uri="{BB962C8B-B14F-4D97-AF65-F5344CB8AC3E}">
        <p14:creationId xmlns:p14="http://schemas.microsoft.com/office/powerpoint/2010/main" val="1082159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Vulnerable Populations</a:t>
            </a:r>
            <a:endParaRPr lang="en-US" dirty="0"/>
          </a:p>
        </p:txBody>
      </p:sp>
      <p:sp>
        <p:nvSpPr>
          <p:cNvPr id="3" name="Content Placeholder 2"/>
          <p:cNvSpPr>
            <a:spLocks noGrp="1"/>
          </p:cNvSpPr>
          <p:nvPr>
            <p:ph sz="half" idx="1"/>
          </p:nvPr>
        </p:nvSpPr>
        <p:spPr/>
        <p:txBody>
          <a:bodyPr>
            <a:normAutofit lnSpcReduction="10000"/>
          </a:bodyPr>
          <a:lstStyle/>
          <a:p>
            <a:pPr marL="0" indent="0">
              <a:buNone/>
            </a:pPr>
            <a:r>
              <a:rPr lang="en-US" dirty="0"/>
              <a:t>“Older adults, Black or African American and American Indian or Alaska Native people, and people walking in low-income communities continue to be disproportionately represented in fatal crashes involving people walking.”</a:t>
            </a:r>
          </a:p>
          <a:p>
            <a:endParaRPr lang="en-US" dirty="0"/>
          </a:p>
          <a:p>
            <a:pPr marL="0" indent="0">
              <a:buNone/>
            </a:pPr>
            <a:r>
              <a:rPr lang="en-US" dirty="0"/>
              <a:t>-Dangerous by Design 2021, Smart Growth America </a:t>
            </a:r>
          </a:p>
        </p:txBody>
      </p:sp>
      <p:pic>
        <p:nvPicPr>
          <p:cNvPr id="11" name="Content Placeholder 10"/>
          <p:cNvPicPr>
            <a:picLocks noGrp="1" noChangeAspect="1"/>
          </p:cNvPicPr>
          <p:nvPr>
            <p:ph sz="half" idx="2"/>
          </p:nvPr>
        </p:nvPicPr>
        <p:blipFill>
          <a:blip r:embed="rId3"/>
          <a:stretch>
            <a:fillRect/>
          </a:stretch>
        </p:blipFill>
        <p:spPr>
          <a:xfrm>
            <a:off x="6799172" y="103525"/>
            <a:ext cx="3957495" cy="6068159"/>
          </a:xfrm>
          <a:prstGeom prst="rect">
            <a:avLst/>
          </a:prstGeom>
        </p:spPr>
      </p:pic>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pPr/>
              <a:t>11</a:t>
            </a:fld>
            <a:endParaRPr lang="en-US"/>
          </a:p>
        </p:txBody>
      </p:sp>
      <p:sp>
        <p:nvSpPr>
          <p:cNvPr id="12" name="Rectangle 11"/>
          <p:cNvSpPr/>
          <p:nvPr/>
        </p:nvSpPr>
        <p:spPr>
          <a:xfrm>
            <a:off x="8250725" y="6139131"/>
            <a:ext cx="2505942" cy="276999"/>
          </a:xfrm>
          <a:prstGeom prst="rect">
            <a:avLst/>
          </a:prstGeom>
        </p:spPr>
        <p:txBody>
          <a:bodyPr wrap="none">
            <a:spAutoFit/>
          </a:bodyPr>
          <a:lstStyle/>
          <a:p>
            <a:r>
              <a:rPr lang="en-US" sz="1200" dirty="0"/>
              <a:t>Source: Smart Growth America, 2021</a:t>
            </a:r>
          </a:p>
        </p:txBody>
      </p:sp>
    </p:spTree>
    <p:extLst>
      <p:ext uri="{BB962C8B-B14F-4D97-AF65-F5344CB8AC3E}">
        <p14:creationId xmlns:p14="http://schemas.microsoft.com/office/powerpoint/2010/main" val="2912283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Develop Community Profiles</a:t>
            </a:r>
          </a:p>
        </p:txBody>
      </p:sp>
      <p:sp>
        <p:nvSpPr>
          <p:cNvPr id="8" name="Text Placeholder 7"/>
          <p:cNvSpPr>
            <a:spLocks noGrp="1"/>
          </p:cNvSpPr>
          <p:nvPr>
            <p:ph type="body" idx="1"/>
          </p:nvPr>
        </p:nvSpPr>
        <p:spPr/>
        <p:txBody>
          <a:bodyPr/>
          <a:lstStyle/>
          <a:p>
            <a:endParaRPr lang="en-US"/>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12</a:t>
            </a:fld>
            <a:endParaRPr lang="en-US"/>
          </a:p>
        </p:txBody>
      </p:sp>
    </p:spTree>
    <p:extLst>
      <p:ext uri="{BB962C8B-B14F-4D97-AF65-F5344CB8AC3E}">
        <p14:creationId xmlns:p14="http://schemas.microsoft.com/office/powerpoint/2010/main" val="1474155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Identifying Communities</a:t>
            </a:r>
          </a:p>
        </p:txBody>
      </p:sp>
      <p:sp>
        <p:nvSpPr>
          <p:cNvPr id="3" name="Content Placeholder 2"/>
          <p:cNvSpPr>
            <a:spLocks noGrp="1"/>
          </p:cNvSpPr>
          <p:nvPr>
            <p:ph sz="half" idx="1"/>
          </p:nvPr>
        </p:nvSpPr>
        <p:spPr>
          <a:xfrm>
            <a:off x="6470374" y="1690688"/>
            <a:ext cx="5181600" cy="4351338"/>
          </a:xfrm>
        </p:spPr>
        <p:txBody>
          <a:bodyPr/>
          <a:lstStyle/>
          <a:p>
            <a:r>
              <a:rPr lang="en-US" dirty="0"/>
              <a:t>Strategies</a:t>
            </a:r>
          </a:p>
          <a:p>
            <a:pPr lvl="1"/>
            <a:r>
              <a:rPr lang="en-US" dirty="0"/>
              <a:t>Data analysis</a:t>
            </a:r>
          </a:p>
          <a:p>
            <a:pPr lvl="1"/>
            <a:r>
              <a:rPr lang="en-US" dirty="0"/>
              <a:t>Public Involvement</a:t>
            </a:r>
          </a:p>
        </p:txBody>
      </p:sp>
      <p:sp>
        <p:nvSpPr>
          <p:cNvPr id="4" name="Content Placeholder 3"/>
          <p:cNvSpPr>
            <a:spLocks noGrp="1"/>
          </p:cNvSpPr>
          <p:nvPr>
            <p:ph sz="half" idx="2"/>
          </p:nvPr>
        </p:nvSpPr>
        <p:spPr>
          <a:xfrm>
            <a:off x="699052" y="1690688"/>
            <a:ext cx="5181600" cy="4351338"/>
          </a:xfrm>
        </p:spPr>
        <p:txBody>
          <a:bodyPr/>
          <a:lstStyle/>
          <a:p>
            <a:r>
              <a:rPr lang="en-US" dirty="0"/>
              <a:t>Identify</a:t>
            </a:r>
          </a:p>
          <a:p>
            <a:pPr lvl="1"/>
            <a:r>
              <a:rPr lang="en-US" dirty="0"/>
              <a:t>Community boundaries</a:t>
            </a:r>
          </a:p>
          <a:p>
            <a:pPr lvl="1"/>
            <a:r>
              <a:rPr lang="en-US" dirty="0"/>
              <a:t>Sub-communities</a:t>
            </a:r>
          </a:p>
          <a:p>
            <a:pPr lvl="1"/>
            <a:r>
              <a:rPr lang="en-US" dirty="0"/>
              <a:t>Economic and demographic characteristics </a:t>
            </a:r>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13</a:t>
            </a:fld>
            <a:endParaRPr lang="en-US"/>
          </a:p>
        </p:txBody>
      </p:sp>
      <p:sp>
        <p:nvSpPr>
          <p:cNvPr id="7" name="TextBox 6"/>
          <p:cNvSpPr txBox="1"/>
          <p:nvPr/>
        </p:nvSpPr>
        <p:spPr>
          <a:xfrm>
            <a:off x="6829839" y="3287568"/>
            <a:ext cx="4462669" cy="2646878"/>
          </a:xfrm>
          <a:prstGeom prst="rect">
            <a:avLst/>
          </a:prstGeom>
          <a:solidFill>
            <a:schemeClr val="accent4">
              <a:lumMod val="20000"/>
              <a:lumOff val="80000"/>
            </a:schemeClr>
          </a:solidFill>
          <a:ln w="19050">
            <a:solidFill>
              <a:schemeClr val="accent4">
                <a:lumMod val="75000"/>
              </a:schemeClr>
            </a:solidFill>
          </a:ln>
        </p:spPr>
        <p:txBody>
          <a:bodyPr wrap="square" lIns="274320" tIns="91440" rIns="274320" bIns="91440" rtlCol="0">
            <a:spAutoFit/>
          </a:bodyPr>
          <a:lstStyle/>
          <a:p>
            <a:r>
              <a:rPr lang="en-US" sz="2400" dirty="0"/>
              <a:t>“It is important to recognize that an affected community may not be geographically located next to a project.”</a:t>
            </a:r>
          </a:p>
          <a:p>
            <a:endParaRPr lang="en-US" sz="2400" dirty="0"/>
          </a:p>
          <a:p>
            <a:pPr lvl="1" algn="r"/>
            <a:r>
              <a:rPr lang="en-US" sz="2000" dirty="0"/>
              <a:t>- Community Impact Assessment, FHWA, 2018</a:t>
            </a:r>
          </a:p>
        </p:txBody>
      </p:sp>
    </p:spTree>
    <p:extLst>
      <p:ext uri="{BB962C8B-B14F-4D97-AF65-F5344CB8AC3E}">
        <p14:creationId xmlns:p14="http://schemas.microsoft.com/office/powerpoint/2010/main" val="1403264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Defining Community Characteristics</a:t>
            </a:r>
          </a:p>
        </p:txBody>
      </p:sp>
      <p:sp>
        <p:nvSpPr>
          <p:cNvPr id="3" name="Content Placeholder 2"/>
          <p:cNvSpPr>
            <a:spLocks noGrp="1"/>
          </p:cNvSpPr>
          <p:nvPr>
            <p:ph sz="half" idx="1"/>
          </p:nvPr>
        </p:nvSpPr>
        <p:spPr/>
        <p:txBody>
          <a:bodyPr>
            <a:normAutofit/>
          </a:bodyPr>
          <a:lstStyle/>
          <a:p>
            <a:r>
              <a:rPr lang="en-US" dirty="0"/>
              <a:t>Socioeconomic </a:t>
            </a:r>
          </a:p>
          <a:p>
            <a:r>
              <a:rPr lang="en-US" dirty="0"/>
              <a:t>Demographic</a:t>
            </a:r>
          </a:p>
          <a:p>
            <a:r>
              <a:rPr lang="en-US" dirty="0"/>
              <a:t>Historical/cultural</a:t>
            </a:r>
          </a:p>
          <a:p>
            <a:r>
              <a:rPr lang="en-US" dirty="0"/>
              <a:t>Travel patterns</a:t>
            </a:r>
          </a:p>
          <a:p>
            <a:r>
              <a:rPr lang="en-US" dirty="0"/>
              <a:t>Characteristics of the physical environment</a:t>
            </a:r>
          </a:p>
          <a:p>
            <a:pPr lvl="1"/>
            <a:endParaRPr lang="en-US" dirty="0"/>
          </a:p>
        </p:txBody>
      </p:sp>
      <p:sp>
        <p:nvSpPr>
          <p:cNvPr id="4" name="Content Placeholder 3"/>
          <p:cNvSpPr>
            <a:spLocks noGrp="1"/>
          </p:cNvSpPr>
          <p:nvPr>
            <p:ph sz="half" idx="2"/>
          </p:nvPr>
        </p:nvSpPr>
        <p:spPr/>
        <p:txBody>
          <a:bodyPr>
            <a:normAutofit/>
          </a:bodyPr>
          <a:lstStyle/>
          <a:p>
            <a:r>
              <a:rPr lang="en-US" dirty="0"/>
              <a:t>Data sources</a:t>
            </a:r>
          </a:p>
          <a:p>
            <a:pPr lvl="1"/>
            <a:r>
              <a:rPr lang="en-US" dirty="0"/>
              <a:t>Decennial census tract</a:t>
            </a:r>
          </a:p>
          <a:p>
            <a:pPr lvl="1"/>
            <a:r>
              <a:rPr lang="en-US" dirty="0"/>
              <a:t>American Community Survey (ACS)</a:t>
            </a:r>
          </a:p>
          <a:p>
            <a:pPr lvl="1"/>
            <a:r>
              <a:rPr lang="en-US" dirty="0"/>
              <a:t>Traffic Analysis Zone</a:t>
            </a:r>
          </a:p>
          <a:p>
            <a:pPr lvl="1"/>
            <a:r>
              <a:rPr lang="en-US" dirty="0"/>
              <a:t>Travel survey</a:t>
            </a:r>
          </a:p>
          <a:p>
            <a:pPr lvl="1"/>
            <a:r>
              <a:rPr lang="en-US" dirty="0"/>
              <a:t>Local community resources</a:t>
            </a:r>
          </a:p>
          <a:p>
            <a:pPr lvl="1"/>
            <a:r>
              <a:rPr lang="en-US" dirty="0"/>
              <a:t>Public engagement</a:t>
            </a:r>
          </a:p>
          <a:p>
            <a:endParaRPr lang="en-US" dirty="0"/>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14</a:t>
            </a:fld>
            <a:endParaRPr lang="en-US"/>
          </a:p>
        </p:txBody>
      </p:sp>
    </p:spTree>
    <p:extLst>
      <p:ext uri="{BB962C8B-B14F-4D97-AF65-F5344CB8AC3E}">
        <p14:creationId xmlns:p14="http://schemas.microsoft.com/office/powerpoint/2010/main" val="9695142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a Community Characteristics Summary</a:t>
            </a:r>
          </a:p>
        </p:txBody>
      </p:sp>
      <p:sp>
        <p:nvSpPr>
          <p:cNvPr id="7" name="Content Placeholder 6"/>
          <p:cNvSpPr>
            <a:spLocks noGrp="1"/>
          </p:cNvSpPr>
          <p:nvPr>
            <p:ph idx="1"/>
          </p:nvPr>
        </p:nvSpPr>
        <p:spPr>
          <a:xfrm>
            <a:off x="838200" y="1847850"/>
            <a:ext cx="10515600" cy="4351338"/>
          </a:xfrm>
        </p:spPr>
        <p:txBody>
          <a:bodyPr>
            <a:normAutofit fontScale="85000" lnSpcReduction="20000"/>
          </a:bodyPr>
          <a:lstStyle/>
          <a:p>
            <a:pPr marL="514350" indent="-514350">
              <a:buFont typeface="+mj-lt"/>
              <a:buAutoNum type="arabicPeriod"/>
            </a:pPr>
            <a:r>
              <a:rPr lang="en-US" dirty="0"/>
              <a:t>Define community boundaries, and neighborhood or subdivision boundaries.</a:t>
            </a:r>
          </a:p>
          <a:p>
            <a:pPr marL="514350" indent="-514350">
              <a:buFont typeface="+mj-lt"/>
              <a:buAutoNum type="arabicPeriod"/>
            </a:pPr>
            <a:r>
              <a:rPr lang="en-US" dirty="0"/>
              <a:t>Locate the businesses, residences, and activity centers of potential impact, especially within neighborhoods along the roadway alternatives and near intersections.</a:t>
            </a:r>
          </a:p>
          <a:p>
            <a:pPr marL="514350" indent="-514350">
              <a:buFont typeface="+mj-lt"/>
              <a:buAutoNum type="arabicPeriod"/>
            </a:pPr>
            <a:r>
              <a:rPr lang="en-US" dirty="0"/>
              <a:t>Determine demographic characteristics, economic base, location of community facilities, and other characteristics.</a:t>
            </a:r>
          </a:p>
          <a:p>
            <a:pPr marL="514350" indent="-514350">
              <a:buFont typeface="+mj-lt"/>
              <a:buAutoNum type="arabicPeriod"/>
            </a:pPr>
            <a:r>
              <a:rPr lang="en-US" dirty="0"/>
              <a:t>Learn about a community within the study area by comparing local or area population demographics, land-use, and other characteristics with State or regional information.</a:t>
            </a:r>
          </a:p>
          <a:p>
            <a:pPr marL="514350" indent="-514350">
              <a:buFont typeface="+mj-lt"/>
              <a:buAutoNum type="arabicPeriod"/>
            </a:pPr>
            <a:r>
              <a:rPr lang="en-US" dirty="0"/>
              <a:t>Continually refine the Community Characteristics Summary throughout the assessment process as impacts are identified and as situations change over time.</a:t>
            </a:r>
          </a:p>
          <a:p>
            <a:pPr marL="0" indent="0" algn="r">
              <a:buNone/>
            </a:pPr>
            <a:r>
              <a:rPr lang="en-US" dirty="0"/>
              <a:t>- Community Impact Assessment, FHWA, 2018</a:t>
            </a:r>
          </a:p>
          <a:p>
            <a:pPr marL="0" indent="0">
              <a:buNone/>
            </a:pPr>
            <a:endParaRPr lang="en-US" dirty="0"/>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15</a:t>
            </a:fld>
            <a:endParaRPr lang="en-US"/>
          </a:p>
        </p:txBody>
      </p:sp>
    </p:spTree>
    <p:extLst>
      <p:ext uri="{BB962C8B-B14F-4D97-AF65-F5344CB8AC3E}">
        <p14:creationId xmlns:p14="http://schemas.microsoft.com/office/powerpoint/2010/main" val="1647402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Mapping Communities</a:t>
            </a:r>
          </a:p>
        </p:txBody>
      </p:sp>
      <p:sp>
        <p:nvSpPr>
          <p:cNvPr id="7" name="Text Placeholder 6"/>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16</a:t>
            </a:fld>
            <a:endParaRPr lang="en-US"/>
          </a:p>
        </p:txBody>
      </p:sp>
    </p:spTree>
    <p:extLst>
      <p:ext uri="{BB962C8B-B14F-4D97-AF65-F5344CB8AC3E}">
        <p14:creationId xmlns:p14="http://schemas.microsoft.com/office/powerpoint/2010/main" val="15275264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chor="ctr">
            <a:normAutofit/>
          </a:bodyPr>
          <a:lstStyle/>
          <a:p>
            <a:r>
              <a:rPr lang="en-US" dirty="0"/>
              <a:t>Methods for Mapping</a:t>
            </a:r>
          </a:p>
        </p:txBody>
      </p:sp>
      <p:graphicFrame>
        <p:nvGraphicFramePr>
          <p:cNvPr id="3" name="Content Placeholder 2"/>
          <p:cNvGraphicFramePr>
            <a:graphicFrameLocks noGrp="1"/>
          </p:cNvGraphicFramePr>
          <p:nvPr>
            <p:ph sz="half" idx="1"/>
            <p:extLst>
              <p:ext uri="{D42A27DB-BD31-4B8C-83A1-F6EECF244321}">
                <p14:modId xmlns:p14="http://schemas.microsoft.com/office/powerpoint/2010/main" val="1441627708"/>
              </p:ext>
            </p:extLst>
          </p:nvPr>
        </p:nvGraphicFramePr>
        <p:xfrm>
          <a:off x="838200" y="1311965"/>
          <a:ext cx="5181600" cy="48649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Content Placeholder 1"/>
          <p:cNvSpPr>
            <a:spLocks noGrp="1"/>
          </p:cNvSpPr>
          <p:nvPr>
            <p:ph sz="half" idx="2"/>
          </p:nvPr>
        </p:nvSpPr>
        <p:spPr>
          <a:xfrm>
            <a:off x="6319158" y="2431971"/>
            <a:ext cx="5181600" cy="2624985"/>
          </a:xfrm>
        </p:spPr>
        <p:txBody>
          <a:bodyPr/>
          <a:lstStyle/>
          <a:p>
            <a:r>
              <a:rPr lang="en-US" dirty="0"/>
              <a:t>Maps are useful in establishing areas of focus</a:t>
            </a:r>
          </a:p>
          <a:p>
            <a:r>
              <a:rPr lang="en-US" dirty="0"/>
              <a:t>They can highlight the location of underserved communities in relation to existing or proposed projects</a:t>
            </a:r>
          </a:p>
        </p:txBody>
      </p:sp>
      <p:sp>
        <p:nvSpPr>
          <p:cNvPr id="5" name="Footer Placeholder 4"/>
          <p:cNvSpPr>
            <a:spLocks noGrp="1"/>
          </p:cNvSpPr>
          <p:nvPr>
            <p:ph type="ftr" sz="quarter" idx="11"/>
          </p:nvPr>
        </p:nvSpPr>
        <p:spPr/>
        <p:txBody>
          <a:bodyPr anchor="ctr">
            <a:normAutofit/>
          </a:bodyPr>
          <a:lstStyle/>
          <a:p>
            <a:pPr>
              <a:lnSpc>
                <a:spcPct val="90000"/>
              </a:lnSpc>
              <a:spcAft>
                <a:spcPts val="600"/>
              </a:spcAft>
            </a:pPr>
            <a:r>
              <a:rPr lang="en-US" sz="900"/>
              <a:t>The Transportation Equity Curriculum: Identifying Underserved Communities and their Needs</a:t>
            </a:r>
          </a:p>
        </p:txBody>
      </p:sp>
      <p:sp>
        <p:nvSpPr>
          <p:cNvPr id="6" name="Slide Number Placeholder 5"/>
          <p:cNvSpPr>
            <a:spLocks noGrp="1"/>
          </p:cNvSpPr>
          <p:nvPr>
            <p:ph type="sldNum" sz="quarter" idx="12"/>
          </p:nvPr>
        </p:nvSpPr>
        <p:spPr/>
        <p:txBody>
          <a:bodyPr anchor="ctr">
            <a:normAutofit/>
          </a:bodyPr>
          <a:lstStyle/>
          <a:p>
            <a:pPr>
              <a:spcAft>
                <a:spcPts val="600"/>
              </a:spcAft>
            </a:pPr>
            <a:fld id="{561BF587-D48E-4F0D-A39C-5AB282297A33}" type="slidenum">
              <a:rPr lang="en-US" smtClean="0"/>
              <a:pPr>
                <a:spcAft>
                  <a:spcPts val="600"/>
                </a:spcAft>
              </a:pPr>
              <a:t>17</a:t>
            </a:fld>
            <a:endParaRPr lang="en-US"/>
          </a:p>
        </p:txBody>
      </p:sp>
    </p:spTree>
    <p:extLst>
      <p:ext uri="{BB962C8B-B14F-4D97-AF65-F5344CB8AC3E}">
        <p14:creationId xmlns:p14="http://schemas.microsoft.com/office/powerpoint/2010/main" val="29191128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Threshold-Based Method</a:t>
            </a:r>
          </a:p>
        </p:txBody>
      </p:sp>
      <p:sp>
        <p:nvSpPr>
          <p:cNvPr id="3" name="Content Placeholder 2"/>
          <p:cNvSpPr>
            <a:spLocks noGrp="1"/>
          </p:cNvSpPr>
          <p:nvPr>
            <p:ph idx="1"/>
          </p:nvPr>
        </p:nvSpPr>
        <p:spPr>
          <a:xfrm>
            <a:off x="838201" y="1825625"/>
            <a:ext cx="3594264" cy="4351338"/>
          </a:xfrm>
        </p:spPr>
        <p:txBody>
          <a:bodyPr/>
          <a:lstStyle/>
          <a:p>
            <a:r>
              <a:rPr lang="en-US" dirty="0"/>
              <a:t>Uses regional thresholds to identify underserved communities</a:t>
            </a:r>
          </a:p>
          <a:p>
            <a:r>
              <a:rPr lang="en-US" dirty="0"/>
              <a:t>Helpful in identifying concentrations of underserved communities</a:t>
            </a:r>
          </a:p>
          <a:p>
            <a:endParaRPr lang="en-US" dirty="0"/>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18</a:t>
            </a:fld>
            <a:endParaRPr lang="en-US"/>
          </a:p>
        </p:txBody>
      </p:sp>
      <p:sp>
        <p:nvSpPr>
          <p:cNvPr id="9" name="Rectangle 8"/>
          <p:cNvSpPr/>
          <p:nvPr/>
        </p:nvSpPr>
        <p:spPr>
          <a:xfrm>
            <a:off x="4638260" y="5806311"/>
            <a:ext cx="7561565" cy="276999"/>
          </a:xfrm>
          <a:prstGeom prst="rect">
            <a:avLst/>
          </a:prstGeom>
        </p:spPr>
        <p:txBody>
          <a:bodyPr wrap="square">
            <a:spAutoFit/>
          </a:bodyPr>
          <a:lstStyle/>
          <a:p>
            <a:r>
              <a:rPr lang="en-US" sz="1200" dirty="0">
                <a:solidFill>
                  <a:schemeClr val="tx1">
                    <a:lumMod val="50000"/>
                    <a:lumOff val="50000"/>
                  </a:schemeClr>
                </a:solidFill>
              </a:rPr>
              <a:t>https://www.ampo.org/wp-content/uploads/2017/12/AMPO-Neighborhood-Mobility-Audits-Polk-County-FL.pdf</a:t>
            </a:r>
          </a:p>
        </p:txBody>
      </p:sp>
      <p:pic>
        <p:nvPicPr>
          <p:cNvPr id="10" name="Content Placeholder 10">
            <a:extLst>
              <a:ext uri="{FF2B5EF4-FFF2-40B4-BE49-F238E27FC236}">
                <a16:creationId xmlns:a16="http://schemas.microsoft.com/office/drawing/2014/main" id="{21C45793-3F61-4A85-B658-B6A3C8718218}"/>
              </a:ext>
            </a:extLst>
          </p:cNvPr>
          <p:cNvPicPr>
            <a:picLocks noChangeAspect="1"/>
          </p:cNvPicPr>
          <p:nvPr/>
        </p:nvPicPr>
        <p:blipFill>
          <a:blip r:embed="rId3"/>
          <a:stretch>
            <a:fillRect/>
          </a:stretch>
        </p:blipFill>
        <p:spPr>
          <a:xfrm>
            <a:off x="4638260" y="1388571"/>
            <a:ext cx="6825681" cy="4421700"/>
          </a:xfrm>
          <a:prstGeom prst="rect">
            <a:avLst/>
          </a:prstGeom>
        </p:spPr>
      </p:pic>
    </p:spTree>
    <p:extLst>
      <p:ext uri="{BB962C8B-B14F-4D97-AF65-F5344CB8AC3E}">
        <p14:creationId xmlns:p14="http://schemas.microsoft.com/office/powerpoint/2010/main" val="23920592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Population-Weighted Method</a:t>
            </a:r>
          </a:p>
        </p:txBody>
      </p:sp>
      <p:sp>
        <p:nvSpPr>
          <p:cNvPr id="7" name="Content Placeholder 6"/>
          <p:cNvSpPr>
            <a:spLocks noGrp="1"/>
          </p:cNvSpPr>
          <p:nvPr>
            <p:ph idx="1"/>
          </p:nvPr>
        </p:nvSpPr>
        <p:spPr>
          <a:xfrm>
            <a:off x="838200" y="1825625"/>
            <a:ext cx="5257800" cy="4351338"/>
          </a:xfrm>
        </p:spPr>
        <p:txBody>
          <a:bodyPr/>
          <a:lstStyle/>
          <a:p>
            <a:r>
              <a:rPr lang="en-US" dirty="0"/>
              <a:t>Thematic map that uses symbols to display differences in spatial density</a:t>
            </a:r>
          </a:p>
          <a:p>
            <a:r>
              <a:rPr lang="en-US" dirty="0"/>
              <a:t>Each dot represents a quantity of data </a:t>
            </a:r>
          </a:p>
          <a:p>
            <a:r>
              <a:rPr lang="en-US" dirty="0"/>
              <a:t>Effective at displaying distributions across landscape</a:t>
            </a:r>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19</a:t>
            </a:fld>
            <a:endParaRPr lang="en-US"/>
          </a:p>
        </p:txBody>
      </p:sp>
      <p:pic>
        <p:nvPicPr>
          <p:cNvPr id="3" name="Picture 2" descr="Map&#10;&#10;Description automatically generated">
            <a:extLst>
              <a:ext uri="{FF2B5EF4-FFF2-40B4-BE49-F238E27FC236}">
                <a16:creationId xmlns:a16="http://schemas.microsoft.com/office/drawing/2014/main" id="{8C046822-1AFA-644E-BA1F-951FB8282C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6286" y="1460500"/>
            <a:ext cx="5080000" cy="3937000"/>
          </a:xfrm>
          <a:prstGeom prst="rect">
            <a:avLst/>
          </a:prstGeom>
        </p:spPr>
      </p:pic>
      <p:sp>
        <p:nvSpPr>
          <p:cNvPr id="8" name="TextBox 7">
            <a:extLst>
              <a:ext uri="{FF2B5EF4-FFF2-40B4-BE49-F238E27FC236}">
                <a16:creationId xmlns:a16="http://schemas.microsoft.com/office/drawing/2014/main" id="{40BB05AA-6423-334C-BB5C-6644715B23F1}"/>
              </a:ext>
            </a:extLst>
          </p:cNvPr>
          <p:cNvSpPr txBox="1"/>
          <p:nvPr/>
        </p:nvSpPr>
        <p:spPr>
          <a:xfrm>
            <a:off x="8033657" y="5397500"/>
            <a:ext cx="3320143" cy="1107996"/>
          </a:xfrm>
          <a:prstGeom prst="rect">
            <a:avLst/>
          </a:prstGeom>
          <a:noFill/>
        </p:spPr>
        <p:txBody>
          <a:bodyPr wrap="square" rtlCol="0">
            <a:spAutoFit/>
          </a:bodyPr>
          <a:lstStyle/>
          <a:p>
            <a:r>
              <a:rPr lang="en-US" sz="1200" dirty="0">
                <a:solidFill>
                  <a:schemeClr val="tx1">
                    <a:lumMod val="50000"/>
                    <a:lumOff val="50000"/>
                  </a:schemeClr>
                </a:solidFill>
              </a:rPr>
              <a:t>Source: https://www.researchgate.net/publication/301705413_Identifying_environmental_justice_communities_for_transportation_analysis </a:t>
            </a:r>
          </a:p>
          <a:p>
            <a:endParaRPr lang="en-US" dirty="0"/>
          </a:p>
        </p:txBody>
      </p:sp>
    </p:spTree>
    <p:extLst>
      <p:ext uri="{BB962C8B-B14F-4D97-AF65-F5344CB8AC3E}">
        <p14:creationId xmlns:p14="http://schemas.microsoft.com/office/powerpoint/2010/main" val="2905504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3317466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82692506-6D33-4386-AFDA-6DB3896FF238}" type="slidenum">
              <a:rPr lang="en-US" smtClean="0"/>
              <a:t>2</a:t>
            </a:fld>
            <a:endParaRPr lang="en-US"/>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Tree>
    <p:extLst>
      <p:ext uri="{BB962C8B-B14F-4D97-AF65-F5344CB8AC3E}">
        <p14:creationId xmlns:p14="http://schemas.microsoft.com/office/powerpoint/2010/main" val="3368592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Community-Based Method</a:t>
            </a:r>
          </a:p>
        </p:txBody>
      </p:sp>
      <p:sp>
        <p:nvSpPr>
          <p:cNvPr id="3" name="Content Placeholder 2"/>
          <p:cNvSpPr>
            <a:spLocks noGrp="1"/>
          </p:cNvSpPr>
          <p:nvPr>
            <p:ph sz="half" idx="1"/>
          </p:nvPr>
        </p:nvSpPr>
        <p:spPr/>
        <p:txBody>
          <a:bodyPr/>
          <a:lstStyle/>
          <a:p>
            <a:r>
              <a:rPr lang="en-US" dirty="0"/>
              <a:t>Collects input directly from community members to visualize local knowledge</a:t>
            </a:r>
          </a:p>
          <a:p>
            <a:r>
              <a:rPr lang="en-US" dirty="0"/>
              <a:t>Engages and empowers community members</a:t>
            </a:r>
          </a:p>
        </p:txBody>
      </p:sp>
      <p:pic>
        <p:nvPicPr>
          <p:cNvPr id="7" name="Content Placeholder 6"/>
          <p:cNvPicPr>
            <a:picLocks noGrp="1" noChangeAspect="1"/>
          </p:cNvPicPr>
          <p:nvPr>
            <p:ph sz="half" idx="2"/>
          </p:nvPr>
        </p:nvPicPr>
        <p:blipFill>
          <a:blip r:embed="rId3"/>
          <a:stretch>
            <a:fillRect/>
          </a:stretch>
        </p:blipFill>
        <p:spPr>
          <a:xfrm>
            <a:off x="6172200" y="1690688"/>
            <a:ext cx="5181600" cy="3771014"/>
          </a:xfrm>
          <a:prstGeom prst="rect">
            <a:avLst/>
          </a:prstGeom>
        </p:spPr>
      </p:pic>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20</a:t>
            </a:fld>
            <a:endParaRPr lang="en-US"/>
          </a:p>
        </p:txBody>
      </p:sp>
      <p:sp>
        <p:nvSpPr>
          <p:cNvPr id="8" name="TextBox 7">
            <a:extLst>
              <a:ext uri="{FF2B5EF4-FFF2-40B4-BE49-F238E27FC236}">
                <a16:creationId xmlns:a16="http://schemas.microsoft.com/office/drawing/2014/main" id="{40BB05AA-6423-334C-BB5C-6644715B23F1}"/>
              </a:ext>
            </a:extLst>
          </p:cNvPr>
          <p:cNvSpPr txBox="1"/>
          <p:nvPr/>
        </p:nvSpPr>
        <p:spPr>
          <a:xfrm>
            <a:off x="8033657" y="5397500"/>
            <a:ext cx="3320143" cy="461665"/>
          </a:xfrm>
          <a:prstGeom prst="rect">
            <a:avLst/>
          </a:prstGeom>
          <a:noFill/>
        </p:spPr>
        <p:txBody>
          <a:bodyPr wrap="square" rtlCol="0">
            <a:spAutoFit/>
          </a:bodyPr>
          <a:lstStyle/>
          <a:p>
            <a:r>
              <a:rPr lang="en-US" sz="1200" dirty="0">
                <a:solidFill>
                  <a:schemeClr val="tx1">
                    <a:lumMod val="50000"/>
                    <a:lumOff val="50000"/>
                  </a:schemeClr>
                </a:solidFill>
              </a:rPr>
              <a:t>https://coast.noaa.gov/data/digitalcoast/pdf/participatory-mapping.pdf</a:t>
            </a:r>
            <a:endParaRPr lang="en-US" dirty="0"/>
          </a:p>
        </p:txBody>
      </p:sp>
    </p:spTree>
    <p:extLst>
      <p:ext uri="{BB962C8B-B14F-4D97-AF65-F5344CB8AC3E}">
        <p14:creationId xmlns:p14="http://schemas.microsoft.com/office/powerpoint/2010/main" val="15573547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Defining &amp; Mapping Underserved Communities</a:t>
            </a:r>
          </a:p>
        </p:txBody>
      </p:sp>
      <p:pic>
        <p:nvPicPr>
          <p:cNvPr id="21" name="Picture 20"/>
          <p:cNvPicPr>
            <a:picLocks noChangeAspect="1"/>
          </p:cNvPicPr>
          <p:nvPr/>
        </p:nvPicPr>
        <p:blipFill>
          <a:blip r:embed="rId3"/>
          <a:stretch>
            <a:fillRect/>
          </a:stretch>
        </p:blipFill>
        <p:spPr>
          <a:xfrm>
            <a:off x="7595279" y="1886755"/>
            <a:ext cx="4387614" cy="3657600"/>
          </a:xfrm>
          <a:prstGeom prst="rect">
            <a:avLst/>
          </a:prstGeom>
          <a:ln w="12700">
            <a:noFill/>
          </a:ln>
          <a:effectLst>
            <a:outerShdw blurRad="50800" dist="38100" dir="2700000" algn="tl" rotWithShape="0">
              <a:prstClr val="black">
                <a:alpha val="40000"/>
              </a:prstClr>
            </a:outerShdw>
          </a:effectLst>
        </p:spPr>
      </p:pic>
      <p:sp>
        <p:nvSpPr>
          <p:cNvPr id="22" name="Right Arrow 21"/>
          <p:cNvSpPr/>
          <p:nvPr/>
        </p:nvSpPr>
        <p:spPr>
          <a:xfrm>
            <a:off x="6371740" y="3129566"/>
            <a:ext cx="1130085" cy="99167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Content Placeholder 27"/>
          <p:cNvPicPr>
            <a:picLocks noGrp="1" noChangeAspect="1"/>
          </p:cNvPicPr>
          <p:nvPr>
            <p:ph idx="1"/>
          </p:nvPr>
        </p:nvPicPr>
        <p:blipFill>
          <a:blip r:embed="rId4"/>
          <a:stretch>
            <a:fillRect/>
          </a:stretch>
        </p:blipFill>
        <p:spPr>
          <a:xfrm>
            <a:off x="126818" y="2289662"/>
            <a:ext cx="6118104" cy="2671480"/>
          </a:xfrm>
          <a:prstGeom prst="rect">
            <a:avLst/>
          </a:prstGeom>
          <a:effectLst>
            <a:outerShdw blurRad="50800" dist="38100" dir="2700000" algn="tl" rotWithShape="0">
              <a:prstClr val="black">
                <a:alpha val="40000"/>
              </a:prstClr>
            </a:outerShdw>
          </a:effectLst>
        </p:spPr>
      </p:pic>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21</a:t>
            </a:fld>
            <a:endParaRPr lang="en-US"/>
          </a:p>
        </p:txBody>
      </p:sp>
    </p:spTree>
    <p:extLst>
      <p:ext uri="{BB962C8B-B14F-4D97-AF65-F5344CB8AC3E}">
        <p14:creationId xmlns:p14="http://schemas.microsoft.com/office/powerpoint/2010/main" val="1568526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Analysis</a:t>
            </a:r>
          </a:p>
        </p:txBody>
      </p:sp>
      <p:sp>
        <p:nvSpPr>
          <p:cNvPr id="7" name="Text Placeholder 6"/>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22</a:t>
            </a:fld>
            <a:endParaRPr lang="en-US"/>
          </a:p>
        </p:txBody>
      </p:sp>
    </p:spTree>
    <p:extLst>
      <p:ext uri="{BB962C8B-B14F-4D97-AF65-F5344CB8AC3E}">
        <p14:creationId xmlns:p14="http://schemas.microsoft.com/office/powerpoint/2010/main" val="24896865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Inventories &amp; Assessments</a:t>
            </a:r>
          </a:p>
        </p:txBody>
      </p:sp>
      <p:sp>
        <p:nvSpPr>
          <p:cNvPr id="5" name="Content Placeholder 4"/>
          <p:cNvSpPr>
            <a:spLocks noGrp="1"/>
          </p:cNvSpPr>
          <p:nvPr>
            <p:ph idx="1"/>
          </p:nvPr>
        </p:nvSpPr>
        <p:spPr>
          <a:xfrm>
            <a:off x="267118" y="1620044"/>
            <a:ext cx="4106713" cy="4530725"/>
          </a:xfrm>
        </p:spPr>
        <p:txBody>
          <a:bodyPr>
            <a:normAutofit fontScale="85000" lnSpcReduction="10000"/>
          </a:bodyPr>
          <a:lstStyle/>
          <a:p>
            <a:pPr marL="514350" indent="-514350">
              <a:buFont typeface="+mj-lt"/>
              <a:buAutoNum type="arabicPeriod"/>
            </a:pPr>
            <a:r>
              <a:rPr lang="en-US" dirty="0"/>
              <a:t>Summarize travel patterns and modes used</a:t>
            </a:r>
          </a:p>
          <a:p>
            <a:pPr marL="514350" indent="-514350">
              <a:buFont typeface="+mj-lt"/>
              <a:buAutoNum type="arabicPeriod"/>
            </a:pPr>
            <a:r>
              <a:rPr lang="en-US" dirty="0"/>
              <a:t>Identify current and proposed projects and services</a:t>
            </a:r>
          </a:p>
          <a:p>
            <a:pPr marL="514350" indent="-514350">
              <a:buFont typeface="+mj-lt"/>
              <a:buAutoNum type="arabicPeriod"/>
            </a:pPr>
            <a:r>
              <a:rPr lang="en-US" dirty="0"/>
              <a:t>Use GIS to build inventory maps </a:t>
            </a:r>
          </a:p>
          <a:p>
            <a:pPr marL="514350" indent="-514350">
              <a:buFont typeface="+mj-lt"/>
              <a:buAutoNum type="arabicPeriod"/>
            </a:pPr>
            <a:r>
              <a:rPr lang="en-US" dirty="0"/>
              <a:t>Overlay the inventory maps onto the maps of underserved communities</a:t>
            </a:r>
          </a:p>
          <a:p>
            <a:pPr marL="514350" indent="-514350">
              <a:buFont typeface="+mj-lt"/>
              <a:buAutoNum type="arabicPeriod"/>
            </a:pPr>
            <a:r>
              <a:rPr lang="en-US" dirty="0"/>
              <a:t>Conduct targeted field studies and audits</a:t>
            </a:r>
          </a:p>
          <a:p>
            <a:pPr marL="514350" indent="-514350">
              <a:buFont typeface="+mj-lt"/>
              <a:buAutoNum type="arabicPeriod"/>
            </a:pPr>
            <a:r>
              <a:rPr lang="en-US" dirty="0"/>
              <a:t>Summarize findings </a:t>
            </a:r>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7" name="Slide Number Placeholder 6"/>
          <p:cNvSpPr>
            <a:spLocks noGrp="1"/>
          </p:cNvSpPr>
          <p:nvPr>
            <p:ph type="sldNum" sz="quarter" idx="12"/>
          </p:nvPr>
        </p:nvSpPr>
        <p:spPr/>
        <p:txBody>
          <a:bodyPr/>
          <a:lstStyle/>
          <a:p>
            <a:fld id="{82692506-6D33-4386-AFDA-6DB3896FF238}" type="slidenum">
              <a:rPr lang="en-US" smtClean="0"/>
              <a:pPr/>
              <a:t>23</a:t>
            </a:fld>
            <a:endParaRPr lang="en-US"/>
          </a:p>
        </p:txBody>
      </p:sp>
      <p:pic>
        <p:nvPicPr>
          <p:cNvPr id="6" name="Content Placeholder 8"/>
          <p:cNvPicPr>
            <a:picLocks noChangeAspect="1"/>
          </p:cNvPicPr>
          <p:nvPr/>
        </p:nvPicPr>
        <p:blipFill>
          <a:blip r:embed="rId3"/>
          <a:stretch>
            <a:fillRect/>
          </a:stretch>
        </p:blipFill>
        <p:spPr>
          <a:xfrm>
            <a:off x="4373831" y="2087810"/>
            <a:ext cx="3897000" cy="3252017"/>
          </a:xfrm>
          <a:prstGeom prst="rect">
            <a:avLst/>
          </a:prstGeom>
          <a:ln>
            <a:solidFill>
              <a:schemeClr val="accent1"/>
            </a:solidFill>
          </a:ln>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4"/>
          <a:stretch>
            <a:fillRect/>
          </a:stretch>
        </p:blipFill>
        <p:spPr>
          <a:xfrm>
            <a:off x="8270831" y="2071065"/>
            <a:ext cx="3921169" cy="3268762"/>
          </a:xfrm>
          <a:prstGeom prst="rect">
            <a:avLst/>
          </a:prstGeom>
          <a:ln w="12700">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35229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Mobility Audits</a:t>
            </a:r>
          </a:p>
        </p:txBody>
      </p:sp>
      <p:sp>
        <p:nvSpPr>
          <p:cNvPr id="7" name="Content Placeholder 6"/>
          <p:cNvSpPr>
            <a:spLocks noGrp="1"/>
          </p:cNvSpPr>
          <p:nvPr>
            <p:ph idx="1"/>
          </p:nvPr>
        </p:nvSpPr>
        <p:spPr/>
        <p:txBody>
          <a:bodyPr>
            <a:normAutofit/>
          </a:bodyPr>
          <a:lstStyle/>
          <a:p>
            <a:r>
              <a:rPr lang="en-US" dirty="0"/>
              <a:t>Evaluates access to jobs and essential services in underserved communities.</a:t>
            </a:r>
          </a:p>
          <a:p>
            <a:r>
              <a:rPr lang="en-US" dirty="0"/>
              <a:t>Focuses on transit access and active transportation.</a:t>
            </a:r>
          </a:p>
          <a:p>
            <a:r>
              <a:rPr lang="en-US" dirty="0"/>
              <a:t>Used to tailor transportation investments to community needs.</a:t>
            </a:r>
          </a:p>
          <a:p>
            <a:r>
              <a:rPr lang="en-US" dirty="0"/>
              <a:t>Produces a list of recommendations for safety, transit access, and bicycle and sidewalk improvements.</a:t>
            </a:r>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24</a:t>
            </a:fld>
            <a:endParaRPr lang="en-US"/>
          </a:p>
        </p:txBody>
      </p:sp>
    </p:spTree>
    <p:extLst>
      <p:ext uri="{BB962C8B-B14F-4D97-AF65-F5344CB8AC3E}">
        <p14:creationId xmlns:p14="http://schemas.microsoft.com/office/powerpoint/2010/main" val="850391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Example: Polk TPO Mobility Audits</a:t>
            </a:r>
            <a:endParaRPr lang="en-US" dirty="0"/>
          </a:p>
        </p:txBody>
      </p:sp>
      <p:sp>
        <p:nvSpPr>
          <p:cNvPr id="3" name="Content Placeholder 2"/>
          <p:cNvSpPr>
            <a:spLocks noGrp="1"/>
          </p:cNvSpPr>
          <p:nvPr>
            <p:ph sz="half" idx="1"/>
          </p:nvPr>
        </p:nvSpPr>
        <p:spPr/>
        <p:txBody>
          <a:bodyPr>
            <a:normAutofit fontScale="92500"/>
          </a:bodyPr>
          <a:lstStyle/>
          <a:p>
            <a:r>
              <a:rPr lang="en-US" dirty="0"/>
              <a:t>Assessment</a:t>
            </a:r>
          </a:p>
          <a:p>
            <a:pPr lvl="1"/>
            <a:r>
              <a:rPr lang="en-US" dirty="0"/>
              <a:t>Location of residential uses</a:t>
            </a:r>
          </a:p>
          <a:p>
            <a:pPr lvl="1"/>
            <a:r>
              <a:rPr lang="en-US" dirty="0"/>
              <a:t>Location of essential services </a:t>
            </a:r>
          </a:p>
          <a:p>
            <a:pPr lvl="1"/>
            <a:r>
              <a:rPr lang="en-US" dirty="0"/>
              <a:t>Work trip distance and direction</a:t>
            </a:r>
          </a:p>
          <a:p>
            <a:pPr lvl="1"/>
            <a:r>
              <a:rPr lang="en-US" dirty="0"/>
              <a:t>Transportation mode selection</a:t>
            </a:r>
          </a:p>
          <a:p>
            <a:pPr lvl="1"/>
            <a:r>
              <a:rPr lang="en-US" dirty="0"/>
              <a:t>Bicycle and pedestrian crash locations</a:t>
            </a:r>
          </a:p>
          <a:p>
            <a:pPr lvl="1"/>
            <a:r>
              <a:rPr lang="en-US" dirty="0"/>
              <a:t>Location and intensity of transit service</a:t>
            </a:r>
          </a:p>
          <a:p>
            <a:pPr lvl="1"/>
            <a:r>
              <a:rPr lang="en-US" dirty="0"/>
              <a:t>Sidewalk network and gaps</a:t>
            </a:r>
          </a:p>
          <a:p>
            <a:pPr lvl="1"/>
            <a:r>
              <a:rPr lang="en-US" dirty="0"/>
              <a:t>Bicycle network and gaps</a:t>
            </a:r>
          </a:p>
          <a:p>
            <a:pPr lvl="1"/>
            <a:r>
              <a:rPr lang="en-US" dirty="0"/>
              <a:t>Linear barriers (roadways, railways, and canals).</a:t>
            </a:r>
          </a:p>
        </p:txBody>
      </p:sp>
      <p:sp>
        <p:nvSpPr>
          <p:cNvPr id="14" name="Content Placeholder 13"/>
          <p:cNvSpPr>
            <a:spLocks noGrp="1"/>
          </p:cNvSpPr>
          <p:nvPr>
            <p:ph sz="half" idx="2"/>
          </p:nvPr>
        </p:nvSpPr>
        <p:spPr/>
        <p:txBody>
          <a:bodyPr>
            <a:normAutofit fontScale="92500"/>
          </a:bodyPr>
          <a:lstStyle/>
          <a:p>
            <a:r>
              <a:rPr lang="en-US" dirty="0"/>
              <a:t>Indices</a:t>
            </a:r>
          </a:p>
          <a:p>
            <a:pPr lvl="1"/>
            <a:r>
              <a:rPr lang="en-US" dirty="0"/>
              <a:t>Walking Access</a:t>
            </a:r>
          </a:p>
          <a:p>
            <a:pPr lvl="1"/>
            <a:r>
              <a:rPr lang="en-US" dirty="0"/>
              <a:t>Biking Access</a:t>
            </a:r>
          </a:p>
          <a:p>
            <a:pPr lvl="1"/>
            <a:r>
              <a:rPr lang="en-US" dirty="0"/>
              <a:t>Transit Connectivity</a:t>
            </a:r>
          </a:p>
          <a:p>
            <a:pPr lvl="1"/>
            <a:r>
              <a:rPr lang="en-US" dirty="0"/>
              <a:t>Gaps</a:t>
            </a:r>
          </a:p>
          <a:p>
            <a:pPr lvl="1"/>
            <a:r>
              <a:rPr lang="en-US" dirty="0"/>
              <a:t>Barriers</a:t>
            </a:r>
          </a:p>
          <a:p>
            <a:endParaRPr lang="en-US" dirty="0"/>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pPr/>
              <a:t>25</a:t>
            </a:fld>
            <a:endParaRPr lang="en-US"/>
          </a:p>
        </p:txBody>
      </p:sp>
    </p:spTree>
    <p:extLst>
      <p:ext uri="{BB962C8B-B14F-4D97-AF65-F5344CB8AC3E}">
        <p14:creationId xmlns:p14="http://schemas.microsoft.com/office/powerpoint/2010/main" val="31068266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Example: Polk TPO Mobility Audits</a:t>
            </a:r>
            <a:endParaRPr lang="en-US" dirty="0"/>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pPr/>
              <a:t>26</a:t>
            </a:fld>
            <a:endParaRPr lang="en-US"/>
          </a:p>
        </p:txBody>
      </p:sp>
      <p:pic>
        <p:nvPicPr>
          <p:cNvPr id="11" name="Content Placeholder 4"/>
          <p:cNvPicPr>
            <a:picLocks noGrp="1" noChangeAspect="1"/>
          </p:cNvPicPr>
          <p:nvPr>
            <p:ph idx="1"/>
          </p:nvPr>
        </p:nvPicPr>
        <p:blipFill>
          <a:blip r:embed="rId3"/>
          <a:stretch>
            <a:fillRect/>
          </a:stretch>
        </p:blipFill>
        <p:spPr>
          <a:xfrm>
            <a:off x="2695075" y="1195425"/>
            <a:ext cx="7294956" cy="4851255"/>
          </a:xfrm>
          <a:prstGeom prst="rect">
            <a:avLst/>
          </a:prstGeom>
        </p:spPr>
      </p:pic>
      <p:sp>
        <p:nvSpPr>
          <p:cNvPr id="12" name="Rectangle 11"/>
          <p:cNvSpPr/>
          <p:nvPr/>
        </p:nvSpPr>
        <p:spPr>
          <a:xfrm rot="10800000" flipV="1">
            <a:off x="4038600" y="5838931"/>
            <a:ext cx="3642349" cy="415498"/>
          </a:xfrm>
          <a:prstGeom prst="rect">
            <a:avLst/>
          </a:prstGeom>
        </p:spPr>
        <p:txBody>
          <a:bodyPr wrap="square">
            <a:spAutoFit/>
          </a:bodyPr>
          <a:lstStyle/>
          <a:p>
            <a:r>
              <a:rPr lang="en-US" sz="1050" dirty="0">
                <a:solidFill>
                  <a:schemeClr val="bg1">
                    <a:lumMod val="50000"/>
                  </a:schemeClr>
                </a:solidFill>
              </a:rPr>
              <a:t>http://polktpo.com/media/36381/2-2015-05-04-Neighborhood-Mobility-Audit-Methodology.pdf</a:t>
            </a:r>
          </a:p>
        </p:txBody>
      </p:sp>
    </p:spTree>
    <p:extLst>
      <p:ext uri="{BB962C8B-B14F-4D97-AF65-F5344CB8AC3E}">
        <p14:creationId xmlns:p14="http://schemas.microsoft.com/office/powerpoint/2010/main" val="39900451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B6BE8C9-A446-1042-95BA-381E6B71D911}"/>
              </a:ext>
            </a:extLst>
          </p:cNvPr>
          <p:cNvSpPr>
            <a:spLocks noGrp="1"/>
          </p:cNvSpPr>
          <p:nvPr>
            <p:ph type="title"/>
          </p:nvPr>
        </p:nvSpPr>
        <p:spPr/>
        <p:txBody>
          <a:bodyPr/>
          <a:lstStyle/>
          <a:p>
            <a:r>
              <a:rPr lang="en-US" dirty="0"/>
              <a:t>Household Travel Surveys</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541573092"/>
              </p:ext>
            </p:extLst>
          </p:nvPr>
        </p:nvGraphicFramePr>
        <p:xfrm>
          <a:off x="838200" y="1494321"/>
          <a:ext cx="10515600" cy="42859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46828D29-C517-4246-8067-12957D31612D}"/>
              </a:ext>
            </a:extLst>
          </p:cNvPr>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a:extLst>
              <a:ext uri="{FF2B5EF4-FFF2-40B4-BE49-F238E27FC236}">
                <a16:creationId xmlns:a16="http://schemas.microsoft.com/office/drawing/2014/main" id="{DC3D9619-A807-F245-826C-34A25FBEC44A}"/>
              </a:ext>
            </a:extLst>
          </p:cNvPr>
          <p:cNvSpPr>
            <a:spLocks noGrp="1"/>
          </p:cNvSpPr>
          <p:nvPr>
            <p:ph type="sldNum" sz="quarter" idx="12"/>
          </p:nvPr>
        </p:nvSpPr>
        <p:spPr/>
        <p:txBody>
          <a:bodyPr/>
          <a:lstStyle/>
          <a:p>
            <a:fld id="{82692506-6D33-4386-AFDA-6DB3896FF238}" type="slidenum">
              <a:rPr lang="en-US" smtClean="0"/>
              <a:t>27</a:t>
            </a:fld>
            <a:endParaRPr lang="en-US" dirty="0"/>
          </a:p>
        </p:txBody>
      </p:sp>
      <p:sp>
        <p:nvSpPr>
          <p:cNvPr id="3" name="Rectangle 2"/>
          <p:cNvSpPr/>
          <p:nvPr/>
        </p:nvSpPr>
        <p:spPr>
          <a:xfrm>
            <a:off x="7841107" y="5699000"/>
            <a:ext cx="4174348" cy="400110"/>
          </a:xfrm>
          <a:prstGeom prst="rect">
            <a:avLst/>
          </a:prstGeom>
        </p:spPr>
        <p:txBody>
          <a:bodyPr wrap="none">
            <a:spAutoFit/>
          </a:bodyPr>
          <a:lstStyle/>
          <a:p>
            <a:r>
              <a:rPr lang="en-US" sz="2000" dirty="0"/>
              <a:t>- </a:t>
            </a:r>
            <a:r>
              <a:rPr lang="en-US" sz="2000" dirty="0" err="1"/>
              <a:t>Lubitow</a:t>
            </a:r>
            <a:r>
              <a:rPr lang="en-US" sz="2000" dirty="0"/>
              <a:t>, McGee, and </a:t>
            </a:r>
            <a:r>
              <a:rPr lang="en-US" sz="2000" dirty="0" err="1"/>
              <a:t>Lievanos</a:t>
            </a:r>
            <a:r>
              <a:rPr lang="en-US" sz="2000" dirty="0"/>
              <a:t>, 2019 </a:t>
            </a:r>
          </a:p>
        </p:txBody>
      </p:sp>
    </p:spTree>
    <p:extLst>
      <p:ext uri="{BB962C8B-B14F-4D97-AF65-F5344CB8AC3E}">
        <p14:creationId xmlns:p14="http://schemas.microsoft.com/office/powerpoint/2010/main" val="21863813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94434-589B-234A-8BDE-165A90D4DB0C}"/>
              </a:ext>
            </a:extLst>
          </p:cNvPr>
          <p:cNvSpPr>
            <a:spLocks noGrp="1"/>
          </p:cNvSpPr>
          <p:nvPr>
            <p:ph type="title"/>
          </p:nvPr>
        </p:nvSpPr>
        <p:spPr/>
        <p:txBody>
          <a:bodyPr/>
          <a:lstStyle/>
          <a:p>
            <a:r>
              <a:rPr lang="en-US" dirty="0"/>
              <a:t>Community Engagement</a:t>
            </a:r>
          </a:p>
        </p:txBody>
      </p:sp>
      <p:sp>
        <p:nvSpPr>
          <p:cNvPr id="3" name="Content Placeholder 2">
            <a:extLst>
              <a:ext uri="{FF2B5EF4-FFF2-40B4-BE49-F238E27FC236}">
                <a16:creationId xmlns:a16="http://schemas.microsoft.com/office/drawing/2014/main" id="{934B864A-FAD0-B943-9037-97AAA053D737}"/>
              </a:ext>
            </a:extLst>
          </p:cNvPr>
          <p:cNvSpPr>
            <a:spLocks noGrp="1"/>
          </p:cNvSpPr>
          <p:nvPr>
            <p:ph idx="1"/>
          </p:nvPr>
        </p:nvSpPr>
        <p:spPr>
          <a:xfrm>
            <a:off x="838200" y="1825625"/>
            <a:ext cx="10515600" cy="3606737"/>
          </a:xfrm>
        </p:spPr>
        <p:txBody>
          <a:bodyPr/>
          <a:lstStyle/>
          <a:p>
            <a:r>
              <a:rPr lang="en-US" dirty="0"/>
              <a:t>Transportation planning has historically harmed marginalized communities</a:t>
            </a:r>
          </a:p>
          <a:p>
            <a:r>
              <a:rPr lang="en-US" dirty="0"/>
              <a:t>Underserved communities continue to struggle with access to adequate transportation options</a:t>
            </a:r>
          </a:p>
          <a:p>
            <a:r>
              <a:rPr lang="en-US" dirty="0"/>
              <a:t>MPOs, state departments, and public transit agencies must prioritize public engagement</a:t>
            </a:r>
          </a:p>
          <a:p>
            <a:r>
              <a:rPr lang="en-US" dirty="0"/>
              <a:t>Identifying communities and involving them in the planning process is needed to create equitable, accessible transportation systems</a:t>
            </a:r>
          </a:p>
        </p:txBody>
      </p:sp>
      <p:sp>
        <p:nvSpPr>
          <p:cNvPr id="4" name="Footer Placeholder 3">
            <a:extLst>
              <a:ext uri="{FF2B5EF4-FFF2-40B4-BE49-F238E27FC236}">
                <a16:creationId xmlns:a16="http://schemas.microsoft.com/office/drawing/2014/main" id="{D1BC085D-AC3F-5D48-B869-4FAE7B36456A}"/>
              </a:ext>
            </a:extLst>
          </p:cNvPr>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a:extLst>
              <a:ext uri="{FF2B5EF4-FFF2-40B4-BE49-F238E27FC236}">
                <a16:creationId xmlns:a16="http://schemas.microsoft.com/office/drawing/2014/main" id="{6443E174-2594-BE4B-A570-6DDDBA993CB6}"/>
              </a:ext>
            </a:extLst>
          </p:cNvPr>
          <p:cNvSpPr>
            <a:spLocks noGrp="1"/>
          </p:cNvSpPr>
          <p:nvPr>
            <p:ph type="sldNum" sz="quarter" idx="12"/>
          </p:nvPr>
        </p:nvSpPr>
        <p:spPr/>
        <p:txBody>
          <a:bodyPr/>
          <a:lstStyle/>
          <a:p>
            <a:fld id="{82692506-6D33-4386-AFDA-6DB3896FF238}" type="slidenum">
              <a:rPr lang="en-US" smtClean="0"/>
              <a:t>28</a:t>
            </a:fld>
            <a:endParaRPr lang="en-US"/>
          </a:p>
        </p:txBody>
      </p:sp>
      <p:sp>
        <p:nvSpPr>
          <p:cNvPr id="6" name="Rectangle 5"/>
          <p:cNvSpPr/>
          <p:nvPr/>
        </p:nvSpPr>
        <p:spPr>
          <a:xfrm>
            <a:off x="7276722" y="5567299"/>
            <a:ext cx="3590535" cy="400110"/>
          </a:xfrm>
          <a:prstGeom prst="rect">
            <a:avLst/>
          </a:prstGeom>
        </p:spPr>
        <p:txBody>
          <a:bodyPr wrap="none">
            <a:spAutoFit/>
          </a:bodyPr>
          <a:lstStyle/>
          <a:p>
            <a:r>
              <a:rPr lang="en-US" sz="2000" dirty="0"/>
              <a:t>- </a:t>
            </a:r>
            <a:r>
              <a:rPr lang="en-US" sz="2000" dirty="0" err="1"/>
              <a:t>Ezike</a:t>
            </a:r>
            <a:r>
              <a:rPr lang="en-US" sz="2000" dirty="0"/>
              <a:t>, </a:t>
            </a:r>
            <a:r>
              <a:rPr lang="en-US" sz="2000" dirty="0" err="1"/>
              <a:t>Tatian</a:t>
            </a:r>
            <a:r>
              <a:rPr lang="en-US" sz="2000" dirty="0"/>
              <a:t>, and Velasco, 2020</a:t>
            </a:r>
          </a:p>
        </p:txBody>
      </p:sp>
    </p:spTree>
    <p:extLst>
      <p:ext uri="{BB962C8B-B14F-4D97-AF65-F5344CB8AC3E}">
        <p14:creationId xmlns:p14="http://schemas.microsoft.com/office/powerpoint/2010/main" val="1964342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The Process to Identify Underserved Communities</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81925429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3</a:t>
            </a:fld>
            <a:endParaRPr lang="en-US"/>
          </a:p>
        </p:txBody>
      </p:sp>
    </p:spTree>
    <p:extLst>
      <p:ext uri="{BB962C8B-B14F-4D97-AF65-F5344CB8AC3E}">
        <p14:creationId xmlns:p14="http://schemas.microsoft.com/office/powerpoint/2010/main" val="3832394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Defining Underserved Populations</a:t>
            </a:r>
          </a:p>
        </p:txBody>
      </p:sp>
      <p:sp>
        <p:nvSpPr>
          <p:cNvPr id="7" name="Text Placeholder 6"/>
          <p:cNvSpPr>
            <a:spLocks noGrp="1"/>
          </p:cNvSpPr>
          <p:nvPr>
            <p:ph type="body" idx="1"/>
          </p:nvPr>
        </p:nvSpPr>
        <p:spPr/>
        <p:txBody>
          <a:bodyPr/>
          <a:lstStyle/>
          <a:p>
            <a:endParaRPr lang="en-US"/>
          </a:p>
        </p:txBody>
      </p:sp>
      <p:sp>
        <p:nvSpPr>
          <p:cNvPr id="5" name="Slide Number Placeholder 4"/>
          <p:cNvSpPr>
            <a:spLocks noGrp="1"/>
          </p:cNvSpPr>
          <p:nvPr>
            <p:ph type="sldNum" sz="quarter" idx="12"/>
          </p:nvPr>
        </p:nvSpPr>
        <p:spPr/>
        <p:txBody>
          <a:bodyPr/>
          <a:lstStyle/>
          <a:p>
            <a:fld id="{82692506-6D33-4386-AFDA-6DB3896FF238}" type="slidenum">
              <a:rPr lang="en-US" smtClean="0"/>
              <a:t>4</a:t>
            </a:fld>
            <a:endParaRPr lang="en-US"/>
          </a:p>
        </p:txBody>
      </p:sp>
      <p:sp>
        <p:nvSpPr>
          <p:cNvPr id="8" name="Footer Placeholder 7"/>
          <p:cNvSpPr>
            <a:spLocks noGrp="1"/>
          </p:cNvSpPr>
          <p:nvPr>
            <p:ph type="ftr" sz="quarter" idx="11"/>
          </p:nvPr>
        </p:nvSpPr>
        <p:spPr/>
        <p:txBody>
          <a:bodyPr/>
          <a:lstStyle/>
          <a:p>
            <a:r>
              <a:rPr lang="en-US"/>
              <a:t>The Transportation Equity Curriculum: Identifying Underserved Communities and their Needs</a:t>
            </a:r>
            <a:endParaRPr lang="en-US" dirty="0"/>
          </a:p>
        </p:txBody>
      </p:sp>
    </p:spTree>
    <p:extLst>
      <p:ext uri="{BB962C8B-B14F-4D97-AF65-F5344CB8AC3E}">
        <p14:creationId xmlns:p14="http://schemas.microsoft.com/office/powerpoint/2010/main" val="787707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07246-AD0D-1345-808F-8FC69B9EA792}"/>
              </a:ext>
            </a:extLst>
          </p:cNvPr>
          <p:cNvSpPr>
            <a:spLocks noGrp="1"/>
          </p:cNvSpPr>
          <p:nvPr>
            <p:ph type="title"/>
          </p:nvPr>
        </p:nvSpPr>
        <p:spPr/>
        <p:txBody>
          <a:bodyPr/>
          <a:lstStyle/>
          <a:p>
            <a:r>
              <a:rPr lang="en-US" dirty="0"/>
              <a:t>Traditionally Underserved Communities</a:t>
            </a:r>
          </a:p>
        </p:txBody>
      </p:sp>
      <p:sp>
        <p:nvSpPr>
          <p:cNvPr id="3" name="Content Placeholder 2">
            <a:extLst>
              <a:ext uri="{FF2B5EF4-FFF2-40B4-BE49-F238E27FC236}">
                <a16:creationId xmlns:a16="http://schemas.microsoft.com/office/drawing/2014/main" id="{0CA77CEC-CBAE-1642-9549-7877BFDD2981}"/>
              </a:ext>
            </a:extLst>
          </p:cNvPr>
          <p:cNvSpPr>
            <a:spLocks noGrp="1"/>
          </p:cNvSpPr>
          <p:nvPr>
            <p:ph idx="1"/>
          </p:nvPr>
        </p:nvSpPr>
        <p:spPr>
          <a:xfrm>
            <a:off x="387458" y="1441342"/>
            <a:ext cx="7330698" cy="4408356"/>
          </a:xfrm>
        </p:spPr>
        <p:txBody>
          <a:bodyPr>
            <a:noAutofit/>
          </a:bodyPr>
          <a:lstStyle/>
          <a:p>
            <a:r>
              <a:rPr lang="en-US" sz="2200" dirty="0"/>
              <a:t>Communities whose needs have traditionally been underserved in the transportation planning process</a:t>
            </a:r>
          </a:p>
          <a:p>
            <a:r>
              <a:rPr lang="en-US" sz="2200" dirty="0"/>
              <a:t>Populations may include low-income and </a:t>
            </a:r>
          </a:p>
          <a:p>
            <a:pPr lvl="1"/>
            <a:r>
              <a:rPr lang="en-US" sz="1800" dirty="0"/>
              <a:t>Minority</a:t>
            </a:r>
          </a:p>
          <a:p>
            <a:pPr lvl="1"/>
            <a:r>
              <a:rPr lang="en-US" sz="1800" dirty="0"/>
              <a:t>Older adults</a:t>
            </a:r>
          </a:p>
          <a:p>
            <a:pPr lvl="1"/>
            <a:r>
              <a:rPr lang="en-US" sz="1800" dirty="0"/>
              <a:t>Young persons</a:t>
            </a:r>
          </a:p>
          <a:p>
            <a:pPr lvl="1"/>
            <a:r>
              <a:rPr lang="en-US" sz="1800" dirty="0"/>
              <a:t>Women</a:t>
            </a:r>
          </a:p>
          <a:p>
            <a:pPr lvl="1"/>
            <a:r>
              <a:rPr lang="en-US" sz="1800" dirty="0"/>
              <a:t>Persons with disabilities</a:t>
            </a:r>
          </a:p>
          <a:p>
            <a:pPr lvl="1"/>
            <a:r>
              <a:rPr lang="en-US" sz="1800" dirty="0"/>
              <a:t>Single-parent households</a:t>
            </a:r>
          </a:p>
          <a:p>
            <a:pPr lvl="1"/>
            <a:r>
              <a:rPr lang="en-US" sz="1800" dirty="0"/>
              <a:t>Zero-vehicle</a:t>
            </a:r>
          </a:p>
          <a:p>
            <a:pPr lvl="1"/>
            <a:r>
              <a:rPr lang="en-US" sz="1800" dirty="0"/>
              <a:t>Limited English Proficiency (LEP)</a:t>
            </a:r>
          </a:p>
          <a:p>
            <a:pPr lvl="1"/>
            <a:r>
              <a:rPr lang="en-US" sz="1800" dirty="0"/>
              <a:t>LGBTQ+</a:t>
            </a:r>
          </a:p>
          <a:p>
            <a:pPr lvl="1"/>
            <a:r>
              <a:rPr lang="en-US" sz="1800" dirty="0"/>
              <a:t>Other underserved or disadvantaged populations groups</a:t>
            </a:r>
          </a:p>
        </p:txBody>
      </p:sp>
      <p:sp>
        <p:nvSpPr>
          <p:cNvPr id="5" name="Slide Number Placeholder 4">
            <a:extLst>
              <a:ext uri="{FF2B5EF4-FFF2-40B4-BE49-F238E27FC236}">
                <a16:creationId xmlns:a16="http://schemas.microsoft.com/office/drawing/2014/main" id="{DC231EFF-B5E1-754E-9244-E02067E52674}"/>
              </a:ext>
            </a:extLst>
          </p:cNvPr>
          <p:cNvSpPr>
            <a:spLocks noGrp="1"/>
          </p:cNvSpPr>
          <p:nvPr>
            <p:ph type="sldNum" sz="quarter" idx="12"/>
          </p:nvPr>
        </p:nvSpPr>
        <p:spPr/>
        <p:txBody>
          <a:bodyPr/>
          <a:lstStyle/>
          <a:p>
            <a:fld id="{82692506-6D33-4386-AFDA-6DB3896FF238}" type="slidenum">
              <a:rPr lang="en-US" smtClean="0"/>
              <a:t>5</a:t>
            </a:fld>
            <a:endParaRPr lang="en-US" dirty="0"/>
          </a:p>
        </p:txBody>
      </p:sp>
      <p:sp>
        <p:nvSpPr>
          <p:cNvPr id="6" name="Rectangle 5">
            <a:extLst>
              <a:ext uri="{FF2B5EF4-FFF2-40B4-BE49-F238E27FC236}">
                <a16:creationId xmlns:a16="http://schemas.microsoft.com/office/drawing/2014/main" id="{29388ABC-92BC-F54E-924C-093B3A4A5DA7}"/>
              </a:ext>
            </a:extLst>
          </p:cNvPr>
          <p:cNvSpPr/>
          <p:nvPr/>
        </p:nvSpPr>
        <p:spPr>
          <a:xfrm>
            <a:off x="720090" y="5902969"/>
            <a:ext cx="10990579" cy="400110"/>
          </a:xfrm>
          <a:prstGeom prst="rect">
            <a:avLst/>
          </a:prstGeom>
          <a:solidFill>
            <a:schemeClr val="accent2"/>
          </a:solidFill>
        </p:spPr>
        <p:txBody>
          <a:bodyPr wrap="square">
            <a:spAutoFit/>
          </a:bodyPr>
          <a:lstStyle/>
          <a:p>
            <a:pPr algn="ctr"/>
            <a:r>
              <a:rPr lang="en-US" sz="2000" b="1" dirty="0"/>
              <a:t>Individuals may belong to more than one underserved community and face intersecting barriers.</a:t>
            </a:r>
          </a:p>
        </p:txBody>
      </p:sp>
      <p:sp>
        <p:nvSpPr>
          <p:cNvPr id="8" name="Rectangle 7">
            <a:extLst>
              <a:ext uri="{FF2B5EF4-FFF2-40B4-BE49-F238E27FC236}">
                <a16:creationId xmlns:a16="http://schemas.microsoft.com/office/drawing/2014/main" id="{7208103A-5D1A-3D4F-8F94-D5CDA897126F}"/>
              </a:ext>
            </a:extLst>
          </p:cNvPr>
          <p:cNvSpPr/>
          <p:nvPr/>
        </p:nvSpPr>
        <p:spPr>
          <a:xfrm>
            <a:off x="7826738" y="4380065"/>
            <a:ext cx="2707793" cy="261610"/>
          </a:xfrm>
          <a:prstGeom prst="rect">
            <a:avLst/>
          </a:prstGeom>
        </p:spPr>
        <p:txBody>
          <a:bodyPr wrap="none">
            <a:spAutoFit/>
          </a:bodyPr>
          <a:lstStyle/>
          <a:p>
            <a:r>
              <a:rPr lang="en-US" sz="1100" dirty="0"/>
              <a:t>Source: </a:t>
            </a:r>
            <a:r>
              <a:rPr lang="en-US" sz="1100" dirty="0">
                <a:hlinkClick r:id="rId3"/>
              </a:rPr>
              <a:t>Senior</a:t>
            </a:r>
            <a:r>
              <a:rPr lang="en-US" sz="1100" dirty="0">
                <a:solidFill>
                  <a:srgbClr val="000000"/>
                </a:solidFill>
                <a:cs typeface="Calibri"/>
                <a:hlinkClick r:id="rId3"/>
              </a:rPr>
              <a:t> Citizens Area</a:t>
            </a:r>
            <a:r>
              <a:rPr lang="en-US" sz="1100" dirty="0">
                <a:solidFill>
                  <a:srgbClr val="000000"/>
                </a:solidFill>
                <a:cs typeface="Calibri"/>
              </a:rPr>
              <a:t> </a:t>
            </a:r>
            <a:r>
              <a:rPr lang="en-US" sz="1100" dirty="0">
                <a:solidFill>
                  <a:srgbClr val="0563C1"/>
                </a:solidFill>
                <a:cs typeface="Segoe UI"/>
                <a:hlinkClick r:id="rId4"/>
              </a:rPr>
              <a:t> </a:t>
            </a:r>
            <a:r>
              <a:rPr lang="en-US" sz="1100" dirty="0"/>
              <a:t>by </a:t>
            </a:r>
            <a:r>
              <a:rPr lang="en-US" sz="1100" dirty="0" err="1"/>
              <a:t>Chapendra</a:t>
            </a:r>
            <a:r>
              <a:rPr lang="en-US" sz="1100" dirty="0"/>
              <a:t>  </a:t>
            </a:r>
            <a:r>
              <a:rPr lang="en-US" sz="1100" dirty="0">
                <a:cs typeface="Calibri"/>
              </a:rPr>
              <a:t>​</a:t>
            </a:r>
            <a:endParaRPr lang="en-US" sz="1100" dirty="0"/>
          </a:p>
        </p:txBody>
      </p:sp>
      <p:sp>
        <p:nvSpPr>
          <p:cNvPr id="9" name="Footer Placeholder 8"/>
          <p:cNvSpPr>
            <a:spLocks noGrp="1"/>
          </p:cNvSpPr>
          <p:nvPr>
            <p:ph type="ftr" sz="quarter" idx="11"/>
          </p:nvPr>
        </p:nvSpPr>
        <p:spPr/>
        <p:txBody>
          <a:bodyPr/>
          <a:lstStyle/>
          <a:p>
            <a:r>
              <a:rPr lang="en-US"/>
              <a:t>The Transportation Equity Curriculum: Identifying Underserved Communities and their Needs</a:t>
            </a:r>
            <a:endParaRPr lang="en-US" dirty="0"/>
          </a:p>
        </p:txBody>
      </p:sp>
      <p:pic>
        <p:nvPicPr>
          <p:cNvPr id="10" name="Picture 9" descr="A picture containing text, tree, sign, outdoor&#10;&#10;Description automatically generated">
            <a:extLst>
              <a:ext uri="{FF2B5EF4-FFF2-40B4-BE49-F238E27FC236}">
                <a16:creationId xmlns:a16="http://schemas.microsoft.com/office/drawing/2014/main" id="{FFE1FCAC-B562-AD49-BABE-099A21B765F0}"/>
              </a:ext>
            </a:extLst>
          </p:cNvPr>
          <p:cNvPicPr>
            <a:picLocks noChangeAspect="1"/>
          </p:cNvPicPr>
          <p:nvPr/>
        </p:nvPicPr>
        <p:blipFill>
          <a:blip r:embed="rId5"/>
          <a:stretch>
            <a:fillRect/>
          </a:stretch>
        </p:blipFill>
        <p:spPr>
          <a:xfrm>
            <a:off x="7871910" y="1774837"/>
            <a:ext cx="3877249" cy="2588063"/>
          </a:xfrm>
          <a:prstGeom prst="rect">
            <a:avLst/>
          </a:prstGeom>
          <a:ln w="19050">
            <a:solidFill>
              <a:srgbClr val="03684A"/>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088896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dirty="0"/>
              <a:t>Demographics</a:t>
            </a:r>
          </a:p>
        </p:txBody>
      </p:sp>
      <p:sp>
        <p:nvSpPr>
          <p:cNvPr id="3" name="Content Placeholder 2"/>
          <p:cNvSpPr>
            <a:spLocks noGrp="1"/>
          </p:cNvSpPr>
          <p:nvPr>
            <p:ph sz="half" idx="1"/>
          </p:nvPr>
        </p:nvSpPr>
        <p:spPr/>
        <p:txBody>
          <a:bodyPr>
            <a:normAutofit fontScale="85000" lnSpcReduction="20000"/>
          </a:bodyPr>
          <a:lstStyle/>
          <a:p>
            <a:r>
              <a:rPr lang="en-US" dirty="0"/>
              <a:t>Age</a:t>
            </a:r>
          </a:p>
          <a:p>
            <a:r>
              <a:rPr lang="en-US" dirty="0"/>
              <a:t>Ethnicity</a:t>
            </a:r>
          </a:p>
          <a:p>
            <a:r>
              <a:rPr lang="en-US" dirty="0"/>
              <a:t>Household size</a:t>
            </a:r>
          </a:p>
          <a:p>
            <a:r>
              <a:rPr lang="en-US" dirty="0"/>
              <a:t>Gender</a:t>
            </a:r>
          </a:p>
          <a:p>
            <a:r>
              <a:rPr lang="en-US" dirty="0"/>
              <a:t>Race</a:t>
            </a:r>
          </a:p>
          <a:p>
            <a:r>
              <a:rPr lang="en-US" dirty="0"/>
              <a:t>Income</a:t>
            </a:r>
          </a:p>
          <a:p>
            <a:r>
              <a:rPr lang="en-US" dirty="0"/>
              <a:t>Education level</a:t>
            </a:r>
          </a:p>
          <a:p>
            <a:r>
              <a:rPr lang="en-US" dirty="0"/>
              <a:t>Employment and Occupation </a:t>
            </a:r>
          </a:p>
          <a:p>
            <a:r>
              <a:rPr lang="en-US" dirty="0"/>
              <a:t>Family life cycle</a:t>
            </a:r>
          </a:p>
          <a:p>
            <a:r>
              <a:rPr lang="en-US" dirty="0"/>
              <a:t>Vehicle availability</a:t>
            </a:r>
          </a:p>
          <a:p>
            <a:r>
              <a:rPr lang="en-US" dirty="0"/>
              <a:t>Language</a:t>
            </a:r>
          </a:p>
        </p:txBody>
      </p:sp>
      <p:sp>
        <p:nvSpPr>
          <p:cNvPr id="4" name="Footer Placeholder 3"/>
          <p:cNvSpPr>
            <a:spLocks noGrp="1"/>
          </p:cNvSpPr>
          <p:nvPr>
            <p:ph type="ftr" sz="quarter" idx="11"/>
          </p:nvPr>
        </p:nvSpPr>
        <p:spPr/>
        <p:txBody>
          <a:bodyPr anchor="ctr">
            <a:normAutofit/>
          </a:bodyPr>
          <a:lstStyle/>
          <a:p>
            <a:pPr>
              <a:lnSpc>
                <a:spcPct val="90000"/>
              </a:lnSpc>
              <a:spcAft>
                <a:spcPts val="600"/>
              </a:spcAft>
            </a:pPr>
            <a:r>
              <a:rPr lang="en-US" sz="900"/>
              <a:t>The Transportation Equity Curriculum: Identifying Underserved Communities and their Needs</a:t>
            </a:r>
          </a:p>
        </p:txBody>
      </p:sp>
      <p:sp>
        <p:nvSpPr>
          <p:cNvPr id="5" name="Slide Number Placeholder 4"/>
          <p:cNvSpPr>
            <a:spLocks noGrp="1"/>
          </p:cNvSpPr>
          <p:nvPr>
            <p:ph type="sldNum" sz="quarter" idx="12"/>
          </p:nvPr>
        </p:nvSpPr>
        <p:spPr/>
        <p:txBody>
          <a:bodyPr anchor="ctr">
            <a:normAutofit/>
          </a:bodyPr>
          <a:lstStyle/>
          <a:p>
            <a:pPr>
              <a:spcAft>
                <a:spcPts val="600"/>
              </a:spcAft>
            </a:pPr>
            <a:fld id="{82692506-6D33-4386-AFDA-6DB3896FF238}" type="slidenum">
              <a:rPr lang="en-US" smtClean="0"/>
              <a:pPr>
                <a:spcAft>
                  <a:spcPts val="600"/>
                </a:spcAft>
              </a:pPr>
              <a:t>6</a:t>
            </a:fld>
            <a:endParaRPr lang="en-US"/>
          </a:p>
        </p:txBody>
      </p:sp>
      <p:sp>
        <p:nvSpPr>
          <p:cNvPr id="10" name="Rectangle 9"/>
          <p:cNvSpPr/>
          <p:nvPr/>
        </p:nvSpPr>
        <p:spPr>
          <a:xfrm>
            <a:off x="5603240" y="4683158"/>
            <a:ext cx="6096000" cy="276999"/>
          </a:xfrm>
          <a:prstGeom prst="rect">
            <a:avLst/>
          </a:prstGeom>
        </p:spPr>
        <p:txBody>
          <a:bodyPr>
            <a:spAutoFit/>
          </a:bodyPr>
          <a:lstStyle/>
          <a:p>
            <a:r>
              <a:rPr lang="en-US" sz="1200" dirty="0">
                <a:solidFill>
                  <a:schemeClr val="tx1">
                    <a:lumMod val="50000"/>
                    <a:lumOff val="50000"/>
                  </a:schemeClr>
                </a:solidFill>
              </a:rPr>
              <a:t>Source: https://www.lasvegascolor.com/direct-mail-demographics-practices-audience/</a:t>
            </a:r>
          </a:p>
        </p:txBody>
      </p:sp>
      <p:pic>
        <p:nvPicPr>
          <p:cNvPr id="13" name="Content Placeholder 12"/>
          <p:cNvPicPr>
            <a:picLocks noGrp="1" noChangeAspect="1"/>
          </p:cNvPicPr>
          <p:nvPr>
            <p:ph sz="half" idx="2"/>
          </p:nvPr>
        </p:nvPicPr>
        <p:blipFill>
          <a:blip r:embed="rId3"/>
          <a:stretch>
            <a:fillRect/>
          </a:stretch>
        </p:blipFill>
        <p:spPr>
          <a:xfrm>
            <a:off x="4841240" y="1434385"/>
            <a:ext cx="7161904" cy="3069386"/>
          </a:xfrm>
          <a:prstGeom prst="rect">
            <a:avLst/>
          </a:prstGeom>
        </p:spPr>
      </p:pic>
    </p:spTree>
    <p:extLst>
      <p:ext uri="{BB962C8B-B14F-4D97-AF65-F5344CB8AC3E}">
        <p14:creationId xmlns:p14="http://schemas.microsoft.com/office/powerpoint/2010/main" val="1410884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Racial and Ethnic Minorities</a:t>
            </a:r>
          </a:p>
        </p:txBody>
      </p:sp>
      <p:sp>
        <p:nvSpPr>
          <p:cNvPr id="7" name="Content Placeholder 6"/>
          <p:cNvSpPr>
            <a:spLocks noGrp="1"/>
          </p:cNvSpPr>
          <p:nvPr>
            <p:ph sz="half" idx="2"/>
          </p:nvPr>
        </p:nvSpPr>
        <p:spPr/>
        <p:txBody>
          <a:bodyPr>
            <a:normAutofit/>
          </a:bodyPr>
          <a:lstStyle/>
          <a:p>
            <a:r>
              <a:rPr lang="en-US" dirty="0"/>
              <a:t>Black or African American</a:t>
            </a:r>
          </a:p>
          <a:p>
            <a:r>
              <a:rPr lang="en-US" dirty="0"/>
              <a:t>American Indian or Alaska Native</a:t>
            </a:r>
          </a:p>
          <a:p>
            <a:r>
              <a:rPr lang="en-US" dirty="0"/>
              <a:t>Asian</a:t>
            </a:r>
          </a:p>
          <a:p>
            <a:r>
              <a:rPr lang="en-US" dirty="0"/>
              <a:t>Native Hawaiian or Other Pacific Islander</a:t>
            </a:r>
          </a:p>
          <a:p>
            <a:endParaRPr lang="en-US" dirty="0"/>
          </a:p>
          <a:p>
            <a:endParaRPr lang="en-US" dirty="0"/>
          </a:p>
        </p:txBody>
      </p:sp>
      <p:sp>
        <p:nvSpPr>
          <p:cNvPr id="5" name="Footer Placeholder 4"/>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6" name="Slide Number Placeholder 5"/>
          <p:cNvSpPr>
            <a:spLocks noGrp="1"/>
          </p:cNvSpPr>
          <p:nvPr>
            <p:ph type="sldNum" sz="quarter" idx="12"/>
          </p:nvPr>
        </p:nvSpPr>
        <p:spPr/>
        <p:txBody>
          <a:bodyPr/>
          <a:lstStyle/>
          <a:p>
            <a:fld id="{82692506-6D33-4386-AFDA-6DB3896FF238}" type="slidenum">
              <a:rPr lang="en-US" smtClean="0"/>
              <a:t>7</a:t>
            </a:fld>
            <a:endParaRPr lang="en-US"/>
          </a:p>
        </p:txBody>
      </p:sp>
      <p:sp>
        <p:nvSpPr>
          <p:cNvPr id="9" name="Rectangle 8"/>
          <p:cNvSpPr/>
          <p:nvPr/>
        </p:nvSpPr>
        <p:spPr>
          <a:xfrm>
            <a:off x="1052547" y="6020884"/>
            <a:ext cx="2864627" cy="600164"/>
          </a:xfrm>
          <a:prstGeom prst="rect">
            <a:avLst/>
          </a:prstGeom>
        </p:spPr>
        <p:txBody>
          <a:bodyPr wrap="square">
            <a:spAutoFit/>
          </a:bodyPr>
          <a:lstStyle/>
          <a:p>
            <a:r>
              <a:rPr lang="en-US" sz="1100" dirty="0"/>
              <a:t>https://theconversation.com/how-population-data-can-help-countries-plan-and-tweak-policy-121288</a:t>
            </a:r>
          </a:p>
        </p:txBody>
      </p:sp>
      <p:pic>
        <p:nvPicPr>
          <p:cNvPr id="11" name="Content Placeholder 10"/>
          <p:cNvPicPr>
            <a:picLocks noGrp="1" noChangeAspect="1"/>
          </p:cNvPicPr>
          <p:nvPr>
            <p:ph sz="half" idx="1"/>
          </p:nvPr>
        </p:nvPicPr>
        <p:blipFill>
          <a:blip r:embed="rId3"/>
          <a:stretch>
            <a:fillRect/>
          </a:stretch>
        </p:blipFill>
        <p:spPr>
          <a:xfrm>
            <a:off x="559905" y="1690688"/>
            <a:ext cx="5181600" cy="3626000"/>
          </a:xfrm>
          <a:prstGeom prst="rect">
            <a:avLst/>
          </a:prstGeom>
        </p:spPr>
      </p:pic>
    </p:spTree>
    <p:extLst>
      <p:ext uri="{BB962C8B-B14F-4D97-AF65-F5344CB8AC3E}">
        <p14:creationId xmlns:p14="http://schemas.microsoft.com/office/powerpoint/2010/main" val="2767226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Income Class</a:t>
            </a:r>
          </a:p>
        </p:txBody>
      </p:sp>
      <p:sp>
        <p:nvSpPr>
          <p:cNvPr id="3" name="Content Placeholder 2"/>
          <p:cNvSpPr>
            <a:spLocks noGrp="1"/>
          </p:cNvSpPr>
          <p:nvPr>
            <p:ph idx="1"/>
          </p:nvPr>
        </p:nvSpPr>
        <p:spPr>
          <a:xfrm>
            <a:off x="838200" y="1559200"/>
            <a:ext cx="11353800" cy="2520108"/>
          </a:xfrm>
        </p:spPr>
        <p:txBody>
          <a:bodyPr>
            <a:normAutofit/>
          </a:bodyPr>
          <a:lstStyle/>
          <a:p>
            <a:r>
              <a:rPr lang="en-US" dirty="0"/>
              <a:t>U.S. investment in transportation infrastructure favors cars and highways</a:t>
            </a:r>
          </a:p>
          <a:p>
            <a:pPr lvl="1"/>
            <a:r>
              <a:rPr lang="en-US" dirty="0"/>
              <a:t>Those who cannot afford cars often lack transportation options</a:t>
            </a:r>
          </a:p>
          <a:p>
            <a:pPr lvl="1"/>
            <a:r>
              <a:rPr lang="en-US" dirty="0"/>
              <a:t>Low-income neighborhoods are less likely to have adequate safety features such as lighting, sidewalks, crosswalks, and traffic calming strategies.</a:t>
            </a:r>
          </a:p>
        </p:txBody>
      </p:sp>
      <p:sp>
        <p:nvSpPr>
          <p:cNvPr id="4" name="Footer Placeholder 3"/>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p:cNvSpPr>
            <a:spLocks noGrp="1"/>
          </p:cNvSpPr>
          <p:nvPr>
            <p:ph type="sldNum" sz="quarter" idx="12"/>
          </p:nvPr>
        </p:nvSpPr>
        <p:spPr/>
        <p:txBody>
          <a:bodyPr/>
          <a:lstStyle/>
          <a:p>
            <a:fld id="{82692506-6D33-4386-AFDA-6DB3896FF238}" type="slidenum">
              <a:rPr lang="en-US" smtClean="0"/>
              <a:t>8</a:t>
            </a:fld>
            <a:endParaRPr lang="en-US"/>
          </a:p>
        </p:txBody>
      </p:sp>
      <p:pic>
        <p:nvPicPr>
          <p:cNvPr id="9" name="Picture 8"/>
          <p:cNvPicPr>
            <a:picLocks noChangeAspect="1"/>
          </p:cNvPicPr>
          <p:nvPr/>
        </p:nvPicPr>
        <p:blipFill>
          <a:blip r:embed="rId3"/>
          <a:stretch>
            <a:fillRect/>
          </a:stretch>
        </p:blipFill>
        <p:spPr>
          <a:xfrm>
            <a:off x="4548878" y="3947819"/>
            <a:ext cx="3147055" cy="2264797"/>
          </a:xfrm>
          <a:prstGeom prst="rect">
            <a:avLst/>
          </a:prstGeom>
        </p:spPr>
      </p:pic>
      <p:pic>
        <p:nvPicPr>
          <p:cNvPr id="10" name="Picture 9"/>
          <p:cNvPicPr>
            <a:picLocks noChangeAspect="1"/>
          </p:cNvPicPr>
          <p:nvPr/>
        </p:nvPicPr>
        <p:blipFill>
          <a:blip r:embed="rId4"/>
          <a:stretch>
            <a:fillRect/>
          </a:stretch>
        </p:blipFill>
        <p:spPr>
          <a:xfrm>
            <a:off x="410484" y="3521830"/>
            <a:ext cx="2723544" cy="2834520"/>
          </a:xfrm>
          <a:prstGeom prst="rect">
            <a:avLst/>
          </a:prstGeom>
        </p:spPr>
      </p:pic>
      <p:pic>
        <p:nvPicPr>
          <p:cNvPr id="11" name="Picture 10"/>
          <p:cNvPicPr>
            <a:picLocks noChangeAspect="1"/>
          </p:cNvPicPr>
          <p:nvPr/>
        </p:nvPicPr>
        <p:blipFill>
          <a:blip r:embed="rId5"/>
          <a:stretch>
            <a:fillRect/>
          </a:stretch>
        </p:blipFill>
        <p:spPr>
          <a:xfrm>
            <a:off x="9099998" y="3410253"/>
            <a:ext cx="2914975" cy="2946097"/>
          </a:xfrm>
          <a:prstGeom prst="rect">
            <a:avLst/>
          </a:prstGeom>
        </p:spPr>
      </p:pic>
    </p:spTree>
    <p:extLst>
      <p:ext uri="{BB962C8B-B14F-4D97-AF65-F5344CB8AC3E}">
        <p14:creationId xmlns:p14="http://schemas.microsoft.com/office/powerpoint/2010/main" val="1293618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A9692-F915-6E46-BA1C-C252D371FD38}"/>
              </a:ext>
            </a:extLst>
          </p:cNvPr>
          <p:cNvSpPr>
            <a:spLocks noGrp="1"/>
          </p:cNvSpPr>
          <p:nvPr>
            <p:ph type="title"/>
          </p:nvPr>
        </p:nvSpPr>
        <p:spPr/>
        <p:txBody>
          <a:bodyPr/>
          <a:lstStyle/>
          <a:p>
            <a:r>
              <a:rPr lang="en-US"/>
              <a:t>Limited English Proficiency (LEP)</a:t>
            </a:r>
            <a:endParaRPr lang="en-US" dirty="0"/>
          </a:p>
        </p:txBody>
      </p:sp>
      <p:sp>
        <p:nvSpPr>
          <p:cNvPr id="4" name="Footer Placeholder 3">
            <a:extLst>
              <a:ext uri="{FF2B5EF4-FFF2-40B4-BE49-F238E27FC236}">
                <a16:creationId xmlns:a16="http://schemas.microsoft.com/office/drawing/2014/main" id="{E2314331-EE5E-1B41-834D-A59E8AF3C647}"/>
              </a:ext>
            </a:extLst>
          </p:cNvPr>
          <p:cNvSpPr>
            <a:spLocks noGrp="1"/>
          </p:cNvSpPr>
          <p:nvPr>
            <p:ph type="ftr" sz="quarter" idx="11"/>
          </p:nvPr>
        </p:nvSpPr>
        <p:spPr/>
        <p:txBody>
          <a:bodyPr/>
          <a:lstStyle/>
          <a:p>
            <a:r>
              <a:rPr lang="en-US"/>
              <a:t>The Transportation Equity Curriculum: Identifying Underserved Communities and their Needs</a:t>
            </a:r>
            <a:endParaRPr lang="en-US" dirty="0"/>
          </a:p>
        </p:txBody>
      </p:sp>
      <p:sp>
        <p:nvSpPr>
          <p:cNvPr id="5" name="Slide Number Placeholder 4">
            <a:extLst>
              <a:ext uri="{FF2B5EF4-FFF2-40B4-BE49-F238E27FC236}">
                <a16:creationId xmlns:a16="http://schemas.microsoft.com/office/drawing/2014/main" id="{695DFD82-5E99-354D-B79F-C6E5725E70B7}"/>
              </a:ext>
            </a:extLst>
          </p:cNvPr>
          <p:cNvSpPr>
            <a:spLocks noGrp="1"/>
          </p:cNvSpPr>
          <p:nvPr>
            <p:ph type="sldNum" sz="quarter" idx="12"/>
          </p:nvPr>
        </p:nvSpPr>
        <p:spPr/>
        <p:txBody>
          <a:bodyPr/>
          <a:lstStyle/>
          <a:p>
            <a:fld id="{82692506-6D33-4386-AFDA-6DB3896FF238}" type="slidenum">
              <a:rPr lang="en-US" smtClean="0"/>
              <a:pPr/>
              <a:t>9</a:t>
            </a:fld>
            <a:endParaRPr lang="en-US"/>
          </a:p>
        </p:txBody>
      </p:sp>
      <p:sp>
        <p:nvSpPr>
          <p:cNvPr id="10" name="Rectangle 9"/>
          <p:cNvSpPr/>
          <p:nvPr/>
        </p:nvSpPr>
        <p:spPr>
          <a:xfrm>
            <a:off x="1113184" y="6079351"/>
            <a:ext cx="10689406" cy="276999"/>
          </a:xfrm>
          <a:prstGeom prst="rect">
            <a:avLst/>
          </a:prstGeom>
        </p:spPr>
        <p:txBody>
          <a:bodyPr wrap="square">
            <a:spAutoFit/>
          </a:bodyPr>
          <a:lstStyle/>
          <a:p>
            <a:pPr algn="ctr"/>
            <a:r>
              <a:rPr lang="en-US" sz="1200" dirty="0"/>
              <a:t>Source: US Census Bureau, 2020, </a:t>
            </a:r>
            <a:r>
              <a:rPr lang="en-US" sz="1200" dirty="0">
                <a:hlinkClick r:id="rId3"/>
              </a:rPr>
              <a:t>https://www.census.gov/library/visualizations/interactive/people-that-speak-english-less-than-very-well.html</a:t>
            </a:r>
            <a:r>
              <a:rPr lang="en-US" sz="1200" dirty="0"/>
              <a:t> </a:t>
            </a:r>
          </a:p>
        </p:txBody>
      </p:sp>
      <p:pic>
        <p:nvPicPr>
          <p:cNvPr id="18" name="Content Placeholder 1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121867" y="1321930"/>
            <a:ext cx="5948265" cy="4757421"/>
          </a:xfrm>
        </p:spPr>
      </p:pic>
    </p:spTree>
    <p:extLst>
      <p:ext uri="{BB962C8B-B14F-4D97-AF65-F5344CB8AC3E}">
        <p14:creationId xmlns:p14="http://schemas.microsoft.com/office/powerpoint/2010/main" val="14387965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Equity Curriculu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quity Curriculum" id="{A9A181E2-F167-4700-8813-578ADB5FBE39}" vid="{8B030D81-4FD3-4928-AE21-0BC59688D400}"/>
    </a:ext>
  </a:extLst>
</a:theme>
</file>

<file path=ppt/theme/theme2.xml><?xml version="1.0" encoding="utf-8"?>
<a:theme xmlns:a="http://schemas.openxmlformats.org/drawingml/2006/main" name="Custom Design">
  <a:themeElements>
    <a:clrScheme name="USF Colors">
      <a:dk1>
        <a:sysClr val="windowText" lastClr="000000"/>
      </a:dk1>
      <a:lt1>
        <a:sysClr val="window" lastClr="FFFFFF"/>
      </a:lt1>
      <a:dk2>
        <a:srgbClr val="44546A"/>
      </a:dk2>
      <a:lt2>
        <a:srgbClr val="E7E6E6"/>
      </a:lt2>
      <a:accent1>
        <a:srgbClr val="006747"/>
      </a:accent1>
      <a:accent2>
        <a:srgbClr val="CFC493"/>
      </a:accent2>
      <a:accent3>
        <a:srgbClr val="29AFCE"/>
      </a:accent3>
      <a:accent4>
        <a:srgbClr val="DBE442"/>
      </a:accent4>
      <a:accent5>
        <a:srgbClr val="7E96A0"/>
      </a:accent5>
      <a:accent6>
        <a:srgbClr val="006484"/>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Equity Curriculum</Template>
  <TotalTime>18880</TotalTime>
  <Words>4633</Words>
  <Application>Microsoft Office PowerPoint</Application>
  <PresentationFormat>Widescreen</PresentationFormat>
  <Paragraphs>535</Paragraphs>
  <Slides>28</Slides>
  <Notes>28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28</vt:i4>
      </vt:variant>
    </vt:vector>
  </HeadingPairs>
  <TitlesOfParts>
    <vt:vector size="35" baseType="lpstr">
      <vt:lpstr>Arial</vt:lpstr>
      <vt:lpstr>Calibri</vt:lpstr>
      <vt:lpstr>Calibri Light</vt:lpstr>
      <vt:lpstr>Segoe UI</vt:lpstr>
      <vt:lpstr>Wingdings</vt:lpstr>
      <vt:lpstr>Equity Curriculum</vt:lpstr>
      <vt:lpstr>Custom Design</vt:lpstr>
      <vt:lpstr>Identifying Underserved Communities and their Needs</vt:lpstr>
      <vt:lpstr>Learning Objectives</vt:lpstr>
      <vt:lpstr>The Process to Identify Underserved Communities</vt:lpstr>
      <vt:lpstr>Defining Underserved Populations</vt:lpstr>
      <vt:lpstr>Traditionally Underserved Communities</vt:lpstr>
      <vt:lpstr>Demographics</vt:lpstr>
      <vt:lpstr>Racial and Ethnic Minorities</vt:lpstr>
      <vt:lpstr>Income Class</vt:lpstr>
      <vt:lpstr>Limited English Proficiency (LEP)</vt:lpstr>
      <vt:lpstr>Persons with Disabilities</vt:lpstr>
      <vt:lpstr>Vulnerable Populations</vt:lpstr>
      <vt:lpstr>Develop Community Profiles</vt:lpstr>
      <vt:lpstr>Identifying Communities</vt:lpstr>
      <vt:lpstr>Defining Community Characteristics</vt:lpstr>
      <vt:lpstr>Developing a Community Characteristics Summary</vt:lpstr>
      <vt:lpstr>Mapping Communities</vt:lpstr>
      <vt:lpstr>Methods for Mapping</vt:lpstr>
      <vt:lpstr>Threshold-Based Method</vt:lpstr>
      <vt:lpstr>Population-Weighted Method</vt:lpstr>
      <vt:lpstr>Community-Based Method</vt:lpstr>
      <vt:lpstr>Example: Defining &amp; Mapping Underserved Communities</vt:lpstr>
      <vt:lpstr>Analysis</vt:lpstr>
      <vt:lpstr>Inventories &amp; Assessments</vt:lpstr>
      <vt:lpstr>Mobility Audits</vt:lpstr>
      <vt:lpstr>Example: Polk TPO Mobility Audits</vt:lpstr>
      <vt:lpstr>Example: Polk TPO Mobility Audits</vt:lpstr>
      <vt:lpstr>Household Travel Surveys</vt:lpstr>
      <vt:lpstr>Community Engagement</vt:lpstr>
    </vt:vector>
  </TitlesOfParts>
  <Company>University of South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Tia Boyd</dc:creator>
  <cp:lastModifiedBy>Tia Boyd</cp:lastModifiedBy>
  <cp:revision>373</cp:revision>
  <dcterms:created xsi:type="dcterms:W3CDTF">2021-09-20T16:45:10Z</dcterms:created>
  <dcterms:modified xsi:type="dcterms:W3CDTF">2022-05-31T15:25:21Z</dcterms:modified>
</cp:coreProperties>
</file>