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30"/>
  </p:notesMasterIdLst>
  <p:sldIdLst>
    <p:sldId id="256" r:id="rId2"/>
    <p:sldId id="280" r:id="rId3"/>
    <p:sldId id="279" r:id="rId4"/>
    <p:sldId id="293" r:id="rId5"/>
    <p:sldId id="300" r:id="rId6"/>
    <p:sldId id="301" r:id="rId7"/>
    <p:sldId id="307" r:id="rId8"/>
    <p:sldId id="303" r:id="rId9"/>
    <p:sldId id="294" r:id="rId10"/>
    <p:sldId id="306" r:id="rId11"/>
    <p:sldId id="276" r:id="rId12"/>
    <p:sldId id="285" r:id="rId13"/>
    <p:sldId id="289" r:id="rId14"/>
    <p:sldId id="297" r:id="rId15"/>
    <p:sldId id="286" r:id="rId16"/>
    <p:sldId id="288" r:id="rId17"/>
    <p:sldId id="290" r:id="rId18"/>
    <p:sldId id="272" r:id="rId19"/>
    <p:sldId id="273" r:id="rId20"/>
    <p:sldId id="304" r:id="rId21"/>
    <p:sldId id="305" r:id="rId22"/>
    <p:sldId id="310" r:id="rId23"/>
    <p:sldId id="311" r:id="rId24"/>
    <p:sldId id="312" r:id="rId25"/>
    <p:sldId id="309" r:id="rId26"/>
    <p:sldId id="275" r:id="rId27"/>
    <p:sldId id="302" r:id="rId28"/>
    <p:sldId id="308"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BAB911-5A5A-F375-757E-F67A9490E144}" name="Carey McAndrews" initials="CM" userId="Carey McAndrews" providerId="None"/>
  <p188:author id="{45E75ACB-3B49-FF97-867B-B14CDAAB985E}" name="Yicong Yang" initials="YY" userId="S::yyang478@wisc.edu::eb80df94-e893-48d8-9317-223e30880287"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1" autoAdjust="0"/>
    <p:restoredTop sz="53133" autoAdjust="0"/>
  </p:normalViewPr>
  <p:slideViewPr>
    <p:cSldViewPr snapToGrid="0">
      <p:cViewPr varScale="1">
        <p:scale>
          <a:sx n="55" d="100"/>
          <a:sy n="55" d="100"/>
        </p:scale>
        <p:origin x="2022" y="72"/>
      </p:cViewPr>
      <p:guideLst/>
    </p:cSldViewPr>
  </p:slideViewPr>
  <p:notesTextViewPr>
    <p:cViewPr>
      <p:scale>
        <a:sx n="1" d="1"/>
        <a:sy n="1" d="1"/>
      </p:scale>
      <p:origin x="0" y="0"/>
    </p:cViewPr>
  </p:notesTextViewPr>
  <p:notesViewPr>
    <p:cSldViewPr snapToGrid="0">
      <p:cViewPr varScale="1">
        <p:scale>
          <a:sx n="82" d="100"/>
          <a:sy n="82" d="100"/>
        </p:scale>
        <p:origin x="315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8/10/relationships/authors" Target="authors.xml"/></Relationships>
</file>

<file path=ppt/diagrams/_rels/data7.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4.png"/><Relationship Id="rId4" Type="http://schemas.openxmlformats.org/officeDocument/2006/relationships/image" Target="../media/image25.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4.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198B92-1D14-4064-8389-4B8A30727E34}"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B442647A-410D-40EA-B66C-123902F60D39}">
      <dgm:prSet/>
      <dgm:spPr/>
      <dgm:t>
        <a:bodyPr/>
        <a:lstStyle/>
        <a:p>
          <a:pPr rtl="0"/>
          <a:r>
            <a:rPr lang="en-US" dirty="0"/>
            <a:t>Describe the history of </a:t>
          </a:r>
          <a:r>
            <a:rPr lang="en-US" dirty="0" smtClean="0"/>
            <a:t>activism </a:t>
          </a:r>
          <a:r>
            <a:rPr lang="en-US" smtClean="0"/>
            <a:t>in transportation</a:t>
          </a:r>
          <a:endParaRPr lang="en-US" dirty="0"/>
        </a:p>
      </dgm:t>
    </dgm:pt>
    <dgm:pt modelId="{DC29B742-2BA6-445C-85A2-978E5ED3A535}" type="parTrans" cxnId="{461CF6DF-8271-4B8A-9437-5AC683B48C3A}">
      <dgm:prSet/>
      <dgm:spPr/>
      <dgm:t>
        <a:bodyPr/>
        <a:lstStyle/>
        <a:p>
          <a:endParaRPr lang="en-US"/>
        </a:p>
      </dgm:t>
    </dgm:pt>
    <dgm:pt modelId="{3B0A4F30-9034-4306-A317-E6B1B92884FB}" type="sibTrans" cxnId="{461CF6DF-8271-4B8A-9437-5AC683B48C3A}">
      <dgm:prSet/>
      <dgm:spPr/>
      <dgm:t>
        <a:bodyPr/>
        <a:lstStyle/>
        <a:p>
          <a:endParaRPr lang="en-US"/>
        </a:p>
      </dgm:t>
    </dgm:pt>
    <dgm:pt modelId="{0CC9DA68-13D6-450B-8D78-C23D0D857EEB}">
      <dgm:prSet/>
      <dgm:spPr/>
      <dgm:t>
        <a:bodyPr/>
        <a:lstStyle/>
        <a:p>
          <a:pPr rtl="0"/>
          <a:r>
            <a:rPr lang="en-US" dirty="0"/>
            <a:t>Explain community engagement theories and public involvement techniques for involving underserved populations</a:t>
          </a:r>
        </a:p>
      </dgm:t>
    </dgm:pt>
    <dgm:pt modelId="{FAB03E20-B22B-43D9-9502-AFF52B6EF865}" type="parTrans" cxnId="{F2226DBB-5873-4A42-970C-3167B8695D77}">
      <dgm:prSet/>
      <dgm:spPr/>
      <dgm:t>
        <a:bodyPr/>
        <a:lstStyle/>
        <a:p>
          <a:endParaRPr lang="en-US"/>
        </a:p>
      </dgm:t>
    </dgm:pt>
    <dgm:pt modelId="{6CB812A0-D940-438A-994C-765E3E97544F}" type="sibTrans" cxnId="{F2226DBB-5873-4A42-970C-3167B8695D77}">
      <dgm:prSet/>
      <dgm:spPr/>
      <dgm:t>
        <a:bodyPr/>
        <a:lstStyle/>
        <a:p>
          <a:endParaRPr lang="en-US"/>
        </a:p>
      </dgm:t>
    </dgm:pt>
    <dgm:pt modelId="{25C303B8-3B40-4DC0-BAA6-EF7EBE8080C8}">
      <dgm:prSet/>
      <dgm:spPr/>
      <dgm:t>
        <a:bodyPr/>
        <a:lstStyle/>
        <a:p>
          <a:pPr rtl="0"/>
          <a:r>
            <a:rPr lang="en-US"/>
            <a:t>Identify appropriate qualitative methods for community-engaged research and analysis</a:t>
          </a:r>
          <a:endParaRPr lang="en-US" dirty="0"/>
        </a:p>
      </dgm:t>
    </dgm:pt>
    <dgm:pt modelId="{9187C8B5-153E-4770-ADB8-928B6B8E9C2A}" type="parTrans" cxnId="{47A8E9AA-4FCF-4D10-9F60-F7F6198F4D7A}">
      <dgm:prSet/>
      <dgm:spPr/>
      <dgm:t>
        <a:bodyPr/>
        <a:lstStyle/>
        <a:p>
          <a:endParaRPr lang="en-US"/>
        </a:p>
      </dgm:t>
    </dgm:pt>
    <dgm:pt modelId="{BBAEB3EF-169E-4532-AB91-FD3CEFCA4E57}" type="sibTrans" cxnId="{47A8E9AA-4FCF-4D10-9F60-F7F6198F4D7A}">
      <dgm:prSet/>
      <dgm:spPr/>
      <dgm:t>
        <a:bodyPr/>
        <a:lstStyle/>
        <a:p>
          <a:endParaRPr lang="en-US"/>
        </a:p>
      </dgm:t>
    </dgm:pt>
    <dgm:pt modelId="{7DF8D65A-8112-4E80-88F3-0B5137E1C78C}" type="pres">
      <dgm:prSet presAssocID="{48198B92-1D14-4064-8389-4B8A30727E34}" presName="linear" presStyleCnt="0">
        <dgm:presLayoutVars>
          <dgm:animLvl val="lvl"/>
          <dgm:resizeHandles val="exact"/>
        </dgm:presLayoutVars>
      </dgm:prSet>
      <dgm:spPr/>
      <dgm:t>
        <a:bodyPr/>
        <a:lstStyle/>
        <a:p>
          <a:endParaRPr lang="en-US"/>
        </a:p>
      </dgm:t>
    </dgm:pt>
    <dgm:pt modelId="{6323DF96-3375-45EB-ABFD-AEBD4E74ABDD}" type="pres">
      <dgm:prSet presAssocID="{B442647A-410D-40EA-B66C-123902F60D39}" presName="parentText" presStyleLbl="node1" presStyleIdx="0" presStyleCnt="3">
        <dgm:presLayoutVars>
          <dgm:chMax val="0"/>
          <dgm:bulletEnabled val="1"/>
        </dgm:presLayoutVars>
      </dgm:prSet>
      <dgm:spPr/>
      <dgm:t>
        <a:bodyPr/>
        <a:lstStyle/>
        <a:p>
          <a:endParaRPr lang="en-US"/>
        </a:p>
      </dgm:t>
    </dgm:pt>
    <dgm:pt modelId="{38538406-F18E-47A4-B8D6-26FE3B6E5BB0}" type="pres">
      <dgm:prSet presAssocID="{3B0A4F30-9034-4306-A317-E6B1B92884FB}" presName="spacer" presStyleCnt="0"/>
      <dgm:spPr/>
    </dgm:pt>
    <dgm:pt modelId="{62E0EA66-3577-4746-81A1-6A6E7B929720}" type="pres">
      <dgm:prSet presAssocID="{0CC9DA68-13D6-450B-8D78-C23D0D857EEB}" presName="parentText" presStyleLbl="node1" presStyleIdx="1" presStyleCnt="3">
        <dgm:presLayoutVars>
          <dgm:chMax val="0"/>
          <dgm:bulletEnabled val="1"/>
        </dgm:presLayoutVars>
      </dgm:prSet>
      <dgm:spPr/>
      <dgm:t>
        <a:bodyPr/>
        <a:lstStyle/>
        <a:p>
          <a:endParaRPr lang="en-US"/>
        </a:p>
      </dgm:t>
    </dgm:pt>
    <dgm:pt modelId="{8E020DDA-D4D3-4F88-A5FD-1E5C2FAAF9DE}" type="pres">
      <dgm:prSet presAssocID="{6CB812A0-D940-438A-994C-765E3E97544F}" presName="spacer" presStyleCnt="0"/>
      <dgm:spPr/>
    </dgm:pt>
    <dgm:pt modelId="{1BCDBC2D-349B-4357-9DAF-9E402FA422A9}" type="pres">
      <dgm:prSet presAssocID="{25C303B8-3B40-4DC0-BAA6-EF7EBE8080C8}" presName="parentText" presStyleLbl="node1" presStyleIdx="2" presStyleCnt="3" custLinFactNeighborX="58742">
        <dgm:presLayoutVars>
          <dgm:chMax val="0"/>
          <dgm:bulletEnabled val="1"/>
        </dgm:presLayoutVars>
      </dgm:prSet>
      <dgm:spPr/>
      <dgm:t>
        <a:bodyPr/>
        <a:lstStyle/>
        <a:p>
          <a:endParaRPr lang="en-US"/>
        </a:p>
      </dgm:t>
    </dgm:pt>
  </dgm:ptLst>
  <dgm:cxnLst>
    <dgm:cxn modelId="{75300EC2-9F28-4E6C-82F3-B0DC54C8FE5B}" type="presOf" srcId="{48198B92-1D14-4064-8389-4B8A30727E34}" destId="{7DF8D65A-8112-4E80-88F3-0B5137E1C78C}" srcOrd="0" destOrd="0" presId="urn:microsoft.com/office/officeart/2005/8/layout/vList2"/>
    <dgm:cxn modelId="{F2226DBB-5873-4A42-970C-3167B8695D77}" srcId="{48198B92-1D14-4064-8389-4B8A30727E34}" destId="{0CC9DA68-13D6-450B-8D78-C23D0D857EEB}" srcOrd="1" destOrd="0" parTransId="{FAB03E20-B22B-43D9-9502-AFF52B6EF865}" sibTransId="{6CB812A0-D940-438A-994C-765E3E97544F}"/>
    <dgm:cxn modelId="{077215CA-81C4-4FAB-B608-2512F8D61E6A}" type="presOf" srcId="{B442647A-410D-40EA-B66C-123902F60D39}" destId="{6323DF96-3375-45EB-ABFD-AEBD4E74ABDD}" srcOrd="0" destOrd="0" presId="urn:microsoft.com/office/officeart/2005/8/layout/vList2"/>
    <dgm:cxn modelId="{461CF6DF-8271-4B8A-9437-5AC683B48C3A}" srcId="{48198B92-1D14-4064-8389-4B8A30727E34}" destId="{B442647A-410D-40EA-B66C-123902F60D39}" srcOrd="0" destOrd="0" parTransId="{DC29B742-2BA6-445C-85A2-978E5ED3A535}" sibTransId="{3B0A4F30-9034-4306-A317-E6B1B92884FB}"/>
    <dgm:cxn modelId="{47A8E9AA-4FCF-4D10-9F60-F7F6198F4D7A}" srcId="{48198B92-1D14-4064-8389-4B8A30727E34}" destId="{25C303B8-3B40-4DC0-BAA6-EF7EBE8080C8}" srcOrd="2" destOrd="0" parTransId="{9187C8B5-153E-4770-ADB8-928B6B8E9C2A}" sibTransId="{BBAEB3EF-169E-4532-AB91-FD3CEFCA4E57}"/>
    <dgm:cxn modelId="{21543FE0-D831-48B4-8E52-6632B5EDBF20}" type="presOf" srcId="{0CC9DA68-13D6-450B-8D78-C23D0D857EEB}" destId="{62E0EA66-3577-4746-81A1-6A6E7B929720}" srcOrd="0" destOrd="0" presId="urn:microsoft.com/office/officeart/2005/8/layout/vList2"/>
    <dgm:cxn modelId="{A2212118-8A71-4586-AD9C-BFFB6A63524A}" type="presOf" srcId="{25C303B8-3B40-4DC0-BAA6-EF7EBE8080C8}" destId="{1BCDBC2D-349B-4357-9DAF-9E402FA422A9}" srcOrd="0" destOrd="0" presId="urn:microsoft.com/office/officeart/2005/8/layout/vList2"/>
    <dgm:cxn modelId="{B108FE33-9E36-4192-9EAE-540CE4E9CB8E}" type="presParOf" srcId="{7DF8D65A-8112-4E80-88F3-0B5137E1C78C}" destId="{6323DF96-3375-45EB-ABFD-AEBD4E74ABDD}" srcOrd="0" destOrd="0" presId="urn:microsoft.com/office/officeart/2005/8/layout/vList2"/>
    <dgm:cxn modelId="{5A7A5EBD-C212-44AD-9F58-E229C143823F}" type="presParOf" srcId="{7DF8D65A-8112-4E80-88F3-0B5137E1C78C}" destId="{38538406-F18E-47A4-B8D6-26FE3B6E5BB0}" srcOrd="1" destOrd="0" presId="urn:microsoft.com/office/officeart/2005/8/layout/vList2"/>
    <dgm:cxn modelId="{BF655997-4F6F-47D2-9B4E-B1D54196F80E}" type="presParOf" srcId="{7DF8D65A-8112-4E80-88F3-0B5137E1C78C}" destId="{62E0EA66-3577-4746-81A1-6A6E7B929720}" srcOrd="2" destOrd="0" presId="urn:microsoft.com/office/officeart/2005/8/layout/vList2"/>
    <dgm:cxn modelId="{B86AF44C-F4B1-4558-92B0-AF709EADD44C}" type="presParOf" srcId="{7DF8D65A-8112-4E80-88F3-0B5137E1C78C}" destId="{8E020DDA-D4D3-4F88-A5FD-1E5C2FAAF9DE}" srcOrd="3" destOrd="0" presId="urn:microsoft.com/office/officeart/2005/8/layout/vList2"/>
    <dgm:cxn modelId="{7BD008CA-C24E-429C-83A7-9B4A65BBA4B7}" type="presParOf" srcId="{7DF8D65A-8112-4E80-88F3-0B5137E1C78C}" destId="{1BCDBC2D-349B-4357-9DAF-9E402FA422A9}"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10A80C-F06F-4F0C-B210-02A590DEA549}"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n-US"/>
        </a:p>
      </dgm:t>
    </dgm:pt>
    <dgm:pt modelId="{550ACC9E-55FC-4931-9041-B48E8C3225A2}">
      <dgm:prSet custT="1"/>
      <dgm:spPr/>
      <dgm:t>
        <a:bodyPr/>
        <a:lstStyle/>
        <a:p>
          <a:r>
            <a:rPr lang="x-none" sz="1800" dirty="0"/>
            <a:t>Organizations engaged in the plural planning process </a:t>
          </a:r>
          <a:endParaRPr lang="en-US" sz="1800" dirty="0"/>
        </a:p>
      </dgm:t>
    </dgm:pt>
    <dgm:pt modelId="{EC26BAAF-5F81-48A3-BBF8-47DEECDB8B8E}" type="parTrans" cxnId="{A2C9C52D-0B82-4D22-9E91-ABBD467F30E8}">
      <dgm:prSet/>
      <dgm:spPr/>
      <dgm:t>
        <a:bodyPr/>
        <a:lstStyle/>
        <a:p>
          <a:endParaRPr lang="en-US" sz="1800"/>
        </a:p>
      </dgm:t>
    </dgm:pt>
    <dgm:pt modelId="{2A01DC1B-1BAD-4BFA-AA91-A68B6797BFAD}" type="sibTrans" cxnId="{A2C9C52D-0B82-4D22-9E91-ABBD467F30E8}">
      <dgm:prSet/>
      <dgm:spPr/>
      <dgm:t>
        <a:bodyPr/>
        <a:lstStyle/>
        <a:p>
          <a:endParaRPr lang="en-US" sz="1800"/>
        </a:p>
      </dgm:t>
    </dgm:pt>
    <dgm:pt modelId="{86874DEE-DB01-4268-AF89-B80C4C7E76F4}">
      <dgm:prSet custT="1"/>
      <dgm:spPr/>
      <dgm:t>
        <a:bodyPr/>
        <a:lstStyle/>
        <a:p>
          <a:r>
            <a:rPr lang="x-none" sz="1800" dirty="0"/>
            <a:t>Political party</a:t>
          </a:r>
          <a:endParaRPr lang="en-US" sz="1800" dirty="0"/>
        </a:p>
      </dgm:t>
    </dgm:pt>
    <dgm:pt modelId="{62934836-AF83-4329-8DDB-72411F8A4C98}" type="parTrans" cxnId="{785B6C2B-A0AF-4FE1-BD51-37DF9AC2217F}">
      <dgm:prSet/>
      <dgm:spPr/>
      <dgm:t>
        <a:bodyPr/>
        <a:lstStyle/>
        <a:p>
          <a:endParaRPr lang="en-US" sz="1800"/>
        </a:p>
      </dgm:t>
    </dgm:pt>
    <dgm:pt modelId="{1551DF1B-D75A-4803-A0F6-9DFD3A0F0474}" type="sibTrans" cxnId="{785B6C2B-A0AF-4FE1-BD51-37DF9AC2217F}">
      <dgm:prSet/>
      <dgm:spPr/>
      <dgm:t>
        <a:bodyPr/>
        <a:lstStyle/>
        <a:p>
          <a:endParaRPr lang="en-US" sz="1800"/>
        </a:p>
      </dgm:t>
    </dgm:pt>
    <dgm:pt modelId="{B39C8274-37D5-4905-89D0-6999B6678C7F}">
      <dgm:prSet custT="1"/>
      <dgm:spPr/>
      <dgm:t>
        <a:bodyPr/>
        <a:lstStyle/>
        <a:p>
          <a:r>
            <a:rPr lang="x-none" sz="1800"/>
            <a:t>Special interest groups</a:t>
          </a:r>
          <a:endParaRPr lang="en-US" sz="1800" dirty="0"/>
        </a:p>
      </dgm:t>
    </dgm:pt>
    <dgm:pt modelId="{793A82CC-ACD1-4F9F-9030-EE00E313AFE6}" type="parTrans" cxnId="{3327BC68-178B-458A-9641-82A315B27BD1}">
      <dgm:prSet/>
      <dgm:spPr/>
      <dgm:t>
        <a:bodyPr/>
        <a:lstStyle/>
        <a:p>
          <a:endParaRPr lang="en-US" sz="1800"/>
        </a:p>
      </dgm:t>
    </dgm:pt>
    <dgm:pt modelId="{D1846C17-C96F-40DE-80DA-581ED9CAC8C8}" type="sibTrans" cxnId="{3327BC68-178B-458A-9641-82A315B27BD1}">
      <dgm:prSet/>
      <dgm:spPr/>
      <dgm:t>
        <a:bodyPr/>
        <a:lstStyle/>
        <a:p>
          <a:endParaRPr lang="en-US" sz="1800"/>
        </a:p>
      </dgm:t>
    </dgm:pt>
    <dgm:pt modelId="{8D11F20F-B6C1-4E78-8B9E-0AEB8B485977}">
      <dgm:prSet custT="1"/>
      <dgm:spPr/>
      <dgm:t>
        <a:bodyPr/>
        <a:lstStyle/>
        <a:p>
          <a:r>
            <a:rPr lang="x-none" sz="1800"/>
            <a:t>Proponents of plans</a:t>
          </a:r>
          <a:r>
            <a:rPr lang="en-US" sz="1800" dirty="0"/>
            <a:t> </a:t>
          </a:r>
          <a:r>
            <a:rPr lang="x-none" sz="1800"/>
            <a:t>ad hoc protest associations</a:t>
          </a:r>
          <a:endParaRPr lang="en-US" sz="1800" dirty="0"/>
        </a:p>
      </dgm:t>
    </dgm:pt>
    <dgm:pt modelId="{73836F02-747B-4D61-8DC1-0FF2E715A105}" type="parTrans" cxnId="{B683C092-E3BD-4242-95AE-ED61B1A9EC6C}">
      <dgm:prSet/>
      <dgm:spPr/>
      <dgm:t>
        <a:bodyPr/>
        <a:lstStyle/>
        <a:p>
          <a:endParaRPr lang="en-US" sz="1800"/>
        </a:p>
      </dgm:t>
    </dgm:pt>
    <dgm:pt modelId="{9F9CAC25-3F0F-4DC8-AE8F-798741168CA2}" type="sibTrans" cxnId="{B683C092-E3BD-4242-95AE-ED61B1A9EC6C}">
      <dgm:prSet/>
      <dgm:spPr/>
      <dgm:t>
        <a:bodyPr/>
        <a:lstStyle/>
        <a:p>
          <a:endParaRPr lang="en-US" sz="1800"/>
        </a:p>
      </dgm:t>
    </dgm:pt>
    <dgm:pt modelId="{B6156D9A-07CC-2542-9EE3-3534F4C66D22}" type="pres">
      <dgm:prSet presAssocID="{F610A80C-F06F-4F0C-B210-02A590DEA549}" presName="hierChild1" presStyleCnt="0">
        <dgm:presLayoutVars>
          <dgm:chPref val="1"/>
          <dgm:dir/>
          <dgm:animOne val="branch"/>
          <dgm:animLvl val="lvl"/>
          <dgm:resizeHandles/>
        </dgm:presLayoutVars>
      </dgm:prSet>
      <dgm:spPr/>
      <dgm:t>
        <a:bodyPr/>
        <a:lstStyle/>
        <a:p>
          <a:endParaRPr lang="en-US"/>
        </a:p>
      </dgm:t>
    </dgm:pt>
    <dgm:pt modelId="{E0CC64B6-105B-5C4E-87F0-C06AF95AB0B4}" type="pres">
      <dgm:prSet presAssocID="{550ACC9E-55FC-4931-9041-B48E8C3225A2}" presName="hierRoot1" presStyleCnt="0"/>
      <dgm:spPr/>
    </dgm:pt>
    <dgm:pt modelId="{12F15C66-5C0E-D344-8B32-39F82DA883CA}" type="pres">
      <dgm:prSet presAssocID="{550ACC9E-55FC-4931-9041-B48E8C3225A2}" presName="composite" presStyleCnt="0"/>
      <dgm:spPr/>
    </dgm:pt>
    <dgm:pt modelId="{D9C0DC36-A5E6-A340-A1D5-C70826F51C64}" type="pres">
      <dgm:prSet presAssocID="{550ACC9E-55FC-4931-9041-B48E8C3225A2}" presName="background" presStyleLbl="node0" presStyleIdx="0" presStyleCnt="1"/>
      <dgm:spPr/>
    </dgm:pt>
    <dgm:pt modelId="{E49D7A75-ED03-7D41-87A6-854D18DEA3BE}" type="pres">
      <dgm:prSet presAssocID="{550ACC9E-55FC-4931-9041-B48E8C3225A2}" presName="text" presStyleLbl="fgAcc0" presStyleIdx="0" presStyleCnt="1">
        <dgm:presLayoutVars>
          <dgm:chPref val="3"/>
        </dgm:presLayoutVars>
      </dgm:prSet>
      <dgm:spPr/>
      <dgm:t>
        <a:bodyPr/>
        <a:lstStyle/>
        <a:p>
          <a:endParaRPr lang="en-US"/>
        </a:p>
      </dgm:t>
    </dgm:pt>
    <dgm:pt modelId="{1B98695B-193B-2748-A8EE-BCABD77D4B10}" type="pres">
      <dgm:prSet presAssocID="{550ACC9E-55FC-4931-9041-B48E8C3225A2}" presName="hierChild2" presStyleCnt="0"/>
      <dgm:spPr/>
    </dgm:pt>
    <dgm:pt modelId="{956AD138-C7DA-F241-A42D-81D6919A0879}" type="pres">
      <dgm:prSet presAssocID="{62934836-AF83-4329-8DDB-72411F8A4C98}" presName="Name10" presStyleLbl="parChTrans1D2" presStyleIdx="0" presStyleCnt="3"/>
      <dgm:spPr/>
      <dgm:t>
        <a:bodyPr/>
        <a:lstStyle/>
        <a:p>
          <a:endParaRPr lang="en-US"/>
        </a:p>
      </dgm:t>
    </dgm:pt>
    <dgm:pt modelId="{985D76AA-A539-2941-BBA5-4EA60596E84D}" type="pres">
      <dgm:prSet presAssocID="{86874DEE-DB01-4268-AF89-B80C4C7E76F4}" presName="hierRoot2" presStyleCnt="0"/>
      <dgm:spPr/>
    </dgm:pt>
    <dgm:pt modelId="{8E4C3D39-DD20-A44A-A975-367B8AA648B4}" type="pres">
      <dgm:prSet presAssocID="{86874DEE-DB01-4268-AF89-B80C4C7E76F4}" presName="composite2" presStyleCnt="0"/>
      <dgm:spPr/>
    </dgm:pt>
    <dgm:pt modelId="{3F68FC60-5689-9E42-95F7-9AD32DF5177E}" type="pres">
      <dgm:prSet presAssocID="{86874DEE-DB01-4268-AF89-B80C4C7E76F4}" presName="background2" presStyleLbl="node2" presStyleIdx="0" presStyleCnt="3"/>
      <dgm:spPr/>
    </dgm:pt>
    <dgm:pt modelId="{B9995BCE-1236-CD44-8066-A3CF6FC62DDE}" type="pres">
      <dgm:prSet presAssocID="{86874DEE-DB01-4268-AF89-B80C4C7E76F4}" presName="text2" presStyleLbl="fgAcc2" presStyleIdx="0" presStyleCnt="3">
        <dgm:presLayoutVars>
          <dgm:chPref val="3"/>
        </dgm:presLayoutVars>
      </dgm:prSet>
      <dgm:spPr/>
      <dgm:t>
        <a:bodyPr/>
        <a:lstStyle/>
        <a:p>
          <a:endParaRPr lang="en-US"/>
        </a:p>
      </dgm:t>
    </dgm:pt>
    <dgm:pt modelId="{EBB6260D-8C5C-5749-A56D-9208CD5C69ED}" type="pres">
      <dgm:prSet presAssocID="{86874DEE-DB01-4268-AF89-B80C4C7E76F4}" presName="hierChild3" presStyleCnt="0"/>
      <dgm:spPr/>
    </dgm:pt>
    <dgm:pt modelId="{867B6B9F-96D4-CB42-9724-27A593D6F39C}" type="pres">
      <dgm:prSet presAssocID="{793A82CC-ACD1-4F9F-9030-EE00E313AFE6}" presName="Name10" presStyleLbl="parChTrans1D2" presStyleIdx="1" presStyleCnt="3"/>
      <dgm:spPr/>
      <dgm:t>
        <a:bodyPr/>
        <a:lstStyle/>
        <a:p>
          <a:endParaRPr lang="en-US"/>
        </a:p>
      </dgm:t>
    </dgm:pt>
    <dgm:pt modelId="{1C2E6A58-479F-DB4F-91A9-86E366E73272}" type="pres">
      <dgm:prSet presAssocID="{B39C8274-37D5-4905-89D0-6999B6678C7F}" presName="hierRoot2" presStyleCnt="0"/>
      <dgm:spPr/>
    </dgm:pt>
    <dgm:pt modelId="{F2838D9F-EEB7-FC46-8BC3-DDBAF1480481}" type="pres">
      <dgm:prSet presAssocID="{B39C8274-37D5-4905-89D0-6999B6678C7F}" presName="composite2" presStyleCnt="0"/>
      <dgm:spPr/>
    </dgm:pt>
    <dgm:pt modelId="{B4811534-5588-8D45-8A19-0D9404E96DD9}" type="pres">
      <dgm:prSet presAssocID="{B39C8274-37D5-4905-89D0-6999B6678C7F}" presName="background2" presStyleLbl="node2" presStyleIdx="1" presStyleCnt="3"/>
      <dgm:spPr/>
    </dgm:pt>
    <dgm:pt modelId="{5F959A9C-D72C-0047-8BAE-4B7CBF2DC781}" type="pres">
      <dgm:prSet presAssocID="{B39C8274-37D5-4905-89D0-6999B6678C7F}" presName="text2" presStyleLbl="fgAcc2" presStyleIdx="1" presStyleCnt="3">
        <dgm:presLayoutVars>
          <dgm:chPref val="3"/>
        </dgm:presLayoutVars>
      </dgm:prSet>
      <dgm:spPr/>
      <dgm:t>
        <a:bodyPr/>
        <a:lstStyle/>
        <a:p>
          <a:endParaRPr lang="en-US"/>
        </a:p>
      </dgm:t>
    </dgm:pt>
    <dgm:pt modelId="{38EF2970-A9B3-9942-ADDA-829CF09121F1}" type="pres">
      <dgm:prSet presAssocID="{B39C8274-37D5-4905-89D0-6999B6678C7F}" presName="hierChild3" presStyleCnt="0"/>
      <dgm:spPr/>
    </dgm:pt>
    <dgm:pt modelId="{2D2E98A0-1029-8F4D-AFD5-93FF3F1E850F}" type="pres">
      <dgm:prSet presAssocID="{73836F02-747B-4D61-8DC1-0FF2E715A105}" presName="Name10" presStyleLbl="parChTrans1D2" presStyleIdx="2" presStyleCnt="3"/>
      <dgm:spPr/>
      <dgm:t>
        <a:bodyPr/>
        <a:lstStyle/>
        <a:p>
          <a:endParaRPr lang="en-US"/>
        </a:p>
      </dgm:t>
    </dgm:pt>
    <dgm:pt modelId="{9007ABE2-0D4A-EC41-B605-B6383E34D53D}" type="pres">
      <dgm:prSet presAssocID="{8D11F20F-B6C1-4E78-8B9E-0AEB8B485977}" presName="hierRoot2" presStyleCnt="0"/>
      <dgm:spPr/>
    </dgm:pt>
    <dgm:pt modelId="{375B23AE-1A7A-274A-BF0D-16005FF157F9}" type="pres">
      <dgm:prSet presAssocID="{8D11F20F-B6C1-4E78-8B9E-0AEB8B485977}" presName="composite2" presStyleCnt="0"/>
      <dgm:spPr/>
    </dgm:pt>
    <dgm:pt modelId="{EC974972-2097-244D-8334-C6D74D4739F1}" type="pres">
      <dgm:prSet presAssocID="{8D11F20F-B6C1-4E78-8B9E-0AEB8B485977}" presName="background2" presStyleLbl="node2" presStyleIdx="2" presStyleCnt="3"/>
      <dgm:spPr/>
    </dgm:pt>
    <dgm:pt modelId="{20B78B43-0C7E-6842-9F94-522A4688A63A}" type="pres">
      <dgm:prSet presAssocID="{8D11F20F-B6C1-4E78-8B9E-0AEB8B485977}" presName="text2" presStyleLbl="fgAcc2" presStyleIdx="2" presStyleCnt="3">
        <dgm:presLayoutVars>
          <dgm:chPref val="3"/>
        </dgm:presLayoutVars>
      </dgm:prSet>
      <dgm:spPr/>
      <dgm:t>
        <a:bodyPr/>
        <a:lstStyle/>
        <a:p>
          <a:endParaRPr lang="en-US"/>
        </a:p>
      </dgm:t>
    </dgm:pt>
    <dgm:pt modelId="{4023D085-6255-9E4F-A54A-6D322002D1CF}" type="pres">
      <dgm:prSet presAssocID="{8D11F20F-B6C1-4E78-8B9E-0AEB8B485977}" presName="hierChild3" presStyleCnt="0"/>
      <dgm:spPr/>
    </dgm:pt>
  </dgm:ptLst>
  <dgm:cxnLst>
    <dgm:cxn modelId="{785B6C2B-A0AF-4FE1-BD51-37DF9AC2217F}" srcId="{550ACC9E-55FC-4931-9041-B48E8C3225A2}" destId="{86874DEE-DB01-4268-AF89-B80C4C7E76F4}" srcOrd="0" destOrd="0" parTransId="{62934836-AF83-4329-8DDB-72411F8A4C98}" sibTransId="{1551DF1B-D75A-4803-A0F6-9DFD3A0F0474}"/>
    <dgm:cxn modelId="{C09E0D4E-A7E1-D94C-8E82-D7C0F7D9B950}" type="presOf" srcId="{550ACC9E-55FC-4931-9041-B48E8C3225A2}" destId="{E49D7A75-ED03-7D41-87A6-854D18DEA3BE}" srcOrd="0" destOrd="0" presId="urn:microsoft.com/office/officeart/2005/8/layout/hierarchy1"/>
    <dgm:cxn modelId="{786B01F9-ADED-344D-8E16-60B2C159B203}" type="presOf" srcId="{F610A80C-F06F-4F0C-B210-02A590DEA549}" destId="{B6156D9A-07CC-2542-9EE3-3534F4C66D22}" srcOrd="0" destOrd="0" presId="urn:microsoft.com/office/officeart/2005/8/layout/hierarchy1"/>
    <dgm:cxn modelId="{A5207747-45BB-724B-905E-904319DE9E24}" type="presOf" srcId="{8D11F20F-B6C1-4E78-8B9E-0AEB8B485977}" destId="{20B78B43-0C7E-6842-9F94-522A4688A63A}" srcOrd="0" destOrd="0" presId="urn:microsoft.com/office/officeart/2005/8/layout/hierarchy1"/>
    <dgm:cxn modelId="{A2C9C52D-0B82-4D22-9E91-ABBD467F30E8}" srcId="{F610A80C-F06F-4F0C-B210-02A590DEA549}" destId="{550ACC9E-55FC-4931-9041-B48E8C3225A2}" srcOrd="0" destOrd="0" parTransId="{EC26BAAF-5F81-48A3-BBF8-47DEECDB8B8E}" sibTransId="{2A01DC1B-1BAD-4BFA-AA91-A68B6797BFAD}"/>
    <dgm:cxn modelId="{8886E931-BED4-4B4D-9C46-54651D7497C0}" type="presOf" srcId="{86874DEE-DB01-4268-AF89-B80C4C7E76F4}" destId="{B9995BCE-1236-CD44-8066-A3CF6FC62DDE}" srcOrd="0" destOrd="0" presId="urn:microsoft.com/office/officeart/2005/8/layout/hierarchy1"/>
    <dgm:cxn modelId="{32A243A5-D314-EC47-B107-3C4D448295D1}" type="presOf" srcId="{B39C8274-37D5-4905-89D0-6999B6678C7F}" destId="{5F959A9C-D72C-0047-8BAE-4B7CBF2DC781}" srcOrd="0" destOrd="0" presId="urn:microsoft.com/office/officeart/2005/8/layout/hierarchy1"/>
    <dgm:cxn modelId="{B0B341C6-6FAE-8B4A-AF29-F1949487B4DF}" type="presOf" srcId="{73836F02-747B-4D61-8DC1-0FF2E715A105}" destId="{2D2E98A0-1029-8F4D-AFD5-93FF3F1E850F}" srcOrd="0" destOrd="0" presId="urn:microsoft.com/office/officeart/2005/8/layout/hierarchy1"/>
    <dgm:cxn modelId="{3F9AFEA2-918B-F142-9C13-EB047C5D31AF}" type="presOf" srcId="{62934836-AF83-4329-8DDB-72411F8A4C98}" destId="{956AD138-C7DA-F241-A42D-81D6919A0879}" srcOrd="0" destOrd="0" presId="urn:microsoft.com/office/officeart/2005/8/layout/hierarchy1"/>
    <dgm:cxn modelId="{C7FAB626-9B17-D64C-80C6-81E2736FA393}" type="presOf" srcId="{793A82CC-ACD1-4F9F-9030-EE00E313AFE6}" destId="{867B6B9F-96D4-CB42-9724-27A593D6F39C}" srcOrd="0" destOrd="0" presId="urn:microsoft.com/office/officeart/2005/8/layout/hierarchy1"/>
    <dgm:cxn modelId="{B683C092-E3BD-4242-95AE-ED61B1A9EC6C}" srcId="{550ACC9E-55FC-4931-9041-B48E8C3225A2}" destId="{8D11F20F-B6C1-4E78-8B9E-0AEB8B485977}" srcOrd="2" destOrd="0" parTransId="{73836F02-747B-4D61-8DC1-0FF2E715A105}" sibTransId="{9F9CAC25-3F0F-4DC8-AE8F-798741168CA2}"/>
    <dgm:cxn modelId="{3327BC68-178B-458A-9641-82A315B27BD1}" srcId="{550ACC9E-55FC-4931-9041-B48E8C3225A2}" destId="{B39C8274-37D5-4905-89D0-6999B6678C7F}" srcOrd="1" destOrd="0" parTransId="{793A82CC-ACD1-4F9F-9030-EE00E313AFE6}" sibTransId="{D1846C17-C96F-40DE-80DA-581ED9CAC8C8}"/>
    <dgm:cxn modelId="{CD543748-564E-0046-9B35-3EBBC8C63B1B}" type="presParOf" srcId="{B6156D9A-07CC-2542-9EE3-3534F4C66D22}" destId="{E0CC64B6-105B-5C4E-87F0-C06AF95AB0B4}" srcOrd="0" destOrd="0" presId="urn:microsoft.com/office/officeart/2005/8/layout/hierarchy1"/>
    <dgm:cxn modelId="{3D640949-E41C-CB49-8BCB-73CB9B1F5455}" type="presParOf" srcId="{E0CC64B6-105B-5C4E-87F0-C06AF95AB0B4}" destId="{12F15C66-5C0E-D344-8B32-39F82DA883CA}" srcOrd="0" destOrd="0" presId="urn:microsoft.com/office/officeart/2005/8/layout/hierarchy1"/>
    <dgm:cxn modelId="{519864D0-EBC5-474D-8E45-7FE6D8A0C401}" type="presParOf" srcId="{12F15C66-5C0E-D344-8B32-39F82DA883CA}" destId="{D9C0DC36-A5E6-A340-A1D5-C70826F51C64}" srcOrd="0" destOrd="0" presId="urn:microsoft.com/office/officeart/2005/8/layout/hierarchy1"/>
    <dgm:cxn modelId="{43A2AA74-5E84-2942-9ADD-7284CE38154B}" type="presParOf" srcId="{12F15C66-5C0E-D344-8B32-39F82DA883CA}" destId="{E49D7A75-ED03-7D41-87A6-854D18DEA3BE}" srcOrd="1" destOrd="0" presId="urn:microsoft.com/office/officeart/2005/8/layout/hierarchy1"/>
    <dgm:cxn modelId="{32E41306-4112-E643-B576-87ABC8B95E82}" type="presParOf" srcId="{E0CC64B6-105B-5C4E-87F0-C06AF95AB0B4}" destId="{1B98695B-193B-2748-A8EE-BCABD77D4B10}" srcOrd="1" destOrd="0" presId="urn:microsoft.com/office/officeart/2005/8/layout/hierarchy1"/>
    <dgm:cxn modelId="{8AC4FC21-E110-9A48-B89D-BA62F870F3FF}" type="presParOf" srcId="{1B98695B-193B-2748-A8EE-BCABD77D4B10}" destId="{956AD138-C7DA-F241-A42D-81D6919A0879}" srcOrd="0" destOrd="0" presId="urn:microsoft.com/office/officeart/2005/8/layout/hierarchy1"/>
    <dgm:cxn modelId="{69E330DD-B58D-3A45-8EF5-BB07F2FDA08D}" type="presParOf" srcId="{1B98695B-193B-2748-A8EE-BCABD77D4B10}" destId="{985D76AA-A539-2941-BBA5-4EA60596E84D}" srcOrd="1" destOrd="0" presId="urn:microsoft.com/office/officeart/2005/8/layout/hierarchy1"/>
    <dgm:cxn modelId="{0660426D-1CE4-E742-8289-1464ABAEFD14}" type="presParOf" srcId="{985D76AA-A539-2941-BBA5-4EA60596E84D}" destId="{8E4C3D39-DD20-A44A-A975-367B8AA648B4}" srcOrd="0" destOrd="0" presId="urn:microsoft.com/office/officeart/2005/8/layout/hierarchy1"/>
    <dgm:cxn modelId="{9F2E1A49-6288-2646-90DC-6484CA83304F}" type="presParOf" srcId="{8E4C3D39-DD20-A44A-A975-367B8AA648B4}" destId="{3F68FC60-5689-9E42-95F7-9AD32DF5177E}" srcOrd="0" destOrd="0" presId="urn:microsoft.com/office/officeart/2005/8/layout/hierarchy1"/>
    <dgm:cxn modelId="{E2C50918-F663-0741-8E7E-60A041C5FDED}" type="presParOf" srcId="{8E4C3D39-DD20-A44A-A975-367B8AA648B4}" destId="{B9995BCE-1236-CD44-8066-A3CF6FC62DDE}" srcOrd="1" destOrd="0" presId="urn:microsoft.com/office/officeart/2005/8/layout/hierarchy1"/>
    <dgm:cxn modelId="{0AD1B24B-F478-8349-89A0-74A0B00A80EE}" type="presParOf" srcId="{985D76AA-A539-2941-BBA5-4EA60596E84D}" destId="{EBB6260D-8C5C-5749-A56D-9208CD5C69ED}" srcOrd="1" destOrd="0" presId="urn:microsoft.com/office/officeart/2005/8/layout/hierarchy1"/>
    <dgm:cxn modelId="{8E41087F-356D-7E4C-B61E-CFA9B326EE8C}" type="presParOf" srcId="{1B98695B-193B-2748-A8EE-BCABD77D4B10}" destId="{867B6B9F-96D4-CB42-9724-27A593D6F39C}" srcOrd="2" destOrd="0" presId="urn:microsoft.com/office/officeart/2005/8/layout/hierarchy1"/>
    <dgm:cxn modelId="{61FFF709-6C61-B24C-9347-4F0E94A3D80C}" type="presParOf" srcId="{1B98695B-193B-2748-A8EE-BCABD77D4B10}" destId="{1C2E6A58-479F-DB4F-91A9-86E366E73272}" srcOrd="3" destOrd="0" presId="urn:microsoft.com/office/officeart/2005/8/layout/hierarchy1"/>
    <dgm:cxn modelId="{55731F34-591A-2449-9C72-5E1FBB049180}" type="presParOf" srcId="{1C2E6A58-479F-DB4F-91A9-86E366E73272}" destId="{F2838D9F-EEB7-FC46-8BC3-DDBAF1480481}" srcOrd="0" destOrd="0" presId="urn:microsoft.com/office/officeart/2005/8/layout/hierarchy1"/>
    <dgm:cxn modelId="{05AB26D9-F046-4247-B901-ECE36ED22D4D}" type="presParOf" srcId="{F2838D9F-EEB7-FC46-8BC3-DDBAF1480481}" destId="{B4811534-5588-8D45-8A19-0D9404E96DD9}" srcOrd="0" destOrd="0" presId="urn:microsoft.com/office/officeart/2005/8/layout/hierarchy1"/>
    <dgm:cxn modelId="{6BCA9B25-9A1C-2746-A923-347E61510DF4}" type="presParOf" srcId="{F2838D9F-EEB7-FC46-8BC3-DDBAF1480481}" destId="{5F959A9C-D72C-0047-8BAE-4B7CBF2DC781}" srcOrd="1" destOrd="0" presId="urn:microsoft.com/office/officeart/2005/8/layout/hierarchy1"/>
    <dgm:cxn modelId="{FED7A9CD-29B0-EC48-81EE-1FABC7DC1773}" type="presParOf" srcId="{1C2E6A58-479F-DB4F-91A9-86E366E73272}" destId="{38EF2970-A9B3-9942-ADDA-829CF09121F1}" srcOrd="1" destOrd="0" presId="urn:microsoft.com/office/officeart/2005/8/layout/hierarchy1"/>
    <dgm:cxn modelId="{5CF11C4B-9414-F441-B701-BDB97EF07D5B}" type="presParOf" srcId="{1B98695B-193B-2748-A8EE-BCABD77D4B10}" destId="{2D2E98A0-1029-8F4D-AFD5-93FF3F1E850F}" srcOrd="4" destOrd="0" presId="urn:microsoft.com/office/officeart/2005/8/layout/hierarchy1"/>
    <dgm:cxn modelId="{25890C2D-A2C1-E340-B48B-F3E07760E2BE}" type="presParOf" srcId="{1B98695B-193B-2748-A8EE-BCABD77D4B10}" destId="{9007ABE2-0D4A-EC41-B605-B6383E34D53D}" srcOrd="5" destOrd="0" presId="urn:microsoft.com/office/officeart/2005/8/layout/hierarchy1"/>
    <dgm:cxn modelId="{7C964EE1-9050-744B-A200-D95ACFB5CE40}" type="presParOf" srcId="{9007ABE2-0D4A-EC41-B605-B6383E34D53D}" destId="{375B23AE-1A7A-274A-BF0D-16005FF157F9}" srcOrd="0" destOrd="0" presId="urn:microsoft.com/office/officeart/2005/8/layout/hierarchy1"/>
    <dgm:cxn modelId="{2600F59E-C772-8843-8BC0-402F0F62B0F8}" type="presParOf" srcId="{375B23AE-1A7A-274A-BF0D-16005FF157F9}" destId="{EC974972-2097-244D-8334-C6D74D4739F1}" srcOrd="0" destOrd="0" presId="urn:microsoft.com/office/officeart/2005/8/layout/hierarchy1"/>
    <dgm:cxn modelId="{5EA5C531-E003-454A-8FEA-E0C10411C72B}" type="presParOf" srcId="{375B23AE-1A7A-274A-BF0D-16005FF157F9}" destId="{20B78B43-0C7E-6842-9F94-522A4688A63A}" srcOrd="1" destOrd="0" presId="urn:microsoft.com/office/officeart/2005/8/layout/hierarchy1"/>
    <dgm:cxn modelId="{853CBE97-DE40-6542-9AB3-2D36EC1BDA0B}" type="presParOf" srcId="{9007ABE2-0D4A-EC41-B605-B6383E34D53D}" destId="{4023D085-6255-9E4F-A54A-6D322002D1C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5D18D5-084C-5F4E-8325-1FE7F6B570F5}" type="doc">
      <dgm:prSet loTypeId="urn:microsoft.com/office/officeart/2005/8/layout/hProcess9" loCatId="" qsTypeId="urn:microsoft.com/office/officeart/2005/8/quickstyle/simple1" qsCatId="simple" csTypeId="urn:microsoft.com/office/officeart/2005/8/colors/accent1_2" csCatId="accent1" phldr="1"/>
      <dgm:spPr/>
    </dgm:pt>
    <dgm:pt modelId="{1352A717-5D5C-6944-9E85-1720E64AD9E1}">
      <dgm:prSet phldrT="[Text]"/>
      <dgm:spPr/>
      <dgm:t>
        <a:bodyPr/>
        <a:lstStyle/>
        <a:p>
          <a:r>
            <a:rPr lang="en-US" dirty="0"/>
            <a:t>Alternative plans by interest groups outside government</a:t>
          </a:r>
        </a:p>
      </dgm:t>
    </dgm:pt>
    <dgm:pt modelId="{847D3349-677A-BE4F-B16A-57A402DAA234}" type="parTrans" cxnId="{BE72E601-9FC0-394E-98B2-7AE35C43FAAC}">
      <dgm:prSet/>
      <dgm:spPr/>
      <dgm:t>
        <a:bodyPr/>
        <a:lstStyle/>
        <a:p>
          <a:endParaRPr lang="en-US"/>
        </a:p>
      </dgm:t>
    </dgm:pt>
    <dgm:pt modelId="{5B136DDF-C8A1-DF4F-81BE-E2E730046EF1}" type="sibTrans" cxnId="{BE72E601-9FC0-394E-98B2-7AE35C43FAAC}">
      <dgm:prSet/>
      <dgm:spPr/>
      <dgm:t>
        <a:bodyPr/>
        <a:lstStyle/>
        <a:p>
          <a:endParaRPr lang="en-US"/>
        </a:p>
      </dgm:t>
    </dgm:pt>
    <dgm:pt modelId="{02078660-FEC8-A04D-AF13-7F1092139873}">
      <dgm:prSet phldrT="[Text]"/>
      <dgm:spPr/>
      <dgm:t>
        <a:bodyPr/>
        <a:lstStyle/>
        <a:p>
          <a:r>
            <a:rPr lang="en-US" dirty="0"/>
            <a:t>Public agency compete with other planning groups</a:t>
          </a:r>
        </a:p>
      </dgm:t>
    </dgm:pt>
    <dgm:pt modelId="{9B4DFE00-9D1A-174D-9EE5-31FEB08BAA8C}" type="parTrans" cxnId="{D75E7188-D9FA-074B-ADDA-721613B60B18}">
      <dgm:prSet/>
      <dgm:spPr/>
      <dgm:t>
        <a:bodyPr/>
        <a:lstStyle/>
        <a:p>
          <a:endParaRPr lang="en-US"/>
        </a:p>
      </dgm:t>
    </dgm:pt>
    <dgm:pt modelId="{877D0437-DCD3-8043-A88B-D591BC798933}" type="sibTrans" cxnId="{D75E7188-D9FA-074B-ADDA-721613B60B18}">
      <dgm:prSet/>
      <dgm:spPr/>
      <dgm:t>
        <a:bodyPr/>
        <a:lstStyle/>
        <a:p>
          <a:endParaRPr lang="en-US"/>
        </a:p>
      </dgm:t>
    </dgm:pt>
    <dgm:pt modelId="{337632E1-E625-AF45-A284-E59AD8C96B39}">
      <dgm:prSet phldrT="[Text]"/>
      <dgm:spPr/>
      <dgm:t>
        <a:bodyPr/>
        <a:lstStyle/>
        <a:p>
          <a:r>
            <a:rPr lang="en-US" dirty="0"/>
            <a:t>Those who have been critical of “establishment” plans to produce superior plans</a:t>
          </a:r>
        </a:p>
      </dgm:t>
    </dgm:pt>
    <dgm:pt modelId="{261F09C1-BFF9-3E40-98CC-53F2511B821C}" type="parTrans" cxnId="{A2B80023-CC8F-BD44-9826-EB1A7E9C74E7}">
      <dgm:prSet/>
      <dgm:spPr/>
      <dgm:t>
        <a:bodyPr/>
        <a:lstStyle/>
        <a:p>
          <a:endParaRPr lang="en-US"/>
        </a:p>
      </dgm:t>
    </dgm:pt>
    <dgm:pt modelId="{018BE629-8657-1748-B135-BBC36AC09DF1}" type="sibTrans" cxnId="{A2B80023-CC8F-BD44-9826-EB1A7E9C74E7}">
      <dgm:prSet/>
      <dgm:spPr/>
      <dgm:t>
        <a:bodyPr/>
        <a:lstStyle/>
        <a:p>
          <a:endParaRPr lang="en-US"/>
        </a:p>
      </dgm:t>
    </dgm:pt>
    <dgm:pt modelId="{FA4848FC-BC34-F84A-9670-449AB627C559}" type="pres">
      <dgm:prSet presAssocID="{265D18D5-084C-5F4E-8325-1FE7F6B570F5}" presName="CompostProcess" presStyleCnt="0">
        <dgm:presLayoutVars>
          <dgm:dir/>
          <dgm:resizeHandles val="exact"/>
        </dgm:presLayoutVars>
      </dgm:prSet>
      <dgm:spPr/>
    </dgm:pt>
    <dgm:pt modelId="{5EA77B54-C96D-0A4E-B9E8-ADE451C21260}" type="pres">
      <dgm:prSet presAssocID="{265D18D5-084C-5F4E-8325-1FE7F6B570F5}" presName="arrow" presStyleLbl="bgShp" presStyleIdx="0" presStyleCnt="1"/>
      <dgm:spPr/>
    </dgm:pt>
    <dgm:pt modelId="{84610935-1AD0-554E-AE0D-20ED8C8B0DDB}" type="pres">
      <dgm:prSet presAssocID="{265D18D5-084C-5F4E-8325-1FE7F6B570F5}" presName="linearProcess" presStyleCnt="0"/>
      <dgm:spPr/>
    </dgm:pt>
    <dgm:pt modelId="{81032697-B820-0341-B39D-251086B02A8C}" type="pres">
      <dgm:prSet presAssocID="{1352A717-5D5C-6944-9E85-1720E64AD9E1}" presName="textNode" presStyleLbl="node1" presStyleIdx="0" presStyleCnt="3">
        <dgm:presLayoutVars>
          <dgm:bulletEnabled val="1"/>
        </dgm:presLayoutVars>
      </dgm:prSet>
      <dgm:spPr/>
      <dgm:t>
        <a:bodyPr/>
        <a:lstStyle/>
        <a:p>
          <a:endParaRPr lang="en-US"/>
        </a:p>
      </dgm:t>
    </dgm:pt>
    <dgm:pt modelId="{197CA381-26CA-F64C-BDA8-03CB8928EABB}" type="pres">
      <dgm:prSet presAssocID="{5B136DDF-C8A1-DF4F-81BE-E2E730046EF1}" presName="sibTrans" presStyleCnt="0"/>
      <dgm:spPr/>
    </dgm:pt>
    <dgm:pt modelId="{56D8341C-2207-944F-85A1-4693AD92CCED}" type="pres">
      <dgm:prSet presAssocID="{02078660-FEC8-A04D-AF13-7F1092139873}" presName="textNode" presStyleLbl="node1" presStyleIdx="1" presStyleCnt="3">
        <dgm:presLayoutVars>
          <dgm:bulletEnabled val="1"/>
        </dgm:presLayoutVars>
      </dgm:prSet>
      <dgm:spPr/>
      <dgm:t>
        <a:bodyPr/>
        <a:lstStyle/>
        <a:p>
          <a:endParaRPr lang="en-US"/>
        </a:p>
      </dgm:t>
    </dgm:pt>
    <dgm:pt modelId="{C811CB3E-CC4D-CC48-ABDB-5DA420C59624}" type="pres">
      <dgm:prSet presAssocID="{877D0437-DCD3-8043-A88B-D591BC798933}" presName="sibTrans" presStyleCnt="0"/>
      <dgm:spPr/>
    </dgm:pt>
    <dgm:pt modelId="{B2310EC4-A207-BD4F-B653-A9D110AEF485}" type="pres">
      <dgm:prSet presAssocID="{337632E1-E625-AF45-A284-E59AD8C96B39}" presName="textNode" presStyleLbl="node1" presStyleIdx="2" presStyleCnt="3">
        <dgm:presLayoutVars>
          <dgm:bulletEnabled val="1"/>
        </dgm:presLayoutVars>
      </dgm:prSet>
      <dgm:spPr/>
      <dgm:t>
        <a:bodyPr/>
        <a:lstStyle/>
        <a:p>
          <a:endParaRPr lang="en-US"/>
        </a:p>
      </dgm:t>
    </dgm:pt>
  </dgm:ptLst>
  <dgm:cxnLst>
    <dgm:cxn modelId="{A11B84A1-18C0-5A44-AF34-775B84F9FF7C}" type="presOf" srcId="{265D18D5-084C-5F4E-8325-1FE7F6B570F5}" destId="{FA4848FC-BC34-F84A-9670-449AB627C559}" srcOrd="0" destOrd="0" presId="urn:microsoft.com/office/officeart/2005/8/layout/hProcess9"/>
    <dgm:cxn modelId="{80F57267-885F-2544-9148-A4A44AC3B70D}" type="presOf" srcId="{1352A717-5D5C-6944-9E85-1720E64AD9E1}" destId="{81032697-B820-0341-B39D-251086B02A8C}" srcOrd="0" destOrd="0" presId="urn:microsoft.com/office/officeart/2005/8/layout/hProcess9"/>
    <dgm:cxn modelId="{616DDAEB-1AD5-8744-9ACD-0A8A87552B9F}" type="presOf" srcId="{337632E1-E625-AF45-A284-E59AD8C96B39}" destId="{B2310EC4-A207-BD4F-B653-A9D110AEF485}" srcOrd="0" destOrd="0" presId="urn:microsoft.com/office/officeart/2005/8/layout/hProcess9"/>
    <dgm:cxn modelId="{D75E7188-D9FA-074B-ADDA-721613B60B18}" srcId="{265D18D5-084C-5F4E-8325-1FE7F6B570F5}" destId="{02078660-FEC8-A04D-AF13-7F1092139873}" srcOrd="1" destOrd="0" parTransId="{9B4DFE00-9D1A-174D-9EE5-31FEB08BAA8C}" sibTransId="{877D0437-DCD3-8043-A88B-D591BC798933}"/>
    <dgm:cxn modelId="{A2B80023-CC8F-BD44-9826-EB1A7E9C74E7}" srcId="{265D18D5-084C-5F4E-8325-1FE7F6B570F5}" destId="{337632E1-E625-AF45-A284-E59AD8C96B39}" srcOrd="2" destOrd="0" parTransId="{261F09C1-BFF9-3E40-98CC-53F2511B821C}" sibTransId="{018BE629-8657-1748-B135-BBC36AC09DF1}"/>
    <dgm:cxn modelId="{BE72E601-9FC0-394E-98B2-7AE35C43FAAC}" srcId="{265D18D5-084C-5F4E-8325-1FE7F6B570F5}" destId="{1352A717-5D5C-6944-9E85-1720E64AD9E1}" srcOrd="0" destOrd="0" parTransId="{847D3349-677A-BE4F-B16A-57A402DAA234}" sibTransId="{5B136DDF-C8A1-DF4F-81BE-E2E730046EF1}"/>
    <dgm:cxn modelId="{E98DF6C8-46F3-5C44-AC0B-93191FD7ED4E}" type="presOf" srcId="{02078660-FEC8-A04D-AF13-7F1092139873}" destId="{56D8341C-2207-944F-85A1-4693AD92CCED}" srcOrd="0" destOrd="0" presId="urn:microsoft.com/office/officeart/2005/8/layout/hProcess9"/>
    <dgm:cxn modelId="{0A205AD4-9CF0-B043-A6F4-51A118560349}" type="presParOf" srcId="{FA4848FC-BC34-F84A-9670-449AB627C559}" destId="{5EA77B54-C96D-0A4E-B9E8-ADE451C21260}" srcOrd="0" destOrd="0" presId="urn:microsoft.com/office/officeart/2005/8/layout/hProcess9"/>
    <dgm:cxn modelId="{C6FCA20E-1146-7A4B-ADDA-88EF23D165AC}" type="presParOf" srcId="{FA4848FC-BC34-F84A-9670-449AB627C559}" destId="{84610935-1AD0-554E-AE0D-20ED8C8B0DDB}" srcOrd="1" destOrd="0" presId="urn:microsoft.com/office/officeart/2005/8/layout/hProcess9"/>
    <dgm:cxn modelId="{18070D91-BF96-A84F-BFB8-D60718007375}" type="presParOf" srcId="{84610935-1AD0-554E-AE0D-20ED8C8B0DDB}" destId="{81032697-B820-0341-B39D-251086B02A8C}" srcOrd="0" destOrd="0" presId="urn:microsoft.com/office/officeart/2005/8/layout/hProcess9"/>
    <dgm:cxn modelId="{4E873D98-0688-154E-8C23-F1E5B2CCD292}" type="presParOf" srcId="{84610935-1AD0-554E-AE0D-20ED8C8B0DDB}" destId="{197CA381-26CA-F64C-BDA8-03CB8928EABB}" srcOrd="1" destOrd="0" presId="urn:microsoft.com/office/officeart/2005/8/layout/hProcess9"/>
    <dgm:cxn modelId="{858358FD-5410-544C-8032-952611E66CFE}" type="presParOf" srcId="{84610935-1AD0-554E-AE0D-20ED8C8B0DDB}" destId="{56D8341C-2207-944F-85A1-4693AD92CCED}" srcOrd="2" destOrd="0" presId="urn:microsoft.com/office/officeart/2005/8/layout/hProcess9"/>
    <dgm:cxn modelId="{6EBC46D4-D2C8-FB48-AC2E-B712148D3C36}" type="presParOf" srcId="{84610935-1AD0-554E-AE0D-20ED8C8B0DDB}" destId="{C811CB3E-CC4D-CC48-ABDB-5DA420C59624}" srcOrd="3" destOrd="0" presId="urn:microsoft.com/office/officeart/2005/8/layout/hProcess9"/>
    <dgm:cxn modelId="{2A693493-4EB7-544C-9BEA-8E76ED6D7B2B}" type="presParOf" srcId="{84610935-1AD0-554E-AE0D-20ED8C8B0DDB}" destId="{B2310EC4-A207-BD4F-B653-A9D110AEF485}"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A84C71-2C5B-48C0-A146-1FAA42E902A3}"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B7596478-64B5-40E4-9255-1EB51108A9BF}">
      <dgm:prSet/>
      <dgm:spPr/>
      <dgm:t>
        <a:bodyPr/>
        <a:lstStyle/>
        <a:p>
          <a:pPr rtl="0"/>
          <a:r>
            <a:rPr lang="en-US" b="0" i="0"/>
            <a:t>Seeks agreement by suspending the language of contesting accounts </a:t>
          </a:r>
          <a:endParaRPr lang="en-US"/>
        </a:p>
      </dgm:t>
    </dgm:pt>
    <dgm:pt modelId="{322FD540-C318-4B7D-9BB5-CD003B64704D}" type="parTrans" cxnId="{A2F90F90-BE8B-490E-825C-C8EE2F7525CB}">
      <dgm:prSet/>
      <dgm:spPr/>
      <dgm:t>
        <a:bodyPr/>
        <a:lstStyle/>
        <a:p>
          <a:endParaRPr lang="en-US"/>
        </a:p>
      </dgm:t>
    </dgm:pt>
    <dgm:pt modelId="{EFFDC47D-A88B-4678-A705-E821CE2EE8DC}" type="sibTrans" cxnId="{A2F90F90-BE8B-490E-825C-C8EE2F7525CB}">
      <dgm:prSet/>
      <dgm:spPr/>
      <dgm:t>
        <a:bodyPr/>
        <a:lstStyle/>
        <a:p>
          <a:endParaRPr lang="en-US"/>
        </a:p>
      </dgm:t>
    </dgm:pt>
    <dgm:pt modelId="{E5345524-159D-4F72-BCFE-695CF47D2245}">
      <dgm:prSet/>
      <dgm:spPr/>
      <dgm:t>
        <a:bodyPr/>
        <a:lstStyle/>
        <a:p>
          <a:pPr rtl="0"/>
          <a:r>
            <a:rPr lang="en-US" b="0" i="0" dirty="0"/>
            <a:t>Insists that all disputes about the past are ultimately resolvable</a:t>
          </a:r>
          <a:endParaRPr lang="en-US" dirty="0"/>
        </a:p>
      </dgm:t>
    </dgm:pt>
    <dgm:pt modelId="{1571ECCE-9F00-4782-91E9-8656101CA506}" type="parTrans" cxnId="{C0B77A8A-A2A6-48C7-90A1-31ADA6405FD5}">
      <dgm:prSet/>
      <dgm:spPr/>
      <dgm:t>
        <a:bodyPr/>
        <a:lstStyle/>
        <a:p>
          <a:endParaRPr lang="en-US"/>
        </a:p>
      </dgm:t>
    </dgm:pt>
    <dgm:pt modelId="{938A6513-8671-4FE7-9322-DF74AF2AA2DD}" type="sibTrans" cxnId="{C0B77A8A-A2A6-48C7-90A1-31ADA6405FD5}">
      <dgm:prSet/>
      <dgm:spPr/>
      <dgm:t>
        <a:bodyPr/>
        <a:lstStyle/>
        <a:p>
          <a:endParaRPr lang="en-US"/>
        </a:p>
      </dgm:t>
    </dgm:pt>
    <dgm:pt modelId="{C80F4CCE-3310-4C6B-A6C1-F17CF445413F}">
      <dgm:prSet/>
      <dgm:spPr/>
      <dgm:t>
        <a:bodyPr/>
        <a:lstStyle/>
        <a:p>
          <a:pPr rtl="0"/>
          <a:r>
            <a:rPr lang="en-US" b="0" i="0"/>
            <a:t>Seeks to resolve conflicting stories by synthesizing them</a:t>
          </a:r>
          <a:endParaRPr lang="en-US"/>
        </a:p>
      </dgm:t>
    </dgm:pt>
    <dgm:pt modelId="{2F200981-15EC-4A93-B3D6-3742B0C30727}" type="parTrans" cxnId="{96D1289D-7C0D-40A9-BDFA-CF62643B03D9}">
      <dgm:prSet/>
      <dgm:spPr/>
      <dgm:t>
        <a:bodyPr/>
        <a:lstStyle/>
        <a:p>
          <a:endParaRPr lang="en-US"/>
        </a:p>
      </dgm:t>
    </dgm:pt>
    <dgm:pt modelId="{3EFE05DE-3CED-48BF-BC95-11C8D63ECCF4}" type="sibTrans" cxnId="{96D1289D-7C0D-40A9-BDFA-CF62643B03D9}">
      <dgm:prSet/>
      <dgm:spPr/>
      <dgm:t>
        <a:bodyPr/>
        <a:lstStyle/>
        <a:p>
          <a:endParaRPr lang="en-US"/>
        </a:p>
      </dgm:t>
    </dgm:pt>
    <dgm:pt modelId="{ACA3D84D-C7D3-4EBE-AFCA-854966AA27BC}">
      <dgm:prSet/>
      <dgm:spPr/>
      <dgm:t>
        <a:bodyPr/>
        <a:lstStyle/>
        <a:p>
          <a:pPr rtl="0"/>
          <a:r>
            <a:rPr lang="en-US" b="0" i="0" dirty="0"/>
            <a:t>Embedded in who the community members are and how they relate to one another now and in the future. </a:t>
          </a:r>
          <a:endParaRPr lang="en-US" dirty="0"/>
        </a:p>
      </dgm:t>
    </dgm:pt>
    <dgm:pt modelId="{1360507E-04E6-46AE-B721-B5D8144A3C56}" type="parTrans" cxnId="{F8EBA8C4-8A70-4830-9637-D17F09C5792F}">
      <dgm:prSet/>
      <dgm:spPr/>
      <dgm:t>
        <a:bodyPr/>
        <a:lstStyle/>
        <a:p>
          <a:endParaRPr lang="en-US"/>
        </a:p>
      </dgm:t>
    </dgm:pt>
    <dgm:pt modelId="{9E4D3F24-3FF0-4F29-9DED-521BBC13B6F8}" type="sibTrans" cxnId="{F8EBA8C4-8A70-4830-9637-D17F09C5792F}">
      <dgm:prSet/>
      <dgm:spPr/>
      <dgm:t>
        <a:bodyPr/>
        <a:lstStyle/>
        <a:p>
          <a:endParaRPr lang="en-US"/>
        </a:p>
      </dgm:t>
    </dgm:pt>
    <dgm:pt modelId="{F95BBA10-78DF-47E3-831E-B4966C307FA0}">
      <dgm:prSet/>
      <dgm:spPr/>
      <dgm:t>
        <a:bodyPr/>
        <a:lstStyle/>
        <a:p>
          <a:pPr rtl="0"/>
          <a:r>
            <a:rPr lang="x-none" b="0" i="0" dirty="0"/>
            <a:t>Embraces controversy rather than seeking to resolve or ignore it. </a:t>
          </a:r>
          <a:endParaRPr lang="en-US" dirty="0"/>
        </a:p>
      </dgm:t>
    </dgm:pt>
    <dgm:pt modelId="{6F37B6E0-06A3-4C6B-B708-27CEAA86DB1C}" type="parTrans" cxnId="{BAA27A23-734A-4697-8D61-5C04BB8C7C21}">
      <dgm:prSet/>
      <dgm:spPr/>
      <dgm:t>
        <a:bodyPr/>
        <a:lstStyle/>
        <a:p>
          <a:endParaRPr lang="en-US"/>
        </a:p>
      </dgm:t>
    </dgm:pt>
    <dgm:pt modelId="{42CCE107-3EAB-47B8-8CE7-2411DCE7C265}" type="sibTrans" cxnId="{BAA27A23-734A-4697-8D61-5C04BB8C7C21}">
      <dgm:prSet/>
      <dgm:spPr/>
      <dgm:t>
        <a:bodyPr/>
        <a:lstStyle/>
        <a:p>
          <a:endParaRPr lang="en-US"/>
        </a:p>
      </dgm:t>
    </dgm:pt>
    <dgm:pt modelId="{6FD16E37-AADE-4212-8598-33A00D102BAE}" type="pres">
      <dgm:prSet presAssocID="{C1A84C71-2C5B-48C0-A146-1FAA42E902A3}" presName="diagram" presStyleCnt="0">
        <dgm:presLayoutVars>
          <dgm:dir/>
          <dgm:resizeHandles val="exact"/>
        </dgm:presLayoutVars>
      </dgm:prSet>
      <dgm:spPr/>
      <dgm:t>
        <a:bodyPr/>
        <a:lstStyle/>
        <a:p>
          <a:endParaRPr lang="en-US"/>
        </a:p>
      </dgm:t>
    </dgm:pt>
    <dgm:pt modelId="{660E2222-55AD-4402-ACE8-2DC8D4CE5BD0}" type="pres">
      <dgm:prSet presAssocID="{B7596478-64B5-40E4-9255-1EB51108A9BF}" presName="node" presStyleLbl="node1" presStyleIdx="0" presStyleCnt="5">
        <dgm:presLayoutVars>
          <dgm:bulletEnabled val="1"/>
        </dgm:presLayoutVars>
      </dgm:prSet>
      <dgm:spPr/>
      <dgm:t>
        <a:bodyPr/>
        <a:lstStyle/>
        <a:p>
          <a:endParaRPr lang="en-US"/>
        </a:p>
      </dgm:t>
    </dgm:pt>
    <dgm:pt modelId="{9C25E119-5249-4743-AB58-6806E02C3EA8}" type="pres">
      <dgm:prSet presAssocID="{EFFDC47D-A88B-4678-A705-E821CE2EE8DC}" presName="sibTrans" presStyleCnt="0"/>
      <dgm:spPr/>
    </dgm:pt>
    <dgm:pt modelId="{05324D80-2BEB-4ED1-985A-D29B7B16E80E}" type="pres">
      <dgm:prSet presAssocID="{E5345524-159D-4F72-BCFE-695CF47D2245}" presName="node" presStyleLbl="node1" presStyleIdx="1" presStyleCnt="5">
        <dgm:presLayoutVars>
          <dgm:bulletEnabled val="1"/>
        </dgm:presLayoutVars>
      </dgm:prSet>
      <dgm:spPr/>
      <dgm:t>
        <a:bodyPr/>
        <a:lstStyle/>
        <a:p>
          <a:endParaRPr lang="en-US"/>
        </a:p>
      </dgm:t>
    </dgm:pt>
    <dgm:pt modelId="{65A7D041-B5B4-49EC-927F-5E928C43F659}" type="pres">
      <dgm:prSet presAssocID="{938A6513-8671-4FE7-9322-DF74AF2AA2DD}" presName="sibTrans" presStyleCnt="0"/>
      <dgm:spPr/>
    </dgm:pt>
    <dgm:pt modelId="{4D34803B-64EE-4C78-BE47-54E057A056FE}" type="pres">
      <dgm:prSet presAssocID="{C80F4CCE-3310-4C6B-A6C1-F17CF445413F}" presName="node" presStyleLbl="node1" presStyleIdx="2" presStyleCnt="5">
        <dgm:presLayoutVars>
          <dgm:bulletEnabled val="1"/>
        </dgm:presLayoutVars>
      </dgm:prSet>
      <dgm:spPr/>
      <dgm:t>
        <a:bodyPr/>
        <a:lstStyle/>
        <a:p>
          <a:endParaRPr lang="en-US"/>
        </a:p>
      </dgm:t>
    </dgm:pt>
    <dgm:pt modelId="{2447F365-A92D-41DB-8D83-DBB1EE22DECB}" type="pres">
      <dgm:prSet presAssocID="{3EFE05DE-3CED-48BF-BC95-11C8D63ECCF4}" presName="sibTrans" presStyleCnt="0"/>
      <dgm:spPr/>
    </dgm:pt>
    <dgm:pt modelId="{B4F55596-E8DC-4AB6-8CBB-F517B3E83C78}" type="pres">
      <dgm:prSet presAssocID="{ACA3D84D-C7D3-4EBE-AFCA-854966AA27BC}" presName="node" presStyleLbl="node1" presStyleIdx="3" presStyleCnt="5">
        <dgm:presLayoutVars>
          <dgm:bulletEnabled val="1"/>
        </dgm:presLayoutVars>
      </dgm:prSet>
      <dgm:spPr/>
      <dgm:t>
        <a:bodyPr/>
        <a:lstStyle/>
        <a:p>
          <a:endParaRPr lang="en-US"/>
        </a:p>
      </dgm:t>
    </dgm:pt>
    <dgm:pt modelId="{339FCEFA-F5A1-4CFB-8286-328FEAA7BEDC}" type="pres">
      <dgm:prSet presAssocID="{9E4D3F24-3FF0-4F29-9DED-521BBC13B6F8}" presName="sibTrans" presStyleCnt="0"/>
      <dgm:spPr/>
    </dgm:pt>
    <dgm:pt modelId="{BCF50EE8-B58D-4116-9D8F-9C76210C2E27}" type="pres">
      <dgm:prSet presAssocID="{F95BBA10-78DF-47E3-831E-B4966C307FA0}" presName="node" presStyleLbl="node1" presStyleIdx="4" presStyleCnt="5">
        <dgm:presLayoutVars>
          <dgm:bulletEnabled val="1"/>
        </dgm:presLayoutVars>
      </dgm:prSet>
      <dgm:spPr/>
      <dgm:t>
        <a:bodyPr/>
        <a:lstStyle/>
        <a:p>
          <a:endParaRPr lang="en-US"/>
        </a:p>
      </dgm:t>
    </dgm:pt>
  </dgm:ptLst>
  <dgm:cxnLst>
    <dgm:cxn modelId="{E96DBCE0-1130-441D-BF4B-A2B9FE4D87C4}" type="presOf" srcId="{B7596478-64B5-40E4-9255-1EB51108A9BF}" destId="{660E2222-55AD-4402-ACE8-2DC8D4CE5BD0}" srcOrd="0" destOrd="0" presId="urn:microsoft.com/office/officeart/2005/8/layout/default"/>
    <dgm:cxn modelId="{E2102D54-9F04-4362-8A4F-C1A221F0DFD7}" type="presOf" srcId="{F95BBA10-78DF-47E3-831E-B4966C307FA0}" destId="{BCF50EE8-B58D-4116-9D8F-9C76210C2E27}" srcOrd="0" destOrd="0" presId="urn:microsoft.com/office/officeart/2005/8/layout/default"/>
    <dgm:cxn modelId="{96D1289D-7C0D-40A9-BDFA-CF62643B03D9}" srcId="{C1A84C71-2C5B-48C0-A146-1FAA42E902A3}" destId="{C80F4CCE-3310-4C6B-A6C1-F17CF445413F}" srcOrd="2" destOrd="0" parTransId="{2F200981-15EC-4A93-B3D6-3742B0C30727}" sibTransId="{3EFE05DE-3CED-48BF-BC95-11C8D63ECCF4}"/>
    <dgm:cxn modelId="{BD951F88-91E8-481F-A3BE-41098F63C65E}" type="presOf" srcId="{C1A84C71-2C5B-48C0-A146-1FAA42E902A3}" destId="{6FD16E37-AADE-4212-8598-33A00D102BAE}" srcOrd="0" destOrd="0" presId="urn:microsoft.com/office/officeart/2005/8/layout/default"/>
    <dgm:cxn modelId="{F8EBA8C4-8A70-4830-9637-D17F09C5792F}" srcId="{C1A84C71-2C5B-48C0-A146-1FAA42E902A3}" destId="{ACA3D84D-C7D3-4EBE-AFCA-854966AA27BC}" srcOrd="3" destOrd="0" parTransId="{1360507E-04E6-46AE-B721-B5D8144A3C56}" sibTransId="{9E4D3F24-3FF0-4F29-9DED-521BBC13B6F8}"/>
    <dgm:cxn modelId="{E4137091-815A-407D-9534-A52DF63D68D0}" type="presOf" srcId="{ACA3D84D-C7D3-4EBE-AFCA-854966AA27BC}" destId="{B4F55596-E8DC-4AB6-8CBB-F517B3E83C78}" srcOrd="0" destOrd="0" presId="urn:microsoft.com/office/officeart/2005/8/layout/default"/>
    <dgm:cxn modelId="{BAA27A23-734A-4697-8D61-5C04BB8C7C21}" srcId="{C1A84C71-2C5B-48C0-A146-1FAA42E902A3}" destId="{F95BBA10-78DF-47E3-831E-B4966C307FA0}" srcOrd="4" destOrd="0" parTransId="{6F37B6E0-06A3-4C6B-B708-27CEAA86DB1C}" sibTransId="{42CCE107-3EAB-47B8-8CE7-2411DCE7C265}"/>
    <dgm:cxn modelId="{A2F90F90-BE8B-490E-825C-C8EE2F7525CB}" srcId="{C1A84C71-2C5B-48C0-A146-1FAA42E902A3}" destId="{B7596478-64B5-40E4-9255-1EB51108A9BF}" srcOrd="0" destOrd="0" parTransId="{322FD540-C318-4B7D-9BB5-CD003B64704D}" sibTransId="{EFFDC47D-A88B-4678-A705-E821CE2EE8DC}"/>
    <dgm:cxn modelId="{713350CE-A308-4EC1-941C-79A952F17C8B}" type="presOf" srcId="{C80F4CCE-3310-4C6B-A6C1-F17CF445413F}" destId="{4D34803B-64EE-4C78-BE47-54E057A056FE}" srcOrd="0" destOrd="0" presId="urn:microsoft.com/office/officeart/2005/8/layout/default"/>
    <dgm:cxn modelId="{C0B77A8A-A2A6-48C7-90A1-31ADA6405FD5}" srcId="{C1A84C71-2C5B-48C0-A146-1FAA42E902A3}" destId="{E5345524-159D-4F72-BCFE-695CF47D2245}" srcOrd="1" destOrd="0" parTransId="{1571ECCE-9F00-4782-91E9-8656101CA506}" sibTransId="{938A6513-8671-4FE7-9322-DF74AF2AA2DD}"/>
    <dgm:cxn modelId="{FD683901-C2A3-4402-BDE9-08A472ED593D}" type="presOf" srcId="{E5345524-159D-4F72-BCFE-695CF47D2245}" destId="{05324D80-2BEB-4ED1-985A-D29B7B16E80E}" srcOrd="0" destOrd="0" presId="urn:microsoft.com/office/officeart/2005/8/layout/default"/>
    <dgm:cxn modelId="{866F2BCD-59DC-40E0-98F6-B40AEDF556B8}" type="presParOf" srcId="{6FD16E37-AADE-4212-8598-33A00D102BAE}" destId="{660E2222-55AD-4402-ACE8-2DC8D4CE5BD0}" srcOrd="0" destOrd="0" presId="urn:microsoft.com/office/officeart/2005/8/layout/default"/>
    <dgm:cxn modelId="{9B562135-C01C-4E2A-91E0-A712F0F80EEA}" type="presParOf" srcId="{6FD16E37-AADE-4212-8598-33A00D102BAE}" destId="{9C25E119-5249-4743-AB58-6806E02C3EA8}" srcOrd="1" destOrd="0" presId="urn:microsoft.com/office/officeart/2005/8/layout/default"/>
    <dgm:cxn modelId="{534C6BD3-1EC4-49C8-8D94-102F7496BF9F}" type="presParOf" srcId="{6FD16E37-AADE-4212-8598-33A00D102BAE}" destId="{05324D80-2BEB-4ED1-985A-D29B7B16E80E}" srcOrd="2" destOrd="0" presId="urn:microsoft.com/office/officeart/2005/8/layout/default"/>
    <dgm:cxn modelId="{57A9B084-8A82-46F4-9045-E72AF5B2EBD6}" type="presParOf" srcId="{6FD16E37-AADE-4212-8598-33A00D102BAE}" destId="{65A7D041-B5B4-49EC-927F-5E928C43F659}" srcOrd="3" destOrd="0" presId="urn:microsoft.com/office/officeart/2005/8/layout/default"/>
    <dgm:cxn modelId="{89AD4417-9FAF-4159-895A-B418C25F2BAC}" type="presParOf" srcId="{6FD16E37-AADE-4212-8598-33A00D102BAE}" destId="{4D34803B-64EE-4C78-BE47-54E057A056FE}" srcOrd="4" destOrd="0" presId="urn:microsoft.com/office/officeart/2005/8/layout/default"/>
    <dgm:cxn modelId="{196C5D3B-B2FD-401E-941F-4423EAD7A685}" type="presParOf" srcId="{6FD16E37-AADE-4212-8598-33A00D102BAE}" destId="{2447F365-A92D-41DB-8D83-DBB1EE22DECB}" srcOrd="5" destOrd="0" presId="urn:microsoft.com/office/officeart/2005/8/layout/default"/>
    <dgm:cxn modelId="{DF696828-D0AC-4651-B856-4E590EC880B3}" type="presParOf" srcId="{6FD16E37-AADE-4212-8598-33A00D102BAE}" destId="{B4F55596-E8DC-4AB6-8CBB-F517B3E83C78}" srcOrd="6" destOrd="0" presId="urn:microsoft.com/office/officeart/2005/8/layout/default"/>
    <dgm:cxn modelId="{7BF5B54F-A717-49FF-A90D-F8AC46175037}" type="presParOf" srcId="{6FD16E37-AADE-4212-8598-33A00D102BAE}" destId="{339FCEFA-F5A1-4CFB-8286-328FEAA7BEDC}" srcOrd="7" destOrd="0" presId="urn:microsoft.com/office/officeart/2005/8/layout/default"/>
    <dgm:cxn modelId="{D5787910-AA27-4DB4-BA28-DE3B7D8E9C98}" type="presParOf" srcId="{6FD16E37-AADE-4212-8598-33A00D102BAE}" destId="{BCF50EE8-B58D-4116-9D8F-9C76210C2E27}"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2B2CAB-FD4E-4F67-804A-AF25978B3A4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64CF7E34-D06B-4554-9F5E-B502DE31CDE4}">
      <dgm:prSet phldrT="[Text]"/>
      <dgm:spPr/>
      <dgm:t>
        <a:bodyPr/>
        <a:lstStyle/>
        <a:p>
          <a:r>
            <a:rPr lang="en-US" dirty="0"/>
            <a:t>Acceptable</a:t>
          </a:r>
          <a:r>
            <a:rPr lang="en-US" dirty="0">
              <a:effectLst/>
              <a:latin typeface="Calibri" panose="020F0502020204030204" pitchFamily="34" charset="0"/>
            </a:rPr>
            <a:t> techniques</a:t>
          </a:r>
          <a:endParaRPr lang="en-US" dirty="0"/>
        </a:p>
      </dgm:t>
    </dgm:pt>
    <dgm:pt modelId="{04DEBA91-0AB5-4D5C-9739-98631C3BDD57}" type="parTrans" cxnId="{C974AAB1-58B3-4559-AE31-AC5E8587AAFF}">
      <dgm:prSet/>
      <dgm:spPr/>
      <dgm:t>
        <a:bodyPr/>
        <a:lstStyle/>
        <a:p>
          <a:endParaRPr lang="en-US"/>
        </a:p>
      </dgm:t>
    </dgm:pt>
    <dgm:pt modelId="{A7B0424D-8598-4DAB-BA4F-C6F3D3B5BB3C}" type="sibTrans" cxnId="{C974AAB1-58B3-4559-AE31-AC5E8587AAFF}">
      <dgm:prSet/>
      <dgm:spPr/>
      <dgm:t>
        <a:bodyPr/>
        <a:lstStyle/>
        <a:p>
          <a:endParaRPr lang="en-US"/>
        </a:p>
      </dgm:t>
    </dgm:pt>
    <dgm:pt modelId="{528E4BB5-5725-430C-990F-D6260753B29B}">
      <dgm:prSet phldrT="[Text]"/>
      <dgm:spPr/>
      <dgm:t>
        <a:bodyPr/>
        <a:lstStyle/>
        <a:p>
          <a:pPr marL="228600" lvl="1" indent="-228600" defTabSz="1200150">
            <a:spcBef>
              <a:spcPct val="0"/>
            </a:spcBef>
            <a:spcAft>
              <a:spcPct val="15000"/>
            </a:spcAft>
            <a:buFontTx/>
            <a:buChar char="•"/>
          </a:pPr>
          <a:r>
            <a:rPr lang="en-US" kern="1200">
              <a:latin typeface="Calibri" panose="020F0502020204030204"/>
              <a:ea typeface="+mn-ea"/>
              <a:cs typeface="+mn-cs"/>
            </a:rPr>
            <a:t>Dramatize a problem to overcome apathy</a:t>
          </a:r>
        </a:p>
      </dgm:t>
    </dgm:pt>
    <dgm:pt modelId="{494F5C98-3874-40C7-B7CC-B8D2648B9288}" type="parTrans" cxnId="{D0E2E0CE-D147-4D52-A051-2F33356CC9BF}">
      <dgm:prSet/>
      <dgm:spPr/>
      <dgm:t>
        <a:bodyPr/>
        <a:lstStyle/>
        <a:p>
          <a:endParaRPr lang="en-US"/>
        </a:p>
      </dgm:t>
    </dgm:pt>
    <dgm:pt modelId="{FB029DE9-5314-4BF6-9724-1BE5144352C5}" type="sibTrans" cxnId="{D0E2E0CE-D147-4D52-A051-2F33356CC9BF}">
      <dgm:prSet/>
      <dgm:spPr/>
      <dgm:t>
        <a:bodyPr/>
        <a:lstStyle/>
        <a:p>
          <a:endParaRPr lang="en-US"/>
        </a:p>
      </dgm:t>
    </dgm:pt>
    <dgm:pt modelId="{EBDBF49F-6A4A-44B0-B658-96DDBEE83D04}">
      <dgm:prSet phldrT="[Text]"/>
      <dgm:spPr/>
      <dgm:t>
        <a:bodyPr/>
        <a:lstStyle/>
        <a:p>
          <a:r>
            <a:rPr lang="en-US" dirty="0">
              <a:effectLst/>
              <a:latin typeface="Calibri" panose="020F0502020204030204" pitchFamily="34" charset="0"/>
            </a:rPr>
            <a:t>Unethical techniques</a:t>
          </a:r>
          <a:endParaRPr lang="en-US" dirty="0"/>
        </a:p>
      </dgm:t>
    </dgm:pt>
    <dgm:pt modelId="{7F8A4B32-A662-4A4A-B9DB-9E13AF61ED0A}" type="parTrans" cxnId="{F1F87751-E573-47CF-BA60-AB849C90AF46}">
      <dgm:prSet/>
      <dgm:spPr/>
      <dgm:t>
        <a:bodyPr/>
        <a:lstStyle/>
        <a:p>
          <a:endParaRPr lang="en-US"/>
        </a:p>
      </dgm:t>
    </dgm:pt>
    <dgm:pt modelId="{05F31C60-6791-4B1A-BE31-A22ACBCCA327}" type="sibTrans" cxnId="{F1F87751-E573-47CF-BA60-AB849C90AF46}">
      <dgm:prSet/>
      <dgm:spPr/>
      <dgm:t>
        <a:bodyPr/>
        <a:lstStyle/>
        <a:p>
          <a:endParaRPr lang="en-US"/>
        </a:p>
      </dgm:t>
    </dgm:pt>
    <dgm:pt modelId="{CBE682F2-CA8E-4596-AD36-30E6113F2EE1}">
      <dgm:prSet phldrT="[Text]"/>
      <dgm:spPr/>
      <dgm:t>
        <a:bodyPr/>
        <a:lstStyle/>
        <a:p>
          <a:pPr marL="228600" lvl="1" indent="-228600" defTabSz="1200150">
            <a:spcBef>
              <a:spcPct val="0"/>
            </a:spcBef>
            <a:spcAft>
              <a:spcPct val="15000"/>
            </a:spcAft>
            <a:buFontTx/>
            <a:buChar char="•"/>
          </a:pPr>
          <a:r>
            <a:rPr lang="en-US" kern="1200">
              <a:latin typeface="Calibri" panose="020F0502020204030204"/>
              <a:ea typeface="+mn-ea"/>
              <a:cs typeface="+mn-cs"/>
            </a:rPr>
            <a:t>Threat</a:t>
          </a:r>
        </a:p>
      </dgm:t>
    </dgm:pt>
    <dgm:pt modelId="{F602AA05-9E93-430D-BC6C-4EA2F6A9C8FD}" type="parTrans" cxnId="{9C09F6FB-3E54-4DF7-A7A2-5B55440D1E4E}">
      <dgm:prSet/>
      <dgm:spPr/>
      <dgm:t>
        <a:bodyPr/>
        <a:lstStyle/>
        <a:p>
          <a:endParaRPr lang="en-US"/>
        </a:p>
      </dgm:t>
    </dgm:pt>
    <dgm:pt modelId="{4E98BB1B-A4B0-493F-9289-956E99BEC32D}" type="sibTrans" cxnId="{9C09F6FB-3E54-4DF7-A7A2-5B55440D1E4E}">
      <dgm:prSet/>
      <dgm:spPr/>
      <dgm:t>
        <a:bodyPr/>
        <a:lstStyle/>
        <a:p>
          <a:endParaRPr lang="en-US"/>
        </a:p>
      </dgm:t>
    </dgm:pt>
    <dgm:pt modelId="{A9F9528A-8DD6-4C4F-AE48-54D2A28308E1}">
      <dgm:prSet phldrT="[Text]"/>
      <dgm:spPr/>
      <dgm:t>
        <a:bodyPr/>
        <a:lstStyle/>
        <a:p>
          <a:pPr marL="228600" lvl="1" indent="-228600" defTabSz="1200150">
            <a:spcBef>
              <a:spcPct val="0"/>
            </a:spcBef>
            <a:spcAft>
              <a:spcPct val="15000"/>
            </a:spcAft>
            <a:buFontTx/>
            <a:buChar char="•"/>
          </a:pPr>
          <a:r>
            <a:rPr lang="en-US" kern="1200"/>
            <a:t>Distortion of information</a:t>
          </a:r>
          <a:endParaRPr lang="en-US" kern="1200">
            <a:latin typeface="Calibri" panose="020F0502020204030204"/>
            <a:ea typeface="+mn-ea"/>
            <a:cs typeface="+mn-cs"/>
          </a:endParaRPr>
        </a:p>
      </dgm:t>
    </dgm:pt>
    <dgm:pt modelId="{D1C104B5-41D8-4C50-AB52-1C59C4A57CDA}" type="parTrans" cxnId="{8A766A29-E871-4128-AED6-AB75A4BD94A1}">
      <dgm:prSet/>
      <dgm:spPr/>
      <dgm:t>
        <a:bodyPr/>
        <a:lstStyle/>
        <a:p>
          <a:endParaRPr lang="en-US"/>
        </a:p>
      </dgm:t>
    </dgm:pt>
    <dgm:pt modelId="{3B850FD0-086F-479D-A51B-E6EBD7865AB7}" type="sibTrans" cxnId="{8A766A29-E871-4128-AED6-AB75A4BD94A1}">
      <dgm:prSet/>
      <dgm:spPr/>
      <dgm:t>
        <a:bodyPr/>
        <a:lstStyle/>
        <a:p>
          <a:endParaRPr lang="en-US"/>
        </a:p>
      </dgm:t>
    </dgm:pt>
    <dgm:pt modelId="{326122F4-663E-478E-8DF2-4924425F734E}">
      <dgm:prSet phldrT="[Text]"/>
      <dgm:spPr/>
      <dgm:t>
        <a:bodyPr/>
        <a:lstStyle/>
        <a:p>
          <a:pPr marL="228600" lvl="1" indent="-228600" defTabSz="1200150">
            <a:spcBef>
              <a:spcPct val="0"/>
            </a:spcBef>
            <a:spcAft>
              <a:spcPct val="15000"/>
            </a:spcAft>
            <a:buFontTx/>
            <a:buChar char="•"/>
          </a:pPr>
          <a:r>
            <a:rPr lang="en-US" kern="1200">
              <a:latin typeface="Calibri" panose="020F0502020204030204"/>
              <a:ea typeface="+mn-ea"/>
              <a:cs typeface="+mn-cs"/>
            </a:rPr>
            <a:t>Leaking</a:t>
          </a:r>
          <a:r>
            <a:rPr lang="en-US" kern="1200">
              <a:effectLst/>
              <a:latin typeface="Calibri" panose="020F0502020204030204" pitchFamily="34" charset="0"/>
            </a:rPr>
            <a:t> of information</a:t>
          </a:r>
          <a:endParaRPr lang="en-US" kern="1200">
            <a:latin typeface="Calibri" panose="020F0502020204030204"/>
            <a:ea typeface="+mn-ea"/>
            <a:cs typeface="+mn-cs"/>
          </a:endParaRPr>
        </a:p>
      </dgm:t>
    </dgm:pt>
    <dgm:pt modelId="{387CAFA5-50AD-41B0-BF67-0E5E68775928}" type="parTrans" cxnId="{3A77CD97-9F51-499D-8EEE-94E83122461F}">
      <dgm:prSet/>
      <dgm:spPr/>
      <dgm:t>
        <a:bodyPr/>
        <a:lstStyle/>
        <a:p>
          <a:endParaRPr lang="en-US"/>
        </a:p>
      </dgm:t>
    </dgm:pt>
    <dgm:pt modelId="{BF9439B5-626A-429B-A342-68E469E5AED0}" type="sibTrans" cxnId="{3A77CD97-9F51-499D-8EEE-94E83122461F}">
      <dgm:prSet/>
      <dgm:spPr/>
      <dgm:t>
        <a:bodyPr/>
        <a:lstStyle/>
        <a:p>
          <a:endParaRPr lang="en-US"/>
        </a:p>
      </dgm:t>
    </dgm:pt>
    <dgm:pt modelId="{909B82B9-50AC-407B-AF4A-4D0AD5D806CD}">
      <dgm:prSet phldrT="[Text]"/>
      <dgm:spPr/>
      <dgm:t>
        <a:bodyPr/>
        <a:lstStyle/>
        <a:p>
          <a:pPr marL="228600" lvl="1" indent="-228600" defTabSz="1200150">
            <a:spcBef>
              <a:spcPct val="0"/>
            </a:spcBef>
            <a:spcAft>
              <a:spcPct val="15000"/>
            </a:spcAft>
            <a:buFontTx/>
            <a:buChar char="•"/>
          </a:pPr>
          <a:r>
            <a:rPr lang="en-US" kern="1200" dirty="0">
              <a:effectLst/>
              <a:latin typeface="Calibri" panose="020F0502020204030204" pitchFamily="34" charset="0"/>
            </a:rPr>
            <a:t>The use of “expendables” as bargaining tool</a:t>
          </a:r>
          <a:endParaRPr lang="en-US" kern="1200" dirty="0">
            <a:latin typeface="Calibri" panose="020F0502020204030204"/>
            <a:ea typeface="+mn-ea"/>
            <a:cs typeface="+mn-cs"/>
          </a:endParaRPr>
        </a:p>
      </dgm:t>
    </dgm:pt>
    <dgm:pt modelId="{2E2F6915-B7BC-4CDE-8B6C-41EB315E78E7}" type="parTrans" cxnId="{170923B5-D2AE-4066-B5C4-51399757F3DC}">
      <dgm:prSet/>
      <dgm:spPr/>
      <dgm:t>
        <a:bodyPr/>
        <a:lstStyle/>
        <a:p>
          <a:endParaRPr lang="en-US"/>
        </a:p>
      </dgm:t>
    </dgm:pt>
    <dgm:pt modelId="{0785C75A-02DB-4248-A52C-F6026231E2E7}" type="sibTrans" cxnId="{170923B5-D2AE-4066-B5C4-51399757F3DC}">
      <dgm:prSet/>
      <dgm:spPr/>
      <dgm:t>
        <a:bodyPr/>
        <a:lstStyle/>
        <a:p>
          <a:endParaRPr lang="en-US"/>
        </a:p>
      </dgm:t>
    </dgm:pt>
    <dgm:pt modelId="{1A4AA475-3537-4B20-A922-83EB0205035F}">
      <dgm:prSet phldrT="[Text]"/>
      <dgm:spPr/>
      <dgm:t>
        <a:bodyPr/>
        <a:lstStyle/>
        <a:p>
          <a:pPr marL="228600" lvl="1" indent="-228600" defTabSz="1200150">
            <a:spcBef>
              <a:spcPct val="0"/>
            </a:spcBef>
            <a:spcAft>
              <a:spcPct val="15000"/>
            </a:spcAft>
            <a:buFontTx/>
            <a:buChar char="•"/>
          </a:pPr>
          <a:r>
            <a:rPr lang="en-US" kern="1200" dirty="0">
              <a:effectLst/>
              <a:latin typeface="Calibri" panose="020F0502020204030204" pitchFamily="34" charset="0"/>
            </a:rPr>
            <a:t>Assistance given on the planner's own time</a:t>
          </a:r>
          <a:endParaRPr lang="en-US" kern="1200" dirty="0">
            <a:latin typeface="Calibri" panose="020F0502020204030204"/>
            <a:ea typeface="+mn-ea"/>
            <a:cs typeface="+mn-cs"/>
          </a:endParaRPr>
        </a:p>
      </dgm:t>
    </dgm:pt>
    <dgm:pt modelId="{9A33F353-3D60-4639-9DF4-D1489A2F0EBF}" type="parTrans" cxnId="{276ADCC7-B05E-4D6C-A6A6-0CEDE13477AD}">
      <dgm:prSet/>
      <dgm:spPr/>
      <dgm:t>
        <a:bodyPr/>
        <a:lstStyle/>
        <a:p>
          <a:endParaRPr lang="en-US"/>
        </a:p>
      </dgm:t>
    </dgm:pt>
    <dgm:pt modelId="{59451E9C-04D3-4410-8120-3E7D5569D8BA}" type="sibTrans" cxnId="{276ADCC7-B05E-4D6C-A6A6-0CEDE13477AD}">
      <dgm:prSet/>
      <dgm:spPr/>
      <dgm:t>
        <a:bodyPr/>
        <a:lstStyle/>
        <a:p>
          <a:endParaRPr lang="en-US"/>
        </a:p>
      </dgm:t>
    </dgm:pt>
    <dgm:pt modelId="{50CDFABC-6F30-4A48-AFA6-4F31988B8028}" type="pres">
      <dgm:prSet presAssocID="{DC2B2CAB-FD4E-4F67-804A-AF25978B3A46}" presName="linear" presStyleCnt="0">
        <dgm:presLayoutVars>
          <dgm:animLvl val="lvl"/>
          <dgm:resizeHandles val="exact"/>
        </dgm:presLayoutVars>
      </dgm:prSet>
      <dgm:spPr/>
      <dgm:t>
        <a:bodyPr/>
        <a:lstStyle/>
        <a:p>
          <a:endParaRPr lang="en-US"/>
        </a:p>
      </dgm:t>
    </dgm:pt>
    <dgm:pt modelId="{3CC796E2-2EDF-4D31-807E-814DB8A97DAA}" type="pres">
      <dgm:prSet presAssocID="{64CF7E34-D06B-4554-9F5E-B502DE31CDE4}" presName="parentText" presStyleLbl="node1" presStyleIdx="0" presStyleCnt="2">
        <dgm:presLayoutVars>
          <dgm:chMax val="0"/>
          <dgm:bulletEnabled val="1"/>
        </dgm:presLayoutVars>
      </dgm:prSet>
      <dgm:spPr/>
      <dgm:t>
        <a:bodyPr/>
        <a:lstStyle/>
        <a:p>
          <a:endParaRPr lang="en-US"/>
        </a:p>
      </dgm:t>
    </dgm:pt>
    <dgm:pt modelId="{52A05A07-0F01-42CA-A1DC-CF0EBDF0815C}" type="pres">
      <dgm:prSet presAssocID="{64CF7E34-D06B-4554-9F5E-B502DE31CDE4}" presName="childText" presStyleLbl="revTx" presStyleIdx="0" presStyleCnt="2">
        <dgm:presLayoutVars>
          <dgm:bulletEnabled val="1"/>
        </dgm:presLayoutVars>
      </dgm:prSet>
      <dgm:spPr/>
      <dgm:t>
        <a:bodyPr/>
        <a:lstStyle/>
        <a:p>
          <a:endParaRPr lang="en-US"/>
        </a:p>
      </dgm:t>
    </dgm:pt>
    <dgm:pt modelId="{705F6637-2770-4570-834A-70DF4418FBEF}" type="pres">
      <dgm:prSet presAssocID="{EBDBF49F-6A4A-44B0-B658-96DDBEE83D04}" presName="parentText" presStyleLbl="node1" presStyleIdx="1" presStyleCnt="2">
        <dgm:presLayoutVars>
          <dgm:chMax val="0"/>
          <dgm:bulletEnabled val="1"/>
        </dgm:presLayoutVars>
      </dgm:prSet>
      <dgm:spPr/>
      <dgm:t>
        <a:bodyPr/>
        <a:lstStyle/>
        <a:p>
          <a:endParaRPr lang="en-US"/>
        </a:p>
      </dgm:t>
    </dgm:pt>
    <dgm:pt modelId="{35A5872D-C304-484F-B51A-A9044C4D2F03}" type="pres">
      <dgm:prSet presAssocID="{EBDBF49F-6A4A-44B0-B658-96DDBEE83D04}" presName="childText" presStyleLbl="revTx" presStyleIdx="1" presStyleCnt="2">
        <dgm:presLayoutVars>
          <dgm:bulletEnabled val="1"/>
        </dgm:presLayoutVars>
      </dgm:prSet>
      <dgm:spPr/>
      <dgm:t>
        <a:bodyPr/>
        <a:lstStyle/>
        <a:p>
          <a:endParaRPr lang="en-US"/>
        </a:p>
      </dgm:t>
    </dgm:pt>
  </dgm:ptLst>
  <dgm:cxnLst>
    <dgm:cxn modelId="{3B1EAFFA-A405-4708-ABFC-A00CB9EFA451}" type="presOf" srcId="{64CF7E34-D06B-4554-9F5E-B502DE31CDE4}" destId="{3CC796E2-2EDF-4D31-807E-814DB8A97DAA}" srcOrd="0" destOrd="0" presId="urn:microsoft.com/office/officeart/2005/8/layout/vList2"/>
    <dgm:cxn modelId="{8A766A29-E871-4128-AED6-AB75A4BD94A1}" srcId="{EBDBF49F-6A4A-44B0-B658-96DDBEE83D04}" destId="{A9F9528A-8DD6-4C4F-AE48-54D2A28308E1}" srcOrd="1" destOrd="0" parTransId="{D1C104B5-41D8-4C50-AB52-1C59C4A57CDA}" sibTransId="{3B850FD0-086F-479D-A51B-E6EBD7865AB7}"/>
    <dgm:cxn modelId="{276ADCC7-B05E-4D6C-A6A6-0CEDE13477AD}" srcId="{64CF7E34-D06B-4554-9F5E-B502DE31CDE4}" destId="{1A4AA475-3537-4B20-A922-83EB0205035F}" srcOrd="2" destOrd="0" parTransId="{9A33F353-3D60-4639-9DF4-D1489A2F0EBF}" sibTransId="{59451E9C-04D3-4410-8120-3E7D5569D8BA}"/>
    <dgm:cxn modelId="{F1F87751-E573-47CF-BA60-AB849C90AF46}" srcId="{DC2B2CAB-FD4E-4F67-804A-AF25978B3A46}" destId="{EBDBF49F-6A4A-44B0-B658-96DDBEE83D04}" srcOrd="1" destOrd="0" parTransId="{7F8A4B32-A662-4A4A-B9DB-9E13AF61ED0A}" sibTransId="{05F31C60-6791-4B1A-BE31-A22ACBCCA327}"/>
    <dgm:cxn modelId="{C974AAB1-58B3-4559-AE31-AC5E8587AAFF}" srcId="{DC2B2CAB-FD4E-4F67-804A-AF25978B3A46}" destId="{64CF7E34-D06B-4554-9F5E-B502DE31CDE4}" srcOrd="0" destOrd="0" parTransId="{04DEBA91-0AB5-4D5C-9739-98631C3BDD57}" sibTransId="{A7B0424D-8598-4DAB-BA4F-C6F3D3B5BB3C}"/>
    <dgm:cxn modelId="{49826977-1577-4B55-B889-6606F93D1AF3}" type="presOf" srcId="{EBDBF49F-6A4A-44B0-B658-96DDBEE83D04}" destId="{705F6637-2770-4570-834A-70DF4418FBEF}" srcOrd="0" destOrd="0" presId="urn:microsoft.com/office/officeart/2005/8/layout/vList2"/>
    <dgm:cxn modelId="{3A77CD97-9F51-499D-8EEE-94E83122461F}" srcId="{EBDBF49F-6A4A-44B0-B658-96DDBEE83D04}" destId="{326122F4-663E-478E-8DF2-4924425F734E}" srcOrd="2" destOrd="0" parTransId="{387CAFA5-50AD-41B0-BF67-0E5E68775928}" sibTransId="{BF9439B5-626A-429B-A342-68E469E5AED0}"/>
    <dgm:cxn modelId="{08F46B1E-A1A0-4491-9D05-D589DFF3E7A2}" type="presOf" srcId="{DC2B2CAB-FD4E-4F67-804A-AF25978B3A46}" destId="{50CDFABC-6F30-4A48-AFA6-4F31988B8028}" srcOrd="0" destOrd="0" presId="urn:microsoft.com/office/officeart/2005/8/layout/vList2"/>
    <dgm:cxn modelId="{9C09F6FB-3E54-4DF7-A7A2-5B55440D1E4E}" srcId="{EBDBF49F-6A4A-44B0-B658-96DDBEE83D04}" destId="{CBE682F2-CA8E-4596-AD36-30E6113F2EE1}" srcOrd="0" destOrd="0" parTransId="{F602AA05-9E93-430D-BC6C-4EA2F6A9C8FD}" sibTransId="{4E98BB1B-A4B0-493F-9289-956E99BEC32D}"/>
    <dgm:cxn modelId="{C07FC844-1C76-4BA7-B513-D8E142725F25}" type="presOf" srcId="{528E4BB5-5725-430C-990F-D6260753B29B}" destId="{52A05A07-0F01-42CA-A1DC-CF0EBDF0815C}" srcOrd="0" destOrd="0" presId="urn:microsoft.com/office/officeart/2005/8/layout/vList2"/>
    <dgm:cxn modelId="{D0E2E0CE-D147-4D52-A051-2F33356CC9BF}" srcId="{64CF7E34-D06B-4554-9F5E-B502DE31CDE4}" destId="{528E4BB5-5725-430C-990F-D6260753B29B}" srcOrd="0" destOrd="0" parTransId="{494F5C98-3874-40C7-B7CC-B8D2648B9288}" sibTransId="{FB029DE9-5314-4BF6-9724-1BE5144352C5}"/>
    <dgm:cxn modelId="{170923B5-D2AE-4066-B5C4-51399757F3DC}" srcId="{64CF7E34-D06B-4554-9F5E-B502DE31CDE4}" destId="{909B82B9-50AC-407B-AF4A-4D0AD5D806CD}" srcOrd="1" destOrd="0" parTransId="{2E2F6915-B7BC-4CDE-8B6C-41EB315E78E7}" sibTransId="{0785C75A-02DB-4248-A52C-F6026231E2E7}"/>
    <dgm:cxn modelId="{99CC7360-4CBE-4A03-9A29-50F213D9FB9F}" type="presOf" srcId="{A9F9528A-8DD6-4C4F-AE48-54D2A28308E1}" destId="{35A5872D-C304-484F-B51A-A9044C4D2F03}" srcOrd="0" destOrd="1" presId="urn:microsoft.com/office/officeart/2005/8/layout/vList2"/>
    <dgm:cxn modelId="{4E502906-8641-4794-9B7B-8540FB086167}" type="presOf" srcId="{326122F4-663E-478E-8DF2-4924425F734E}" destId="{35A5872D-C304-484F-B51A-A9044C4D2F03}" srcOrd="0" destOrd="2" presId="urn:microsoft.com/office/officeart/2005/8/layout/vList2"/>
    <dgm:cxn modelId="{E8046105-CCA5-4A91-B7BF-C082059B2312}" type="presOf" srcId="{909B82B9-50AC-407B-AF4A-4D0AD5D806CD}" destId="{52A05A07-0F01-42CA-A1DC-CF0EBDF0815C}" srcOrd="0" destOrd="1" presId="urn:microsoft.com/office/officeart/2005/8/layout/vList2"/>
    <dgm:cxn modelId="{36FD8CFD-032F-4809-8965-31D9F8D847FD}" type="presOf" srcId="{1A4AA475-3537-4B20-A922-83EB0205035F}" destId="{52A05A07-0F01-42CA-A1DC-CF0EBDF0815C}" srcOrd="0" destOrd="2" presId="urn:microsoft.com/office/officeart/2005/8/layout/vList2"/>
    <dgm:cxn modelId="{65B4C764-8E88-4B30-8457-0080122B74CA}" type="presOf" srcId="{CBE682F2-CA8E-4596-AD36-30E6113F2EE1}" destId="{35A5872D-C304-484F-B51A-A9044C4D2F03}" srcOrd="0" destOrd="0" presId="urn:microsoft.com/office/officeart/2005/8/layout/vList2"/>
    <dgm:cxn modelId="{F9DB5F2C-2975-47C8-9CA3-4C04DAEE2004}" type="presParOf" srcId="{50CDFABC-6F30-4A48-AFA6-4F31988B8028}" destId="{3CC796E2-2EDF-4D31-807E-814DB8A97DAA}" srcOrd="0" destOrd="0" presId="urn:microsoft.com/office/officeart/2005/8/layout/vList2"/>
    <dgm:cxn modelId="{09133097-269F-429E-9C5D-850BE8E79EC6}" type="presParOf" srcId="{50CDFABC-6F30-4A48-AFA6-4F31988B8028}" destId="{52A05A07-0F01-42CA-A1DC-CF0EBDF0815C}" srcOrd="1" destOrd="0" presId="urn:microsoft.com/office/officeart/2005/8/layout/vList2"/>
    <dgm:cxn modelId="{85B73262-0ED4-41F8-90F6-0F1C2AD7C9C5}" type="presParOf" srcId="{50CDFABC-6F30-4A48-AFA6-4F31988B8028}" destId="{705F6637-2770-4570-834A-70DF4418FBEF}" srcOrd="2" destOrd="0" presId="urn:microsoft.com/office/officeart/2005/8/layout/vList2"/>
    <dgm:cxn modelId="{0CC49051-8841-4EF6-9D44-81FCEECB4920}" type="presParOf" srcId="{50CDFABC-6F30-4A48-AFA6-4F31988B8028}" destId="{35A5872D-C304-484F-B51A-A9044C4D2F03}"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DF7526-4B11-4847-A919-155DEB889038}" type="doc">
      <dgm:prSet loTypeId="urn:microsoft.com/office/officeart/2005/8/layout/chevronAccent+Icon" loCatId="process" qsTypeId="urn:microsoft.com/office/officeart/2005/8/quickstyle/simple1" qsCatId="simple" csTypeId="urn:microsoft.com/office/officeart/2005/8/colors/colorful1" csCatId="colorful"/>
      <dgm:spPr/>
      <dgm:t>
        <a:bodyPr/>
        <a:lstStyle/>
        <a:p>
          <a:endParaRPr lang="en-US"/>
        </a:p>
      </dgm:t>
    </dgm:pt>
    <dgm:pt modelId="{2DFAD1A2-3A17-4627-8CEB-47E5E734E654}">
      <dgm:prSet/>
      <dgm:spPr/>
      <dgm:t>
        <a:bodyPr/>
        <a:lstStyle/>
        <a:p>
          <a:pPr rtl="0"/>
          <a:r>
            <a:rPr lang="en-US" dirty="0"/>
            <a:t>Collaborate and co-create WITH the community</a:t>
          </a:r>
        </a:p>
      </dgm:t>
    </dgm:pt>
    <dgm:pt modelId="{E36BBFD9-4E75-42E2-A8C4-A38869F82AF0}" type="parTrans" cxnId="{4D3CA5BD-1BB8-450C-8E9C-B45E6EC6A5F4}">
      <dgm:prSet/>
      <dgm:spPr/>
      <dgm:t>
        <a:bodyPr/>
        <a:lstStyle/>
        <a:p>
          <a:endParaRPr lang="en-US"/>
        </a:p>
      </dgm:t>
    </dgm:pt>
    <dgm:pt modelId="{59551A1F-4070-46DC-8C12-8BF46E15634F}" type="sibTrans" cxnId="{4D3CA5BD-1BB8-450C-8E9C-B45E6EC6A5F4}">
      <dgm:prSet/>
      <dgm:spPr/>
      <dgm:t>
        <a:bodyPr/>
        <a:lstStyle/>
        <a:p>
          <a:endParaRPr lang="en-US"/>
        </a:p>
      </dgm:t>
    </dgm:pt>
    <dgm:pt modelId="{B81B16AA-6E40-4C23-B3C8-03E48CEA919E}" type="pres">
      <dgm:prSet presAssocID="{D9DF7526-4B11-4847-A919-155DEB889038}" presName="Name0" presStyleCnt="0">
        <dgm:presLayoutVars>
          <dgm:dir/>
          <dgm:resizeHandles val="exact"/>
        </dgm:presLayoutVars>
      </dgm:prSet>
      <dgm:spPr/>
      <dgm:t>
        <a:bodyPr/>
        <a:lstStyle/>
        <a:p>
          <a:endParaRPr lang="en-US"/>
        </a:p>
      </dgm:t>
    </dgm:pt>
    <dgm:pt modelId="{D8C60566-59FE-4F28-8390-CE52E0FBF33F}" type="pres">
      <dgm:prSet presAssocID="{2DFAD1A2-3A17-4627-8CEB-47E5E734E654}" presName="composite" presStyleCnt="0"/>
      <dgm:spPr/>
    </dgm:pt>
    <dgm:pt modelId="{AE77AAE0-F9C8-4859-8BB6-4F992E2D0676}" type="pres">
      <dgm:prSet presAssocID="{2DFAD1A2-3A17-4627-8CEB-47E5E734E654}" presName="bgChev" presStyleLbl="node1" presStyleIdx="0" presStyleCnt="1"/>
      <dgm:spPr/>
    </dgm:pt>
    <dgm:pt modelId="{8C2ADFD0-842F-45E1-8C35-1A2B15DAA6BD}" type="pres">
      <dgm:prSet presAssocID="{2DFAD1A2-3A17-4627-8CEB-47E5E734E654}" presName="txNode" presStyleLbl="fgAcc1" presStyleIdx="0" presStyleCnt="1">
        <dgm:presLayoutVars>
          <dgm:bulletEnabled val="1"/>
        </dgm:presLayoutVars>
      </dgm:prSet>
      <dgm:spPr/>
      <dgm:t>
        <a:bodyPr/>
        <a:lstStyle/>
        <a:p>
          <a:endParaRPr lang="en-US"/>
        </a:p>
      </dgm:t>
    </dgm:pt>
  </dgm:ptLst>
  <dgm:cxnLst>
    <dgm:cxn modelId="{EEDDC5BB-680F-455C-85C9-83F51181C07D}" type="presOf" srcId="{2DFAD1A2-3A17-4627-8CEB-47E5E734E654}" destId="{8C2ADFD0-842F-45E1-8C35-1A2B15DAA6BD}" srcOrd="0" destOrd="0" presId="urn:microsoft.com/office/officeart/2005/8/layout/chevronAccent+Icon"/>
    <dgm:cxn modelId="{4D3CA5BD-1BB8-450C-8E9C-B45E6EC6A5F4}" srcId="{D9DF7526-4B11-4847-A919-155DEB889038}" destId="{2DFAD1A2-3A17-4627-8CEB-47E5E734E654}" srcOrd="0" destOrd="0" parTransId="{E36BBFD9-4E75-42E2-A8C4-A38869F82AF0}" sibTransId="{59551A1F-4070-46DC-8C12-8BF46E15634F}"/>
    <dgm:cxn modelId="{650B7B52-8D6C-4857-BBF6-2BCEAFF893F0}" type="presOf" srcId="{D9DF7526-4B11-4847-A919-155DEB889038}" destId="{B81B16AA-6E40-4C23-B3C8-03E48CEA919E}" srcOrd="0" destOrd="0" presId="urn:microsoft.com/office/officeart/2005/8/layout/chevronAccent+Icon"/>
    <dgm:cxn modelId="{2E37AF57-D10A-4D37-A54C-07717C992230}" type="presParOf" srcId="{B81B16AA-6E40-4C23-B3C8-03E48CEA919E}" destId="{D8C60566-59FE-4F28-8390-CE52E0FBF33F}" srcOrd="0" destOrd="0" presId="urn:microsoft.com/office/officeart/2005/8/layout/chevronAccent+Icon"/>
    <dgm:cxn modelId="{1F3E7CEA-BCEF-4B67-916A-0FD469D390EE}" type="presParOf" srcId="{D8C60566-59FE-4F28-8390-CE52E0FBF33F}" destId="{AE77AAE0-F9C8-4859-8BB6-4F992E2D0676}" srcOrd="0" destOrd="0" presId="urn:microsoft.com/office/officeart/2005/8/layout/chevronAccent+Icon"/>
    <dgm:cxn modelId="{673A7CBA-69CF-4755-B14F-9DF4A74F2EB3}" type="presParOf" srcId="{D8C60566-59FE-4F28-8390-CE52E0FBF33F}" destId="{8C2ADFD0-842F-45E1-8C35-1A2B15DAA6BD}"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610B72A-A148-4D36-A7C7-60BD9B879F8B}" type="doc">
      <dgm:prSet loTypeId="urn:microsoft.com/office/officeart/2018/5/layout/CenteredIconLabelDescriptionList" loCatId="icon" qsTypeId="urn:microsoft.com/office/officeart/2005/8/quickstyle/simple1" qsCatId="simple" csTypeId="urn:microsoft.com/office/officeart/2005/8/colors/accent2_2" csCatId="accent2" phldr="1"/>
      <dgm:spPr/>
      <dgm:t>
        <a:bodyPr/>
        <a:lstStyle/>
        <a:p>
          <a:endParaRPr lang="en-US"/>
        </a:p>
      </dgm:t>
    </dgm:pt>
    <dgm:pt modelId="{AC172A85-1F6E-4736-9F2E-34DF9CCBC627}">
      <dgm:prSet custT="1"/>
      <dgm:spPr/>
      <dgm:t>
        <a:bodyPr/>
        <a:lstStyle/>
        <a:p>
          <a:pPr>
            <a:defRPr b="1"/>
          </a:pPr>
          <a:r>
            <a:rPr lang="en-US" sz="1800" dirty="0"/>
            <a:t>ARC Atlanta, GA</a:t>
          </a:r>
        </a:p>
      </dgm:t>
    </dgm:pt>
    <dgm:pt modelId="{ECB24A3F-568B-489C-B937-F86EA3B95266}" type="parTrans" cxnId="{F7C760BC-6266-4FD9-99FE-6C73770F6CB8}">
      <dgm:prSet/>
      <dgm:spPr/>
      <dgm:t>
        <a:bodyPr/>
        <a:lstStyle/>
        <a:p>
          <a:endParaRPr lang="en-US" sz="1800"/>
        </a:p>
      </dgm:t>
    </dgm:pt>
    <dgm:pt modelId="{E3E4144E-81ED-4392-BF36-4FD4B0446367}" type="sibTrans" cxnId="{F7C760BC-6266-4FD9-99FE-6C73770F6CB8}">
      <dgm:prSet/>
      <dgm:spPr/>
      <dgm:t>
        <a:bodyPr/>
        <a:lstStyle/>
        <a:p>
          <a:endParaRPr lang="en-US" sz="1800"/>
        </a:p>
      </dgm:t>
    </dgm:pt>
    <dgm:pt modelId="{FF5A7671-6664-4734-ABC8-E7730F79EB86}">
      <dgm:prSet custT="1"/>
      <dgm:spPr/>
      <dgm:t>
        <a:bodyPr/>
        <a:lstStyle/>
        <a:p>
          <a:pPr algn="l">
            <a:buFont typeface="Arial" panose="020B0604020202020204" pitchFamily="34" charset="0"/>
            <a:buChar char="•"/>
          </a:pPr>
          <a:r>
            <a:rPr lang="en-US" sz="1800" dirty="0"/>
            <a:t>Focus Groups</a:t>
          </a:r>
        </a:p>
      </dgm:t>
    </dgm:pt>
    <dgm:pt modelId="{0B4F03FF-F174-4E03-8BA4-0032F1A254CC}" type="parTrans" cxnId="{F47DB931-7160-463E-8A5B-92732C46B55F}">
      <dgm:prSet/>
      <dgm:spPr/>
      <dgm:t>
        <a:bodyPr/>
        <a:lstStyle/>
        <a:p>
          <a:endParaRPr lang="en-US" sz="1800"/>
        </a:p>
      </dgm:t>
    </dgm:pt>
    <dgm:pt modelId="{2F772538-E7BC-4C69-9290-C64A9005D38A}" type="sibTrans" cxnId="{F47DB931-7160-463E-8A5B-92732C46B55F}">
      <dgm:prSet/>
      <dgm:spPr/>
      <dgm:t>
        <a:bodyPr/>
        <a:lstStyle/>
        <a:p>
          <a:endParaRPr lang="en-US" sz="1800"/>
        </a:p>
      </dgm:t>
    </dgm:pt>
    <dgm:pt modelId="{DD33DE2B-02DD-4B7D-A8B0-32AACDC62466}">
      <dgm:prSet custT="1"/>
      <dgm:spPr/>
      <dgm:t>
        <a:bodyPr/>
        <a:lstStyle/>
        <a:p>
          <a:pPr algn="l">
            <a:buFont typeface="Arial" panose="020B0604020202020204" pitchFamily="34" charset="0"/>
            <a:buChar char="•"/>
          </a:pPr>
          <a:r>
            <a:rPr lang="en-US" sz="1800" dirty="0"/>
            <a:t>Listening Sessions</a:t>
          </a:r>
        </a:p>
      </dgm:t>
    </dgm:pt>
    <dgm:pt modelId="{360C0AE9-4994-4F59-81AC-C34787C9FE68}" type="parTrans" cxnId="{2A354A44-4B0A-476F-A35C-1424F67F0558}">
      <dgm:prSet/>
      <dgm:spPr/>
      <dgm:t>
        <a:bodyPr/>
        <a:lstStyle/>
        <a:p>
          <a:endParaRPr lang="en-US" sz="1800"/>
        </a:p>
      </dgm:t>
    </dgm:pt>
    <dgm:pt modelId="{6558A571-AE9D-45D2-AB67-298CD1C81452}" type="sibTrans" cxnId="{2A354A44-4B0A-476F-A35C-1424F67F0558}">
      <dgm:prSet/>
      <dgm:spPr/>
      <dgm:t>
        <a:bodyPr/>
        <a:lstStyle/>
        <a:p>
          <a:endParaRPr lang="en-US" sz="1800"/>
        </a:p>
      </dgm:t>
    </dgm:pt>
    <dgm:pt modelId="{C912017C-70D8-425A-948E-D26EE91950C1}">
      <dgm:prSet custT="1"/>
      <dgm:spPr/>
      <dgm:t>
        <a:bodyPr/>
        <a:lstStyle/>
        <a:p>
          <a:pPr algn="l">
            <a:buFont typeface="Arial" panose="020B0604020202020204" pitchFamily="34" charset="0"/>
            <a:buChar char="•"/>
          </a:pPr>
          <a:r>
            <a:rPr lang="en-US" sz="1800" dirty="0"/>
            <a:t>Social Equity Advisory Committee</a:t>
          </a:r>
        </a:p>
      </dgm:t>
    </dgm:pt>
    <dgm:pt modelId="{5208B268-4F19-493A-AF78-B15A11C25900}" type="parTrans" cxnId="{231CF1C6-8C63-4AD9-84C1-D20C0ED237F3}">
      <dgm:prSet/>
      <dgm:spPr/>
      <dgm:t>
        <a:bodyPr/>
        <a:lstStyle/>
        <a:p>
          <a:endParaRPr lang="en-US" sz="1800"/>
        </a:p>
      </dgm:t>
    </dgm:pt>
    <dgm:pt modelId="{1386DAD6-A2F2-4D17-A24D-73FA4319AB7E}" type="sibTrans" cxnId="{231CF1C6-8C63-4AD9-84C1-D20C0ED237F3}">
      <dgm:prSet/>
      <dgm:spPr/>
      <dgm:t>
        <a:bodyPr/>
        <a:lstStyle/>
        <a:p>
          <a:endParaRPr lang="en-US" sz="1800"/>
        </a:p>
      </dgm:t>
    </dgm:pt>
    <dgm:pt modelId="{E460B323-6247-4FBB-8903-AAB34481B4BD}">
      <dgm:prSet custT="1"/>
      <dgm:spPr/>
      <dgm:t>
        <a:bodyPr/>
        <a:lstStyle/>
        <a:p>
          <a:pPr>
            <a:defRPr b="1"/>
          </a:pPr>
          <a:r>
            <a:rPr lang="en-US" sz="1800"/>
            <a:t>Miami-Dade TPO</a:t>
          </a:r>
        </a:p>
      </dgm:t>
    </dgm:pt>
    <dgm:pt modelId="{FCBD136B-BE2C-4F28-83BE-5084731FA5E7}" type="parTrans" cxnId="{536AA804-010F-40D7-879E-E03F54C70DA8}">
      <dgm:prSet/>
      <dgm:spPr/>
      <dgm:t>
        <a:bodyPr/>
        <a:lstStyle/>
        <a:p>
          <a:endParaRPr lang="en-US" sz="1800"/>
        </a:p>
      </dgm:t>
    </dgm:pt>
    <dgm:pt modelId="{92A89A99-B418-4C31-87A6-8BD782B9F99C}" type="sibTrans" cxnId="{536AA804-010F-40D7-879E-E03F54C70DA8}">
      <dgm:prSet/>
      <dgm:spPr/>
      <dgm:t>
        <a:bodyPr/>
        <a:lstStyle/>
        <a:p>
          <a:endParaRPr lang="en-US" sz="1800"/>
        </a:p>
      </dgm:t>
    </dgm:pt>
    <dgm:pt modelId="{91C15F79-BBD5-4A84-9F7E-8F6D2C0EA3A4}">
      <dgm:prSet custT="1"/>
      <dgm:spPr/>
      <dgm:t>
        <a:bodyPr/>
        <a:lstStyle/>
        <a:p>
          <a:pPr algn="l">
            <a:buFont typeface="Arial" panose="020B0604020202020204" pitchFamily="34" charset="0"/>
            <a:buChar char="•"/>
          </a:pPr>
          <a:r>
            <a:rPr lang="en-US" sz="1800" dirty="0"/>
            <a:t>Collaboration with community groups</a:t>
          </a:r>
        </a:p>
      </dgm:t>
    </dgm:pt>
    <dgm:pt modelId="{977248E3-4CDC-4245-8B35-CA7C5A08B412}" type="parTrans" cxnId="{1CDFEABB-A44E-4E50-9A25-A47C136CF979}">
      <dgm:prSet/>
      <dgm:spPr/>
      <dgm:t>
        <a:bodyPr/>
        <a:lstStyle/>
        <a:p>
          <a:endParaRPr lang="en-US" sz="1800"/>
        </a:p>
      </dgm:t>
    </dgm:pt>
    <dgm:pt modelId="{A9448AEA-3666-48DF-BAE1-985298902607}" type="sibTrans" cxnId="{1CDFEABB-A44E-4E50-9A25-A47C136CF979}">
      <dgm:prSet/>
      <dgm:spPr/>
      <dgm:t>
        <a:bodyPr/>
        <a:lstStyle/>
        <a:p>
          <a:endParaRPr lang="en-US" sz="1800"/>
        </a:p>
      </dgm:t>
    </dgm:pt>
    <dgm:pt modelId="{C8DAAFF7-DE0C-4BDF-BFC5-0E3734674462}">
      <dgm:prSet custT="1"/>
      <dgm:spPr/>
      <dgm:t>
        <a:bodyPr/>
        <a:lstStyle/>
        <a:p>
          <a:pPr algn="l">
            <a:buFont typeface="Arial" panose="020B0604020202020204" pitchFamily="34" charset="0"/>
            <a:buChar char="•"/>
          </a:pPr>
          <a:r>
            <a:rPr lang="en-US" sz="1800" dirty="0"/>
            <a:t>Community Characteristics Project</a:t>
          </a:r>
        </a:p>
      </dgm:t>
    </dgm:pt>
    <dgm:pt modelId="{D577C892-3FF3-4A56-90B9-B823DD4F306E}" type="parTrans" cxnId="{C13A173B-400E-4C2B-AB40-DA2BE66448B0}">
      <dgm:prSet/>
      <dgm:spPr/>
      <dgm:t>
        <a:bodyPr/>
        <a:lstStyle/>
        <a:p>
          <a:endParaRPr lang="en-US" sz="1800"/>
        </a:p>
      </dgm:t>
    </dgm:pt>
    <dgm:pt modelId="{5BB8DD33-CBB4-4DE1-A57E-CCAB77044E59}" type="sibTrans" cxnId="{C13A173B-400E-4C2B-AB40-DA2BE66448B0}">
      <dgm:prSet/>
      <dgm:spPr/>
      <dgm:t>
        <a:bodyPr/>
        <a:lstStyle/>
        <a:p>
          <a:endParaRPr lang="en-US" sz="1800"/>
        </a:p>
      </dgm:t>
    </dgm:pt>
    <dgm:pt modelId="{8E8B0F50-1777-40F9-9737-FAFBEDB1CD53}">
      <dgm:prSet custT="1"/>
      <dgm:spPr/>
      <dgm:t>
        <a:bodyPr/>
        <a:lstStyle/>
        <a:p>
          <a:pPr algn="l">
            <a:buFont typeface="Arial" panose="020B0604020202020204" pitchFamily="34" charset="0"/>
            <a:buChar char="•"/>
          </a:pPr>
          <a:r>
            <a:rPr lang="en-US" sz="1800" dirty="0"/>
            <a:t>Transportation Outreach Planner</a:t>
          </a:r>
        </a:p>
      </dgm:t>
    </dgm:pt>
    <dgm:pt modelId="{AD39B7AA-5216-45BD-B3E1-5C89AEAA5054}" type="parTrans" cxnId="{663CA8E4-187A-45ED-BE87-029374C04915}">
      <dgm:prSet/>
      <dgm:spPr/>
      <dgm:t>
        <a:bodyPr/>
        <a:lstStyle/>
        <a:p>
          <a:endParaRPr lang="en-US" sz="1800"/>
        </a:p>
      </dgm:t>
    </dgm:pt>
    <dgm:pt modelId="{49B3EF49-2EB9-4768-AF2D-D67CDDB2DB53}" type="sibTrans" cxnId="{663CA8E4-187A-45ED-BE87-029374C04915}">
      <dgm:prSet/>
      <dgm:spPr/>
      <dgm:t>
        <a:bodyPr/>
        <a:lstStyle/>
        <a:p>
          <a:endParaRPr lang="en-US" sz="1800"/>
        </a:p>
      </dgm:t>
    </dgm:pt>
    <dgm:pt modelId="{CDF246AD-A3EA-4F9E-A0D2-EC86FC2CEA2B}">
      <dgm:prSet custT="1"/>
      <dgm:spPr/>
      <dgm:t>
        <a:bodyPr/>
        <a:lstStyle/>
        <a:p>
          <a:pPr>
            <a:defRPr b="1"/>
          </a:pPr>
          <a:r>
            <a:rPr lang="en-US" sz="1800"/>
            <a:t>MTC San Francisco, CA </a:t>
          </a:r>
        </a:p>
      </dgm:t>
    </dgm:pt>
    <dgm:pt modelId="{29148ABC-8004-4FB2-B274-938097FEDEF4}" type="parTrans" cxnId="{3BC02F4F-404B-47DC-BF46-30A57E585864}">
      <dgm:prSet/>
      <dgm:spPr/>
      <dgm:t>
        <a:bodyPr/>
        <a:lstStyle/>
        <a:p>
          <a:endParaRPr lang="en-US" sz="1800"/>
        </a:p>
      </dgm:t>
    </dgm:pt>
    <dgm:pt modelId="{B7863C6A-CB56-4466-9F98-B0C8192D1879}" type="sibTrans" cxnId="{3BC02F4F-404B-47DC-BF46-30A57E585864}">
      <dgm:prSet/>
      <dgm:spPr/>
      <dgm:t>
        <a:bodyPr/>
        <a:lstStyle/>
        <a:p>
          <a:endParaRPr lang="en-US" sz="1800"/>
        </a:p>
      </dgm:t>
    </dgm:pt>
    <dgm:pt modelId="{B8782EED-C2FD-47B5-894F-02DF8219C599}">
      <dgm:prSet custT="1"/>
      <dgm:spPr/>
      <dgm:t>
        <a:bodyPr/>
        <a:lstStyle/>
        <a:p>
          <a:pPr algn="l"/>
          <a:r>
            <a:rPr lang="en-US" sz="1800" dirty="0"/>
            <a:t>Regional equity working group</a:t>
          </a:r>
        </a:p>
      </dgm:t>
    </dgm:pt>
    <dgm:pt modelId="{C42D88C4-6E49-4C87-A295-45F5C2A658E7}" type="parTrans" cxnId="{65E4BDD7-2EC4-416B-BDF4-765CC1EEBC00}">
      <dgm:prSet/>
      <dgm:spPr/>
      <dgm:t>
        <a:bodyPr/>
        <a:lstStyle/>
        <a:p>
          <a:endParaRPr lang="en-US" sz="1800"/>
        </a:p>
      </dgm:t>
    </dgm:pt>
    <dgm:pt modelId="{36B443DC-91B4-43D7-9045-1293705AAC17}" type="sibTrans" cxnId="{65E4BDD7-2EC4-416B-BDF4-765CC1EEBC00}">
      <dgm:prSet/>
      <dgm:spPr/>
      <dgm:t>
        <a:bodyPr/>
        <a:lstStyle/>
        <a:p>
          <a:endParaRPr lang="en-US" sz="1800"/>
        </a:p>
      </dgm:t>
    </dgm:pt>
    <dgm:pt modelId="{89B58B32-BCE5-4C3E-8434-91DAFF3D2DB1}">
      <dgm:prSet custT="1"/>
      <dgm:spPr/>
      <dgm:t>
        <a:bodyPr/>
        <a:lstStyle/>
        <a:p>
          <a:pPr algn="l"/>
          <a:r>
            <a:rPr lang="en-US" sz="1800" dirty="0"/>
            <a:t>Community Based Transportation Planning program (CBTP)</a:t>
          </a:r>
        </a:p>
      </dgm:t>
    </dgm:pt>
    <dgm:pt modelId="{31A2FB01-0D2F-4B62-B6DC-632C6D949538}" type="parTrans" cxnId="{669E5EE8-051D-4B58-8380-11EAF1E00631}">
      <dgm:prSet/>
      <dgm:spPr/>
      <dgm:t>
        <a:bodyPr/>
        <a:lstStyle/>
        <a:p>
          <a:endParaRPr lang="en-US" sz="1800"/>
        </a:p>
      </dgm:t>
    </dgm:pt>
    <dgm:pt modelId="{B48F4304-65BD-43DE-A252-9BC355304792}" type="sibTrans" cxnId="{669E5EE8-051D-4B58-8380-11EAF1E00631}">
      <dgm:prSet/>
      <dgm:spPr/>
      <dgm:t>
        <a:bodyPr/>
        <a:lstStyle/>
        <a:p>
          <a:endParaRPr lang="en-US" sz="1800"/>
        </a:p>
      </dgm:t>
    </dgm:pt>
    <dgm:pt modelId="{03F60BF4-B688-4917-ACD4-DCC26B60520C}">
      <dgm:prSet custT="1"/>
      <dgm:spPr/>
      <dgm:t>
        <a:bodyPr/>
        <a:lstStyle/>
        <a:p>
          <a:pPr algn="l"/>
          <a:r>
            <a:rPr lang="en-US" sz="1800" dirty="0"/>
            <a:t>Earmarks funds for communities to identify needs and fund projects</a:t>
          </a:r>
        </a:p>
      </dgm:t>
    </dgm:pt>
    <dgm:pt modelId="{BBD8C999-0739-4FE0-AC6C-43C0DD352D16}" type="parTrans" cxnId="{F1C4D4FF-E647-4ED6-90FA-F1895F8D3A2C}">
      <dgm:prSet/>
      <dgm:spPr/>
      <dgm:t>
        <a:bodyPr/>
        <a:lstStyle/>
        <a:p>
          <a:endParaRPr lang="en-US" sz="1800"/>
        </a:p>
      </dgm:t>
    </dgm:pt>
    <dgm:pt modelId="{29D846DE-5D6D-45A8-895D-3DE35BBACEFB}" type="sibTrans" cxnId="{F1C4D4FF-E647-4ED6-90FA-F1895F8D3A2C}">
      <dgm:prSet/>
      <dgm:spPr/>
      <dgm:t>
        <a:bodyPr/>
        <a:lstStyle/>
        <a:p>
          <a:endParaRPr lang="en-US" sz="1800"/>
        </a:p>
      </dgm:t>
    </dgm:pt>
    <dgm:pt modelId="{32E61556-011B-466C-BC7E-C752AEDBEA55}">
      <dgm:prSet custT="1"/>
      <dgm:spPr/>
      <dgm:t>
        <a:bodyPr/>
        <a:lstStyle/>
        <a:p>
          <a:pPr>
            <a:defRPr b="1"/>
          </a:pPr>
          <a:r>
            <a:rPr lang="en-US" sz="1800" dirty="0"/>
            <a:t>Community Transportation Equity Dialogues (SKEO)</a:t>
          </a:r>
        </a:p>
      </dgm:t>
    </dgm:pt>
    <dgm:pt modelId="{1C953029-BDE3-4E65-9528-7F9CADE53E94}" type="parTrans" cxnId="{B97DFCCD-6CFC-4D41-ADC8-DF73021223A6}">
      <dgm:prSet/>
      <dgm:spPr/>
      <dgm:t>
        <a:bodyPr/>
        <a:lstStyle/>
        <a:p>
          <a:endParaRPr lang="en-US" sz="1800"/>
        </a:p>
      </dgm:t>
    </dgm:pt>
    <dgm:pt modelId="{EAD08E20-AD7A-4398-97BE-3C1608BDC31B}" type="sibTrans" cxnId="{B97DFCCD-6CFC-4D41-ADC8-DF73021223A6}">
      <dgm:prSet/>
      <dgm:spPr/>
      <dgm:t>
        <a:bodyPr/>
        <a:lstStyle/>
        <a:p>
          <a:endParaRPr lang="en-US" sz="1800"/>
        </a:p>
      </dgm:t>
    </dgm:pt>
    <dgm:pt modelId="{3BF7E1C7-43C9-4D63-A990-0C34EF5C7F66}">
      <dgm:prSet custT="1"/>
      <dgm:spPr/>
      <dgm:t>
        <a:bodyPr/>
        <a:lstStyle/>
        <a:p>
          <a:pPr algn="l">
            <a:buFont typeface="Arial" panose="020B0604020202020204" pitchFamily="34" charset="0"/>
            <a:buChar char="•"/>
          </a:pPr>
          <a:r>
            <a:rPr lang="en-US" sz="1800" dirty="0"/>
            <a:t>Historic and current MPO/community relationship</a:t>
          </a:r>
        </a:p>
      </dgm:t>
    </dgm:pt>
    <dgm:pt modelId="{B1522DB9-898E-4BD8-9F95-93982FB29261}" type="parTrans" cxnId="{8FA89BC0-57AB-4C85-A8BA-00F3A6CA246D}">
      <dgm:prSet/>
      <dgm:spPr/>
      <dgm:t>
        <a:bodyPr/>
        <a:lstStyle/>
        <a:p>
          <a:endParaRPr lang="en-US" sz="1800"/>
        </a:p>
      </dgm:t>
    </dgm:pt>
    <dgm:pt modelId="{7A798665-3E18-4B0C-95EF-66CEC5E3785D}" type="sibTrans" cxnId="{8FA89BC0-57AB-4C85-A8BA-00F3A6CA246D}">
      <dgm:prSet/>
      <dgm:spPr/>
      <dgm:t>
        <a:bodyPr/>
        <a:lstStyle/>
        <a:p>
          <a:endParaRPr lang="en-US" sz="1800"/>
        </a:p>
      </dgm:t>
    </dgm:pt>
    <dgm:pt modelId="{E44043A9-CBAB-488E-8F20-DB3E882C504F}">
      <dgm:prSet custT="1"/>
      <dgm:spPr/>
      <dgm:t>
        <a:bodyPr/>
        <a:lstStyle/>
        <a:p>
          <a:pPr algn="l">
            <a:buFont typeface="Arial" panose="020B0604020202020204" pitchFamily="34" charset="0"/>
            <a:buChar char="•"/>
          </a:pPr>
          <a:r>
            <a:rPr lang="en-US" sz="1800" dirty="0"/>
            <a:t>Explore equity concepts, framework for engagement</a:t>
          </a:r>
        </a:p>
      </dgm:t>
    </dgm:pt>
    <dgm:pt modelId="{97827FD8-7362-404A-BDAE-F58118C30923}" type="parTrans" cxnId="{1830859C-B2CB-4DC8-BFFF-12555E1B7CA8}">
      <dgm:prSet/>
      <dgm:spPr/>
      <dgm:t>
        <a:bodyPr/>
        <a:lstStyle/>
        <a:p>
          <a:endParaRPr lang="en-US" sz="1800"/>
        </a:p>
      </dgm:t>
    </dgm:pt>
    <dgm:pt modelId="{F6A8AB57-E540-4EF0-8D49-2A32B6B55C71}" type="sibTrans" cxnId="{1830859C-B2CB-4DC8-BFFF-12555E1B7CA8}">
      <dgm:prSet/>
      <dgm:spPr/>
      <dgm:t>
        <a:bodyPr/>
        <a:lstStyle/>
        <a:p>
          <a:endParaRPr lang="en-US" sz="1800"/>
        </a:p>
      </dgm:t>
    </dgm:pt>
    <dgm:pt modelId="{3FC9F0CF-3F84-41C2-AA5A-5E229A36B105}">
      <dgm:prSet custT="1"/>
      <dgm:spPr/>
      <dgm:t>
        <a:bodyPr/>
        <a:lstStyle/>
        <a:p>
          <a:pPr algn="l">
            <a:buFont typeface="Arial" panose="020B0604020202020204" pitchFamily="34" charset="0"/>
            <a:buChar char="•"/>
          </a:pPr>
          <a:r>
            <a:rPr lang="en-US" sz="1800" dirty="0"/>
            <a:t>Building capacity to engage</a:t>
          </a:r>
        </a:p>
      </dgm:t>
    </dgm:pt>
    <dgm:pt modelId="{8500D555-1A96-4E10-9EB3-8CBEABDD4B4F}" type="parTrans" cxnId="{A4FD59F1-143D-4737-A6C4-0CF1D3C1E8E1}">
      <dgm:prSet/>
      <dgm:spPr/>
      <dgm:t>
        <a:bodyPr/>
        <a:lstStyle/>
        <a:p>
          <a:endParaRPr lang="en-US" sz="1800"/>
        </a:p>
      </dgm:t>
    </dgm:pt>
    <dgm:pt modelId="{15D85015-4F95-4D13-A343-95A3EA8EEDE0}" type="sibTrans" cxnId="{A4FD59F1-143D-4737-A6C4-0CF1D3C1E8E1}">
      <dgm:prSet/>
      <dgm:spPr/>
      <dgm:t>
        <a:bodyPr/>
        <a:lstStyle/>
        <a:p>
          <a:endParaRPr lang="en-US" sz="1800"/>
        </a:p>
      </dgm:t>
    </dgm:pt>
    <dgm:pt modelId="{0384C3DF-2C82-48B3-BD05-01E0EA4D46AA}" type="pres">
      <dgm:prSet presAssocID="{9610B72A-A148-4D36-A7C7-60BD9B879F8B}" presName="root" presStyleCnt="0">
        <dgm:presLayoutVars>
          <dgm:dir/>
          <dgm:resizeHandles val="exact"/>
        </dgm:presLayoutVars>
      </dgm:prSet>
      <dgm:spPr/>
      <dgm:t>
        <a:bodyPr/>
        <a:lstStyle/>
        <a:p>
          <a:endParaRPr lang="en-US"/>
        </a:p>
      </dgm:t>
    </dgm:pt>
    <dgm:pt modelId="{12D5E96B-40EF-4971-900F-A82BBEF5F863}" type="pres">
      <dgm:prSet presAssocID="{AC172A85-1F6E-4736-9F2E-34DF9CCBC627}" presName="compNode" presStyleCnt="0"/>
      <dgm:spPr/>
    </dgm:pt>
    <dgm:pt modelId="{4E6F63AA-239D-4015-B958-0C0C30278B5D}" type="pres">
      <dgm:prSet presAssocID="{AC172A85-1F6E-4736-9F2E-34DF9CCBC627}" presName="iconRect" presStyleLbl="node1" presStyleIdx="0" presStyleCnt="4"/>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Meeting"/>
        </a:ext>
      </dgm:extLst>
    </dgm:pt>
    <dgm:pt modelId="{438E65A2-B5A3-44B6-9E0E-6665A9388869}" type="pres">
      <dgm:prSet presAssocID="{AC172A85-1F6E-4736-9F2E-34DF9CCBC627}" presName="iconSpace" presStyleCnt="0"/>
      <dgm:spPr/>
    </dgm:pt>
    <dgm:pt modelId="{E984793E-A5A2-45C7-A9E9-2199A616158F}" type="pres">
      <dgm:prSet presAssocID="{AC172A85-1F6E-4736-9F2E-34DF9CCBC627}" presName="parTx" presStyleLbl="revTx" presStyleIdx="0" presStyleCnt="8">
        <dgm:presLayoutVars>
          <dgm:chMax val="0"/>
          <dgm:chPref val="0"/>
        </dgm:presLayoutVars>
      </dgm:prSet>
      <dgm:spPr/>
      <dgm:t>
        <a:bodyPr/>
        <a:lstStyle/>
        <a:p>
          <a:endParaRPr lang="en-US"/>
        </a:p>
      </dgm:t>
    </dgm:pt>
    <dgm:pt modelId="{D46C3FCF-4083-46A8-95C4-EADD5A4672FF}" type="pres">
      <dgm:prSet presAssocID="{AC172A85-1F6E-4736-9F2E-34DF9CCBC627}" presName="txSpace" presStyleCnt="0"/>
      <dgm:spPr/>
    </dgm:pt>
    <dgm:pt modelId="{D88881ED-2508-4ECD-A245-4C20FE38FD75}" type="pres">
      <dgm:prSet presAssocID="{AC172A85-1F6E-4736-9F2E-34DF9CCBC627}" presName="desTx" presStyleLbl="revTx" presStyleIdx="1" presStyleCnt="8" custLinFactNeighborX="17877" custLinFactNeighborY="8982">
        <dgm:presLayoutVars/>
      </dgm:prSet>
      <dgm:spPr/>
      <dgm:t>
        <a:bodyPr/>
        <a:lstStyle/>
        <a:p>
          <a:endParaRPr lang="en-US"/>
        </a:p>
      </dgm:t>
    </dgm:pt>
    <dgm:pt modelId="{C2B4D8E8-A48E-4DE6-8F25-CBA4500FC55E}" type="pres">
      <dgm:prSet presAssocID="{E3E4144E-81ED-4392-BF36-4FD4B0446367}" presName="sibTrans" presStyleCnt="0"/>
      <dgm:spPr/>
    </dgm:pt>
    <dgm:pt modelId="{63917250-2DC0-441F-8B05-33E9CF3F9A0E}" type="pres">
      <dgm:prSet presAssocID="{E460B323-6247-4FBB-8903-AAB34481B4BD}" presName="compNode" presStyleCnt="0"/>
      <dgm:spPr/>
    </dgm:pt>
    <dgm:pt modelId="{5A77F9DE-74C1-43F0-A18F-1E6C4BBDE988}" type="pres">
      <dgm:prSet presAssocID="{E460B323-6247-4FBB-8903-AAB34481B4B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t>
        <a:bodyPr/>
        <a:lstStyle/>
        <a:p>
          <a:endParaRPr lang="en-US"/>
        </a:p>
      </dgm:t>
      <dgm:extLst>
        <a:ext uri="{E40237B7-FDA0-4F09-8148-C483321AD2D9}">
          <dgm14:cNvPr xmlns:dgm14="http://schemas.microsoft.com/office/drawing/2010/diagram" id="0" name="" descr="Group"/>
        </a:ext>
      </dgm:extLst>
    </dgm:pt>
    <dgm:pt modelId="{078E252D-54CF-44A5-A24D-31253798518A}" type="pres">
      <dgm:prSet presAssocID="{E460B323-6247-4FBB-8903-AAB34481B4BD}" presName="iconSpace" presStyleCnt="0"/>
      <dgm:spPr/>
    </dgm:pt>
    <dgm:pt modelId="{39A746F7-20BA-458E-B360-D23B05DEC4BA}" type="pres">
      <dgm:prSet presAssocID="{E460B323-6247-4FBB-8903-AAB34481B4BD}" presName="parTx" presStyleLbl="revTx" presStyleIdx="2" presStyleCnt="8">
        <dgm:presLayoutVars>
          <dgm:chMax val="0"/>
          <dgm:chPref val="0"/>
        </dgm:presLayoutVars>
      </dgm:prSet>
      <dgm:spPr/>
      <dgm:t>
        <a:bodyPr/>
        <a:lstStyle/>
        <a:p>
          <a:endParaRPr lang="en-US"/>
        </a:p>
      </dgm:t>
    </dgm:pt>
    <dgm:pt modelId="{A287F1C7-FAFA-46F1-8BF1-0D40EA0DDE51}" type="pres">
      <dgm:prSet presAssocID="{E460B323-6247-4FBB-8903-AAB34481B4BD}" presName="txSpace" presStyleCnt="0"/>
      <dgm:spPr/>
    </dgm:pt>
    <dgm:pt modelId="{DA8A7741-2CC9-4D9E-9AB3-5D23C0FAA49D}" type="pres">
      <dgm:prSet presAssocID="{E460B323-6247-4FBB-8903-AAB34481B4BD}" presName="desTx" presStyleLbl="revTx" presStyleIdx="3" presStyleCnt="8" custLinFactNeighborX="17206" custLinFactNeighborY="8289">
        <dgm:presLayoutVars/>
      </dgm:prSet>
      <dgm:spPr/>
      <dgm:t>
        <a:bodyPr/>
        <a:lstStyle/>
        <a:p>
          <a:endParaRPr lang="en-US"/>
        </a:p>
      </dgm:t>
    </dgm:pt>
    <dgm:pt modelId="{EE11FC24-1759-49B5-B1C7-D191A739AD5F}" type="pres">
      <dgm:prSet presAssocID="{92A89A99-B418-4C31-87A6-8BD782B9F99C}" presName="sibTrans" presStyleCnt="0"/>
      <dgm:spPr/>
    </dgm:pt>
    <dgm:pt modelId="{94F4C41E-92C6-41D8-A746-E838E74A1A5B}" type="pres">
      <dgm:prSet presAssocID="{CDF246AD-A3EA-4F9E-A0D2-EC86FC2CEA2B}" presName="compNode" presStyleCnt="0"/>
      <dgm:spPr/>
    </dgm:pt>
    <dgm:pt modelId="{9B82CC14-CED8-42FE-8B14-0E18CB5E9363}" type="pres">
      <dgm:prSet presAssocID="{CDF246AD-A3EA-4F9E-A0D2-EC86FC2CEA2B}" presName="iconRect" presStyleLbl="node1" presStyleIdx="2" presStyleCnt="4"/>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a:noFill/>
        </a:ln>
      </dgm:spPr>
      <dgm:extLst>
        <a:ext uri="{E40237B7-FDA0-4F09-8148-C483321AD2D9}">
          <dgm14:cNvPr xmlns:dgm14="http://schemas.microsoft.com/office/drawing/2010/diagram" id="0" name="" descr="Piggy Bank"/>
        </a:ext>
      </dgm:extLst>
    </dgm:pt>
    <dgm:pt modelId="{CF88A6D7-9152-4569-9B03-E599280D40D0}" type="pres">
      <dgm:prSet presAssocID="{CDF246AD-A3EA-4F9E-A0D2-EC86FC2CEA2B}" presName="iconSpace" presStyleCnt="0"/>
      <dgm:spPr/>
    </dgm:pt>
    <dgm:pt modelId="{651F13AF-4EA4-4E21-BDAC-E732344BC320}" type="pres">
      <dgm:prSet presAssocID="{CDF246AD-A3EA-4F9E-A0D2-EC86FC2CEA2B}" presName="parTx" presStyleLbl="revTx" presStyleIdx="4" presStyleCnt="8">
        <dgm:presLayoutVars>
          <dgm:chMax val="0"/>
          <dgm:chPref val="0"/>
        </dgm:presLayoutVars>
      </dgm:prSet>
      <dgm:spPr/>
      <dgm:t>
        <a:bodyPr/>
        <a:lstStyle/>
        <a:p>
          <a:endParaRPr lang="en-US"/>
        </a:p>
      </dgm:t>
    </dgm:pt>
    <dgm:pt modelId="{2747FA7D-19FD-43F9-8033-FC14059F6FD6}" type="pres">
      <dgm:prSet presAssocID="{CDF246AD-A3EA-4F9E-A0D2-EC86FC2CEA2B}" presName="txSpace" presStyleCnt="0"/>
      <dgm:spPr/>
    </dgm:pt>
    <dgm:pt modelId="{B89BAC5B-E106-4533-9ABB-5DAC538ECBFF}" type="pres">
      <dgm:prSet presAssocID="{CDF246AD-A3EA-4F9E-A0D2-EC86FC2CEA2B}" presName="desTx" presStyleLbl="revTx" presStyleIdx="5" presStyleCnt="8" custLinFactNeighborX="8326" custLinFactNeighborY="9858">
        <dgm:presLayoutVars/>
      </dgm:prSet>
      <dgm:spPr/>
      <dgm:t>
        <a:bodyPr/>
        <a:lstStyle/>
        <a:p>
          <a:endParaRPr lang="en-US"/>
        </a:p>
      </dgm:t>
    </dgm:pt>
    <dgm:pt modelId="{93105E6C-F9FA-4E88-BA87-15182CE651A6}" type="pres">
      <dgm:prSet presAssocID="{B7863C6A-CB56-4466-9F98-B0C8192D1879}" presName="sibTrans" presStyleCnt="0"/>
      <dgm:spPr/>
    </dgm:pt>
    <dgm:pt modelId="{10A730BD-C6C2-4F55-84D9-F7D8EC17A032}" type="pres">
      <dgm:prSet presAssocID="{32E61556-011B-466C-BC7E-C752AEDBEA55}" presName="compNode" presStyleCnt="0"/>
      <dgm:spPr/>
    </dgm:pt>
    <dgm:pt modelId="{5C546955-99C3-47F3-89C7-A3FC2774A6BB}" type="pres">
      <dgm:prSet presAssocID="{32E61556-011B-466C-BC7E-C752AEDBEA55}" presName="iconRect" presStyleLbl="node1" presStyleIdx="3" presStyleCnt="4"/>
      <dgm:spPr>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a:noFill/>
        </a:ln>
      </dgm:spPr>
      <dgm:extLst>
        <a:ext uri="{E40237B7-FDA0-4F09-8148-C483321AD2D9}">
          <dgm14:cNvPr xmlns:dgm14="http://schemas.microsoft.com/office/drawing/2010/diagram" id="0" name="" descr="Bank"/>
        </a:ext>
      </dgm:extLst>
    </dgm:pt>
    <dgm:pt modelId="{0647BCF1-BF07-4131-A653-31A044B6DFAE}" type="pres">
      <dgm:prSet presAssocID="{32E61556-011B-466C-BC7E-C752AEDBEA55}" presName="iconSpace" presStyleCnt="0"/>
      <dgm:spPr/>
    </dgm:pt>
    <dgm:pt modelId="{D668EFF3-947D-43B0-93B7-22AD21474B38}" type="pres">
      <dgm:prSet presAssocID="{32E61556-011B-466C-BC7E-C752AEDBEA55}" presName="parTx" presStyleLbl="revTx" presStyleIdx="6" presStyleCnt="8">
        <dgm:presLayoutVars>
          <dgm:chMax val="0"/>
          <dgm:chPref val="0"/>
        </dgm:presLayoutVars>
      </dgm:prSet>
      <dgm:spPr/>
      <dgm:t>
        <a:bodyPr/>
        <a:lstStyle/>
        <a:p>
          <a:endParaRPr lang="en-US"/>
        </a:p>
      </dgm:t>
    </dgm:pt>
    <dgm:pt modelId="{397532C2-1AA3-4538-89B6-C568CCB20DE8}" type="pres">
      <dgm:prSet presAssocID="{32E61556-011B-466C-BC7E-C752AEDBEA55}" presName="txSpace" presStyleCnt="0"/>
      <dgm:spPr/>
    </dgm:pt>
    <dgm:pt modelId="{003A6A8F-9A4E-4E57-8C69-C1962FAA9BFC}" type="pres">
      <dgm:prSet presAssocID="{32E61556-011B-466C-BC7E-C752AEDBEA55}" presName="desTx" presStyleLbl="revTx" presStyleIdx="7" presStyleCnt="8" custScaleX="99768" custLinFactNeighborX="698" custLinFactNeighborY="10515">
        <dgm:presLayoutVars/>
      </dgm:prSet>
      <dgm:spPr/>
      <dgm:t>
        <a:bodyPr/>
        <a:lstStyle/>
        <a:p>
          <a:endParaRPr lang="en-US"/>
        </a:p>
      </dgm:t>
    </dgm:pt>
  </dgm:ptLst>
  <dgm:cxnLst>
    <dgm:cxn modelId="{895789DD-53C8-4220-8C82-DC89B39C10E3}" type="presOf" srcId="{9610B72A-A148-4D36-A7C7-60BD9B879F8B}" destId="{0384C3DF-2C82-48B3-BD05-01E0EA4D46AA}" srcOrd="0" destOrd="0" presId="urn:microsoft.com/office/officeart/2018/5/layout/CenteredIconLabelDescriptionList"/>
    <dgm:cxn modelId="{276AB14E-7418-4DF3-9383-2979010C94EF}" type="presOf" srcId="{FF5A7671-6664-4734-ABC8-E7730F79EB86}" destId="{D88881ED-2508-4ECD-A245-4C20FE38FD75}" srcOrd="0" destOrd="0" presId="urn:microsoft.com/office/officeart/2018/5/layout/CenteredIconLabelDescriptionList"/>
    <dgm:cxn modelId="{1830859C-B2CB-4DC8-BFFF-12555E1B7CA8}" srcId="{32E61556-011B-466C-BC7E-C752AEDBEA55}" destId="{E44043A9-CBAB-488E-8F20-DB3E882C504F}" srcOrd="1" destOrd="0" parTransId="{97827FD8-7362-404A-BDAE-F58118C30923}" sibTransId="{F6A8AB57-E540-4EF0-8D49-2A32B6B55C71}"/>
    <dgm:cxn modelId="{F7C760BC-6266-4FD9-99FE-6C73770F6CB8}" srcId="{9610B72A-A148-4D36-A7C7-60BD9B879F8B}" destId="{AC172A85-1F6E-4736-9F2E-34DF9CCBC627}" srcOrd="0" destOrd="0" parTransId="{ECB24A3F-568B-489C-B937-F86EA3B95266}" sibTransId="{E3E4144E-81ED-4392-BF36-4FD4B0446367}"/>
    <dgm:cxn modelId="{8FA89BC0-57AB-4C85-A8BA-00F3A6CA246D}" srcId="{32E61556-011B-466C-BC7E-C752AEDBEA55}" destId="{3BF7E1C7-43C9-4D63-A990-0C34EF5C7F66}" srcOrd="0" destOrd="0" parTransId="{B1522DB9-898E-4BD8-9F95-93982FB29261}" sibTransId="{7A798665-3E18-4B0C-95EF-66CEC5E3785D}"/>
    <dgm:cxn modelId="{F47DB931-7160-463E-8A5B-92732C46B55F}" srcId="{AC172A85-1F6E-4736-9F2E-34DF9CCBC627}" destId="{FF5A7671-6664-4734-ABC8-E7730F79EB86}" srcOrd="0" destOrd="0" parTransId="{0B4F03FF-F174-4E03-8BA4-0032F1A254CC}" sibTransId="{2F772538-E7BC-4C69-9290-C64A9005D38A}"/>
    <dgm:cxn modelId="{94CDC871-6967-4576-932F-E75EDBA88FFD}" type="presOf" srcId="{AC172A85-1F6E-4736-9F2E-34DF9CCBC627}" destId="{E984793E-A5A2-45C7-A9E9-2199A616158F}" srcOrd="0" destOrd="0" presId="urn:microsoft.com/office/officeart/2018/5/layout/CenteredIconLabelDescriptionList"/>
    <dgm:cxn modelId="{C13A173B-400E-4C2B-AB40-DA2BE66448B0}" srcId="{E460B323-6247-4FBB-8903-AAB34481B4BD}" destId="{C8DAAFF7-DE0C-4BDF-BFC5-0E3734674462}" srcOrd="1" destOrd="0" parTransId="{D577C892-3FF3-4A56-90B9-B823DD4F306E}" sibTransId="{5BB8DD33-CBB4-4DE1-A57E-CCAB77044E59}"/>
    <dgm:cxn modelId="{536AA804-010F-40D7-879E-E03F54C70DA8}" srcId="{9610B72A-A148-4D36-A7C7-60BD9B879F8B}" destId="{E460B323-6247-4FBB-8903-AAB34481B4BD}" srcOrd="1" destOrd="0" parTransId="{FCBD136B-BE2C-4F28-83BE-5084731FA5E7}" sibTransId="{92A89A99-B418-4C31-87A6-8BD782B9F99C}"/>
    <dgm:cxn modelId="{65E4BDD7-2EC4-416B-BDF4-765CC1EEBC00}" srcId="{CDF246AD-A3EA-4F9E-A0D2-EC86FC2CEA2B}" destId="{B8782EED-C2FD-47B5-894F-02DF8219C599}" srcOrd="0" destOrd="0" parTransId="{C42D88C4-6E49-4C87-A295-45F5C2A658E7}" sibTransId="{36B443DC-91B4-43D7-9045-1293705AAC17}"/>
    <dgm:cxn modelId="{F1C4D4FF-E647-4ED6-90FA-F1895F8D3A2C}" srcId="{CDF246AD-A3EA-4F9E-A0D2-EC86FC2CEA2B}" destId="{03F60BF4-B688-4917-ACD4-DCC26B60520C}" srcOrd="2" destOrd="0" parTransId="{BBD8C999-0739-4FE0-AC6C-43C0DD352D16}" sibTransId="{29D846DE-5D6D-45A8-895D-3DE35BBACEFB}"/>
    <dgm:cxn modelId="{7EB08388-172E-4309-8456-A2B1C92E422A}" type="presOf" srcId="{C912017C-70D8-425A-948E-D26EE91950C1}" destId="{D88881ED-2508-4ECD-A245-4C20FE38FD75}" srcOrd="0" destOrd="2" presId="urn:microsoft.com/office/officeart/2018/5/layout/CenteredIconLabelDescriptionList"/>
    <dgm:cxn modelId="{252CA1E8-B81A-42CF-8A81-043B88B6D8BE}" type="presOf" srcId="{E44043A9-CBAB-488E-8F20-DB3E882C504F}" destId="{003A6A8F-9A4E-4E57-8C69-C1962FAA9BFC}" srcOrd="0" destOrd="1" presId="urn:microsoft.com/office/officeart/2018/5/layout/CenteredIconLabelDescriptionList"/>
    <dgm:cxn modelId="{231CF1C6-8C63-4AD9-84C1-D20C0ED237F3}" srcId="{AC172A85-1F6E-4736-9F2E-34DF9CCBC627}" destId="{C912017C-70D8-425A-948E-D26EE91950C1}" srcOrd="2" destOrd="0" parTransId="{5208B268-4F19-493A-AF78-B15A11C25900}" sibTransId="{1386DAD6-A2F2-4D17-A24D-73FA4319AB7E}"/>
    <dgm:cxn modelId="{3BC02F4F-404B-47DC-BF46-30A57E585864}" srcId="{9610B72A-A148-4D36-A7C7-60BD9B879F8B}" destId="{CDF246AD-A3EA-4F9E-A0D2-EC86FC2CEA2B}" srcOrd="2" destOrd="0" parTransId="{29148ABC-8004-4FB2-B274-938097FEDEF4}" sibTransId="{B7863C6A-CB56-4466-9F98-B0C8192D1879}"/>
    <dgm:cxn modelId="{949F32E5-D032-45F3-B9E6-372BC8FA34DF}" type="presOf" srcId="{DD33DE2B-02DD-4B7D-A8B0-32AACDC62466}" destId="{D88881ED-2508-4ECD-A245-4C20FE38FD75}" srcOrd="0" destOrd="1" presId="urn:microsoft.com/office/officeart/2018/5/layout/CenteredIconLabelDescriptionList"/>
    <dgm:cxn modelId="{BDDC9184-2264-4880-99CD-DD0A5C896599}" type="presOf" srcId="{C8DAAFF7-DE0C-4BDF-BFC5-0E3734674462}" destId="{DA8A7741-2CC9-4D9E-9AB3-5D23C0FAA49D}" srcOrd="0" destOrd="1" presId="urn:microsoft.com/office/officeart/2018/5/layout/CenteredIconLabelDescriptionList"/>
    <dgm:cxn modelId="{663CA8E4-187A-45ED-BE87-029374C04915}" srcId="{E460B323-6247-4FBB-8903-AAB34481B4BD}" destId="{8E8B0F50-1777-40F9-9737-FAFBEDB1CD53}" srcOrd="2" destOrd="0" parTransId="{AD39B7AA-5216-45BD-B3E1-5C89AEAA5054}" sibTransId="{49B3EF49-2EB9-4768-AF2D-D67CDDB2DB53}"/>
    <dgm:cxn modelId="{2A354A44-4B0A-476F-A35C-1424F67F0558}" srcId="{AC172A85-1F6E-4736-9F2E-34DF9CCBC627}" destId="{DD33DE2B-02DD-4B7D-A8B0-32AACDC62466}" srcOrd="1" destOrd="0" parTransId="{360C0AE9-4994-4F59-81AC-C34787C9FE68}" sibTransId="{6558A571-AE9D-45D2-AB67-298CD1C81452}"/>
    <dgm:cxn modelId="{669E5EE8-051D-4B58-8380-11EAF1E00631}" srcId="{CDF246AD-A3EA-4F9E-A0D2-EC86FC2CEA2B}" destId="{89B58B32-BCE5-4C3E-8434-91DAFF3D2DB1}" srcOrd="1" destOrd="0" parTransId="{31A2FB01-0D2F-4B62-B6DC-632C6D949538}" sibTransId="{B48F4304-65BD-43DE-A252-9BC355304792}"/>
    <dgm:cxn modelId="{B1184A1E-85B7-4AB7-8600-4A1C45674B89}" type="presOf" srcId="{91C15F79-BBD5-4A84-9F7E-8F6D2C0EA3A4}" destId="{DA8A7741-2CC9-4D9E-9AB3-5D23C0FAA49D}" srcOrd="0" destOrd="0" presId="urn:microsoft.com/office/officeart/2018/5/layout/CenteredIconLabelDescriptionList"/>
    <dgm:cxn modelId="{004A0B36-EABC-4953-87A3-47D92C83615D}" type="presOf" srcId="{CDF246AD-A3EA-4F9E-A0D2-EC86FC2CEA2B}" destId="{651F13AF-4EA4-4E21-BDAC-E732344BC320}" srcOrd="0" destOrd="0" presId="urn:microsoft.com/office/officeart/2018/5/layout/CenteredIconLabelDescriptionList"/>
    <dgm:cxn modelId="{A4FD59F1-143D-4737-A6C4-0CF1D3C1E8E1}" srcId="{32E61556-011B-466C-BC7E-C752AEDBEA55}" destId="{3FC9F0CF-3F84-41C2-AA5A-5E229A36B105}" srcOrd="2" destOrd="0" parTransId="{8500D555-1A96-4E10-9EB3-8CBEABDD4B4F}" sibTransId="{15D85015-4F95-4D13-A343-95A3EA8EEDE0}"/>
    <dgm:cxn modelId="{07FC4220-358E-497D-8B5B-75BCFF6C0F2E}" type="presOf" srcId="{89B58B32-BCE5-4C3E-8434-91DAFF3D2DB1}" destId="{B89BAC5B-E106-4533-9ABB-5DAC538ECBFF}" srcOrd="0" destOrd="1" presId="urn:microsoft.com/office/officeart/2018/5/layout/CenteredIconLabelDescriptionList"/>
    <dgm:cxn modelId="{B97DFCCD-6CFC-4D41-ADC8-DF73021223A6}" srcId="{9610B72A-A148-4D36-A7C7-60BD9B879F8B}" destId="{32E61556-011B-466C-BC7E-C752AEDBEA55}" srcOrd="3" destOrd="0" parTransId="{1C953029-BDE3-4E65-9528-7F9CADE53E94}" sibTransId="{EAD08E20-AD7A-4398-97BE-3C1608BDC31B}"/>
    <dgm:cxn modelId="{4174FC29-56FD-425E-A53B-D1A4C52C61C1}" type="presOf" srcId="{03F60BF4-B688-4917-ACD4-DCC26B60520C}" destId="{B89BAC5B-E106-4533-9ABB-5DAC538ECBFF}" srcOrd="0" destOrd="2" presId="urn:microsoft.com/office/officeart/2018/5/layout/CenteredIconLabelDescriptionList"/>
    <dgm:cxn modelId="{1CDFEABB-A44E-4E50-9A25-A47C136CF979}" srcId="{E460B323-6247-4FBB-8903-AAB34481B4BD}" destId="{91C15F79-BBD5-4A84-9F7E-8F6D2C0EA3A4}" srcOrd="0" destOrd="0" parTransId="{977248E3-4CDC-4245-8B35-CA7C5A08B412}" sibTransId="{A9448AEA-3666-48DF-BAE1-985298902607}"/>
    <dgm:cxn modelId="{E19AFD58-1494-46EF-A9A7-D3774BF07145}" type="presOf" srcId="{8E8B0F50-1777-40F9-9737-FAFBEDB1CD53}" destId="{DA8A7741-2CC9-4D9E-9AB3-5D23C0FAA49D}" srcOrd="0" destOrd="2" presId="urn:microsoft.com/office/officeart/2018/5/layout/CenteredIconLabelDescriptionList"/>
    <dgm:cxn modelId="{7EC01627-3787-435A-B429-989F882D977B}" type="presOf" srcId="{B8782EED-C2FD-47B5-894F-02DF8219C599}" destId="{B89BAC5B-E106-4533-9ABB-5DAC538ECBFF}" srcOrd="0" destOrd="0" presId="urn:microsoft.com/office/officeart/2018/5/layout/CenteredIconLabelDescriptionList"/>
    <dgm:cxn modelId="{2881C4B7-CF3E-41BD-9FD0-3E63366EAD08}" type="presOf" srcId="{3BF7E1C7-43C9-4D63-A990-0C34EF5C7F66}" destId="{003A6A8F-9A4E-4E57-8C69-C1962FAA9BFC}" srcOrd="0" destOrd="0" presId="urn:microsoft.com/office/officeart/2018/5/layout/CenteredIconLabelDescriptionList"/>
    <dgm:cxn modelId="{97511F57-40A2-4626-A82C-B674981F2633}" type="presOf" srcId="{32E61556-011B-466C-BC7E-C752AEDBEA55}" destId="{D668EFF3-947D-43B0-93B7-22AD21474B38}" srcOrd="0" destOrd="0" presId="urn:microsoft.com/office/officeart/2018/5/layout/CenteredIconLabelDescriptionList"/>
    <dgm:cxn modelId="{4CAF63E6-0900-4F2F-921C-4E8033801777}" type="presOf" srcId="{E460B323-6247-4FBB-8903-AAB34481B4BD}" destId="{39A746F7-20BA-458E-B360-D23B05DEC4BA}" srcOrd="0" destOrd="0" presId="urn:microsoft.com/office/officeart/2018/5/layout/CenteredIconLabelDescriptionList"/>
    <dgm:cxn modelId="{E36BD865-FE39-4DF9-BAE2-A518D9295D5F}" type="presOf" srcId="{3FC9F0CF-3F84-41C2-AA5A-5E229A36B105}" destId="{003A6A8F-9A4E-4E57-8C69-C1962FAA9BFC}" srcOrd="0" destOrd="2" presId="urn:microsoft.com/office/officeart/2018/5/layout/CenteredIconLabelDescriptionList"/>
    <dgm:cxn modelId="{F946D10C-4ACE-4663-9A65-4AAA53E717FD}" type="presParOf" srcId="{0384C3DF-2C82-48B3-BD05-01E0EA4D46AA}" destId="{12D5E96B-40EF-4971-900F-A82BBEF5F863}" srcOrd="0" destOrd="0" presId="urn:microsoft.com/office/officeart/2018/5/layout/CenteredIconLabelDescriptionList"/>
    <dgm:cxn modelId="{2D545E97-08B1-4EE8-BBEE-F1E3CB2CEE9F}" type="presParOf" srcId="{12D5E96B-40EF-4971-900F-A82BBEF5F863}" destId="{4E6F63AA-239D-4015-B958-0C0C30278B5D}" srcOrd="0" destOrd="0" presId="urn:microsoft.com/office/officeart/2018/5/layout/CenteredIconLabelDescriptionList"/>
    <dgm:cxn modelId="{7B87D7B0-8865-4189-B16C-D4495B0E2E7B}" type="presParOf" srcId="{12D5E96B-40EF-4971-900F-A82BBEF5F863}" destId="{438E65A2-B5A3-44B6-9E0E-6665A9388869}" srcOrd="1" destOrd="0" presId="urn:microsoft.com/office/officeart/2018/5/layout/CenteredIconLabelDescriptionList"/>
    <dgm:cxn modelId="{C89069E8-045C-482C-BF57-717199569917}" type="presParOf" srcId="{12D5E96B-40EF-4971-900F-A82BBEF5F863}" destId="{E984793E-A5A2-45C7-A9E9-2199A616158F}" srcOrd="2" destOrd="0" presId="urn:microsoft.com/office/officeart/2018/5/layout/CenteredIconLabelDescriptionList"/>
    <dgm:cxn modelId="{AEB5F3E9-B0EB-4129-B464-C3F0CDF04A5A}" type="presParOf" srcId="{12D5E96B-40EF-4971-900F-A82BBEF5F863}" destId="{D46C3FCF-4083-46A8-95C4-EADD5A4672FF}" srcOrd="3" destOrd="0" presId="urn:microsoft.com/office/officeart/2018/5/layout/CenteredIconLabelDescriptionList"/>
    <dgm:cxn modelId="{DBD99E44-0AC4-4869-AE84-88EAB15355F6}" type="presParOf" srcId="{12D5E96B-40EF-4971-900F-A82BBEF5F863}" destId="{D88881ED-2508-4ECD-A245-4C20FE38FD75}" srcOrd="4" destOrd="0" presId="urn:microsoft.com/office/officeart/2018/5/layout/CenteredIconLabelDescriptionList"/>
    <dgm:cxn modelId="{1866D095-0631-4FD5-B9BD-D666FD206326}" type="presParOf" srcId="{0384C3DF-2C82-48B3-BD05-01E0EA4D46AA}" destId="{C2B4D8E8-A48E-4DE6-8F25-CBA4500FC55E}" srcOrd="1" destOrd="0" presId="urn:microsoft.com/office/officeart/2018/5/layout/CenteredIconLabelDescriptionList"/>
    <dgm:cxn modelId="{4F7A5C88-4906-47CD-BD05-90F757D82CB2}" type="presParOf" srcId="{0384C3DF-2C82-48B3-BD05-01E0EA4D46AA}" destId="{63917250-2DC0-441F-8B05-33E9CF3F9A0E}" srcOrd="2" destOrd="0" presId="urn:microsoft.com/office/officeart/2018/5/layout/CenteredIconLabelDescriptionList"/>
    <dgm:cxn modelId="{9D8E35BD-E7C8-40F0-95FF-5CB15FA826C2}" type="presParOf" srcId="{63917250-2DC0-441F-8B05-33E9CF3F9A0E}" destId="{5A77F9DE-74C1-43F0-A18F-1E6C4BBDE988}" srcOrd="0" destOrd="0" presId="urn:microsoft.com/office/officeart/2018/5/layout/CenteredIconLabelDescriptionList"/>
    <dgm:cxn modelId="{44DA34D7-ACF9-42BB-ADDC-0F0512A84DC6}" type="presParOf" srcId="{63917250-2DC0-441F-8B05-33E9CF3F9A0E}" destId="{078E252D-54CF-44A5-A24D-31253798518A}" srcOrd="1" destOrd="0" presId="urn:microsoft.com/office/officeart/2018/5/layout/CenteredIconLabelDescriptionList"/>
    <dgm:cxn modelId="{FA2D4F06-0B43-4D6B-AAC6-D788DAFCD9D8}" type="presParOf" srcId="{63917250-2DC0-441F-8B05-33E9CF3F9A0E}" destId="{39A746F7-20BA-458E-B360-D23B05DEC4BA}" srcOrd="2" destOrd="0" presId="urn:microsoft.com/office/officeart/2018/5/layout/CenteredIconLabelDescriptionList"/>
    <dgm:cxn modelId="{962835B3-2C59-42E3-A2F0-5FA2307F658E}" type="presParOf" srcId="{63917250-2DC0-441F-8B05-33E9CF3F9A0E}" destId="{A287F1C7-FAFA-46F1-8BF1-0D40EA0DDE51}" srcOrd="3" destOrd="0" presId="urn:microsoft.com/office/officeart/2018/5/layout/CenteredIconLabelDescriptionList"/>
    <dgm:cxn modelId="{07E601D3-2097-4ABB-A36A-9670ABC10FF6}" type="presParOf" srcId="{63917250-2DC0-441F-8B05-33E9CF3F9A0E}" destId="{DA8A7741-2CC9-4D9E-9AB3-5D23C0FAA49D}" srcOrd="4" destOrd="0" presId="urn:microsoft.com/office/officeart/2018/5/layout/CenteredIconLabelDescriptionList"/>
    <dgm:cxn modelId="{DA3801E9-3DD2-413B-8A44-04A9A98C29EE}" type="presParOf" srcId="{0384C3DF-2C82-48B3-BD05-01E0EA4D46AA}" destId="{EE11FC24-1759-49B5-B1C7-D191A739AD5F}" srcOrd="3" destOrd="0" presId="urn:microsoft.com/office/officeart/2018/5/layout/CenteredIconLabelDescriptionList"/>
    <dgm:cxn modelId="{76A65AA7-BB82-4142-8245-45CE217DEC2C}" type="presParOf" srcId="{0384C3DF-2C82-48B3-BD05-01E0EA4D46AA}" destId="{94F4C41E-92C6-41D8-A746-E838E74A1A5B}" srcOrd="4" destOrd="0" presId="urn:microsoft.com/office/officeart/2018/5/layout/CenteredIconLabelDescriptionList"/>
    <dgm:cxn modelId="{9BF1A827-4DC2-465B-8FBC-FA1A7CE284A8}" type="presParOf" srcId="{94F4C41E-92C6-41D8-A746-E838E74A1A5B}" destId="{9B82CC14-CED8-42FE-8B14-0E18CB5E9363}" srcOrd="0" destOrd="0" presId="urn:microsoft.com/office/officeart/2018/5/layout/CenteredIconLabelDescriptionList"/>
    <dgm:cxn modelId="{DB5752C2-9433-49ED-BD0B-48805C9E6E6B}" type="presParOf" srcId="{94F4C41E-92C6-41D8-A746-E838E74A1A5B}" destId="{CF88A6D7-9152-4569-9B03-E599280D40D0}" srcOrd="1" destOrd="0" presId="urn:microsoft.com/office/officeart/2018/5/layout/CenteredIconLabelDescriptionList"/>
    <dgm:cxn modelId="{428BFF5F-10C2-49E4-9E7F-F92E59A66301}" type="presParOf" srcId="{94F4C41E-92C6-41D8-A746-E838E74A1A5B}" destId="{651F13AF-4EA4-4E21-BDAC-E732344BC320}" srcOrd="2" destOrd="0" presId="urn:microsoft.com/office/officeart/2018/5/layout/CenteredIconLabelDescriptionList"/>
    <dgm:cxn modelId="{787E0A1A-1AEC-45FA-B98A-1C41A0627F6A}" type="presParOf" srcId="{94F4C41E-92C6-41D8-A746-E838E74A1A5B}" destId="{2747FA7D-19FD-43F9-8033-FC14059F6FD6}" srcOrd="3" destOrd="0" presId="urn:microsoft.com/office/officeart/2018/5/layout/CenteredIconLabelDescriptionList"/>
    <dgm:cxn modelId="{B792C62A-FD56-4C7C-8292-152C6FB03B86}" type="presParOf" srcId="{94F4C41E-92C6-41D8-A746-E838E74A1A5B}" destId="{B89BAC5B-E106-4533-9ABB-5DAC538ECBFF}" srcOrd="4" destOrd="0" presId="urn:microsoft.com/office/officeart/2018/5/layout/CenteredIconLabelDescriptionList"/>
    <dgm:cxn modelId="{74D012B3-7F46-46DD-9F59-C9F504A1CBCF}" type="presParOf" srcId="{0384C3DF-2C82-48B3-BD05-01E0EA4D46AA}" destId="{93105E6C-F9FA-4E88-BA87-15182CE651A6}" srcOrd="5" destOrd="0" presId="urn:microsoft.com/office/officeart/2018/5/layout/CenteredIconLabelDescriptionList"/>
    <dgm:cxn modelId="{7FBAD89A-0B40-411E-A659-8050F4E89A18}" type="presParOf" srcId="{0384C3DF-2C82-48B3-BD05-01E0EA4D46AA}" destId="{10A730BD-C6C2-4F55-84D9-F7D8EC17A032}" srcOrd="6" destOrd="0" presId="urn:microsoft.com/office/officeart/2018/5/layout/CenteredIconLabelDescriptionList"/>
    <dgm:cxn modelId="{1B2EE129-4C42-456C-B095-4C1192B795DA}" type="presParOf" srcId="{10A730BD-C6C2-4F55-84D9-F7D8EC17A032}" destId="{5C546955-99C3-47F3-89C7-A3FC2774A6BB}" srcOrd="0" destOrd="0" presId="urn:microsoft.com/office/officeart/2018/5/layout/CenteredIconLabelDescriptionList"/>
    <dgm:cxn modelId="{363C65BA-5C04-4822-A03B-1CE87295CDF3}" type="presParOf" srcId="{10A730BD-C6C2-4F55-84D9-F7D8EC17A032}" destId="{0647BCF1-BF07-4131-A653-31A044B6DFAE}" srcOrd="1" destOrd="0" presId="urn:microsoft.com/office/officeart/2018/5/layout/CenteredIconLabelDescriptionList"/>
    <dgm:cxn modelId="{2AD8F497-0028-4667-BBE2-AF443C542BEA}" type="presParOf" srcId="{10A730BD-C6C2-4F55-84D9-F7D8EC17A032}" destId="{D668EFF3-947D-43B0-93B7-22AD21474B38}" srcOrd="2" destOrd="0" presId="urn:microsoft.com/office/officeart/2018/5/layout/CenteredIconLabelDescriptionList"/>
    <dgm:cxn modelId="{61B4B243-94F8-46FF-8D6D-DE2E1495FB9E}" type="presParOf" srcId="{10A730BD-C6C2-4F55-84D9-F7D8EC17A032}" destId="{397532C2-1AA3-4538-89B6-C568CCB20DE8}" srcOrd="3" destOrd="0" presId="urn:microsoft.com/office/officeart/2018/5/layout/CenteredIconLabelDescriptionList"/>
    <dgm:cxn modelId="{CCD7A7B8-12AD-4512-8008-9741776FF03C}" type="presParOf" srcId="{10A730BD-C6C2-4F55-84D9-F7D8EC17A032}" destId="{003A6A8F-9A4E-4E57-8C69-C1962FAA9BFC}" srcOrd="4" destOrd="0" presId="urn:microsoft.com/office/officeart/2018/5/layout/Centered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23DF96-3375-45EB-ABFD-AEBD4E74ABDD}">
      <dsp:nvSpPr>
        <dsp:cNvPr id="0" name=""/>
        <dsp:cNvSpPr/>
      </dsp:nvSpPr>
      <dsp:spPr>
        <a:xfrm>
          <a:off x="0" y="382265"/>
          <a:ext cx="10515600" cy="12314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a:t>Describe the history of </a:t>
          </a:r>
          <a:r>
            <a:rPr lang="en-US" sz="3100" kern="1200" dirty="0" smtClean="0"/>
            <a:t>activism </a:t>
          </a:r>
          <a:r>
            <a:rPr lang="en-US" sz="3100" kern="1200" smtClean="0"/>
            <a:t>in transportation</a:t>
          </a:r>
          <a:endParaRPr lang="en-US" sz="3100" kern="1200" dirty="0"/>
        </a:p>
      </dsp:txBody>
      <dsp:txXfrm>
        <a:off x="60116" y="442381"/>
        <a:ext cx="10395368" cy="1111247"/>
      </dsp:txXfrm>
    </dsp:sp>
    <dsp:sp modelId="{62E0EA66-3577-4746-81A1-6A6E7B929720}">
      <dsp:nvSpPr>
        <dsp:cNvPr id="0" name=""/>
        <dsp:cNvSpPr/>
      </dsp:nvSpPr>
      <dsp:spPr>
        <a:xfrm>
          <a:off x="0" y="1703025"/>
          <a:ext cx="10515600" cy="12314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a:t>Explain community engagement theories and public involvement techniques for involving underserved populations</a:t>
          </a:r>
        </a:p>
      </dsp:txBody>
      <dsp:txXfrm>
        <a:off x="60116" y="1763141"/>
        <a:ext cx="10395368" cy="1111247"/>
      </dsp:txXfrm>
    </dsp:sp>
    <dsp:sp modelId="{1BCDBC2D-349B-4357-9DAF-9E402FA422A9}">
      <dsp:nvSpPr>
        <dsp:cNvPr id="0" name=""/>
        <dsp:cNvSpPr/>
      </dsp:nvSpPr>
      <dsp:spPr>
        <a:xfrm>
          <a:off x="0" y="3023784"/>
          <a:ext cx="10515600" cy="12314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a:t>Identify appropriate qualitative methods for community-engaged research and analysis</a:t>
          </a:r>
          <a:endParaRPr lang="en-US" sz="3100" kern="1200" dirty="0"/>
        </a:p>
      </dsp:txBody>
      <dsp:txXfrm>
        <a:off x="60116" y="3083900"/>
        <a:ext cx="10395368" cy="11112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2E98A0-1029-8F4D-AFD5-93FF3F1E850F}">
      <dsp:nvSpPr>
        <dsp:cNvPr id="0" name=""/>
        <dsp:cNvSpPr/>
      </dsp:nvSpPr>
      <dsp:spPr>
        <a:xfrm>
          <a:off x="5826404" y="1871492"/>
          <a:ext cx="3596863" cy="855890"/>
        </a:xfrm>
        <a:custGeom>
          <a:avLst/>
          <a:gdLst/>
          <a:ahLst/>
          <a:cxnLst/>
          <a:rect l="0" t="0" r="0" b="0"/>
          <a:pathLst>
            <a:path>
              <a:moveTo>
                <a:pt x="0" y="0"/>
              </a:moveTo>
              <a:lnTo>
                <a:pt x="0" y="583264"/>
              </a:lnTo>
              <a:lnTo>
                <a:pt x="3596863" y="583264"/>
              </a:lnTo>
              <a:lnTo>
                <a:pt x="3596863" y="8558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7B6B9F-96D4-CB42-9724-27A593D6F39C}">
      <dsp:nvSpPr>
        <dsp:cNvPr id="0" name=""/>
        <dsp:cNvSpPr/>
      </dsp:nvSpPr>
      <dsp:spPr>
        <a:xfrm>
          <a:off x="5780684" y="1871492"/>
          <a:ext cx="91440" cy="855890"/>
        </a:xfrm>
        <a:custGeom>
          <a:avLst/>
          <a:gdLst/>
          <a:ahLst/>
          <a:cxnLst/>
          <a:rect l="0" t="0" r="0" b="0"/>
          <a:pathLst>
            <a:path>
              <a:moveTo>
                <a:pt x="45720" y="0"/>
              </a:moveTo>
              <a:lnTo>
                <a:pt x="45720" y="8558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6AD138-C7DA-F241-A42D-81D6919A0879}">
      <dsp:nvSpPr>
        <dsp:cNvPr id="0" name=""/>
        <dsp:cNvSpPr/>
      </dsp:nvSpPr>
      <dsp:spPr>
        <a:xfrm>
          <a:off x="2229540" y="1871492"/>
          <a:ext cx="3596863" cy="855890"/>
        </a:xfrm>
        <a:custGeom>
          <a:avLst/>
          <a:gdLst/>
          <a:ahLst/>
          <a:cxnLst/>
          <a:rect l="0" t="0" r="0" b="0"/>
          <a:pathLst>
            <a:path>
              <a:moveTo>
                <a:pt x="3596863" y="0"/>
              </a:moveTo>
              <a:lnTo>
                <a:pt x="3596863" y="583264"/>
              </a:lnTo>
              <a:lnTo>
                <a:pt x="0" y="583264"/>
              </a:lnTo>
              <a:lnTo>
                <a:pt x="0" y="8558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9C0DC36-A5E6-A340-A1D5-C70826F51C64}">
      <dsp:nvSpPr>
        <dsp:cNvPr id="0" name=""/>
        <dsp:cNvSpPr/>
      </dsp:nvSpPr>
      <dsp:spPr>
        <a:xfrm>
          <a:off x="4354960" y="2758"/>
          <a:ext cx="2942888" cy="1868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9D7A75-ED03-7D41-87A6-854D18DEA3BE}">
      <dsp:nvSpPr>
        <dsp:cNvPr id="0" name=""/>
        <dsp:cNvSpPr/>
      </dsp:nvSpPr>
      <dsp:spPr>
        <a:xfrm>
          <a:off x="4681948" y="313396"/>
          <a:ext cx="2942888" cy="18687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x-none" sz="1800" kern="1200" dirty="0"/>
            <a:t>Organizations engaged in the plural planning process </a:t>
          </a:r>
          <a:endParaRPr lang="en-US" sz="1800" kern="1200" dirty="0"/>
        </a:p>
      </dsp:txBody>
      <dsp:txXfrm>
        <a:off x="4736681" y="368129"/>
        <a:ext cx="2833422" cy="1759268"/>
      </dsp:txXfrm>
    </dsp:sp>
    <dsp:sp modelId="{3F68FC60-5689-9E42-95F7-9AD32DF5177E}">
      <dsp:nvSpPr>
        <dsp:cNvPr id="0" name=""/>
        <dsp:cNvSpPr/>
      </dsp:nvSpPr>
      <dsp:spPr>
        <a:xfrm>
          <a:off x="758096" y="2727382"/>
          <a:ext cx="2942888" cy="186873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995BCE-1236-CD44-8066-A3CF6FC62DDE}">
      <dsp:nvSpPr>
        <dsp:cNvPr id="0" name=""/>
        <dsp:cNvSpPr/>
      </dsp:nvSpPr>
      <dsp:spPr>
        <a:xfrm>
          <a:off x="1085084" y="3038021"/>
          <a:ext cx="2942888" cy="186873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x-none" sz="1800" kern="1200" dirty="0"/>
            <a:t>Political party</a:t>
          </a:r>
          <a:endParaRPr lang="en-US" sz="1800" kern="1200" dirty="0"/>
        </a:p>
      </dsp:txBody>
      <dsp:txXfrm>
        <a:off x="1139817" y="3092754"/>
        <a:ext cx="2833422" cy="1759268"/>
      </dsp:txXfrm>
    </dsp:sp>
    <dsp:sp modelId="{B4811534-5588-8D45-8A19-0D9404E96DD9}">
      <dsp:nvSpPr>
        <dsp:cNvPr id="0" name=""/>
        <dsp:cNvSpPr/>
      </dsp:nvSpPr>
      <dsp:spPr>
        <a:xfrm>
          <a:off x="4354960" y="2727382"/>
          <a:ext cx="2942888" cy="186873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959A9C-D72C-0047-8BAE-4B7CBF2DC781}">
      <dsp:nvSpPr>
        <dsp:cNvPr id="0" name=""/>
        <dsp:cNvSpPr/>
      </dsp:nvSpPr>
      <dsp:spPr>
        <a:xfrm>
          <a:off x="4681948" y="3038021"/>
          <a:ext cx="2942888" cy="186873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x-none" sz="1800" kern="1200"/>
            <a:t>Special interest groups</a:t>
          </a:r>
          <a:endParaRPr lang="en-US" sz="1800" kern="1200" dirty="0"/>
        </a:p>
      </dsp:txBody>
      <dsp:txXfrm>
        <a:off x="4736681" y="3092754"/>
        <a:ext cx="2833422" cy="1759268"/>
      </dsp:txXfrm>
    </dsp:sp>
    <dsp:sp modelId="{EC974972-2097-244D-8334-C6D74D4739F1}">
      <dsp:nvSpPr>
        <dsp:cNvPr id="0" name=""/>
        <dsp:cNvSpPr/>
      </dsp:nvSpPr>
      <dsp:spPr>
        <a:xfrm>
          <a:off x="7951824" y="2727382"/>
          <a:ext cx="2942888" cy="186873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B78B43-0C7E-6842-9F94-522A4688A63A}">
      <dsp:nvSpPr>
        <dsp:cNvPr id="0" name=""/>
        <dsp:cNvSpPr/>
      </dsp:nvSpPr>
      <dsp:spPr>
        <a:xfrm>
          <a:off x="8278811" y="3038021"/>
          <a:ext cx="2942888" cy="186873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x-none" sz="1800" kern="1200"/>
            <a:t>Proponents of plans</a:t>
          </a:r>
          <a:r>
            <a:rPr lang="en-US" sz="1800" kern="1200" dirty="0"/>
            <a:t> </a:t>
          </a:r>
          <a:r>
            <a:rPr lang="x-none" sz="1800" kern="1200"/>
            <a:t>ad hoc protest associations</a:t>
          </a:r>
          <a:endParaRPr lang="en-US" sz="1800" kern="1200" dirty="0"/>
        </a:p>
      </dsp:txBody>
      <dsp:txXfrm>
        <a:off x="8333544" y="3092754"/>
        <a:ext cx="2833422" cy="17592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77B54-C96D-0A4E-B9E8-ADE451C21260}">
      <dsp:nvSpPr>
        <dsp:cNvPr id="0" name=""/>
        <dsp:cNvSpPr/>
      </dsp:nvSpPr>
      <dsp:spPr>
        <a:xfrm>
          <a:off x="788669" y="0"/>
          <a:ext cx="8938260" cy="280293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032697-B820-0341-B39D-251086B02A8C}">
      <dsp:nvSpPr>
        <dsp:cNvPr id="0" name=""/>
        <dsp:cNvSpPr/>
      </dsp:nvSpPr>
      <dsp:spPr>
        <a:xfrm>
          <a:off x="11296" y="840880"/>
          <a:ext cx="3384708" cy="11211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Alternative plans by interest groups outside government</a:t>
          </a:r>
        </a:p>
      </dsp:txBody>
      <dsp:txXfrm>
        <a:off x="66027" y="895611"/>
        <a:ext cx="3275246" cy="1011712"/>
      </dsp:txXfrm>
    </dsp:sp>
    <dsp:sp modelId="{56D8341C-2207-944F-85A1-4693AD92CCED}">
      <dsp:nvSpPr>
        <dsp:cNvPr id="0" name=""/>
        <dsp:cNvSpPr/>
      </dsp:nvSpPr>
      <dsp:spPr>
        <a:xfrm>
          <a:off x="3565445" y="840880"/>
          <a:ext cx="3384708" cy="11211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Public agency compete with other planning groups</a:t>
          </a:r>
        </a:p>
      </dsp:txBody>
      <dsp:txXfrm>
        <a:off x="3620176" y="895611"/>
        <a:ext cx="3275246" cy="1011712"/>
      </dsp:txXfrm>
    </dsp:sp>
    <dsp:sp modelId="{B2310EC4-A207-BD4F-B653-A9D110AEF485}">
      <dsp:nvSpPr>
        <dsp:cNvPr id="0" name=""/>
        <dsp:cNvSpPr/>
      </dsp:nvSpPr>
      <dsp:spPr>
        <a:xfrm>
          <a:off x="7119595" y="840880"/>
          <a:ext cx="3384708" cy="11211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Those who have been critical of “establishment” plans to produce superior plans</a:t>
          </a:r>
        </a:p>
      </dsp:txBody>
      <dsp:txXfrm>
        <a:off x="7174326" y="895611"/>
        <a:ext cx="3275246" cy="10117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E2222-55AD-4402-ACE8-2DC8D4CE5BD0}">
      <dsp:nvSpPr>
        <dsp:cNvPr id="0" name=""/>
        <dsp:cNvSpPr/>
      </dsp:nvSpPr>
      <dsp:spPr>
        <a:xfrm>
          <a:off x="0" y="108177"/>
          <a:ext cx="3651250" cy="219074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0" i="0" kern="1200"/>
            <a:t>Seeks agreement by suspending the language of contesting accounts </a:t>
          </a:r>
          <a:endParaRPr lang="en-US" sz="2800" kern="1200"/>
        </a:p>
      </dsp:txBody>
      <dsp:txXfrm>
        <a:off x="0" y="108177"/>
        <a:ext cx="3651250" cy="2190749"/>
      </dsp:txXfrm>
    </dsp:sp>
    <dsp:sp modelId="{05324D80-2BEB-4ED1-985A-D29B7B16E80E}">
      <dsp:nvSpPr>
        <dsp:cNvPr id="0" name=""/>
        <dsp:cNvSpPr/>
      </dsp:nvSpPr>
      <dsp:spPr>
        <a:xfrm>
          <a:off x="4016374" y="108177"/>
          <a:ext cx="3651250" cy="2190749"/>
        </a:xfrm>
        <a:prstGeom prst="rect">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0" i="0" kern="1200" dirty="0"/>
            <a:t>Insists that all disputes about the past are ultimately resolvable</a:t>
          </a:r>
          <a:endParaRPr lang="en-US" sz="2800" kern="1200" dirty="0"/>
        </a:p>
      </dsp:txBody>
      <dsp:txXfrm>
        <a:off x="4016374" y="108177"/>
        <a:ext cx="3651250" cy="2190749"/>
      </dsp:txXfrm>
    </dsp:sp>
    <dsp:sp modelId="{4D34803B-64EE-4C78-BE47-54E057A056FE}">
      <dsp:nvSpPr>
        <dsp:cNvPr id="0" name=""/>
        <dsp:cNvSpPr/>
      </dsp:nvSpPr>
      <dsp:spPr>
        <a:xfrm>
          <a:off x="8032750" y="108177"/>
          <a:ext cx="3651250" cy="2190749"/>
        </a:xfrm>
        <a:prstGeom prst="rect">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0" i="0" kern="1200"/>
            <a:t>Seeks to resolve conflicting stories by synthesizing them</a:t>
          </a:r>
          <a:endParaRPr lang="en-US" sz="2800" kern="1200"/>
        </a:p>
      </dsp:txBody>
      <dsp:txXfrm>
        <a:off x="8032750" y="108177"/>
        <a:ext cx="3651250" cy="2190749"/>
      </dsp:txXfrm>
    </dsp:sp>
    <dsp:sp modelId="{B4F55596-E8DC-4AB6-8CBB-F517B3E83C78}">
      <dsp:nvSpPr>
        <dsp:cNvPr id="0" name=""/>
        <dsp:cNvSpPr/>
      </dsp:nvSpPr>
      <dsp:spPr>
        <a:xfrm>
          <a:off x="2008187" y="2664052"/>
          <a:ext cx="3651250" cy="2190749"/>
        </a:xfrm>
        <a:prstGeom prst="rect">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0" i="0" kern="1200" dirty="0"/>
            <a:t>Embedded in who the community members are and how they relate to one another now and in the future. </a:t>
          </a:r>
          <a:endParaRPr lang="en-US" sz="2800" kern="1200" dirty="0"/>
        </a:p>
      </dsp:txBody>
      <dsp:txXfrm>
        <a:off x="2008187" y="2664052"/>
        <a:ext cx="3651250" cy="2190749"/>
      </dsp:txXfrm>
    </dsp:sp>
    <dsp:sp modelId="{BCF50EE8-B58D-4116-9D8F-9C76210C2E27}">
      <dsp:nvSpPr>
        <dsp:cNvPr id="0" name=""/>
        <dsp:cNvSpPr/>
      </dsp:nvSpPr>
      <dsp:spPr>
        <a:xfrm>
          <a:off x="6024562" y="2664051"/>
          <a:ext cx="3651250" cy="2190749"/>
        </a:xfrm>
        <a:prstGeom prst="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x-none" sz="2800" b="0" i="0" kern="1200" dirty="0"/>
            <a:t>Embraces controversy rather than seeking to resolve or ignore it. </a:t>
          </a:r>
          <a:endParaRPr lang="en-US" sz="2800" kern="1200" dirty="0"/>
        </a:p>
      </dsp:txBody>
      <dsp:txXfrm>
        <a:off x="6024562" y="2664051"/>
        <a:ext cx="3651250" cy="21907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C796E2-2EDF-4D31-807E-814DB8A97DAA}">
      <dsp:nvSpPr>
        <dsp:cNvPr id="0" name=""/>
        <dsp:cNvSpPr/>
      </dsp:nvSpPr>
      <dsp:spPr>
        <a:xfrm>
          <a:off x="0" y="86273"/>
          <a:ext cx="10515600" cy="79150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a:t>Acceptable</a:t>
          </a:r>
          <a:r>
            <a:rPr lang="en-US" sz="3300" kern="1200" dirty="0">
              <a:effectLst/>
              <a:latin typeface="Calibri" panose="020F0502020204030204" pitchFamily="34" charset="0"/>
            </a:rPr>
            <a:t> techniques</a:t>
          </a:r>
          <a:endParaRPr lang="en-US" sz="3300" kern="1200" dirty="0"/>
        </a:p>
      </dsp:txBody>
      <dsp:txXfrm>
        <a:off x="38638" y="124911"/>
        <a:ext cx="10438324" cy="714229"/>
      </dsp:txXfrm>
    </dsp:sp>
    <dsp:sp modelId="{52A05A07-0F01-42CA-A1DC-CF0EBDF0815C}">
      <dsp:nvSpPr>
        <dsp:cNvPr id="0" name=""/>
        <dsp:cNvSpPr/>
      </dsp:nvSpPr>
      <dsp:spPr>
        <a:xfrm>
          <a:off x="0" y="877779"/>
          <a:ext cx="10515600" cy="129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41910" rIns="234696" bIns="41910" numCol="1" spcCol="1270" anchor="t" anchorCtr="0">
          <a:noAutofit/>
        </a:bodyPr>
        <a:lstStyle/>
        <a:p>
          <a:pPr marL="228600" lvl="1" indent="-228600" algn="l" defTabSz="1200150">
            <a:lnSpc>
              <a:spcPct val="90000"/>
            </a:lnSpc>
            <a:spcBef>
              <a:spcPct val="0"/>
            </a:spcBef>
            <a:spcAft>
              <a:spcPct val="15000"/>
            </a:spcAft>
            <a:buFontTx/>
            <a:buChar char="••"/>
          </a:pPr>
          <a:r>
            <a:rPr lang="en-US" sz="2600" kern="1200">
              <a:latin typeface="Calibri" panose="020F0502020204030204"/>
              <a:ea typeface="+mn-ea"/>
              <a:cs typeface="+mn-cs"/>
            </a:rPr>
            <a:t>Dramatize a problem to overcome apathy</a:t>
          </a:r>
        </a:p>
        <a:p>
          <a:pPr marL="228600" lvl="1" indent="-228600" algn="l" defTabSz="1200150">
            <a:lnSpc>
              <a:spcPct val="90000"/>
            </a:lnSpc>
            <a:spcBef>
              <a:spcPct val="0"/>
            </a:spcBef>
            <a:spcAft>
              <a:spcPct val="15000"/>
            </a:spcAft>
            <a:buFontTx/>
            <a:buChar char="••"/>
          </a:pPr>
          <a:r>
            <a:rPr lang="en-US" sz="2600" kern="1200" dirty="0">
              <a:effectLst/>
              <a:latin typeface="Calibri" panose="020F0502020204030204" pitchFamily="34" charset="0"/>
            </a:rPr>
            <a:t>The use of “expendables” as bargaining tool</a:t>
          </a:r>
          <a:endParaRPr lang="en-US" sz="2600" kern="1200" dirty="0">
            <a:latin typeface="Calibri" panose="020F0502020204030204"/>
            <a:ea typeface="+mn-ea"/>
            <a:cs typeface="+mn-cs"/>
          </a:endParaRPr>
        </a:p>
        <a:p>
          <a:pPr marL="228600" lvl="1" indent="-228600" algn="l" defTabSz="1200150">
            <a:lnSpc>
              <a:spcPct val="90000"/>
            </a:lnSpc>
            <a:spcBef>
              <a:spcPct val="0"/>
            </a:spcBef>
            <a:spcAft>
              <a:spcPct val="15000"/>
            </a:spcAft>
            <a:buFontTx/>
            <a:buChar char="••"/>
          </a:pPr>
          <a:r>
            <a:rPr lang="en-US" sz="2600" kern="1200" dirty="0">
              <a:effectLst/>
              <a:latin typeface="Calibri" panose="020F0502020204030204" pitchFamily="34" charset="0"/>
            </a:rPr>
            <a:t>Assistance given on the planner's own time</a:t>
          </a:r>
          <a:endParaRPr lang="en-US" sz="2600" kern="1200" dirty="0">
            <a:latin typeface="Calibri" panose="020F0502020204030204"/>
            <a:ea typeface="+mn-ea"/>
            <a:cs typeface="+mn-cs"/>
          </a:endParaRPr>
        </a:p>
      </dsp:txBody>
      <dsp:txXfrm>
        <a:off x="0" y="877779"/>
        <a:ext cx="10515600" cy="1297890"/>
      </dsp:txXfrm>
    </dsp:sp>
    <dsp:sp modelId="{705F6637-2770-4570-834A-70DF4418FBEF}">
      <dsp:nvSpPr>
        <dsp:cNvPr id="0" name=""/>
        <dsp:cNvSpPr/>
      </dsp:nvSpPr>
      <dsp:spPr>
        <a:xfrm>
          <a:off x="0" y="2175669"/>
          <a:ext cx="10515600" cy="79150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a:effectLst/>
              <a:latin typeface="Calibri" panose="020F0502020204030204" pitchFamily="34" charset="0"/>
            </a:rPr>
            <a:t>Unethical techniques</a:t>
          </a:r>
          <a:endParaRPr lang="en-US" sz="3300" kern="1200" dirty="0"/>
        </a:p>
      </dsp:txBody>
      <dsp:txXfrm>
        <a:off x="38638" y="2214307"/>
        <a:ext cx="10438324" cy="714229"/>
      </dsp:txXfrm>
    </dsp:sp>
    <dsp:sp modelId="{35A5872D-C304-484F-B51A-A9044C4D2F03}">
      <dsp:nvSpPr>
        <dsp:cNvPr id="0" name=""/>
        <dsp:cNvSpPr/>
      </dsp:nvSpPr>
      <dsp:spPr>
        <a:xfrm>
          <a:off x="0" y="2967174"/>
          <a:ext cx="10515600" cy="129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41910" rIns="234696" bIns="41910" numCol="1" spcCol="1270" anchor="t" anchorCtr="0">
          <a:noAutofit/>
        </a:bodyPr>
        <a:lstStyle/>
        <a:p>
          <a:pPr marL="228600" lvl="1" indent="-228600" algn="l" defTabSz="1200150">
            <a:lnSpc>
              <a:spcPct val="90000"/>
            </a:lnSpc>
            <a:spcBef>
              <a:spcPct val="0"/>
            </a:spcBef>
            <a:spcAft>
              <a:spcPct val="15000"/>
            </a:spcAft>
            <a:buFontTx/>
            <a:buChar char="••"/>
          </a:pPr>
          <a:r>
            <a:rPr lang="en-US" sz="2600" kern="1200">
              <a:latin typeface="Calibri" panose="020F0502020204030204"/>
              <a:ea typeface="+mn-ea"/>
              <a:cs typeface="+mn-cs"/>
            </a:rPr>
            <a:t>Threat</a:t>
          </a:r>
        </a:p>
        <a:p>
          <a:pPr marL="228600" lvl="1" indent="-228600" algn="l" defTabSz="1200150">
            <a:lnSpc>
              <a:spcPct val="90000"/>
            </a:lnSpc>
            <a:spcBef>
              <a:spcPct val="0"/>
            </a:spcBef>
            <a:spcAft>
              <a:spcPct val="15000"/>
            </a:spcAft>
            <a:buFontTx/>
            <a:buChar char="••"/>
          </a:pPr>
          <a:r>
            <a:rPr lang="en-US" sz="2600" kern="1200"/>
            <a:t>Distortion of information</a:t>
          </a:r>
          <a:endParaRPr lang="en-US" sz="2600" kern="1200">
            <a:latin typeface="Calibri" panose="020F0502020204030204"/>
            <a:ea typeface="+mn-ea"/>
            <a:cs typeface="+mn-cs"/>
          </a:endParaRPr>
        </a:p>
        <a:p>
          <a:pPr marL="228600" lvl="1" indent="-228600" algn="l" defTabSz="1200150">
            <a:lnSpc>
              <a:spcPct val="90000"/>
            </a:lnSpc>
            <a:spcBef>
              <a:spcPct val="0"/>
            </a:spcBef>
            <a:spcAft>
              <a:spcPct val="15000"/>
            </a:spcAft>
            <a:buFontTx/>
            <a:buChar char="••"/>
          </a:pPr>
          <a:r>
            <a:rPr lang="en-US" sz="2600" kern="1200">
              <a:latin typeface="Calibri" panose="020F0502020204030204"/>
              <a:ea typeface="+mn-ea"/>
              <a:cs typeface="+mn-cs"/>
            </a:rPr>
            <a:t>Leaking</a:t>
          </a:r>
          <a:r>
            <a:rPr lang="en-US" sz="2600" kern="1200">
              <a:effectLst/>
              <a:latin typeface="Calibri" panose="020F0502020204030204" pitchFamily="34" charset="0"/>
            </a:rPr>
            <a:t> of information</a:t>
          </a:r>
          <a:endParaRPr lang="en-US" sz="2600" kern="1200">
            <a:latin typeface="Calibri" panose="020F0502020204030204"/>
            <a:ea typeface="+mn-ea"/>
            <a:cs typeface="+mn-cs"/>
          </a:endParaRPr>
        </a:p>
      </dsp:txBody>
      <dsp:txXfrm>
        <a:off x="0" y="2967174"/>
        <a:ext cx="10515600" cy="12978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77AAE0-F9C8-4859-8BB6-4F992E2D0676}">
      <dsp:nvSpPr>
        <dsp:cNvPr id="0" name=""/>
        <dsp:cNvSpPr/>
      </dsp:nvSpPr>
      <dsp:spPr>
        <a:xfrm>
          <a:off x="2884" y="0"/>
          <a:ext cx="5311389" cy="1791070"/>
        </a:xfrm>
        <a:prstGeom prst="chevron">
          <a:avLst>
            <a:gd name="adj" fmla="val 4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2ADFD0-842F-45E1-8C35-1A2B15DAA6BD}">
      <dsp:nvSpPr>
        <dsp:cNvPr id="0" name=""/>
        <dsp:cNvSpPr/>
      </dsp:nvSpPr>
      <dsp:spPr>
        <a:xfrm>
          <a:off x="1419255" y="447767"/>
          <a:ext cx="4485173" cy="179107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rtl="0">
            <a:lnSpc>
              <a:spcPct val="90000"/>
            </a:lnSpc>
            <a:spcBef>
              <a:spcPct val="0"/>
            </a:spcBef>
            <a:spcAft>
              <a:spcPct val="35000"/>
            </a:spcAft>
          </a:pPr>
          <a:r>
            <a:rPr lang="en-US" sz="3000" kern="1200" dirty="0"/>
            <a:t>Collaborate and co-create WITH the community</a:t>
          </a:r>
        </a:p>
      </dsp:txBody>
      <dsp:txXfrm>
        <a:off x="1471714" y="500226"/>
        <a:ext cx="4380255" cy="16861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6F63AA-239D-4015-B958-0C0C30278B5D}">
      <dsp:nvSpPr>
        <dsp:cNvPr id="0" name=""/>
        <dsp:cNvSpPr/>
      </dsp:nvSpPr>
      <dsp:spPr>
        <a:xfrm>
          <a:off x="843389" y="567226"/>
          <a:ext cx="899226" cy="899226"/>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84793E-A5A2-45C7-A9E9-2199A616158F}">
      <dsp:nvSpPr>
        <dsp:cNvPr id="0" name=""/>
        <dsp:cNvSpPr/>
      </dsp:nvSpPr>
      <dsp:spPr>
        <a:xfrm>
          <a:off x="8393" y="1627308"/>
          <a:ext cx="2569218" cy="505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b="1"/>
          </a:pPr>
          <a:r>
            <a:rPr lang="en-US" sz="1800" kern="1200" dirty="0"/>
            <a:t>ARC Atlanta, GA</a:t>
          </a:r>
        </a:p>
      </dsp:txBody>
      <dsp:txXfrm>
        <a:off x="8393" y="1627308"/>
        <a:ext cx="2569218" cy="505814"/>
      </dsp:txXfrm>
    </dsp:sp>
    <dsp:sp modelId="{D88881ED-2508-4ECD-A245-4C20FE38FD75}">
      <dsp:nvSpPr>
        <dsp:cNvPr id="0" name=""/>
        <dsp:cNvSpPr/>
      </dsp:nvSpPr>
      <dsp:spPr>
        <a:xfrm>
          <a:off x="467692" y="2396572"/>
          <a:ext cx="2569218" cy="21001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800100">
            <a:lnSpc>
              <a:spcPct val="90000"/>
            </a:lnSpc>
            <a:spcBef>
              <a:spcPct val="0"/>
            </a:spcBef>
            <a:spcAft>
              <a:spcPct val="35000"/>
            </a:spcAft>
            <a:buFont typeface="Arial" panose="020B0604020202020204" pitchFamily="34" charset="0"/>
            <a:buChar char="•"/>
          </a:pPr>
          <a:r>
            <a:rPr lang="en-US" sz="1800" kern="1200" dirty="0"/>
            <a:t>Focus Groups</a:t>
          </a:r>
        </a:p>
        <a:p>
          <a:pPr lvl="0" algn="l" defTabSz="800100">
            <a:lnSpc>
              <a:spcPct val="90000"/>
            </a:lnSpc>
            <a:spcBef>
              <a:spcPct val="0"/>
            </a:spcBef>
            <a:spcAft>
              <a:spcPct val="35000"/>
            </a:spcAft>
            <a:buFont typeface="Arial" panose="020B0604020202020204" pitchFamily="34" charset="0"/>
            <a:buChar char="•"/>
          </a:pPr>
          <a:r>
            <a:rPr lang="en-US" sz="1800" kern="1200" dirty="0"/>
            <a:t>Listening Sessions</a:t>
          </a:r>
        </a:p>
        <a:p>
          <a:pPr lvl="0" algn="l" defTabSz="800100">
            <a:lnSpc>
              <a:spcPct val="90000"/>
            </a:lnSpc>
            <a:spcBef>
              <a:spcPct val="0"/>
            </a:spcBef>
            <a:spcAft>
              <a:spcPct val="35000"/>
            </a:spcAft>
            <a:buFont typeface="Arial" panose="020B0604020202020204" pitchFamily="34" charset="0"/>
            <a:buChar char="•"/>
          </a:pPr>
          <a:r>
            <a:rPr lang="en-US" sz="1800" kern="1200" dirty="0"/>
            <a:t>Social Equity Advisory Committee</a:t>
          </a:r>
        </a:p>
      </dsp:txBody>
      <dsp:txXfrm>
        <a:off x="467692" y="2396572"/>
        <a:ext cx="2569218" cy="2100113"/>
      </dsp:txXfrm>
    </dsp:sp>
    <dsp:sp modelId="{5A77F9DE-74C1-43F0-A18F-1E6C4BBDE988}">
      <dsp:nvSpPr>
        <dsp:cNvPr id="0" name=""/>
        <dsp:cNvSpPr/>
      </dsp:nvSpPr>
      <dsp:spPr>
        <a:xfrm>
          <a:off x="3862221" y="567226"/>
          <a:ext cx="899226" cy="8992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A746F7-20BA-458E-B360-D23B05DEC4BA}">
      <dsp:nvSpPr>
        <dsp:cNvPr id="0" name=""/>
        <dsp:cNvSpPr/>
      </dsp:nvSpPr>
      <dsp:spPr>
        <a:xfrm>
          <a:off x="3027225" y="1627308"/>
          <a:ext cx="2569218" cy="505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b="1"/>
          </a:pPr>
          <a:r>
            <a:rPr lang="en-US" sz="1800" kern="1200"/>
            <a:t>Miami-Dade TPO</a:t>
          </a:r>
        </a:p>
      </dsp:txBody>
      <dsp:txXfrm>
        <a:off x="3027225" y="1627308"/>
        <a:ext cx="2569218" cy="505814"/>
      </dsp:txXfrm>
    </dsp:sp>
    <dsp:sp modelId="{DA8A7741-2CC9-4D9E-9AB3-5D23C0FAA49D}">
      <dsp:nvSpPr>
        <dsp:cNvPr id="0" name=""/>
        <dsp:cNvSpPr/>
      </dsp:nvSpPr>
      <dsp:spPr>
        <a:xfrm>
          <a:off x="3469285" y="2382018"/>
          <a:ext cx="2569218" cy="21001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800100">
            <a:lnSpc>
              <a:spcPct val="90000"/>
            </a:lnSpc>
            <a:spcBef>
              <a:spcPct val="0"/>
            </a:spcBef>
            <a:spcAft>
              <a:spcPct val="35000"/>
            </a:spcAft>
            <a:buFont typeface="Arial" panose="020B0604020202020204" pitchFamily="34" charset="0"/>
            <a:buChar char="•"/>
          </a:pPr>
          <a:r>
            <a:rPr lang="en-US" sz="1800" kern="1200" dirty="0"/>
            <a:t>Collaboration with community groups</a:t>
          </a:r>
        </a:p>
        <a:p>
          <a:pPr lvl="0" algn="l" defTabSz="800100">
            <a:lnSpc>
              <a:spcPct val="90000"/>
            </a:lnSpc>
            <a:spcBef>
              <a:spcPct val="0"/>
            </a:spcBef>
            <a:spcAft>
              <a:spcPct val="35000"/>
            </a:spcAft>
            <a:buFont typeface="Arial" panose="020B0604020202020204" pitchFamily="34" charset="0"/>
            <a:buChar char="•"/>
          </a:pPr>
          <a:r>
            <a:rPr lang="en-US" sz="1800" kern="1200" dirty="0"/>
            <a:t>Community Characteristics Project</a:t>
          </a:r>
        </a:p>
        <a:p>
          <a:pPr lvl="0" algn="l" defTabSz="800100">
            <a:lnSpc>
              <a:spcPct val="90000"/>
            </a:lnSpc>
            <a:spcBef>
              <a:spcPct val="0"/>
            </a:spcBef>
            <a:spcAft>
              <a:spcPct val="35000"/>
            </a:spcAft>
            <a:buFont typeface="Arial" panose="020B0604020202020204" pitchFamily="34" charset="0"/>
            <a:buChar char="•"/>
          </a:pPr>
          <a:r>
            <a:rPr lang="en-US" sz="1800" kern="1200" dirty="0"/>
            <a:t>Transportation Outreach Planner</a:t>
          </a:r>
        </a:p>
      </dsp:txBody>
      <dsp:txXfrm>
        <a:off x="3469285" y="2382018"/>
        <a:ext cx="2569218" cy="2100113"/>
      </dsp:txXfrm>
    </dsp:sp>
    <dsp:sp modelId="{9B82CC14-CED8-42FE-8B14-0E18CB5E9363}">
      <dsp:nvSpPr>
        <dsp:cNvPr id="0" name=""/>
        <dsp:cNvSpPr/>
      </dsp:nvSpPr>
      <dsp:spPr>
        <a:xfrm>
          <a:off x="6881053" y="510383"/>
          <a:ext cx="899226" cy="899226"/>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1F13AF-4EA4-4E21-BDAC-E732344BC320}">
      <dsp:nvSpPr>
        <dsp:cNvPr id="0" name=""/>
        <dsp:cNvSpPr/>
      </dsp:nvSpPr>
      <dsp:spPr>
        <a:xfrm>
          <a:off x="6046057" y="1575354"/>
          <a:ext cx="2569218" cy="505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b="1"/>
          </a:pPr>
          <a:r>
            <a:rPr lang="en-US" sz="1800" kern="1200"/>
            <a:t>MTC San Francisco, CA </a:t>
          </a:r>
        </a:p>
      </dsp:txBody>
      <dsp:txXfrm>
        <a:off x="6046057" y="1575354"/>
        <a:ext cx="2569218" cy="505814"/>
      </dsp:txXfrm>
    </dsp:sp>
    <dsp:sp modelId="{B89BAC5B-E106-4533-9ABB-5DAC538ECBFF}">
      <dsp:nvSpPr>
        <dsp:cNvPr id="0" name=""/>
        <dsp:cNvSpPr/>
      </dsp:nvSpPr>
      <dsp:spPr>
        <a:xfrm>
          <a:off x="6259970" y="2375789"/>
          <a:ext cx="2569218" cy="22066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800100">
            <a:lnSpc>
              <a:spcPct val="90000"/>
            </a:lnSpc>
            <a:spcBef>
              <a:spcPct val="0"/>
            </a:spcBef>
            <a:spcAft>
              <a:spcPct val="35000"/>
            </a:spcAft>
          </a:pPr>
          <a:r>
            <a:rPr lang="en-US" sz="1800" kern="1200" dirty="0"/>
            <a:t>Regional equity working group</a:t>
          </a:r>
        </a:p>
        <a:p>
          <a:pPr lvl="0" algn="l" defTabSz="800100">
            <a:lnSpc>
              <a:spcPct val="90000"/>
            </a:lnSpc>
            <a:spcBef>
              <a:spcPct val="0"/>
            </a:spcBef>
            <a:spcAft>
              <a:spcPct val="35000"/>
            </a:spcAft>
          </a:pPr>
          <a:r>
            <a:rPr lang="en-US" sz="1800" kern="1200" dirty="0"/>
            <a:t>Community Based Transportation Planning program (CBTP)</a:t>
          </a:r>
        </a:p>
        <a:p>
          <a:pPr lvl="0" algn="l" defTabSz="800100">
            <a:lnSpc>
              <a:spcPct val="90000"/>
            </a:lnSpc>
            <a:spcBef>
              <a:spcPct val="0"/>
            </a:spcBef>
            <a:spcAft>
              <a:spcPct val="35000"/>
            </a:spcAft>
          </a:pPr>
          <a:r>
            <a:rPr lang="en-US" sz="1800" kern="1200" dirty="0"/>
            <a:t>Earmarks funds for communities to identify needs and fund projects</a:t>
          </a:r>
        </a:p>
      </dsp:txBody>
      <dsp:txXfrm>
        <a:off x="6259970" y="2375789"/>
        <a:ext cx="2569218" cy="2206636"/>
      </dsp:txXfrm>
    </dsp:sp>
    <dsp:sp modelId="{5C546955-99C3-47F3-89C7-A3FC2774A6BB}">
      <dsp:nvSpPr>
        <dsp:cNvPr id="0" name=""/>
        <dsp:cNvSpPr/>
      </dsp:nvSpPr>
      <dsp:spPr>
        <a:xfrm>
          <a:off x="9899885" y="510383"/>
          <a:ext cx="899226" cy="899226"/>
        </a:xfrm>
        <a:prstGeom prst="rect">
          <a:avLst/>
        </a:prstGeom>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668EFF3-947D-43B0-93B7-22AD21474B38}">
      <dsp:nvSpPr>
        <dsp:cNvPr id="0" name=""/>
        <dsp:cNvSpPr/>
      </dsp:nvSpPr>
      <dsp:spPr>
        <a:xfrm>
          <a:off x="9064889" y="1575354"/>
          <a:ext cx="2569218" cy="505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b="1"/>
          </a:pPr>
          <a:r>
            <a:rPr lang="en-US" sz="1800" kern="1200" dirty="0"/>
            <a:t>Community Transportation Equity Dialogues (SKEO)</a:t>
          </a:r>
        </a:p>
      </dsp:txBody>
      <dsp:txXfrm>
        <a:off x="9064889" y="1575354"/>
        <a:ext cx="2569218" cy="505814"/>
      </dsp:txXfrm>
    </dsp:sp>
    <dsp:sp modelId="{003A6A8F-9A4E-4E57-8C69-C1962FAA9BFC}">
      <dsp:nvSpPr>
        <dsp:cNvPr id="0" name=""/>
        <dsp:cNvSpPr/>
      </dsp:nvSpPr>
      <dsp:spPr>
        <a:xfrm>
          <a:off x="9085190" y="2390287"/>
          <a:ext cx="2557311" cy="22066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l" defTabSz="800100">
            <a:lnSpc>
              <a:spcPct val="90000"/>
            </a:lnSpc>
            <a:spcBef>
              <a:spcPct val="0"/>
            </a:spcBef>
            <a:spcAft>
              <a:spcPct val="35000"/>
            </a:spcAft>
            <a:buFont typeface="Arial" panose="020B0604020202020204" pitchFamily="34" charset="0"/>
            <a:buChar char="•"/>
          </a:pPr>
          <a:r>
            <a:rPr lang="en-US" sz="1800" kern="1200" dirty="0"/>
            <a:t>Historic and current MPO/community relationship</a:t>
          </a:r>
        </a:p>
        <a:p>
          <a:pPr lvl="0" algn="l" defTabSz="800100">
            <a:lnSpc>
              <a:spcPct val="90000"/>
            </a:lnSpc>
            <a:spcBef>
              <a:spcPct val="0"/>
            </a:spcBef>
            <a:spcAft>
              <a:spcPct val="35000"/>
            </a:spcAft>
            <a:buFont typeface="Arial" panose="020B0604020202020204" pitchFamily="34" charset="0"/>
            <a:buChar char="•"/>
          </a:pPr>
          <a:r>
            <a:rPr lang="en-US" sz="1800" kern="1200" dirty="0"/>
            <a:t>Explore equity concepts, framework for engagement</a:t>
          </a:r>
        </a:p>
        <a:p>
          <a:pPr lvl="0" algn="l" defTabSz="800100">
            <a:lnSpc>
              <a:spcPct val="90000"/>
            </a:lnSpc>
            <a:spcBef>
              <a:spcPct val="0"/>
            </a:spcBef>
            <a:spcAft>
              <a:spcPct val="35000"/>
            </a:spcAft>
            <a:buFont typeface="Arial" panose="020B0604020202020204" pitchFamily="34" charset="0"/>
            <a:buChar char="•"/>
          </a:pPr>
          <a:r>
            <a:rPr lang="en-US" sz="1800" kern="1200" dirty="0"/>
            <a:t>Building capacity to engage</a:t>
          </a:r>
        </a:p>
      </dsp:txBody>
      <dsp:txXfrm>
        <a:off x="9085190" y="2390287"/>
        <a:ext cx="2557311" cy="220663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065B8-347B-4FD8-9057-67879B134BF1}" type="datetimeFigureOut">
              <a:rPr lang="en-US" smtClean="0"/>
              <a:t>5/31/2022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E1F9E-0D63-4D4E-8D91-AFCB40222A72}" type="slidenum">
              <a:rPr lang="en-US" smtClean="0"/>
              <a:t>‹#›</a:t>
            </a:fld>
            <a:endParaRPr lang="en-US"/>
          </a:p>
        </p:txBody>
      </p:sp>
    </p:spTree>
    <p:extLst>
      <p:ext uri="{BB962C8B-B14F-4D97-AF65-F5344CB8AC3E}">
        <p14:creationId xmlns:p14="http://schemas.microsoft.com/office/powerpoint/2010/main" val="1536276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i.org/10.1080/01944366508978187"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i.org/10.1080/0194436650897818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artsintransit.org/program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i.org/10.1080/01944367908976965"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ctb.ku.edu/en"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implicit.harvard.edu/implicit/takeatest.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ivilrightsteaching.org/desegregation/transportation-protes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history.com/topics/us-states/north-carolina" TargetMode="External"/><Relationship Id="rId3" Type="http://schemas.openxmlformats.org/officeDocument/2006/relationships/hyperlink" Target="https://www.history.com/topics/us-states/washington-dc" TargetMode="External"/><Relationship Id="rId7" Type="http://schemas.openxmlformats.org/officeDocument/2006/relationships/hyperlink" Target="https://www.history.com/topics/us-states/virginia"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www.history.com/topics/black-history/brown-v-board-of-education-of-topeka" TargetMode="External"/><Relationship Id="rId5" Type="http://schemas.openxmlformats.org/officeDocument/2006/relationships/hyperlink" Target="https://www.history.com/topics/us-states/louisiana" TargetMode="External"/><Relationship Id="rId10" Type="http://schemas.openxmlformats.org/officeDocument/2006/relationships/hyperlink" Target="https://www.history.com/topics/us-states/georgia" TargetMode="External"/><Relationship Id="rId4" Type="http://schemas.openxmlformats.org/officeDocument/2006/relationships/hyperlink" Target="https://www.history.com/topics/new-orleans" TargetMode="External"/><Relationship Id="rId9" Type="http://schemas.openxmlformats.org/officeDocument/2006/relationships/hyperlink" Target="https://www.history.com/topics/us-states/south-carolina"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1</a:t>
            </a:fld>
            <a:endParaRPr lang="en-US"/>
          </a:p>
        </p:txBody>
      </p:sp>
    </p:spTree>
    <p:extLst>
      <p:ext uri="{BB962C8B-B14F-4D97-AF65-F5344CB8AC3E}">
        <p14:creationId xmlns:p14="http://schemas.microsoft.com/office/powerpoint/2010/main" val="4034097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Justice40 is the latest initiative and is linked to transportation equity. </a:t>
            </a:r>
          </a:p>
          <a:p>
            <a:endParaRPr lang="en-US" dirty="0"/>
          </a:p>
          <a:p>
            <a:r>
              <a:rPr lang="en-US" dirty="0"/>
              <a:t>References: </a:t>
            </a:r>
          </a:p>
          <a:p>
            <a:r>
              <a:rPr lang="en-US" dirty="0"/>
              <a:t>Interim Implementation Guidance for the Justice40 Initiative:</a:t>
            </a:r>
            <a:r>
              <a:rPr lang="en-US" baseline="0" dirty="0"/>
              <a:t> </a:t>
            </a:r>
            <a:r>
              <a:rPr lang="en-US" dirty="0"/>
              <a:t>https://www.whitehouse.gov/wp-content/uploads/2021/07/M-21-28.pdf</a:t>
            </a:r>
          </a:p>
          <a:p>
            <a:endParaRPr lang="en-US" dirty="0"/>
          </a:p>
          <a:p>
            <a:r>
              <a:rPr lang="en-US" dirty="0"/>
              <a:t>Justice40 Initiative:</a:t>
            </a:r>
            <a:r>
              <a:rPr lang="en-US" baseline="0" dirty="0"/>
              <a:t> </a:t>
            </a:r>
            <a:r>
              <a:rPr lang="en-US" dirty="0"/>
              <a:t>https://www.transportation.gov/equity-Justice40</a:t>
            </a:r>
          </a:p>
          <a:p>
            <a:endParaRPr lang="en-US" dirty="0"/>
          </a:p>
          <a:p>
            <a:r>
              <a:rPr lang="en-US" dirty="0"/>
              <a:t>Request for Information on Transportation Data and Assessment Methods: https://www.transportation.gov/equity-RFI</a:t>
            </a:r>
          </a:p>
          <a:p>
            <a:endParaRPr lang="en-US" dirty="0"/>
          </a:p>
          <a:p>
            <a:r>
              <a:rPr lang="en-US" dirty="0"/>
              <a:t>Summary of Public Comments Received on the Department of Transportation’s Request for Information on Transportation Equity Data: https://www.transportation.gov/sites/dot.gov/files/2021-11/Summary%20of%20Public%20Comments%20DOT%20Equity%20RFI.pdf</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EO 13985, Advancing Racial Equity and Support for Underserved Communities Through the Federal Government:</a:t>
            </a:r>
            <a:r>
              <a:rPr lang="en-US" dirty="0"/>
              <a:t> https://www.federalregister.gov/documents/2021/01/25/2021-01753/advancing-racial-equity-and-support-for-underserved-communities-through-the-federal-government</a:t>
            </a:r>
          </a:p>
          <a:p>
            <a:endParaRPr lang="en-US" dirty="0"/>
          </a:p>
          <a:p>
            <a:r>
              <a:rPr lang="en-US" dirty="0"/>
              <a:t>EO 14008, </a:t>
            </a:r>
            <a:r>
              <a:rPr lang="en-US" baseline="0" dirty="0"/>
              <a:t>Tackling the Climate Crisis at Home and Abroad: https://www.whitehouse.gov/briefing-room/presidential-actions/2021/01/27/executive-order-on-tackling-the-climate-crisis-at-home-and-abroad/ </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10</a:t>
            </a:fld>
            <a:endParaRPr lang="en-US"/>
          </a:p>
        </p:txBody>
      </p:sp>
    </p:spTree>
    <p:extLst>
      <p:ext uri="{BB962C8B-B14F-4D97-AF65-F5344CB8AC3E}">
        <p14:creationId xmlns:p14="http://schemas.microsoft.com/office/powerpoint/2010/main" val="4231496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11</a:t>
            </a:fld>
            <a:endParaRPr lang="en-US"/>
          </a:p>
        </p:txBody>
      </p:sp>
    </p:spTree>
    <p:extLst>
      <p:ext uri="{BB962C8B-B14F-4D97-AF65-F5344CB8AC3E}">
        <p14:creationId xmlns:p14="http://schemas.microsoft.com/office/powerpoint/2010/main" val="2179315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a:t>
            </a:r>
            <a:r>
              <a:rPr lang="en-US" sz="1200" b="0" i="0" kern="1200" dirty="0">
                <a:solidFill>
                  <a:schemeClr val="tx1"/>
                </a:solidFill>
                <a:effectLst/>
                <a:latin typeface="+mn-lt"/>
                <a:ea typeface="+mn-ea"/>
                <a:cs typeface="+mn-cs"/>
              </a:rPr>
              <a:t>Advocacy planning is a pluralistic and inclusive planning theory where planners seek to represent the interests of various groups within society.</a:t>
            </a:r>
            <a:r>
              <a:rPr lang="en-US" dirty="0"/>
              <a:t> Plural planning is </a:t>
            </a:r>
            <a:r>
              <a:rPr lang="en-US" dirty="0">
                <a:latin typeface="Calibri" panose="020F0502020204030204" pitchFamily="34" charset="0"/>
              </a:rPr>
              <a:t>a</a:t>
            </a:r>
            <a:r>
              <a:rPr lang="en-US" dirty="0">
                <a:effectLst/>
                <a:latin typeface="Calibri" panose="020F0502020204030204" pitchFamily="34" charset="0"/>
              </a:rPr>
              <a:t> means for professional support for competing claims about how the community should develop. </a:t>
            </a:r>
          </a:p>
          <a:p>
            <a:endParaRPr lang="en-US" dirty="0">
              <a:effectLst/>
              <a:latin typeface="Calibri" panose="020F0502020204030204" pitchFamily="34" charset="0"/>
            </a:endParaRPr>
          </a:p>
          <a:p>
            <a:r>
              <a:rPr lang="en-US" dirty="0">
                <a:effectLst/>
                <a:latin typeface="Calibri" panose="020F0502020204030204" pitchFamily="34" charset="0"/>
              </a:rPr>
              <a:t>Talking</a:t>
            </a:r>
            <a:r>
              <a:rPr lang="en-US" baseline="0" dirty="0">
                <a:effectLst/>
                <a:latin typeface="Calibri" panose="020F0502020204030204" pitchFamily="34" charset="0"/>
              </a:rPr>
              <a:t> points:</a:t>
            </a:r>
            <a:endParaRPr lang="en-US" dirty="0">
              <a:effectLst/>
              <a:latin typeface="Calibri" panose="020F0502020204030204" pitchFamily="34" charset="0"/>
            </a:endParaRPr>
          </a:p>
          <a:p>
            <a:r>
              <a:rPr lang="en-US" dirty="0">
                <a:effectLst/>
                <a:latin typeface="Calibri" panose="020F0502020204030204" pitchFamily="34" charset="0"/>
              </a:rPr>
              <a:t>Special interest groups may include</a:t>
            </a:r>
            <a:r>
              <a:rPr lang="en-US" baseline="0" dirty="0">
                <a:effectLst/>
                <a:latin typeface="Calibri" panose="020F0502020204030204" pitchFamily="34" charset="0"/>
              </a:rPr>
              <a:t> </a:t>
            </a:r>
            <a:r>
              <a:rPr lang="x-none" sz="1200" dirty="0"/>
              <a:t>chambers of commerce, real estate boards, labor organizations, pro- and anti-civil rights groups, anti-poverty concils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Proponents of plans and as hoc protest associations include </a:t>
            </a:r>
            <a:r>
              <a:rPr lang="x-none" sz="1200" dirty="0"/>
              <a:t>neighborhood association formed in opposition to proposed policy/plan</a:t>
            </a:r>
            <a:endParaRPr lang="en-US" sz="1200" dirty="0"/>
          </a:p>
          <a:p>
            <a:endParaRPr lang="en-US" dirty="0"/>
          </a:p>
          <a:p>
            <a:r>
              <a:rPr lang="en-US" dirty="0"/>
              <a:t>Reference: </a:t>
            </a:r>
          </a:p>
          <a:p>
            <a:r>
              <a:rPr lang="en-US" b="0" i="0" dirty="0">
                <a:solidFill>
                  <a:srgbClr val="333333"/>
                </a:solidFill>
                <a:effectLst/>
                <a:latin typeface="Open Sans"/>
              </a:rPr>
              <a:t>Davidoff, P. (1965) Advocacy and pluralism in planning, Journal of the American Institute of Planners, 31:4, 331-338, DOI: </a:t>
            </a:r>
            <a:r>
              <a:rPr lang="en-US" b="0" i="0" u="sng" dirty="0">
                <a:solidFill>
                  <a:srgbClr val="333333"/>
                </a:solidFill>
                <a:effectLst/>
                <a:latin typeface="Open Sans"/>
                <a:hlinkClick r:id="rId3"/>
              </a:rPr>
              <a:t>10.1080/01944366508978187</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12</a:t>
            </a:fld>
            <a:endParaRPr lang="en-US"/>
          </a:p>
        </p:txBody>
      </p:sp>
    </p:spTree>
    <p:extLst>
      <p:ext uri="{BB962C8B-B14F-4D97-AF65-F5344CB8AC3E}">
        <p14:creationId xmlns:p14="http://schemas.microsoft.com/office/powerpoint/2010/main" val="4068774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a:t>
            </a:r>
          </a:p>
          <a:p>
            <a:r>
              <a:rPr lang="en-US" dirty="0"/>
              <a:t>1. Advocacy of alternative plans (process, shown in the diagram)</a:t>
            </a:r>
          </a:p>
          <a:p>
            <a:pPr marL="0" marR="0">
              <a:spcBef>
                <a:spcPts val="0"/>
              </a:spcBef>
              <a:spcAft>
                <a:spcPts val="0"/>
              </a:spcAft>
            </a:pPr>
            <a:r>
              <a:rPr lang="en-US" sz="1200" dirty="0"/>
              <a:t>2. Advocacy planner: </a:t>
            </a:r>
          </a:p>
          <a:p>
            <a:pPr marR="0">
              <a:spcBef>
                <a:spcPts val="0"/>
              </a:spcBef>
              <a:spcAft>
                <a:spcPts val="0"/>
              </a:spcAft>
              <a:buFontTx/>
              <a:buChar char="-"/>
            </a:pPr>
            <a:r>
              <a:rPr lang="en-US" sz="1200" dirty="0">
                <a:effectLst/>
                <a:latin typeface="Calibri" panose="020F0502020204030204" pitchFamily="34" charset="0"/>
              </a:rPr>
              <a:t>Critic of opposition plans - legal technique of cross-examination</a:t>
            </a:r>
          </a:p>
          <a:p>
            <a:pPr marR="0">
              <a:spcBef>
                <a:spcPts val="0"/>
              </a:spcBef>
              <a:spcAft>
                <a:spcPts val="0"/>
              </a:spcAft>
              <a:buFontTx/>
              <a:buChar char="-"/>
            </a:pPr>
            <a:r>
              <a:rPr lang="en-US" sz="1200" dirty="0">
                <a:latin typeface="Calibri" panose="020F0502020204030204" pitchFamily="34" charset="0"/>
              </a:rPr>
              <a:t>E</a:t>
            </a:r>
            <a:r>
              <a:rPr lang="en-US" sz="1200" dirty="0">
                <a:effectLst/>
                <a:latin typeface="Calibri" panose="020F0502020204030204" pitchFamily="34" charset="0"/>
              </a:rPr>
              <a:t>ducational -</a:t>
            </a:r>
            <a:r>
              <a:rPr lang="en-US" sz="1200" baseline="0" dirty="0">
                <a:effectLst/>
                <a:latin typeface="Calibri" panose="020F0502020204030204" pitchFamily="34" charset="0"/>
              </a:rPr>
              <a:t> </a:t>
            </a:r>
            <a:r>
              <a:rPr lang="en-US" sz="1200" dirty="0">
                <a:effectLst/>
                <a:latin typeface="Calibri" panose="020F0502020204030204" pitchFamily="34" charset="0"/>
              </a:rPr>
              <a:t>informing other groups, including public agencies, of the conditions, problems, and outlook of the group he/she represented; informing clients of their rights under planning and renewal laws</a:t>
            </a:r>
            <a:endParaRPr lang="en-US" dirty="0"/>
          </a:p>
          <a:p>
            <a:endParaRPr lang="en-US" dirty="0"/>
          </a:p>
          <a:p>
            <a:r>
              <a:rPr lang="en-US" dirty="0"/>
              <a:t>References:</a:t>
            </a:r>
          </a:p>
          <a:p>
            <a:r>
              <a:rPr lang="en-US" b="0" i="0" dirty="0">
                <a:solidFill>
                  <a:srgbClr val="333333"/>
                </a:solidFill>
                <a:effectLst/>
                <a:latin typeface="Open Sans"/>
              </a:rPr>
              <a:t>Davidoff, P. (1965) Advocacy and pluralism in planning, Journal of the American Institute of Planners, 31:4, 331-338, DOI: </a:t>
            </a:r>
            <a:r>
              <a:rPr lang="en-US" b="0" i="0" u="sng" dirty="0">
                <a:solidFill>
                  <a:srgbClr val="333333"/>
                </a:solidFill>
                <a:effectLst/>
                <a:latin typeface="Open Sans"/>
                <a:hlinkClick r:id="rId3"/>
              </a:rPr>
              <a:t>10.1080/01944366508978187</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13</a:t>
            </a:fld>
            <a:endParaRPr lang="en-US"/>
          </a:p>
        </p:txBody>
      </p:sp>
    </p:spTree>
    <p:extLst>
      <p:ext uri="{BB962C8B-B14F-4D97-AF65-F5344CB8AC3E}">
        <p14:creationId xmlns:p14="http://schemas.microsoft.com/office/powerpoint/2010/main" val="3718269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roles of people for mobility justice</a:t>
            </a:r>
            <a:r>
              <a:rPr lang="en-US" baseline="0" dirty="0"/>
              <a:t> includes educating, facilitating, and advocating for freedom and resources to move in public space with love and dignity</a:t>
            </a:r>
          </a:p>
          <a:p>
            <a:endParaRPr lang="en-US" dirty="0"/>
          </a:p>
          <a:p>
            <a:r>
              <a:rPr lang="en-US" dirty="0"/>
              <a:t>Talking points: </a:t>
            </a:r>
          </a:p>
          <a:p>
            <a:pPr marL="228600" indent="-228600">
              <a:buAutoNum type="arabicPeriod"/>
            </a:pPr>
            <a:r>
              <a:rPr lang="en-US" dirty="0"/>
              <a:t>As educators: PMJ </a:t>
            </a:r>
            <a:r>
              <a:rPr lang="en-US" sz="1200" b="0" i="0" kern="1200" dirty="0">
                <a:solidFill>
                  <a:schemeClr val="tx1"/>
                </a:solidFill>
                <a:effectLst/>
                <a:latin typeface="+mn-lt"/>
                <a:ea typeface="+mn-ea"/>
                <a:cs typeface="+mn-cs"/>
              </a:rPr>
              <a:t>act as bridges that connect community expertise with urban planning and policy advocacy through professional development activities with a range of audiences. </a:t>
            </a:r>
          </a:p>
          <a:p>
            <a:pPr marL="228600" indent="-228600">
              <a:buAutoNum type="arabicPeriod"/>
            </a:pPr>
            <a:r>
              <a:rPr lang="en-US" sz="1200" b="0" i="0" kern="1200" dirty="0">
                <a:solidFill>
                  <a:schemeClr val="tx1"/>
                </a:solidFill>
                <a:effectLst/>
                <a:latin typeface="+mn-lt"/>
                <a:ea typeface="+mn-ea"/>
                <a:cs typeface="+mn-cs"/>
              </a:rPr>
              <a:t>As facilitators: PMJ create safe learning environments where diverse, rooted communities can come together to build consciousness around mobility justice. </a:t>
            </a:r>
          </a:p>
          <a:p>
            <a:pPr marL="228600" indent="-228600">
              <a:buAutoNum type="arabicPeriod"/>
            </a:pPr>
            <a:r>
              <a:rPr lang="en-US" sz="1200" b="0" i="0" kern="1200" dirty="0">
                <a:solidFill>
                  <a:schemeClr val="tx1"/>
                </a:solidFill>
                <a:effectLst/>
                <a:latin typeface="+mn-lt"/>
                <a:ea typeface="+mn-ea"/>
                <a:cs typeface="+mn-cs"/>
              </a:rPr>
              <a:t>As advocates: PMJ build champions for mobility justice within transportation equity policy and planning. </a:t>
            </a:r>
            <a:endParaRPr lang="en-US" dirty="0"/>
          </a:p>
          <a:p>
            <a:endParaRPr lang="en-US" dirty="0"/>
          </a:p>
          <a:p>
            <a:r>
              <a:rPr lang="en-US" dirty="0"/>
              <a:t>References: </a:t>
            </a:r>
          </a:p>
          <a:p>
            <a:r>
              <a:rPr lang="en-US" dirty="0"/>
              <a:t>People</a:t>
            </a:r>
            <a:r>
              <a:rPr lang="en-US" baseline="0" dirty="0"/>
              <a:t> for Mobility Justice. (n.d.). Mission &amp; vision. </a:t>
            </a:r>
            <a:r>
              <a:rPr lang="en-US" dirty="0"/>
              <a:t>https://www.peopleformobilityjustice.org/mission</a:t>
            </a:r>
          </a:p>
          <a:p>
            <a:endParaRPr lang="en-US" dirty="0"/>
          </a:p>
          <a:p>
            <a:r>
              <a:rPr lang="en-US" dirty="0"/>
              <a:t>People</a:t>
            </a:r>
            <a:r>
              <a:rPr lang="en-US" baseline="0" dirty="0"/>
              <a:t> for Mobility Justice. (n.d.). Our </a:t>
            </a:r>
            <a:r>
              <a:rPr lang="en-US" baseline="0" dirty="0" err="1"/>
              <a:t>roots.</a:t>
            </a:r>
            <a:r>
              <a:rPr lang="en-US" dirty="0" err="1"/>
              <a:t>https</a:t>
            </a:r>
            <a:r>
              <a:rPr lang="en-US" dirty="0"/>
              <a:t>://www.peopleformobilityjustice.org/about-us</a:t>
            </a:r>
          </a:p>
        </p:txBody>
      </p:sp>
      <p:sp>
        <p:nvSpPr>
          <p:cNvPr id="4" name="Slide Number Placeholder 3"/>
          <p:cNvSpPr>
            <a:spLocks noGrp="1"/>
          </p:cNvSpPr>
          <p:nvPr>
            <p:ph type="sldNum" sz="quarter" idx="5"/>
          </p:nvPr>
        </p:nvSpPr>
        <p:spPr/>
        <p:txBody>
          <a:bodyPr/>
          <a:lstStyle/>
          <a:p>
            <a:fld id="{F8AE1F9E-0D63-4D4E-8D91-AFCB40222A72}" type="slidenum">
              <a:rPr lang="en-US" smtClean="0"/>
              <a:t>14</a:t>
            </a:fld>
            <a:endParaRPr lang="en-US"/>
          </a:p>
        </p:txBody>
      </p:sp>
    </p:spTree>
    <p:extLst>
      <p:ext uri="{BB962C8B-B14F-4D97-AF65-F5344CB8AC3E}">
        <p14:creationId xmlns:p14="http://schemas.microsoft.com/office/powerpoint/2010/main" val="879062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a:t>
            </a:r>
            <a:r>
              <a:rPr lang="en-US" baseline="0" dirty="0"/>
              <a:t> </a:t>
            </a:r>
            <a:r>
              <a:rPr lang="en-US" dirty="0"/>
              <a:t>Sherry R. </a:t>
            </a:r>
            <a:r>
              <a:rPr lang="en-US" dirty="0" err="1"/>
              <a:t>Arnstein</a:t>
            </a:r>
            <a:r>
              <a:rPr lang="en-US" dirty="0"/>
              <a:t> (1969) developed a typology of citizen participation using examples from three federal social programs: urban renewal, antipoverty, and Model Cities.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Citizen participation: have-nots can induce significant social reform which enables them to share in the benefits of the affluent society.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Empty ritual vs. benefit: participation without redistribution of power is an empty and frustrating process for the powerless.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Arnstein</a:t>
            </a:r>
            <a:r>
              <a:rPr lang="en-US" dirty="0"/>
              <a:t>, S. R. (1969) A Ladder Of Citizen Participation, Journal of the American Institute of Planners, 35:4, 216-224, DOI: 10.1080/01944366908977225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Citizen’s Handbook. (n.d.) </a:t>
            </a:r>
            <a:r>
              <a:rPr lang="en-US" baseline="0" dirty="0" err="1"/>
              <a:t>Arnstein's</a:t>
            </a:r>
            <a:r>
              <a:rPr lang="en-US" baseline="0" dirty="0"/>
              <a:t> Ladder of Citizen Participation</a:t>
            </a:r>
            <a:r>
              <a:rPr lang="en-US" baseline="0"/>
              <a:t>. https</a:t>
            </a:r>
            <a:r>
              <a:rPr lang="en-US" baseline="0" dirty="0"/>
              <a:t>://www.citizenshandbook.org/arnsteinsladder.html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15</a:t>
            </a:fld>
            <a:endParaRPr lang="en-US"/>
          </a:p>
        </p:txBody>
      </p:sp>
    </p:spTree>
    <p:extLst>
      <p:ext uri="{BB962C8B-B14F-4D97-AF65-F5344CB8AC3E}">
        <p14:creationId xmlns:p14="http://schemas.microsoft.com/office/powerpoint/2010/main" val="3146390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a:t>
            </a:r>
            <a:r>
              <a:rPr lang="zh-CN" altLang="en-US" dirty="0"/>
              <a:t> </a:t>
            </a:r>
            <a:r>
              <a:rPr lang="en-US" altLang="zh-CN" dirty="0"/>
              <a:t>message: </a:t>
            </a:r>
            <a:r>
              <a:rPr lang="en-US" sz="1200" kern="1200" dirty="0">
                <a:solidFill>
                  <a:schemeClr val="tx1"/>
                </a:solidFill>
                <a:effectLst/>
                <a:latin typeface="+mn-lt"/>
                <a:ea typeface="+mn-ea"/>
                <a:cs typeface="+mn-cs"/>
              </a:rPr>
              <a:t>Storytelling is a powerful way to exchange knowledge and overcome barriers within community members. </a:t>
            </a:r>
            <a:endParaRPr lang="en-US" dirty="0"/>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community development processes, sharing stories or experiences can build trust, cultivates norms, and generates emotional connections.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Prasetyo</a:t>
            </a:r>
            <a:r>
              <a:rPr lang="en-US" sz="1200" b="0" i="0" kern="1200" dirty="0">
                <a:solidFill>
                  <a:schemeClr val="tx1"/>
                </a:solidFill>
                <a:effectLst/>
                <a:latin typeface="+mn-lt"/>
                <a:ea typeface="+mn-ea"/>
                <a:cs typeface="+mn-cs"/>
              </a:rPr>
              <a:t>, 2017</a:t>
            </a:r>
            <a:r>
              <a:rPr lang="en-US" sz="1200" kern="1200" dirty="0">
                <a:solidFill>
                  <a:schemeClr val="tx1"/>
                </a:solidFill>
                <a:effectLst/>
                <a:latin typeface="+mn-lt"/>
                <a:ea typeface="+mn-ea"/>
                <a:cs typeface="+mn-cs"/>
              </a:rPr>
              <a:t>)</a:t>
            </a:r>
            <a:endParaRPr lang="en-US" dirty="0"/>
          </a:p>
          <a:p>
            <a:endParaRPr lang="en-US" dirty="0"/>
          </a:p>
          <a:p>
            <a:r>
              <a:rPr lang="en-US" dirty="0"/>
              <a:t>Reference: </a:t>
            </a:r>
          </a:p>
          <a:p>
            <a:r>
              <a:rPr lang="en-US" sz="1200" b="0" i="0" kern="1200" dirty="0" err="1">
                <a:solidFill>
                  <a:schemeClr val="tx1"/>
                </a:solidFill>
                <a:effectLst/>
                <a:latin typeface="+mn-lt"/>
                <a:ea typeface="+mn-ea"/>
                <a:cs typeface="+mn-cs"/>
              </a:rPr>
              <a:t>Mandelbaum</a:t>
            </a:r>
            <a:r>
              <a:rPr lang="en-US" sz="1200" b="0" i="0" kern="1200" dirty="0">
                <a:solidFill>
                  <a:schemeClr val="tx1"/>
                </a:solidFill>
                <a:effectLst/>
                <a:latin typeface="+mn-lt"/>
                <a:ea typeface="+mn-ea"/>
                <a:cs typeface="+mn-cs"/>
              </a:rPr>
              <a:t>, S. J. (1991). Telling Stories. Journal of Planning Education and Research, 10(3), 209–214. https://doi.org/10.1177/0739456X9101000308</a:t>
            </a:r>
          </a:p>
        </p:txBody>
      </p:sp>
      <p:sp>
        <p:nvSpPr>
          <p:cNvPr id="4" name="Slide Number Placeholder 3"/>
          <p:cNvSpPr>
            <a:spLocks noGrp="1"/>
          </p:cNvSpPr>
          <p:nvPr>
            <p:ph type="sldNum" sz="quarter" idx="5"/>
          </p:nvPr>
        </p:nvSpPr>
        <p:spPr/>
        <p:txBody>
          <a:bodyPr/>
          <a:lstStyle/>
          <a:p>
            <a:fld id="{F8AE1F9E-0D63-4D4E-8D91-AFCB40222A72}" type="slidenum">
              <a:rPr lang="en-US" smtClean="0"/>
              <a:t>16</a:t>
            </a:fld>
            <a:endParaRPr lang="en-US"/>
          </a:p>
        </p:txBody>
      </p:sp>
    </p:spTree>
    <p:extLst>
      <p:ext uri="{BB962C8B-B14F-4D97-AF65-F5344CB8AC3E}">
        <p14:creationId xmlns:p14="http://schemas.microsoft.com/office/powerpoint/2010/main" val="1610728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Arts in Transit is based</a:t>
            </a:r>
            <a:r>
              <a:rPr lang="en-US" baseline="0" dirty="0"/>
              <a:t> in St. Louis </a:t>
            </a:r>
            <a:endParaRPr lang="en-US" dirty="0"/>
          </a:p>
          <a:p>
            <a:endParaRPr lang="en-US" dirty="0"/>
          </a:p>
          <a:p>
            <a:r>
              <a:rPr lang="en-US" dirty="0"/>
              <a:t>References: </a:t>
            </a:r>
          </a:p>
          <a:p>
            <a:r>
              <a:rPr lang="en-US" dirty="0"/>
              <a:t>Arts</a:t>
            </a:r>
            <a:r>
              <a:rPr lang="en-US" baseline="0" dirty="0"/>
              <a:t> in Transit. (n.d.) Programs. </a:t>
            </a:r>
            <a:r>
              <a:rPr lang="en-US" dirty="0">
                <a:hlinkClick r:id="rId3"/>
              </a:rPr>
              <a:t>https://www.artsintransit.org/programs/</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17</a:t>
            </a:fld>
            <a:endParaRPr lang="en-US"/>
          </a:p>
        </p:txBody>
      </p:sp>
    </p:spTree>
    <p:extLst>
      <p:ext uri="{BB962C8B-B14F-4D97-AF65-F5344CB8AC3E}">
        <p14:creationId xmlns:p14="http://schemas.microsoft.com/office/powerpoint/2010/main" val="3153852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a:t>
            </a:r>
            <a:r>
              <a:rPr lang="en-US" baseline="0" dirty="0"/>
              <a:t> message: Findings from Howe and Kaufman (1979) are based on a study of planners in the U.S. to identify what planners think is ethical and why. The results in the slide are the top three most ethical and top three most unethical tactics to address dilemmas in planning.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acceptable techniques described in this article are described a reflecting an “activist role in trying to get support for a particular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References:</a:t>
            </a:r>
          </a:p>
          <a:p>
            <a:r>
              <a:rPr lang="en-US" sz="1200" b="0" i="0" kern="1200" dirty="0">
                <a:solidFill>
                  <a:schemeClr val="tx1"/>
                </a:solidFill>
                <a:effectLst/>
                <a:latin typeface="+mn-lt"/>
                <a:ea typeface="+mn-ea"/>
                <a:cs typeface="+mn-cs"/>
              </a:rPr>
              <a:t>Elizabeth Howe &amp; Jerome Kaufman (1979) The Ethics of Contemporary American Planners, Journal of the American Planning Association, 45:3, 243-255, DOI: </a:t>
            </a:r>
            <a:r>
              <a:rPr lang="en-US" sz="1200" b="0" i="0" u="sng" kern="1200" dirty="0">
                <a:solidFill>
                  <a:schemeClr val="tx1"/>
                </a:solidFill>
                <a:effectLst/>
                <a:latin typeface="+mn-lt"/>
                <a:ea typeface="+mn-ea"/>
                <a:cs typeface="+mn-cs"/>
                <a:hlinkClick r:id="rId3"/>
              </a:rPr>
              <a:t>10.1080/01944367908976965</a:t>
            </a:r>
            <a:endParaRPr lang="en-US" sz="1200" b="0" i="0" kern="1200" dirty="0">
              <a:solidFill>
                <a:schemeClr val="tx1"/>
              </a:solidFill>
              <a:effectLst/>
              <a:latin typeface="+mn-lt"/>
              <a:ea typeface="+mn-ea"/>
              <a:cs typeface="+mn-cs"/>
            </a:endParaRP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18</a:t>
            </a:fld>
            <a:endParaRPr lang="en-US"/>
          </a:p>
        </p:txBody>
      </p:sp>
    </p:spTree>
    <p:extLst>
      <p:ext uri="{BB962C8B-B14F-4D97-AF65-F5344CB8AC3E}">
        <p14:creationId xmlns:p14="http://schemas.microsoft.com/office/powerpoint/2010/main" val="3150686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As</a:t>
            </a:r>
            <a:r>
              <a:rPr lang="en-US" baseline="0" dirty="0"/>
              <a:t> transportation professionals, community empowerment is harnessed by working WITH the community</a:t>
            </a:r>
          </a:p>
          <a:p>
            <a:endParaRPr lang="en-US" baseline="0" dirty="0"/>
          </a:p>
          <a:p>
            <a:r>
              <a:rPr lang="en-US" baseline="0" dirty="0"/>
              <a:t>References:</a:t>
            </a:r>
          </a:p>
          <a:p>
            <a:r>
              <a:rPr lang="en-US" baseline="0" dirty="0"/>
              <a:t>Sustainable CT. (2019). Equity Toolkit. https://sustainablect.org/fileadmin/Random_PDF_Files/Files_and_Resources/SustainableCT_EquityToolkit_January2019.pdf </a:t>
            </a:r>
            <a:endParaRPr lang="en-US"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19</a:t>
            </a:fld>
            <a:endParaRPr lang="en-US"/>
          </a:p>
        </p:txBody>
      </p:sp>
    </p:spTree>
    <p:extLst>
      <p:ext uri="{BB962C8B-B14F-4D97-AF65-F5344CB8AC3E}">
        <p14:creationId xmlns:p14="http://schemas.microsoft.com/office/powerpoint/2010/main" val="42133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2</a:t>
            </a:fld>
            <a:endParaRPr lang="en-US"/>
          </a:p>
        </p:txBody>
      </p:sp>
    </p:spTree>
    <p:extLst>
      <p:ext uri="{BB962C8B-B14F-4D97-AF65-F5344CB8AC3E}">
        <p14:creationId xmlns:p14="http://schemas.microsoft.com/office/powerpoint/2010/main" val="3975612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20</a:t>
            </a:fld>
            <a:endParaRPr lang="en-US"/>
          </a:p>
        </p:txBody>
      </p:sp>
    </p:spTree>
    <p:extLst>
      <p:ext uri="{BB962C8B-B14F-4D97-AF65-F5344CB8AC3E}">
        <p14:creationId xmlns:p14="http://schemas.microsoft.com/office/powerpoint/2010/main" val="838924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Transportation</a:t>
            </a:r>
            <a:r>
              <a:rPr lang="en-US" baseline="0" dirty="0"/>
              <a:t> agencies can apply a variety of strategies to ensure effective public engagement with diverse communities. Strategies are most effective when they build trust. </a:t>
            </a:r>
            <a:endParaRPr lang="en-US" dirty="0"/>
          </a:p>
          <a:p>
            <a:endParaRPr lang="en-US" dirty="0"/>
          </a:p>
          <a:p>
            <a:r>
              <a:rPr lang="en-US" dirty="0"/>
              <a:t>Talking point: </a:t>
            </a:r>
          </a:p>
          <a:p>
            <a:r>
              <a:rPr lang="en-US" dirty="0"/>
              <a:t>Historically disadvantaged communities have been subject to redlining, division and demolition from highway construction or redevelopment efforts, and other forms of institutional discrimination perpetuated by civic agencies, including transportation departments. </a:t>
            </a:r>
          </a:p>
          <a:p>
            <a:r>
              <a:rPr lang="en-US" dirty="0"/>
              <a:t>Distrust is a challenge to public engagement efforts. </a:t>
            </a:r>
          </a:p>
          <a:p>
            <a:r>
              <a:rPr lang="en-US" dirty="0"/>
              <a:t>Local community-based organizations (CBOs) have strong connections to residents and the capacity to connect them with planning efforts. </a:t>
            </a:r>
          </a:p>
          <a:p>
            <a:endParaRPr lang="en-US" dirty="0"/>
          </a:p>
          <a:p>
            <a:r>
              <a:rPr lang="en-US" dirty="0"/>
              <a:t>Reference: </a:t>
            </a:r>
          </a:p>
          <a:p>
            <a:r>
              <a:rPr lang="en-US" dirty="0" err="1"/>
              <a:t>Rebolloso</a:t>
            </a:r>
            <a:r>
              <a:rPr lang="en-US" dirty="0"/>
              <a:t> McCullough, S. (2021). Ten Ways Transportation Agencies Can Improve Public Engagement with Diverse Communities. UC Office of the President: University of California Institute of Transportation Studies. http://dx.doi.org/10.7922/G22B8W96 https://escholarship.org/uc/item/3vt6z7ps </a:t>
            </a:r>
          </a:p>
        </p:txBody>
      </p:sp>
      <p:sp>
        <p:nvSpPr>
          <p:cNvPr id="4" name="Slide Number Placeholder 3"/>
          <p:cNvSpPr>
            <a:spLocks noGrp="1"/>
          </p:cNvSpPr>
          <p:nvPr>
            <p:ph type="sldNum" sz="quarter" idx="5"/>
          </p:nvPr>
        </p:nvSpPr>
        <p:spPr/>
        <p:txBody>
          <a:bodyPr/>
          <a:lstStyle/>
          <a:p>
            <a:fld id="{F8AE1F9E-0D63-4D4E-8D91-AFCB40222A72}" type="slidenum">
              <a:rPr lang="en-US" smtClean="0"/>
              <a:t>21</a:t>
            </a:fld>
            <a:endParaRPr lang="en-US"/>
          </a:p>
        </p:txBody>
      </p:sp>
    </p:spTree>
    <p:extLst>
      <p:ext uri="{BB962C8B-B14F-4D97-AF65-F5344CB8AC3E}">
        <p14:creationId xmlns:p14="http://schemas.microsoft.com/office/powerpoint/2010/main" val="3721711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a:t>
            </a:r>
          </a:p>
          <a:p>
            <a:pPr marL="228600" indent="-228600">
              <a:buAutoNum type="arabicPeriod"/>
            </a:pPr>
            <a:r>
              <a:rPr lang="en-US" dirty="0"/>
              <a:t>Public hearings: formal meetings at which people present official statements of position and assertions of fact, and comments are recorded, often by a court reporter. </a:t>
            </a:r>
          </a:p>
          <a:p>
            <a:pPr marL="228600" indent="-228600">
              <a:buAutoNum type="arabicPeriod"/>
            </a:pPr>
            <a:r>
              <a:rPr lang="en-US" dirty="0"/>
              <a:t>Charrette: is an intense effort that lasts for several days to solve a problem or come up with a design in a limited time. It is focused on a single issue, such as designing a building or planning a neighborhood.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Adapted from </a:t>
            </a:r>
            <a:r>
              <a:rPr lang="en-US" sz="1200" dirty="0">
                <a:solidFill>
                  <a:srgbClr val="222222"/>
                </a:solidFill>
                <a:effectLst/>
                <a:latin typeface="Arial" panose="020B0604020202020204" pitchFamily="34" charset="0"/>
                <a:ea typeface="SimSun" panose="02010600030101010101" pitchFamily="2" charset="-122"/>
                <a:cs typeface="Times New Roman" panose="02020603050405020304" pitchFamily="18" charset="0"/>
              </a:rPr>
              <a:t>Creighton, J.L., 2005. </a:t>
            </a:r>
            <a:r>
              <a:rPr lang="en-US" sz="1200" i="1" dirty="0">
                <a:effectLst/>
                <a:latin typeface="Calibri" panose="020F0502020204030204" pitchFamily="34" charset="0"/>
                <a:ea typeface="SimSun" panose="02010600030101010101" pitchFamily="2" charset="-122"/>
                <a:cs typeface="Times New Roman" panose="02020603050405020304" pitchFamily="18" charset="0"/>
              </a:rPr>
              <a:t>The public participation handbook: Making better decisions through citizen involvement</a:t>
            </a:r>
            <a:r>
              <a:rPr lang="en-US" sz="1200" dirty="0">
                <a:effectLst/>
                <a:latin typeface="Calibri" panose="020F0502020204030204" pitchFamily="34" charset="0"/>
                <a:ea typeface="SimSun" panose="02010600030101010101" pitchFamily="2" charset="-122"/>
                <a:cs typeface="Times New Roman" panose="02020603050405020304" pitchFamily="18" charset="0"/>
              </a:rPr>
              <a:t>. John Wiley &amp; Sons.</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22</a:t>
            </a:fld>
            <a:endParaRPr lang="en-US"/>
          </a:p>
        </p:txBody>
      </p:sp>
    </p:spTree>
    <p:extLst>
      <p:ext uri="{BB962C8B-B14F-4D97-AF65-F5344CB8AC3E}">
        <p14:creationId xmlns:p14="http://schemas.microsoft.com/office/powerpoint/2010/main" val="3916589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a:t>
            </a:r>
          </a:p>
          <a:p>
            <a:pPr marL="228600" indent="-228600">
              <a:buAutoNum type="arabicPeriod"/>
            </a:pPr>
            <a:r>
              <a:rPr lang="en-US" dirty="0"/>
              <a:t>Open house: an event to which the public is invited. Interested people can drop in at any time during an announced time period. The open house is held in a large room with space for a variety of booths, or stations, organized around specific topics. </a:t>
            </a:r>
          </a:p>
          <a:p>
            <a:pPr marL="228600" indent="-228600">
              <a:buAutoNum type="arabicPeriod"/>
            </a:pPr>
            <a:r>
              <a:rPr lang="en-US" dirty="0"/>
              <a:t>Samoan circle: one form of large group/small group meeting. It is designed to permit the kind of interaction that occurs only in small groups but witnessed by a large group. The meeting room is set up with an inner circle of five or six chairs. The rest of the chairs are set up in concentric outer circles, with aisles that permit access to the inner circle. Initially everybody is seated in the outer circles. The topic is announced, and people are invited to make comments, but there is a firm ground rule that anybody who want to speak must move to the inner circle. </a:t>
            </a:r>
          </a:p>
          <a:p>
            <a:pPr marL="228600" indent="-228600">
              <a:buAutoNum type="arabicPeriod"/>
            </a:pPr>
            <a:r>
              <a:rPr lang="en-US" dirty="0"/>
              <a:t>Workshops: are highly interactive meetings, usually designed for a group of twenty-five people or fewer. Typically they involve completing a specific task or assignment, such as developing or ranking alternatives. They are particularly useful when dealing with complex topics because they provide time for detailed consideration and a high level of interaction.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Adapted from </a:t>
            </a:r>
            <a:r>
              <a:rPr lang="en-US" dirty="0">
                <a:solidFill>
                  <a:srgbClr val="222222"/>
                </a:solidFill>
                <a:effectLst/>
                <a:ea typeface="SimSun" panose="02010600030101010101" pitchFamily="2" charset="-122"/>
                <a:cs typeface="Times New Roman" panose="02020603050405020304" pitchFamily="18" charset="0"/>
              </a:rPr>
              <a:t>Creighton, J.L., 2005. </a:t>
            </a:r>
            <a:r>
              <a:rPr lang="en-US" i="1" dirty="0">
                <a:effectLst/>
                <a:ea typeface="SimSun" panose="02010600030101010101" pitchFamily="2" charset="-122"/>
                <a:cs typeface="Times New Roman" panose="02020603050405020304" pitchFamily="18" charset="0"/>
              </a:rPr>
              <a:t>The public participation handbook: Making better decisions through citizen involvement</a:t>
            </a:r>
            <a:r>
              <a:rPr lang="en-US" dirty="0">
                <a:effectLst/>
                <a:ea typeface="SimSun" panose="02010600030101010101" pitchFamily="2" charset="-122"/>
                <a:cs typeface="Times New Roman" panose="02020603050405020304" pitchFamily="18" charset="0"/>
              </a:rPr>
              <a:t>. John Wiley &amp; Sons.</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23</a:t>
            </a:fld>
            <a:endParaRPr lang="en-US"/>
          </a:p>
        </p:txBody>
      </p:sp>
    </p:spTree>
    <p:extLst>
      <p:ext uri="{BB962C8B-B14F-4D97-AF65-F5344CB8AC3E}">
        <p14:creationId xmlns:p14="http://schemas.microsoft.com/office/powerpoint/2010/main" val="1430534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meeting in a box method turns</a:t>
            </a:r>
            <a:r>
              <a:rPr lang="zh-CN" altLang="en-US" dirty="0"/>
              <a:t> </a:t>
            </a:r>
            <a:r>
              <a:rPr lang="en-US" altLang="zh-CN" dirty="0"/>
              <a:t>meetings</a:t>
            </a:r>
            <a:r>
              <a:rPr lang="zh-CN" altLang="en-US" dirty="0"/>
              <a:t> </a:t>
            </a:r>
            <a:r>
              <a:rPr lang="en-US" altLang="zh-CN" dirty="0"/>
              <a:t>into small social gatherings that anyone in the community can host. Conversation starters kits allow participants to share their opinions at place and time that are convenient for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FHWA. (2019).</a:t>
            </a:r>
            <a:r>
              <a:rPr lang="en-US" baseline="0" dirty="0"/>
              <a:t> Meetings-in-a-box. </a:t>
            </a:r>
            <a:r>
              <a:rPr lang="en-US" dirty="0"/>
              <a:t>https://www.youtube.com/watch?v=WD0TyjT2lio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Atlanta Regional Commission. (n.d.) ARC civic</a:t>
            </a:r>
            <a:r>
              <a:rPr lang="en-US" baseline="0" dirty="0"/>
              <a:t> dinners. </a:t>
            </a:r>
            <a:r>
              <a:rPr lang="en-US" dirty="0"/>
              <a:t>https://atlantaregional.org/leadership-and-engagement/community-engagement/arc-civic-dinners/</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24</a:t>
            </a:fld>
            <a:endParaRPr lang="en-US"/>
          </a:p>
        </p:txBody>
      </p:sp>
    </p:spTree>
    <p:extLst>
      <p:ext uri="{BB962C8B-B14F-4D97-AF65-F5344CB8AC3E}">
        <p14:creationId xmlns:p14="http://schemas.microsoft.com/office/powerpoint/2010/main" val="3109891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Key</a:t>
            </a:r>
            <a:r>
              <a:rPr lang="en-US" sz="1200" baseline="0" dirty="0"/>
              <a:t> Message: </a:t>
            </a:r>
            <a:r>
              <a:rPr lang="en-US" sz="1200" dirty="0"/>
              <a:t>Meaningful involvement of underserved communities in transportation plans and decisions is critical to ensuring more equitable outcomes. MPOs have used a variety of methods to engage underserved populations (incl. special equity working groups and advisory committees).  </a:t>
            </a:r>
          </a:p>
          <a:p>
            <a:pPr marL="0" lvl="0" indent="0">
              <a:buNone/>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MTC</a:t>
            </a:r>
            <a:r>
              <a:rPr lang="en-US" sz="1200" b="1" baseline="0" dirty="0"/>
              <a:t> (San Francisco Bay area) set aside 25% of $3 billion anticipated revenues to benefit low-income minority communities. Some spent on helping them identify their needs.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dirty="0"/>
              <a:t>Community-Based Transportation Planning program:</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u="none" dirty="0"/>
              <a:t>-</a:t>
            </a:r>
            <a:r>
              <a:rPr lang="en-US" sz="1200" b="0" u="none" baseline="0" dirty="0"/>
              <a:t> </a:t>
            </a:r>
            <a:r>
              <a:rPr lang="en-US" sz="1200" b="0" dirty="0"/>
              <a:t>brings local residents, community organizations and transportation agencies together to identify most important transportation</a:t>
            </a:r>
            <a:r>
              <a:rPr lang="en-US" sz="1200" b="0" baseline="0" dirty="0"/>
              <a:t> challenges of </a:t>
            </a:r>
            <a:r>
              <a:rPr lang="en-US" sz="1200" b="0" dirty="0"/>
              <a:t>low-income neighborhoods and develop strategies to overcome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dirty="0"/>
              <a:t>Lifeline Transportation Program</a:t>
            </a:r>
            <a:r>
              <a:rPr lang="en-US" sz="1200" b="0" u="none" dirty="0"/>
              <a:t>:</a:t>
            </a:r>
            <a:endParaRPr lang="en-US" sz="1200" b="0" dirty="0"/>
          </a:p>
          <a:p>
            <a:pPr marL="628650" lvl="1" indent="-171450">
              <a:buFont typeface="Arial" panose="020B0604020202020204" pitchFamily="34" charset="0"/>
              <a:buChar char="•"/>
            </a:pPr>
            <a:r>
              <a:rPr lang="en-US" sz="1200" b="0" dirty="0"/>
              <a:t>Taps state,</a:t>
            </a:r>
            <a:r>
              <a:rPr lang="en-US" sz="1200" b="0" baseline="0" dirty="0"/>
              <a:t> </a:t>
            </a:r>
            <a:r>
              <a:rPr lang="en-US" sz="1200" b="0" dirty="0"/>
              <a:t>federal funds to provide grants for projects that meet mobility &amp; accessibility needs in low-income communities.</a:t>
            </a:r>
          </a:p>
          <a:p>
            <a:pPr marL="171450" lvl="0" indent="-171450">
              <a:buFont typeface="Arial" panose="020B0604020202020204" pitchFamily="34" charset="0"/>
              <a:buChar char="•"/>
            </a:pPr>
            <a:r>
              <a:rPr lang="en-US" sz="1200" b="0" u="sng" dirty="0"/>
              <a:t>Goal: fund community-based transportation projects developed through a collaborative and inclusive process.</a:t>
            </a:r>
          </a:p>
          <a:p>
            <a:pPr marL="0" lvl="0" indent="0">
              <a:buNone/>
            </a:pPr>
            <a:endParaRPr lang="en-US" sz="1200" b="1" dirty="0"/>
          </a:p>
          <a:p>
            <a:r>
              <a:rPr lang="en-US" sz="1200" b="1" dirty="0">
                <a:latin typeface="+mn-lt"/>
              </a:rPr>
              <a:t>Hillsborough MPO Transportation Disadvantaged Summit</a:t>
            </a:r>
          </a:p>
          <a:p>
            <a:pPr marL="285750" indent="-285750">
              <a:spcBef>
                <a:spcPts val="600"/>
              </a:spcBef>
              <a:spcAft>
                <a:spcPts val="600"/>
              </a:spcAft>
              <a:buFont typeface="Arial" panose="020B0604020202020204" pitchFamily="34" charset="0"/>
              <a:buChar char="•"/>
            </a:pPr>
            <a:r>
              <a:rPr lang="en-US" sz="1200" dirty="0">
                <a:latin typeface="+mn-lt"/>
              </a:rPr>
              <a:t>Brought together providers and recipients to discuss transportation needs</a:t>
            </a:r>
          </a:p>
          <a:p>
            <a:pPr marL="285750" indent="-285750">
              <a:spcAft>
                <a:spcPts val="1200"/>
              </a:spcAft>
              <a:buFont typeface="Arial" panose="020B0604020202020204" pitchFamily="34" charset="0"/>
              <a:buChar char="•"/>
            </a:pPr>
            <a:r>
              <a:rPr lang="en-US" sz="1200" dirty="0">
                <a:latin typeface="+mn-lt"/>
              </a:rPr>
              <a:t>Resulted in MPO being named Planning Agency of the Year by the Commission for the Transportation Disadvantaged</a:t>
            </a:r>
          </a:p>
          <a:p>
            <a:pPr marL="0" indent="0">
              <a:buNone/>
            </a:pPr>
            <a:endParaRPr lang="en-US" sz="1200" dirty="0"/>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25</a:t>
            </a:fld>
            <a:endParaRPr lang="en-US"/>
          </a:p>
        </p:txBody>
      </p:sp>
    </p:spTree>
    <p:extLst>
      <p:ext uri="{BB962C8B-B14F-4D97-AF65-F5344CB8AC3E}">
        <p14:creationId xmlns:p14="http://schemas.microsoft.com/office/powerpoint/2010/main" val="4285924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Community Tool Box provides strategies</a:t>
            </a:r>
            <a:r>
              <a:rPr lang="en-US" baseline="0" dirty="0"/>
              <a:t> to empower communities and includes examples </a:t>
            </a:r>
            <a:r>
              <a:rPr lang="en-US" dirty="0"/>
              <a:t>of community empowerment. </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Community Tool</a:t>
            </a:r>
            <a:r>
              <a:rPr lang="en-US" sz="1200" kern="1200" baseline="0" dirty="0">
                <a:solidFill>
                  <a:schemeClr val="tx1"/>
                </a:solidFill>
                <a:effectLst/>
                <a:latin typeface="+mn-lt"/>
                <a:ea typeface="+mn-ea"/>
                <a:cs typeface="+mn-cs"/>
              </a:rPr>
              <a:t> Box</a:t>
            </a:r>
            <a:r>
              <a:rPr lang="en-US" sz="1200" kern="1200" dirty="0">
                <a:solidFill>
                  <a:schemeClr val="tx1"/>
                </a:solidFill>
                <a:effectLst/>
                <a:latin typeface="+mn-lt"/>
                <a:ea typeface="+mn-ea"/>
                <a:cs typeface="+mn-cs"/>
              </a:rPr>
              <a:t> is a community development tool. This toolbox lets communities to identify their own needs, and then communities can do creative projects, such as rooftop gardens, empowerment of girls.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Transportation agencies can also let communities identify problems and find tools by themselves. For example, the goal could be: gender aware street design, empowerment of girls to ride bicycles, gender-based violence and harassment prevention, promote the use of e-scooter and other emerging technologies.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16 toolkits in this Community Tool Box. They are: creating and maintaining coalitions and partnerships, assessing community needs and resources, analyzing problems and goals, developing a framework or model of change, developing strategic and action plans, building leadership, developing an intervention, increasing participation and membership, enhancing cultural competence, advocating for change, influencing policy development, evaluating the initiative, implementing social marketing, applying for grants, improving organizational management and development, and sustaining the work or initiative.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Suggestion: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Share the toolbox with students to use as a reference for the research paper and case study assignments.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r>
              <a:rPr lang="en-US" dirty="0"/>
              <a:t>University of Kansas Center for Community Health and Development</a:t>
            </a:r>
            <a:r>
              <a:rPr lang="en-US" baseline="0" dirty="0"/>
              <a:t>. (n.d.) The community toolbox.</a:t>
            </a:r>
            <a:r>
              <a:rPr lang="en-US" dirty="0"/>
              <a:t> </a:t>
            </a:r>
            <a:r>
              <a:rPr lang="en-US" dirty="0">
                <a:hlinkClick r:id="rId3"/>
              </a:rPr>
              <a:t>https://ctb.ku.edu/en</a:t>
            </a:r>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26</a:t>
            </a:fld>
            <a:endParaRPr lang="en-US"/>
          </a:p>
        </p:txBody>
      </p:sp>
    </p:spTree>
    <p:extLst>
      <p:ext uri="{BB962C8B-B14F-4D97-AF65-F5344CB8AC3E}">
        <p14:creationId xmlns:p14="http://schemas.microsoft.com/office/powerpoint/2010/main" val="2224707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The community impact assessment</a:t>
            </a:r>
            <a:r>
              <a:rPr lang="en-US" baseline="0" dirty="0"/>
              <a:t> </a:t>
            </a:r>
            <a:r>
              <a:rPr lang="en-US" dirty="0"/>
              <a:t>should be applied throughout the transportation decision-making process, from planning through project development and implementation.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 </a:t>
            </a:r>
          </a:p>
          <a:p>
            <a:r>
              <a:rPr lang="en-US" dirty="0"/>
              <a:t>FHWA.</a:t>
            </a:r>
            <a:r>
              <a:rPr lang="en-US" baseline="0" dirty="0"/>
              <a:t> (2018). </a:t>
            </a:r>
            <a:r>
              <a:rPr lang="en-US" dirty="0"/>
              <a:t>Community Impact Assessment: A Quick Reference for Transportation.</a:t>
            </a:r>
            <a:r>
              <a:rPr lang="en-US" baseline="0" dirty="0"/>
              <a:t> </a:t>
            </a:r>
            <a:r>
              <a:rPr lang="en-US" dirty="0"/>
              <a:t>https://www.fhwa.dot.gov/livability/cia/quick_reference/ciaguide_053118.pdf </a:t>
            </a:r>
          </a:p>
        </p:txBody>
      </p:sp>
      <p:sp>
        <p:nvSpPr>
          <p:cNvPr id="4" name="Slide Number Placeholder 3"/>
          <p:cNvSpPr>
            <a:spLocks noGrp="1"/>
          </p:cNvSpPr>
          <p:nvPr>
            <p:ph type="sldNum" sz="quarter" idx="5"/>
          </p:nvPr>
        </p:nvSpPr>
        <p:spPr/>
        <p:txBody>
          <a:bodyPr/>
          <a:lstStyle/>
          <a:p>
            <a:fld id="{F8AE1F9E-0D63-4D4E-8D91-AFCB40222A72}" type="slidenum">
              <a:rPr lang="en-US" smtClean="0"/>
              <a:t>27</a:t>
            </a:fld>
            <a:endParaRPr lang="en-US"/>
          </a:p>
        </p:txBody>
      </p:sp>
    </p:spTree>
    <p:extLst>
      <p:ext uri="{BB962C8B-B14F-4D97-AF65-F5344CB8AC3E}">
        <p14:creationId xmlns:p14="http://schemas.microsoft.com/office/powerpoint/2010/main" val="388326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Cultural competency is “the ability to understand, appreciate and interact with people from cultures or belief systems different from one's own”</a:t>
            </a:r>
          </a:p>
          <a:p>
            <a:endParaRPr lang="en-US" dirty="0"/>
          </a:p>
          <a:p>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Complete the Implicit Bias Activity in the Guidance Document </a:t>
            </a:r>
            <a:r>
              <a:rPr lang="en-US" dirty="0"/>
              <a:t>(see the</a:t>
            </a:r>
            <a:r>
              <a:rPr lang="en-US" baseline="0" dirty="0"/>
              <a:t> module outline in the pre-class activity section and module 1 for more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t>
            </a:r>
            <a:r>
              <a:rPr lang="en-US" sz="1200" kern="1200" dirty="0">
                <a:solidFill>
                  <a:schemeClr val="tx1"/>
                </a:solidFill>
                <a:effectLst/>
                <a:latin typeface="+mn-lt"/>
                <a:ea typeface="+mn-ea"/>
                <a:cs typeface="+mn-cs"/>
              </a:rPr>
              <a:t>Project Implicit Website can be accessed at this link: </a:t>
            </a:r>
            <a:r>
              <a:rPr lang="en-US" sz="1200" u="sng" kern="1200" dirty="0">
                <a:solidFill>
                  <a:schemeClr val="tx1"/>
                </a:solidFill>
                <a:effectLst/>
                <a:latin typeface="+mn-lt"/>
                <a:ea typeface="+mn-ea"/>
                <a:cs typeface="+mn-cs"/>
                <a:hlinkClick r:id="rId3"/>
              </a:rPr>
              <a:t>https://implicit.harvard.edu/implicit/takeatest.html</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dirty="0"/>
              <a:t>Ask students to discuss the following providing an explanation for their responses: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implicit bias can affect the interactions between transportation system users.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implicit bias can affect the way we, as practitioners, plan for and design transportation.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Ask students to identify and discuss solutions to address the effects of implicit bias in transportation. Encourage them to be creative in your approaches to problem-solving and think outside of the box. </a:t>
            </a:r>
          </a:p>
          <a:p>
            <a:endParaRPr lang="en-US" sz="1200" b="0" i="0" u="none" strike="noStrike" kern="1200" baseline="0" dirty="0">
              <a:solidFill>
                <a:schemeClr val="tx1"/>
              </a:solidFill>
              <a:latin typeface="+mn-lt"/>
              <a:ea typeface="+mn-ea"/>
              <a:cs typeface="+mn-cs"/>
            </a:endParaRPr>
          </a:p>
          <a:p>
            <a:r>
              <a:rPr lang="en-US" dirty="0"/>
              <a:t>Reference: </a:t>
            </a:r>
          </a:p>
          <a:p>
            <a:r>
              <a:rPr lang="en-US" sz="1200" kern="1200" dirty="0">
                <a:solidFill>
                  <a:schemeClr val="tx1"/>
                </a:solidFill>
                <a:effectLst/>
                <a:latin typeface="+mn-lt"/>
                <a:ea typeface="+mn-ea"/>
                <a:cs typeface="+mn-cs"/>
              </a:rPr>
              <a:t>Garcia, I., Garfinkel-Castro, A. and Pfeiffer, D., 2019. Planning with Diverse Communities (PAS Report 593). </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DeAngelis</a:t>
            </a:r>
            <a:r>
              <a:rPr lang="en-US" sz="1200" kern="1200" dirty="0">
                <a:solidFill>
                  <a:schemeClr val="tx1"/>
                </a:solidFill>
                <a:effectLst/>
                <a:latin typeface="+mn-lt"/>
                <a:ea typeface="+mn-ea"/>
                <a:cs typeface="+mn-cs"/>
              </a:rPr>
              <a:t>, T. (2015). In search</a:t>
            </a:r>
            <a:r>
              <a:rPr lang="en-US" sz="1200" kern="1200" baseline="0" dirty="0">
                <a:solidFill>
                  <a:schemeClr val="tx1"/>
                </a:solidFill>
                <a:effectLst/>
                <a:latin typeface="+mn-lt"/>
                <a:ea typeface="+mn-ea"/>
                <a:cs typeface="+mn-cs"/>
              </a:rPr>
              <a:t> of cultural competence. https://www.apa.org/monitor/2015/03/cultural-competence#:~:text=Cultural%20competence%20%E2%80%94%20loosely%20defined%20as,practice%20for%20some%2050%20years.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Gabel-</a:t>
            </a:r>
            <a:r>
              <a:rPr lang="en-US" sz="1200" b="0" i="0" kern="1200" dirty="0" err="1">
                <a:solidFill>
                  <a:schemeClr val="tx1"/>
                </a:solidFill>
                <a:effectLst/>
                <a:latin typeface="+mn-lt"/>
                <a:ea typeface="+mn-ea"/>
                <a:cs typeface="+mn-cs"/>
              </a:rPr>
              <a:t>Scheinbaum</a:t>
            </a:r>
            <a:r>
              <a:rPr lang="en-US" sz="1200" b="0" i="0" kern="1200" dirty="0">
                <a:solidFill>
                  <a:schemeClr val="tx1"/>
                </a:solidFill>
                <a:effectLst/>
                <a:latin typeface="+mn-lt"/>
                <a:ea typeface="+mn-ea"/>
                <a:cs typeface="+mn-cs"/>
              </a:rPr>
              <a:t>, S., Jimenez, D., Roux, L.,</a:t>
            </a:r>
            <a:r>
              <a:rPr lang="en-US" sz="1200" b="0" i="0" kern="1200" baseline="0" dirty="0">
                <a:solidFill>
                  <a:schemeClr val="tx1"/>
                </a:solidFill>
                <a:effectLst/>
                <a:latin typeface="+mn-lt"/>
                <a:ea typeface="+mn-ea"/>
                <a:cs typeface="+mn-cs"/>
              </a:rPr>
              <a:t> and </a:t>
            </a:r>
            <a:r>
              <a:rPr lang="en-US" sz="1200" b="0" i="0" kern="1200" dirty="0">
                <a:solidFill>
                  <a:schemeClr val="tx1"/>
                </a:solidFill>
                <a:effectLst/>
                <a:latin typeface="+mn-lt"/>
                <a:ea typeface="+mn-ea"/>
                <a:cs typeface="+mn-cs"/>
              </a:rPr>
              <a:t>Van, A. (n.d.). Implementing Cultural Competency in Urban Planning.</a:t>
            </a:r>
            <a:r>
              <a:rPr lang="en-US" sz="1200" b="0" i="0" kern="1200" baseline="0" dirty="0">
                <a:solidFill>
                  <a:schemeClr val="tx1"/>
                </a:solidFill>
                <a:effectLst/>
                <a:latin typeface="+mn-lt"/>
                <a:ea typeface="+mn-ea"/>
                <a:cs typeface="+mn-cs"/>
              </a:rPr>
              <a:t> https://www.planning.org/knowledgebase/story/9202744/ </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8AE1F9E-0D63-4D4E-8D91-AFCB40222A72}" type="slidenum">
              <a:rPr lang="en-US" smtClean="0"/>
              <a:t>28</a:t>
            </a:fld>
            <a:endParaRPr lang="en-US"/>
          </a:p>
        </p:txBody>
      </p:sp>
    </p:spTree>
    <p:extLst>
      <p:ext uri="{BB962C8B-B14F-4D97-AF65-F5344CB8AC3E}">
        <p14:creationId xmlns:p14="http://schemas.microsoft.com/office/powerpoint/2010/main" val="2467338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Suggestion:</a:t>
            </a:r>
          </a:p>
          <a:p>
            <a:r>
              <a:rPr lang="en-US" dirty="0"/>
              <a:t>Before you move to the next slide, complete the knowledge probe activity Module 4 Probe Question #1 (see the module outline for more information):</a:t>
            </a:r>
          </a:p>
          <a:p>
            <a:pPr marL="171450" indent="-171450">
              <a:buFont typeface="Arial" panose="020B0604020202020204" pitchFamily="34" charset="0"/>
              <a:buChar char="•"/>
            </a:pPr>
            <a:r>
              <a:rPr lang="en-US" dirty="0"/>
              <a:t>Identify (3-5 or more) transportation resources. Think about the examples of transportation resources you provided, do they benefit some populations more than others? How does the way we distribute transportation resources affect different populations? Explain how you arrived at these answers.</a:t>
            </a:r>
          </a:p>
          <a:p>
            <a:pPr marL="171450" indent="-171450">
              <a:buFont typeface="Arial" panose="020B0604020202020204" pitchFamily="34" charset="0"/>
              <a:buChar char="•"/>
            </a:pPr>
            <a:endParaRPr lang="en-US" dirty="0"/>
          </a:p>
          <a:p>
            <a:r>
              <a:rPr lang="en-US" dirty="0"/>
              <a:t>Suggested Talking Points: </a:t>
            </a:r>
          </a:p>
          <a:p>
            <a:r>
              <a:rPr lang="en-US" dirty="0"/>
              <a:t>1. Accessibility: access to employment, education, food, parks, and health care. </a:t>
            </a:r>
          </a:p>
          <a:p>
            <a:r>
              <a:rPr lang="en-US" dirty="0"/>
              <a:t>2. Transportation-related</a:t>
            </a:r>
            <a:r>
              <a:rPr lang="en-US" baseline="0" dirty="0"/>
              <a:t> fatalities</a:t>
            </a:r>
            <a:r>
              <a:rPr lang="en-US" dirty="0"/>
              <a:t> and injuries disproportionately affect underserved populations (low-income,</a:t>
            </a:r>
            <a:r>
              <a:rPr lang="en-US" baseline="0" dirty="0"/>
              <a:t> minority, etc.)</a:t>
            </a:r>
            <a:endParaRPr lang="en-US" dirty="0"/>
          </a:p>
          <a:p>
            <a:r>
              <a:rPr lang="en-US" dirty="0"/>
              <a:t>3. Public transit: fares and costs, travel time</a:t>
            </a:r>
          </a:p>
          <a:p>
            <a:r>
              <a:rPr lang="en-US" dirty="0"/>
              <a:t>4. Commute time and distance</a:t>
            </a:r>
          </a:p>
          <a:p>
            <a:r>
              <a:rPr lang="en-US" altLang="zh-CN" dirty="0"/>
              <a:t>5. Type and availability of transportation infrastructure</a:t>
            </a:r>
            <a:r>
              <a:rPr lang="en-US" altLang="zh-CN" baseline="0" dirty="0"/>
              <a:t> (e.g. lighting, crosswalks, sidewalks, bike lanes, traffic calming infrastructure, etc.)</a:t>
            </a:r>
            <a:endParaRPr lang="en-US" dirty="0"/>
          </a:p>
        </p:txBody>
      </p:sp>
      <p:sp>
        <p:nvSpPr>
          <p:cNvPr id="4" name="Slide Number Placeholder 3"/>
          <p:cNvSpPr>
            <a:spLocks noGrp="1"/>
          </p:cNvSpPr>
          <p:nvPr>
            <p:ph type="sldNum" sz="quarter" idx="10"/>
          </p:nvPr>
        </p:nvSpPr>
        <p:spPr/>
        <p:txBody>
          <a:bodyPr/>
          <a:lstStyle/>
          <a:p>
            <a:fld id="{F8AE1F9E-0D63-4D4E-8D91-AFCB40222A72}" type="slidenum">
              <a:rPr lang="en-US" smtClean="0"/>
              <a:t>3</a:t>
            </a:fld>
            <a:endParaRPr lang="en-US"/>
          </a:p>
        </p:txBody>
      </p:sp>
    </p:spTree>
    <p:extLst>
      <p:ext uri="{BB962C8B-B14F-4D97-AF65-F5344CB8AC3E}">
        <p14:creationId xmlns:p14="http://schemas.microsoft.com/office/powerpoint/2010/main" val="4057653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Transportation activism was rooted in Civil Rights Movements during the 1950s and 1960s.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Mass transportation such as buses and subways have been the physical catalysts for moving protestors toward social change. </a:t>
            </a:r>
          </a:p>
          <a:p>
            <a:r>
              <a:rPr lang="en-US" dirty="0"/>
              <a:t>2. </a:t>
            </a:r>
            <a:r>
              <a:rPr lang="en-US" sz="1200" b="0" i="0" kern="1200" dirty="0">
                <a:solidFill>
                  <a:schemeClr val="tx1"/>
                </a:solidFill>
                <a:effectLst/>
                <a:latin typeface="+mn-lt"/>
                <a:ea typeface="+mn-ea"/>
                <a:cs typeface="+mn-cs"/>
              </a:rPr>
              <a:t>The Bus Riders Union (BRU) was initiated in 1992 as the Strategy Center’s Transportation Policy Group and soon began organizing bus riders in the “Billions for Buses” campaign to confront and defeat the transit racism reflected in the policies of the Los Angeles County Metropolitan Transportation Authority (MTA). </a:t>
            </a:r>
            <a:endParaRPr lang="en-US" dirty="0"/>
          </a:p>
          <a:p>
            <a:endParaRPr lang="en-US" dirty="0"/>
          </a:p>
          <a:p>
            <a:r>
              <a:rPr lang="en-US"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latin typeface="+mn-lt"/>
                <a:ea typeface="+mn-ea"/>
                <a:cs typeface="+mn-cs"/>
                <a:hlinkClick r:id="rId3"/>
              </a:rPr>
              <a:t>Hipkins</a:t>
            </a:r>
            <a:r>
              <a:rPr lang="en-US" sz="1200" kern="1200" dirty="0">
                <a:solidFill>
                  <a:schemeClr val="tx1"/>
                </a:solidFill>
                <a:latin typeface="+mn-lt"/>
                <a:ea typeface="+mn-ea"/>
                <a:cs typeface="+mn-cs"/>
                <a:hlinkClick r:id="rId3"/>
              </a:rPr>
              <a:t>, J. and Busch, J. (n.d.). Transportation Protests: 1841 to 1992. </a:t>
            </a:r>
            <a:r>
              <a:rPr lang="en-US" dirty="0">
                <a:hlinkClick r:id="rId3"/>
              </a:rPr>
              <a:t>https://www.civilrightsteaching.org/desegregation/transportation-protests</a:t>
            </a:r>
            <a:endParaRPr lang="en-US" dirty="0"/>
          </a:p>
          <a:p>
            <a:endParaRPr lang="en-US" dirty="0"/>
          </a:p>
          <a:p>
            <a:r>
              <a:rPr lang="en-US" dirty="0"/>
              <a:t>Deloatch, D. (2018). Ride to Liberation: A Brief History of Buses in Activism.</a:t>
            </a:r>
            <a:r>
              <a:rPr lang="en-US" baseline="0" dirty="0"/>
              <a:t> </a:t>
            </a:r>
            <a:r>
              <a:rPr lang="en-US" dirty="0"/>
              <a:t>https://gogocharters.com/blog/a-brief-history-of-buses-in-activism/</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4</a:t>
            </a:fld>
            <a:endParaRPr lang="en-US"/>
          </a:p>
        </p:txBody>
      </p:sp>
    </p:spTree>
    <p:extLst>
      <p:ext uri="{BB962C8B-B14F-4D97-AF65-F5344CB8AC3E}">
        <p14:creationId xmlns:p14="http://schemas.microsoft.com/office/powerpoint/2010/main" val="320931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a:t>
            </a:r>
            <a:r>
              <a:rPr lang="en-US" baseline="0" dirty="0"/>
              <a:t> Freedom riders are a</a:t>
            </a:r>
            <a:r>
              <a:rPr lang="en-US" dirty="0"/>
              <a:t>n example of transportation activism in history. </a:t>
            </a:r>
          </a:p>
          <a:p>
            <a:endParaRPr lang="en-US" dirty="0"/>
          </a:p>
          <a:p>
            <a:r>
              <a:rPr lang="en-US" dirty="0"/>
              <a:t>Talking points: </a:t>
            </a:r>
          </a:p>
          <a:p>
            <a:r>
              <a:rPr lang="en-US" sz="1200" b="0" i="0" kern="1200" dirty="0">
                <a:solidFill>
                  <a:schemeClr val="tx1"/>
                </a:solidFill>
                <a:effectLst/>
                <a:latin typeface="+mn-lt"/>
                <a:ea typeface="+mn-ea"/>
                <a:cs typeface="+mn-cs"/>
              </a:rPr>
              <a:t>The original group of 13 Freedom Riders—seven African Americans and six whites—left </a:t>
            </a:r>
            <a:r>
              <a:rPr lang="en-US" sz="1200" b="0" i="0" u="sng" kern="1200" dirty="0">
                <a:solidFill>
                  <a:schemeClr val="tx1"/>
                </a:solidFill>
                <a:effectLst/>
                <a:latin typeface="+mn-lt"/>
                <a:ea typeface="+mn-ea"/>
                <a:cs typeface="+mn-cs"/>
                <a:hlinkClick r:id="rId3"/>
              </a:rPr>
              <a:t>Washington, D.C.</a:t>
            </a:r>
            <a:r>
              <a:rPr lang="en-US" sz="1200" b="0" i="0" kern="1200" dirty="0">
                <a:solidFill>
                  <a:schemeClr val="tx1"/>
                </a:solidFill>
                <a:effectLst/>
                <a:latin typeface="+mn-lt"/>
                <a:ea typeface="+mn-ea"/>
                <a:cs typeface="+mn-cs"/>
              </a:rPr>
              <a:t>, on a Greyhound bus on May 4, 1961. Their plan was to reach </a:t>
            </a:r>
            <a:r>
              <a:rPr lang="en-US" sz="1200" b="0" i="0" u="sng" kern="1200" dirty="0">
                <a:solidFill>
                  <a:schemeClr val="tx1"/>
                </a:solidFill>
                <a:effectLst/>
                <a:latin typeface="+mn-lt"/>
                <a:ea typeface="+mn-ea"/>
                <a:cs typeface="+mn-cs"/>
                <a:hlinkClick r:id="rId4"/>
              </a:rPr>
              <a:t>New Orleans</a:t>
            </a:r>
            <a:r>
              <a:rPr lang="en-US" sz="1200" b="0" i="0"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hlinkClick r:id="rId5"/>
              </a:rPr>
              <a:t>Louisiana</a:t>
            </a:r>
            <a:r>
              <a:rPr lang="en-US" sz="1200" b="0" i="0" kern="1200" dirty="0">
                <a:solidFill>
                  <a:schemeClr val="tx1"/>
                </a:solidFill>
                <a:effectLst/>
                <a:latin typeface="+mn-lt"/>
                <a:ea typeface="+mn-ea"/>
                <a:cs typeface="+mn-cs"/>
              </a:rPr>
              <a:t>, on May 17 to commemorate the seventh anniversary of the Supreme Court’s </a:t>
            </a:r>
            <a:r>
              <a:rPr lang="en-US" sz="1200" b="0" i="1" u="sng" kern="1200" dirty="0">
                <a:solidFill>
                  <a:schemeClr val="tx1"/>
                </a:solidFill>
                <a:effectLst/>
                <a:latin typeface="+mn-lt"/>
                <a:ea typeface="+mn-ea"/>
                <a:cs typeface="+mn-cs"/>
                <a:hlinkClick r:id="rId6"/>
              </a:rPr>
              <a:t>Brown v. Board of Education</a:t>
            </a:r>
            <a:r>
              <a:rPr lang="en-US" sz="1200" b="0" i="0" kern="1200" dirty="0">
                <a:solidFill>
                  <a:schemeClr val="tx1"/>
                </a:solidFill>
                <a:effectLst/>
                <a:latin typeface="+mn-lt"/>
                <a:ea typeface="+mn-ea"/>
                <a:cs typeface="+mn-cs"/>
              </a:rPr>
              <a:t> decision, which ruled that segregation of the nation’s public schools was unconstitutional.</a:t>
            </a:r>
          </a:p>
          <a:p>
            <a:r>
              <a:rPr lang="en-US" sz="1200" b="0" i="0" kern="1200" dirty="0">
                <a:solidFill>
                  <a:schemeClr val="tx1"/>
                </a:solidFill>
                <a:effectLst/>
                <a:latin typeface="+mn-lt"/>
                <a:ea typeface="+mn-ea"/>
                <a:cs typeface="+mn-cs"/>
              </a:rPr>
              <a:t>The group traveled through </a:t>
            </a:r>
            <a:r>
              <a:rPr lang="en-US" sz="1200" b="0" i="0" u="sng" kern="1200" dirty="0">
                <a:solidFill>
                  <a:schemeClr val="tx1"/>
                </a:solidFill>
                <a:effectLst/>
                <a:latin typeface="+mn-lt"/>
                <a:ea typeface="+mn-ea"/>
                <a:cs typeface="+mn-cs"/>
                <a:hlinkClick r:id="rId7"/>
              </a:rPr>
              <a:t>Virginia</a:t>
            </a:r>
            <a:r>
              <a:rPr lang="en-US" sz="1200" b="0" i="0" kern="1200" dirty="0">
                <a:solidFill>
                  <a:schemeClr val="tx1"/>
                </a:solidFill>
                <a:effectLst/>
                <a:latin typeface="+mn-lt"/>
                <a:ea typeface="+mn-ea"/>
                <a:cs typeface="+mn-cs"/>
              </a:rPr>
              <a:t> and </a:t>
            </a:r>
            <a:r>
              <a:rPr lang="en-US" sz="1200" b="0" i="0" u="sng" kern="1200" dirty="0">
                <a:solidFill>
                  <a:schemeClr val="tx1"/>
                </a:solidFill>
                <a:effectLst/>
                <a:latin typeface="+mn-lt"/>
                <a:ea typeface="+mn-ea"/>
                <a:cs typeface="+mn-cs"/>
                <a:hlinkClick r:id="rId8"/>
              </a:rPr>
              <a:t>North Carolina</a:t>
            </a:r>
            <a:r>
              <a:rPr lang="en-US" sz="1200" b="0" i="0" kern="1200" dirty="0">
                <a:solidFill>
                  <a:schemeClr val="tx1"/>
                </a:solidFill>
                <a:effectLst/>
                <a:latin typeface="+mn-lt"/>
                <a:ea typeface="+mn-ea"/>
                <a:cs typeface="+mn-cs"/>
              </a:rPr>
              <a:t>, drawing little public notice. The first violent incident occurred on May 12 in Rock Hill, </a:t>
            </a:r>
            <a:r>
              <a:rPr lang="en-US" sz="1200" b="0" i="0" u="sng" kern="1200" dirty="0">
                <a:solidFill>
                  <a:schemeClr val="tx1"/>
                </a:solidFill>
                <a:effectLst/>
                <a:latin typeface="+mn-lt"/>
                <a:ea typeface="+mn-ea"/>
                <a:cs typeface="+mn-cs"/>
                <a:hlinkClick r:id="rId9"/>
              </a:rPr>
              <a:t>South Carolina</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The next day, the group reached Atlanta, </a:t>
            </a:r>
            <a:r>
              <a:rPr lang="en-US" sz="1200" b="0" i="0" u="sng" kern="1200" dirty="0">
                <a:solidFill>
                  <a:schemeClr val="tx1"/>
                </a:solidFill>
                <a:effectLst/>
                <a:latin typeface="+mn-lt"/>
                <a:ea typeface="+mn-ea"/>
                <a:cs typeface="+mn-cs"/>
                <a:hlinkClick r:id="rId10"/>
              </a:rPr>
              <a:t>Georgia</a:t>
            </a:r>
            <a:r>
              <a:rPr lang="en-US" sz="1200" b="0" i="0" kern="1200" dirty="0">
                <a:solidFill>
                  <a:schemeClr val="tx1"/>
                </a:solidFill>
                <a:effectLst/>
                <a:latin typeface="+mn-lt"/>
                <a:ea typeface="+mn-ea"/>
                <a:cs typeface="+mn-cs"/>
              </a:rPr>
              <a:t>, where some of the riders split off onto a Trailways bus.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violence and arrests continued to garner national and international attention, and drew hundreds of new Freedom Riders to the cause.</a:t>
            </a:r>
          </a:p>
          <a:p>
            <a:r>
              <a:rPr lang="en-US" sz="1200" b="0" i="0" kern="1200" dirty="0">
                <a:solidFill>
                  <a:schemeClr val="tx1"/>
                </a:solidFill>
                <a:effectLst/>
                <a:latin typeface="+mn-lt"/>
                <a:ea typeface="+mn-ea"/>
                <a:cs typeface="+mn-cs"/>
              </a:rPr>
              <a:t>The rides continued over the next several months, and in the fall of 1961, under pressure from the Kennedy administration, the Interstate Commerce Commission issued regulations prohibiting segregation in interstate transit terminals.</a:t>
            </a:r>
          </a:p>
          <a:p>
            <a:endParaRPr lang="en-US" dirty="0"/>
          </a:p>
          <a:p>
            <a:r>
              <a:rPr lang="en-US" dirty="0"/>
              <a:t>References: </a:t>
            </a:r>
          </a:p>
          <a:p>
            <a:r>
              <a:rPr lang="en-US" dirty="0"/>
              <a:t>History.com. (2010). Freedom Riders. https://www.history.com/topics/black-history/freedom-rides</a:t>
            </a:r>
          </a:p>
        </p:txBody>
      </p:sp>
      <p:sp>
        <p:nvSpPr>
          <p:cNvPr id="4" name="Slide Number Placeholder 3"/>
          <p:cNvSpPr>
            <a:spLocks noGrp="1"/>
          </p:cNvSpPr>
          <p:nvPr>
            <p:ph type="sldNum" sz="quarter" idx="5"/>
          </p:nvPr>
        </p:nvSpPr>
        <p:spPr/>
        <p:txBody>
          <a:bodyPr/>
          <a:lstStyle/>
          <a:p>
            <a:fld id="{F8AE1F9E-0D63-4D4E-8D91-AFCB40222A72}" type="slidenum">
              <a:rPr lang="en-US" smtClean="0"/>
              <a:t>5</a:t>
            </a:fld>
            <a:endParaRPr lang="en-US"/>
          </a:p>
        </p:txBody>
      </p:sp>
    </p:spTree>
    <p:extLst>
      <p:ext uri="{BB962C8B-B14F-4D97-AF65-F5344CB8AC3E}">
        <p14:creationId xmlns:p14="http://schemas.microsoft.com/office/powerpoint/2010/main" val="3237805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 history of</a:t>
            </a:r>
            <a:r>
              <a:rPr lang="en-US" baseline="0" dirty="0"/>
              <a:t> the bus riders union and what it has</a:t>
            </a:r>
            <a:r>
              <a:rPr lang="en-US" dirty="0"/>
              <a:t> achieved. </a:t>
            </a:r>
          </a:p>
          <a:p>
            <a:endParaRPr lang="en-US" dirty="0"/>
          </a:p>
          <a:p>
            <a:r>
              <a:rPr lang="en-US" dirty="0"/>
              <a:t>Talking points:</a:t>
            </a:r>
          </a:p>
          <a:p>
            <a:r>
              <a:rPr lang="en-US" sz="1200" b="0" i="0" kern="1200" dirty="0">
                <a:solidFill>
                  <a:schemeClr val="tx1"/>
                </a:solidFill>
                <a:effectLst/>
                <a:latin typeface="+mn-lt"/>
                <a:ea typeface="+mn-ea"/>
                <a:cs typeface="+mn-cs"/>
              </a:rPr>
              <a:t>The bus riders union is recognized nationally for its historic civil rights Consent Decree and signature creative tactics, the Bus Riders Union is a multiracial dynamo of 200 active members, 3,000 dues-paying members, and 50,000 supporters on the buses of L.A. The BRU has literally saved public transportation in Los Angeles and become the country’s largest grassroots mass transit advocacy organization.</a:t>
            </a:r>
          </a:p>
          <a:p>
            <a:endParaRPr lang="en-US" sz="1200" b="0" i="0" kern="1200" dirty="0">
              <a:solidFill>
                <a:schemeClr val="tx1"/>
              </a:solidFill>
              <a:effectLst/>
              <a:latin typeface="+mn-lt"/>
              <a:ea typeface="+mn-ea"/>
              <a:cs typeface="+mn-cs"/>
            </a:endParaRPr>
          </a:p>
          <a:p>
            <a:r>
              <a:rPr lang="en-US" dirty="0"/>
              <a:t>Suggestion:</a:t>
            </a:r>
          </a:p>
          <a:p>
            <a:r>
              <a:rPr lang="en-US" dirty="0"/>
              <a:t>Before you move to the next slide, complete the knowledge probe activity Module 4 Probe Question #2 (see the module outline for more information):</a:t>
            </a:r>
          </a:p>
          <a:p>
            <a:pPr marL="171450" indent="-171450">
              <a:buFont typeface="Arial" panose="020B0604020202020204" pitchFamily="34" charset="0"/>
              <a:buChar char="•"/>
            </a:pPr>
            <a:r>
              <a:rPr lang="en-US" dirty="0"/>
              <a:t>How has activism influenced transportation</a:t>
            </a:r>
            <a:r>
              <a:rPr lang="en-US" baseline="0" dirty="0"/>
              <a:t> decision-making? Can you think of any other examples of activism in transportation? Please describe.</a:t>
            </a:r>
            <a:endParaRPr lang="en-US" dirty="0"/>
          </a:p>
          <a:p>
            <a:endParaRPr lang="en-US" dirty="0"/>
          </a:p>
          <a:p>
            <a:r>
              <a:rPr lang="en-US" dirty="0"/>
              <a:t>Reference: </a:t>
            </a:r>
          </a:p>
          <a:p>
            <a:r>
              <a:rPr lang="en-US" dirty="0"/>
              <a:t>Labor Community Strategy Center. (n.d.). Bus riders</a:t>
            </a:r>
            <a:r>
              <a:rPr lang="en-US" baseline="0" dirty="0"/>
              <a:t> union. </a:t>
            </a:r>
            <a:r>
              <a:rPr lang="en-US" dirty="0"/>
              <a:t>https://thestrategycenter.org/projects/bus-riders-union/</a:t>
            </a:r>
          </a:p>
        </p:txBody>
      </p:sp>
      <p:sp>
        <p:nvSpPr>
          <p:cNvPr id="4" name="Slide Number Placeholder 3"/>
          <p:cNvSpPr>
            <a:spLocks noGrp="1"/>
          </p:cNvSpPr>
          <p:nvPr>
            <p:ph type="sldNum" sz="quarter" idx="5"/>
          </p:nvPr>
        </p:nvSpPr>
        <p:spPr/>
        <p:txBody>
          <a:bodyPr/>
          <a:lstStyle/>
          <a:p>
            <a:fld id="{F8AE1F9E-0D63-4D4E-8D91-AFCB40222A72}" type="slidenum">
              <a:rPr lang="en-US" smtClean="0"/>
              <a:t>6</a:t>
            </a:fld>
            <a:endParaRPr lang="en-US"/>
          </a:p>
        </p:txBody>
      </p:sp>
    </p:spTree>
    <p:extLst>
      <p:ext uri="{BB962C8B-B14F-4D97-AF65-F5344CB8AC3E}">
        <p14:creationId xmlns:p14="http://schemas.microsoft.com/office/powerpoint/2010/main" val="822078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1F9E-0D63-4D4E-8D91-AFCB40222A72}" type="slidenum">
              <a:rPr lang="en-US" smtClean="0"/>
              <a:t>7</a:t>
            </a:fld>
            <a:endParaRPr lang="en-US"/>
          </a:p>
        </p:txBody>
      </p:sp>
    </p:spTree>
    <p:extLst>
      <p:ext uri="{BB962C8B-B14F-4D97-AF65-F5344CB8AC3E}">
        <p14:creationId xmlns:p14="http://schemas.microsoft.com/office/powerpoint/2010/main" val="239582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Key Message: A history</a:t>
            </a:r>
            <a:r>
              <a:rPr lang="en-US" sz="1200" b="0" i="0" kern="1200" baseline="0" dirty="0">
                <a:solidFill>
                  <a:schemeClr val="tx1"/>
                </a:solidFill>
                <a:effectLst/>
                <a:latin typeface="+mn-lt"/>
                <a:ea typeface="+mn-ea"/>
                <a:cs typeface="+mn-cs"/>
              </a:rPr>
              <a:t> of public engagement policies in transportation</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References: </a:t>
            </a:r>
          </a:p>
          <a:p>
            <a:r>
              <a:rPr lang="en-US" dirty="0"/>
              <a:t>Highway Act: https://www.govinfo.gov/content/pkg/STATUTE-70/pdf/STATUTE-70-Pg374.pdf</a:t>
            </a:r>
          </a:p>
          <a:p>
            <a:endParaRPr lang="en-US" dirty="0"/>
          </a:p>
          <a:p>
            <a:r>
              <a:rPr lang="en-US" dirty="0"/>
              <a:t>Title VI of the Civil Rights Act: https://www.co.monterey.ca.us/home/showdocument?id=59883; </a:t>
            </a:r>
          </a:p>
          <a:p>
            <a:endParaRPr lang="en-US" dirty="0"/>
          </a:p>
          <a:p>
            <a:r>
              <a:rPr lang="en-US" dirty="0"/>
              <a:t>ISTEA: http://www.plannersnetwork.org/1997/09/are-we-there-yet-is-there-real-public-participation-under-istea/</a:t>
            </a:r>
          </a:p>
          <a:p>
            <a:r>
              <a:rPr lang="en-US" dirty="0"/>
              <a:t>https://</a:t>
            </a:r>
            <a:r>
              <a:rPr lang="en-US" dirty="0" err="1"/>
              <a:t>highways.dot.gov</a:t>
            </a:r>
            <a:r>
              <a:rPr lang="en-US" dirty="0"/>
              <a:t>/public-roads/novemberdecember-2001/legacy-landmark-istea-after-10-years</a:t>
            </a:r>
          </a:p>
          <a:p>
            <a:endParaRPr lang="en-US" dirty="0"/>
          </a:p>
          <a:p>
            <a:r>
              <a:rPr lang="en-US" dirty="0"/>
              <a:t>TEA-21: https://www.fhwa.dot.gov/tea21/factsheets/statepln.htm </a:t>
            </a:r>
          </a:p>
          <a:p>
            <a:endParaRPr lang="en-US" dirty="0"/>
          </a:p>
          <a:p>
            <a:r>
              <a:rPr lang="en-US" dirty="0"/>
              <a:t>SAFETEA-LU: https://www.fhwa.dot.gov/safetealu/factsheets/statewide.htm</a:t>
            </a:r>
          </a:p>
          <a:p>
            <a:endParaRPr lang="en-US" dirty="0"/>
          </a:p>
          <a:p>
            <a:r>
              <a:rPr lang="en-US" dirty="0"/>
              <a:t>MAP-21: https://www.fhwa.dot.gov/map21/summaryinfo.cfm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https://www.fhwa.dot.gov/environment/bicycle_pedestrian/legislation/history_legpol.cfm</a:t>
            </a:r>
          </a:p>
          <a:p>
            <a:endParaRPr lang="en-US" dirty="0"/>
          </a:p>
        </p:txBody>
      </p:sp>
      <p:sp>
        <p:nvSpPr>
          <p:cNvPr id="4" name="Slide Number Placeholder 3"/>
          <p:cNvSpPr>
            <a:spLocks noGrp="1"/>
          </p:cNvSpPr>
          <p:nvPr>
            <p:ph type="sldNum" sz="quarter" idx="5"/>
          </p:nvPr>
        </p:nvSpPr>
        <p:spPr/>
        <p:txBody>
          <a:bodyPr/>
          <a:lstStyle/>
          <a:p>
            <a:fld id="{F8AE1F9E-0D63-4D4E-8D91-AFCB40222A72}" type="slidenum">
              <a:rPr lang="en-US" smtClean="0"/>
              <a:t>8</a:t>
            </a:fld>
            <a:endParaRPr lang="en-US"/>
          </a:p>
        </p:txBody>
      </p:sp>
    </p:spTree>
    <p:extLst>
      <p:ext uri="{BB962C8B-B14F-4D97-AF65-F5344CB8AC3E}">
        <p14:creationId xmlns:p14="http://schemas.microsoft.com/office/powerpoint/2010/main" val="1497441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Key message: </a:t>
            </a:r>
            <a:r>
              <a:rPr lang="en-US" dirty="0"/>
              <a:t>Community involvement approaches from various transportation agencies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Talking points: </a:t>
            </a:r>
          </a:p>
          <a:p>
            <a:r>
              <a:rPr lang="en-US" sz="1200" b="0" i="0" kern="1200" dirty="0">
                <a:solidFill>
                  <a:schemeClr val="tx1"/>
                </a:solidFill>
                <a:effectLst/>
                <a:latin typeface="+mn-lt"/>
                <a:ea typeface="+mn-ea"/>
                <a:cs typeface="+mn-cs"/>
              </a:rPr>
              <a:t>FTA and FHWA’s shared planning regulation, found at 23 CFR 450 outlines federal expectations for statewide and metropolitan planning agencies in effectively engaging the public, including low-income and minority communities.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Reference: </a:t>
            </a:r>
          </a:p>
          <a:p>
            <a:r>
              <a:rPr lang="en-US" dirty="0"/>
              <a:t>FHWA. (n.d.)</a:t>
            </a:r>
            <a:r>
              <a:rPr lang="en-US" baseline="0" dirty="0"/>
              <a:t> What do we mean by meaningful public engagement? </a:t>
            </a:r>
            <a:r>
              <a:rPr lang="en-US" dirty="0"/>
              <a:t>https://www.transit.dot.gov/what-do-we-mean-%E2%80%9Cmeaningful-public-engagement%E2%80%9D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TRB AJE40 Committee website: https://sites.google.com/view/trbaje40. </a:t>
            </a:r>
            <a:endParaRPr lang="en-US" altLang="zh-CN"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8AE1F9E-0D63-4D4E-8D91-AFCB40222A72}" type="slidenum">
              <a:rPr lang="en-US" smtClean="0"/>
              <a:t>9</a:t>
            </a:fld>
            <a:endParaRPr lang="en-US"/>
          </a:p>
        </p:txBody>
      </p:sp>
    </p:spTree>
    <p:extLst>
      <p:ext uri="{BB962C8B-B14F-4D97-AF65-F5344CB8AC3E}">
        <p14:creationId xmlns:p14="http://schemas.microsoft.com/office/powerpoint/2010/main" val="1750306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8" name="Group 7"/>
          <p:cNvGrpSpPr>
            <a:grpSpLocks noChangeAspect="1"/>
          </p:cNvGrpSpPr>
          <p:nvPr/>
        </p:nvGrpSpPr>
        <p:grpSpPr>
          <a:xfrm>
            <a:off x="10455417" y="4680426"/>
            <a:ext cx="1293319" cy="1280160"/>
            <a:chOff x="0" y="8629"/>
            <a:chExt cx="873760" cy="865456"/>
          </a:xfrm>
        </p:grpSpPr>
        <p:grpSp>
          <p:nvGrpSpPr>
            <p:cNvPr id="9" name="Group 8"/>
            <p:cNvGrpSpPr/>
            <p:nvPr/>
          </p:nvGrpSpPr>
          <p:grpSpPr>
            <a:xfrm>
              <a:off x="0" y="438150"/>
              <a:ext cx="873005" cy="435935"/>
              <a:chOff x="0" y="0"/>
              <a:chExt cx="1465167" cy="731520"/>
            </a:xfrm>
          </p:grpSpPr>
          <p:sp>
            <p:nvSpPr>
              <p:cNvPr id="11" name="Rectangle 10"/>
              <p:cNvSpPr/>
              <p:nvPr/>
            </p:nvSpPr>
            <p:spPr>
              <a:xfrm>
                <a:off x="0" y="0"/>
                <a:ext cx="731520" cy="73152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ectangle 11"/>
              <p:cNvSpPr/>
              <p:nvPr/>
            </p:nvSpPr>
            <p:spPr>
              <a:xfrm>
                <a:off x="733647" y="0"/>
                <a:ext cx="731520" cy="731520"/>
              </a:xfrm>
              <a:prstGeom prst="rect">
                <a:avLst/>
              </a:prstGeom>
              <a:solidFill>
                <a:schemeClr val="bg1">
                  <a:lumMod val="6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0" name="Rectangle 9"/>
            <p:cNvSpPr/>
            <p:nvPr/>
          </p:nvSpPr>
          <p:spPr>
            <a:xfrm>
              <a:off x="438150" y="8629"/>
              <a:ext cx="435610" cy="43561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3" name="Rectangle 12"/>
          <p:cNvSpPr/>
          <p:nvPr/>
        </p:nvSpPr>
        <p:spPr>
          <a:xfrm flipV="1">
            <a:off x="7983870" y="5200331"/>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ectangle 13"/>
          <p:cNvSpPr/>
          <p:nvPr/>
        </p:nvSpPr>
        <p:spPr>
          <a:xfrm flipV="1">
            <a:off x="1699895" y="1047680"/>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5" name="Group 14"/>
          <p:cNvGrpSpPr/>
          <p:nvPr/>
        </p:nvGrpSpPr>
        <p:grpSpPr>
          <a:xfrm rot="10800000">
            <a:off x="200872" y="233185"/>
            <a:ext cx="1088390" cy="1085851"/>
            <a:chOff x="0" y="2519"/>
            <a:chExt cx="873760" cy="871566"/>
          </a:xfrm>
        </p:grpSpPr>
        <p:grpSp>
          <p:nvGrpSpPr>
            <p:cNvPr id="16" name="Group 15"/>
            <p:cNvGrpSpPr/>
            <p:nvPr/>
          </p:nvGrpSpPr>
          <p:grpSpPr>
            <a:xfrm>
              <a:off x="0" y="438129"/>
              <a:ext cx="873004" cy="435956"/>
              <a:chOff x="0" y="-36"/>
              <a:chExt cx="1465167" cy="731556"/>
            </a:xfrm>
          </p:grpSpPr>
          <p:sp>
            <p:nvSpPr>
              <p:cNvPr id="18" name="Rectangle 17"/>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Rectangle 18"/>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7" name="Rectangle 16"/>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3" name="Rectangle 22"/>
          <p:cNvSpPr/>
          <p:nvPr/>
        </p:nvSpPr>
        <p:spPr>
          <a:xfrm>
            <a:off x="7332655" y="5152706"/>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ectangle 23"/>
          <p:cNvSpPr/>
          <p:nvPr/>
        </p:nvSpPr>
        <p:spPr>
          <a:xfrm>
            <a:off x="2539047" y="1245640"/>
            <a:ext cx="2338705" cy="47625"/>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Footer Placeholder 4">
            <a:extLst>
              <a:ext uri="{FF2B5EF4-FFF2-40B4-BE49-F238E27FC236}">
                <a16:creationId xmlns:a16="http://schemas.microsoft.com/office/drawing/2014/main" id="{3CD1F8B6-53ED-47F1-98FF-50B91BB277AE}"/>
              </a:ext>
            </a:extLst>
          </p:cNvPr>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spTree>
    <p:extLst>
      <p:ext uri="{BB962C8B-B14F-4D97-AF65-F5344CB8AC3E}">
        <p14:creationId xmlns:p14="http://schemas.microsoft.com/office/powerpoint/2010/main" val="2615229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8" name="Group 7"/>
          <p:cNvGrpSpPr>
            <a:grpSpLocks noChangeAspect="1"/>
          </p:cNvGrpSpPr>
          <p:nvPr/>
        </p:nvGrpSpPr>
        <p:grpSpPr>
          <a:xfrm>
            <a:off x="10455417" y="4680426"/>
            <a:ext cx="1293319" cy="1280160"/>
            <a:chOff x="0" y="8629"/>
            <a:chExt cx="873760" cy="865456"/>
          </a:xfrm>
        </p:grpSpPr>
        <p:grpSp>
          <p:nvGrpSpPr>
            <p:cNvPr id="9" name="Group 8"/>
            <p:cNvGrpSpPr/>
            <p:nvPr/>
          </p:nvGrpSpPr>
          <p:grpSpPr>
            <a:xfrm>
              <a:off x="0" y="438150"/>
              <a:ext cx="873005" cy="435935"/>
              <a:chOff x="0" y="0"/>
              <a:chExt cx="1465167" cy="731520"/>
            </a:xfrm>
          </p:grpSpPr>
          <p:sp>
            <p:nvSpPr>
              <p:cNvPr id="11" name="Rectangle 10"/>
              <p:cNvSpPr/>
              <p:nvPr/>
            </p:nvSpPr>
            <p:spPr>
              <a:xfrm>
                <a:off x="0" y="0"/>
                <a:ext cx="731520" cy="73152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ectangle 11"/>
              <p:cNvSpPr/>
              <p:nvPr/>
            </p:nvSpPr>
            <p:spPr>
              <a:xfrm>
                <a:off x="733647" y="0"/>
                <a:ext cx="731520" cy="731520"/>
              </a:xfrm>
              <a:prstGeom prst="rect">
                <a:avLst/>
              </a:prstGeom>
              <a:solidFill>
                <a:schemeClr val="bg1">
                  <a:lumMod val="6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0" name="Rectangle 9"/>
            <p:cNvSpPr/>
            <p:nvPr/>
          </p:nvSpPr>
          <p:spPr>
            <a:xfrm>
              <a:off x="438150" y="8629"/>
              <a:ext cx="435610" cy="43561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3" name="Rectangle 12"/>
          <p:cNvSpPr/>
          <p:nvPr/>
        </p:nvSpPr>
        <p:spPr>
          <a:xfrm flipV="1">
            <a:off x="7983870" y="5200331"/>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ectangle 13"/>
          <p:cNvSpPr/>
          <p:nvPr/>
        </p:nvSpPr>
        <p:spPr>
          <a:xfrm flipV="1">
            <a:off x="1699895" y="1047680"/>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5" name="Group 14"/>
          <p:cNvGrpSpPr/>
          <p:nvPr/>
        </p:nvGrpSpPr>
        <p:grpSpPr>
          <a:xfrm rot="10800000">
            <a:off x="200872" y="233185"/>
            <a:ext cx="1088390" cy="1085851"/>
            <a:chOff x="0" y="2519"/>
            <a:chExt cx="873760" cy="871566"/>
          </a:xfrm>
        </p:grpSpPr>
        <p:grpSp>
          <p:nvGrpSpPr>
            <p:cNvPr id="16" name="Group 15"/>
            <p:cNvGrpSpPr/>
            <p:nvPr/>
          </p:nvGrpSpPr>
          <p:grpSpPr>
            <a:xfrm>
              <a:off x="0" y="438129"/>
              <a:ext cx="873004" cy="435956"/>
              <a:chOff x="0" y="-36"/>
              <a:chExt cx="1465167" cy="731556"/>
            </a:xfrm>
          </p:grpSpPr>
          <p:sp>
            <p:nvSpPr>
              <p:cNvPr id="18" name="Rectangle 17"/>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Rectangle 18"/>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7" name="Rectangle 16"/>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3" name="Rectangle 22"/>
          <p:cNvSpPr/>
          <p:nvPr/>
        </p:nvSpPr>
        <p:spPr>
          <a:xfrm>
            <a:off x="7332655" y="5152706"/>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ectangle 23"/>
          <p:cNvSpPr/>
          <p:nvPr/>
        </p:nvSpPr>
        <p:spPr>
          <a:xfrm>
            <a:off x="2539047" y="1245640"/>
            <a:ext cx="2338705" cy="47625"/>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Footer Placeholder 4">
            <a:extLst>
              <a:ext uri="{FF2B5EF4-FFF2-40B4-BE49-F238E27FC236}">
                <a16:creationId xmlns:a16="http://schemas.microsoft.com/office/drawing/2014/main" id="{E2173384-1590-4167-8B7F-F81EB372CD48}"/>
              </a:ext>
            </a:extLst>
          </p:cNvPr>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spTree>
    <p:extLst>
      <p:ext uri="{BB962C8B-B14F-4D97-AF65-F5344CB8AC3E}">
        <p14:creationId xmlns:p14="http://schemas.microsoft.com/office/powerpoint/2010/main" val="3085263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8F66E159-9C18-4B75-8B2B-9D959BFD61CD}"/>
              </a:ext>
            </a:extLst>
          </p:cNvPr>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spTree>
    <p:extLst>
      <p:ext uri="{BB962C8B-B14F-4D97-AF65-F5344CB8AC3E}">
        <p14:creationId xmlns:p14="http://schemas.microsoft.com/office/powerpoint/2010/main" val="282979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Footer Placeholder 4">
            <a:extLst>
              <a:ext uri="{FF2B5EF4-FFF2-40B4-BE49-F238E27FC236}">
                <a16:creationId xmlns:a16="http://schemas.microsoft.com/office/drawing/2014/main" id="{8F66E159-9C18-4B75-8B2B-9D959BFD61CD}"/>
              </a:ext>
            </a:extLst>
          </p:cNvPr>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spTree>
    <p:extLst>
      <p:ext uri="{BB962C8B-B14F-4D97-AF65-F5344CB8AC3E}">
        <p14:creationId xmlns:p14="http://schemas.microsoft.com/office/powerpoint/2010/main" val="1994950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03227-1A4B-4276-9579-ACC396049A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BBF4A3-DE5B-497C-9E73-31650EE72F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D47C3A-BC2A-49B4-BF27-4BCF4FDDD9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863322-0ABC-448D-86BB-6B45443D24FA}"/>
              </a:ext>
            </a:extLst>
          </p:cNvPr>
          <p:cNvSpPr>
            <a:spLocks noGrp="1"/>
          </p:cNvSpPr>
          <p:nvPr>
            <p:ph type="dt" sz="half" idx="10"/>
          </p:nvPr>
        </p:nvSpPr>
        <p:spPr/>
        <p:txBody>
          <a:bodyPr/>
          <a:lstStyle/>
          <a:p>
            <a:fld id="{6744CE31-AE11-4FCF-B8FD-44C07EF3A95F}" type="datetimeFigureOut">
              <a:rPr lang="en-US" smtClean="0"/>
              <a:t>5/31/2022</a:t>
            </a:fld>
            <a:endParaRPr lang="en-US"/>
          </a:p>
        </p:txBody>
      </p:sp>
      <p:sp>
        <p:nvSpPr>
          <p:cNvPr id="6" name="Footer Placeholder 5">
            <a:extLst>
              <a:ext uri="{FF2B5EF4-FFF2-40B4-BE49-F238E27FC236}">
                <a16:creationId xmlns:a16="http://schemas.microsoft.com/office/drawing/2014/main" id="{E7549353-4D12-467A-A761-AB50A7C972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B7EC19-F22F-4D28-B75B-B8924B9F6476}"/>
              </a:ext>
            </a:extLst>
          </p:cNvPr>
          <p:cNvSpPr>
            <a:spLocks noGrp="1"/>
          </p:cNvSpPr>
          <p:nvPr>
            <p:ph type="sldNum" sz="quarter" idx="12"/>
          </p:nvPr>
        </p:nvSpPr>
        <p:spPr/>
        <p:txBody>
          <a:bodyPr/>
          <a:lstStyle/>
          <a:p>
            <a:fld id="{C1234895-2371-4C62-BF23-689BD4562782}" type="slidenum">
              <a:rPr lang="en-US" smtClean="0"/>
              <a:t>‹#›</a:t>
            </a:fld>
            <a:endParaRPr lang="en-US"/>
          </a:p>
        </p:txBody>
      </p:sp>
    </p:spTree>
    <p:extLst>
      <p:ext uri="{BB962C8B-B14F-4D97-AF65-F5344CB8AC3E}">
        <p14:creationId xmlns:p14="http://schemas.microsoft.com/office/powerpoint/2010/main" val="3236562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
        <p:nvSpPr>
          <p:cNvPr id="7" name="Rectangle 6"/>
          <p:cNvSpPr/>
          <p:nvPr/>
        </p:nvSpPr>
        <p:spPr>
          <a:xfrm flipV="1">
            <a:off x="7551833" y="5998210"/>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ectangle 7"/>
          <p:cNvSpPr/>
          <p:nvPr/>
        </p:nvSpPr>
        <p:spPr>
          <a:xfrm flipV="1">
            <a:off x="948369" y="1618298"/>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Footer Placeholder 4">
            <a:extLst>
              <a:ext uri="{FF2B5EF4-FFF2-40B4-BE49-F238E27FC236}">
                <a16:creationId xmlns:a16="http://schemas.microsoft.com/office/drawing/2014/main" id="{5E18963D-ACA2-45E1-BF38-7D6377DA79B0}"/>
              </a:ext>
            </a:extLst>
          </p:cNvPr>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spTree>
    <p:extLst>
      <p:ext uri="{BB962C8B-B14F-4D97-AF65-F5344CB8AC3E}">
        <p14:creationId xmlns:p14="http://schemas.microsoft.com/office/powerpoint/2010/main" val="17930346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581400" y="6356350"/>
            <a:ext cx="5029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The Transportation Equity Curriculum: Involving Underserved Communities</a:t>
            </a:r>
          </a:p>
        </p:txBody>
      </p:sp>
      <p:grpSp>
        <p:nvGrpSpPr>
          <p:cNvPr id="19" name="Group 18"/>
          <p:cNvGrpSpPr/>
          <p:nvPr/>
        </p:nvGrpSpPr>
        <p:grpSpPr>
          <a:xfrm>
            <a:off x="155575" y="205515"/>
            <a:ext cx="2725064" cy="144462"/>
            <a:chOff x="155575" y="205515"/>
            <a:chExt cx="2725064" cy="144462"/>
          </a:xfrm>
        </p:grpSpPr>
        <p:sp>
          <p:nvSpPr>
            <p:cNvPr id="20" name="Rectangle 19"/>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Rectangle 20"/>
            <p:cNvSpPr/>
            <p:nvPr/>
          </p:nvSpPr>
          <p:spPr>
            <a:xfrm>
              <a:off x="541934" y="302352"/>
              <a:ext cx="2338705" cy="4762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nvGrpSpPr>
          <p:cNvPr id="22" name="Group 21"/>
          <p:cNvGrpSpPr/>
          <p:nvPr/>
        </p:nvGrpSpPr>
        <p:grpSpPr>
          <a:xfrm rot="10800000" flipH="1">
            <a:off x="10809605" y="205515"/>
            <a:ext cx="1088390" cy="1085851"/>
            <a:chOff x="0" y="2519"/>
            <a:chExt cx="873760" cy="871566"/>
          </a:xfrm>
        </p:grpSpPr>
        <p:grpSp>
          <p:nvGrpSpPr>
            <p:cNvPr id="23" name="Group 22"/>
            <p:cNvGrpSpPr/>
            <p:nvPr/>
          </p:nvGrpSpPr>
          <p:grpSpPr>
            <a:xfrm>
              <a:off x="0" y="438129"/>
              <a:ext cx="873004" cy="435956"/>
              <a:chOff x="0" y="-36"/>
              <a:chExt cx="1465167" cy="731556"/>
            </a:xfrm>
          </p:grpSpPr>
          <p:sp>
            <p:nvSpPr>
              <p:cNvPr id="25" name="Rectangle 24"/>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6" name="Rectangle 25"/>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4" name="Rectangle 23"/>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774683821"/>
      </p:ext>
    </p:extLst>
  </p:cSld>
  <p:clrMap bg1="lt1" tx1="dk1" bg2="lt2" tx2="dk2" accent1="accent1" accent2="accent2" accent3="accent3" accent4="accent4" accent5="accent5" accent6="accent6" hlink="hlink" folHlink="folHlink"/>
  <p:sldLayoutIdLst>
    <p:sldLayoutId id="2147483702" r:id="rId1"/>
    <p:sldLayoutId id="2147483715" r:id="rId2"/>
    <p:sldLayoutId id="2147483716" r:id="rId3"/>
    <p:sldLayoutId id="2147483722" r:id="rId4"/>
    <p:sldLayoutId id="2147483721" r:id="rId5"/>
    <p:sldLayoutId id="2147483704" r:id="rId6"/>
  </p:sldLayoutIdLst>
  <p:hf sldNum="0" hdr="0" dt="0"/>
  <p:txStyles>
    <p:titleStyle>
      <a:lvl1pPr algn="l" defTabSz="914400" rtl="0" eaLnBrk="1" latinLnBrk="0" hangingPunct="1">
        <a:lnSpc>
          <a:spcPct val="90000"/>
        </a:lnSpc>
        <a:spcBef>
          <a:spcPct val="0"/>
        </a:spcBef>
        <a:buNone/>
        <a:defRPr sz="4400" b="1" kern="1200">
          <a:solidFill>
            <a:srgbClr val="005E88"/>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3321B-48FF-43FF-888C-8D5CC0679CCC}"/>
              </a:ext>
            </a:extLst>
          </p:cNvPr>
          <p:cNvSpPr>
            <a:spLocks noGrp="1"/>
          </p:cNvSpPr>
          <p:nvPr>
            <p:ph type="ctrTitle"/>
          </p:nvPr>
        </p:nvSpPr>
        <p:spPr/>
        <p:txBody>
          <a:bodyPr/>
          <a:lstStyle/>
          <a:p>
            <a:r>
              <a:rPr lang="en-US" altLang="zh-CN" dirty="0"/>
              <a:t>Involving Underserved Communities</a:t>
            </a:r>
            <a:endParaRPr lang="en-US" dirty="0"/>
          </a:p>
        </p:txBody>
      </p:sp>
      <p:sp>
        <p:nvSpPr>
          <p:cNvPr id="3" name="Subtitle 2">
            <a:extLst>
              <a:ext uri="{FF2B5EF4-FFF2-40B4-BE49-F238E27FC236}">
                <a16:creationId xmlns:a16="http://schemas.microsoft.com/office/drawing/2014/main" id="{8B9D28A9-AE32-445B-9A8D-36922C39328A}"/>
              </a:ext>
            </a:extLst>
          </p:cNvPr>
          <p:cNvSpPr>
            <a:spLocks noGrp="1"/>
          </p:cNvSpPr>
          <p:nvPr>
            <p:ph type="subTitle" idx="1"/>
          </p:nvPr>
        </p:nvSpPr>
        <p:spPr/>
        <p:txBody>
          <a:bodyPr/>
          <a:lstStyle/>
          <a:p>
            <a:endParaRPr lang="en-US" dirty="0"/>
          </a:p>
        </p:txBody>
      </p:sp>
      <p:sp>
        <p:nvSpPr>
          <p:cNvPr id="5" name="Footer Placeholder 3">
            <a:extLst>
              <a:ext uri="{FF2B5EF4-FFF2-40B4-BE49-F238E27FC236}">
                <a16:creationId xmlns:a16="http://schemas.microsoft.com/office/drawing/2014/main" id="{AC4A91BD-2F52-451C-9C21-BF0CC767FB89}"/>
              </a:ext>
            </a:extLst>
          </p:cNvPr>
          <p:cNvSpPr>
            <a:spLocks noGrp="1"/>
          </p:cNvSpPr>
          <p:nvPr>
            <p:ph type="ftr" sz="quarter" idx="3"/>
          </p:nvPr>
        </p:nvSpPr>
        <p:spPr>
          <a:xfrm>
            <a:off x="3581400" y="6356350"/>
            <a:ext cx="5029200" cy="365125"/>
          </a:xfrm>
        </p:spPr>
        <p:txBody>
          <a:bodyPr/>
          <a:lstStyle/>
          <a:p>
            <a:pPr>
              <a:spcAft>
                <a:spcPts val="600"/>
              </a:spcAft>
            </a:pPr>
            <a:r>
              <a:rPr lang="en-US" dirty="0"/>
              <a:t>The Transportation Equity Curriculum: Involving Underserved Communities</a:t>
            </a:r>
          </a:p>
        </p:txBody>
      </p:sp>
    </p:spTree>
    <p:extLst>
      <p:ext uri="{BB962C8B-B14F-4D97-AF65-F5344CB8AC3E}">
        <p14:creationId xmlns:p14="http://schemas.microsoft.com/office/powerpoint/2010/main" val="703484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CBEC-7DE5-6142-8E1D-1370FACAF86D}"/>
              </a:ext>
            </a:extLst>
          </p:cNvPr>
          <p:cNvSpPr>
            <a:spLocks noGrp="1"/>
          </p:cNvSpPr>
          <p:nvPr>
            <p:ph type="title"/>
          </p:nvPr>
        </p:nvSpPr>
        <p:spPr/>
        <p:txBody>
          <a:bodyPr/>
          <a:lstStyle/>
          <a:p>
            <a:r>
              <a:rPr lang="en-US" dirty="0"/>
              <a:t>Justice40 Initiative</a:t>
            </a:r>
          </a:p>
        </p:txBody>
      </p:sp>
      <p:sp>
        <p:nvSpPr>
          <p:cNvPr id="3" name="Content Placeholder 2">
            <a:extLst>
              <a:ext uri="{FF2B5EF4-FFF2-40B4-BE49-F238E27FC236}">
                <a16:creationId xmlns:a16="http://schemas.microsoft.com/office/drawing/2014/main" id="{6E2C6DB9-1D01-8B4F-848C-56BAA06B1AFB}"/>
              </a:ext>
            </a:extLst>
          </p:cNvPr>
          <p:cNvSpPr>
            <a:spLocks noGrp="1"/>
          </p:cNvSpPr>
          <p:nvPr>
            <p:ph idx="1"/>
          </p:nvPr>
        </p:nvSpPr>
        <p:spPr/>
        <p:txBody>
          <a:bodyPr/>
          <a:lstStyle/>
          <a:p>
            <a:r>
              <a:rPr lang="en-US" dirty="0"/>
              <a:t>Aims to deliver 40 percent of the overall benefits of federal investments in climate and sustainable transportation to disadvantaged communities</a:t>
            </a:r>
          </a:p>
          <a:p>
            <a:r>
              <a:rPr lang="en-US" dirty="0"/>
              <a:t>Requested information from USDOT for data and assessment tool for transportation equity. </a:t>
            </a:r>
          </a:p>
          <a:p>
            <a:r>
              <a:rPr lang="en-US" dirty="0"/>
              <a:t>USDOT received public comments from individuals, the public and private sectors, including think tanks, not-for-profit institutions, advocacy organizations, trade organizations and academics. </a:t>
            </a:r>
          </a:p>
        </p:txBody>
      </p:sp>
      <p:sp>
        <p:nvSpPr>
          <p:cNvPr id="4" name="Footer Placeholder 3">
            <a:extLst>
              <a:ext uri="{FF2B5EF4-FFF2-40B4-BE49-F238E27FC236}">
                <a16:creationId xmlns:a16="http://schemas.microsoft.com/office/drawing/2014/main" id="{596609DE-D49A-4E4A-A7F5-82AE37776787}"/>
              </a:ext>
            </a:extLst>
          </p:cNvPr>
          <p:cNvSpPr>
            <a:spLocks noGrp="1"/>
          </p:cNvSpPr>
          <p:nvPr>
            <p:ph type="ftr" sz="quarter" idx="3"/>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3408197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FCCAED-B041-4F10-89B0-B41BE9FD42A3}"/>
              </a:ext>
            </a:extLst>
          </p:cNvPr>
          <p:cNvSpPr>
            <a:spLocks noGrp="1"/>
          </p:cNvSpPr>
          <p:nvPr>
            <p:ph type="title"/>
          </p:nvPr>
        </p:nvSpPr>
        <p:spPr/>
        <p:txBody>
          <a:bodyPr/>
          <a:lstStyle/>
          <a:p>
            <a:r>
              <a:rPr lang="en-US" dirty="0"/>
              <a:t>Community Engagement – Theory and Examples</a:t>
            </a:r>
          </a:p>
        </p:txBody>
      </p:sp>
      <p:sp>
        <p:nvSpPr>
          <p:cNvPr id="5" name="Text Placeholder 4">
            <a:extLst>
              <a:ext uri="{FF2B5EF4-FFF2-40B4-BE49-F238E27FC236}">
                <a16:creationId xmlns:a16="http://schemas.microsoft.com/office/drawing/2014/main" id="{D8B6BD14-9D2F-486C-87CA-D9C6BC5067A6}"/>
              </a:ext>
            </a:extLst>
          </p:cNvPr>
          <p:cNvSpPr>
            <a:spLocks noGrp="1"/>
          </p:cNvSpPr>
          <p:nvPr>
            <p:ph type="body" idx="1"/>
          </p:nvPr>
        </p:nvSpPr>
        <p:spPr/>
        <p:txBody>
          <a:bodyPr>
            <a:normAutofit/>
          </a:bodyPr>
          <a:lstStyle/>
          <a:p>
            <a:endParaRPr lang="en-US" dirty="0"/>
          </a:p>
        </p:txBody>
      </p:sp>
      <p:sp>
        <p:nvSpPr>
          <p:cNvPr id="2" name="Footer Placeholder 1">
            <a:extLst>
              <a:ext uri="{FF2B5EF4-FFF2-40B4-BE49-F238E27FC236}">
                <a16:creationId xmlns:a16="http://schemas.microsoft.com/office/drawing/2014/main" id="{442D4435-FD93-4669-8D82-68F7C7FB4F09}"/>
              </a:ext>
            </a:extLst>
          </p:cNvPr>
          <p:cNvSpPr>
            <a:spLocks noGrp="1"/>
          </p:cNvSpPr>
          <p:nvPr>
            <p:ph type="ftr" sz="quarter" idx="3"/>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3527322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5F76D-409A-41B6-839D-5B157D9E62F7}"/>
              </a:ext>
            </a:extLst>
          </p:cNvPr>
          <p:cNvSpPr>
            <a:spLocks noGrp="1"/>
          </p:cNvSpPr>
          <p:nvPr>
            <p:ph type="title"/>
          </p:nvPr>
        </p:nvSpPr>
        <p:spPr/>
        <p:txBody>
          <a:bodyPr/>
          <a:lstStyle/>
          <a:p>
            <a:r>
              <a:rPr lang="en-US" dirty="0"/>
              <a:t>Pluralism and Advocacy</a:t>
            </a:r>
          </a:p>
        </p:txBody>
      </p:sp>
      <p:sp>
        <p:nvSpPr>
          <p:cNvPr id="4" name="Footer Placeholder 3">
            <a:extLst>
              <a:ext uri="{FF2B5EF4-FFF2-40B4-BE49-F238E27FC236}">
                <a16:creationId xmlns:a16="http://schemas.microsoft.com/office/drawing/2014/main" id="{98D90173-1719-41B6-A15B-7B69C5A0DC8E}"/>
              </a:ext>
            </a:extLst>
          </p:cNvPr>
          <p:cNvSpPr>
            <a:spLocks noGrp="1"/>
          </p:cNvSpPr>
          <p:nvPr>
            <p:ph type="ftr" sz="quarter" idx="3"/>
          </p:nvPr>
        </p:nvSpPr>
        <p:spPr/>
        <p:txBody>
          <a:bodyPr/>
          <a:lstStyle/>
          <a:p>
            <a:r>
              <a:rPr lang="en-US"/>
              <a:t>The Transportation Equity Curriculum: Involving Underserved Communities</a:t>
            </a:r>
            <a:endParaRPr lang="en-US" dirty="0"/>
          </a:p>
        </p:txBody>
      </p:sp>
      <p:graphicFrame>
        <p:nvGraphicFramePr>
          <p:cNvPr id="5" name="Content Placeholder 5">
            <a:extLst>
              <a:ext uri="{FF2B5EF4-FFF2-40B4-BE49-F238E27FC236}">
                <a16:creationId xmlns:a16="http://schemas.microsoft.com/office/drawing/2014/main" id="{576037BE-0015-49A7-B37C-91A79CDC84D1}"/>
              </a:ext>
            </a:extLst>
          </p:cNvPr>
          <p:cNvGraphicFramePr>
            <a:graphicFrameLocks/>
          </p:cNvGraphicFramePr>
          <p:nvPr>
            <p:extLst>
              <p:ext uri="{D42A27DB-BD31-4B8C-83A1-F6EECF244321}">
                <p14:modId xmlns:p14="http://schemas.microsoft.com/office/powerpoint/2010/main" val="2596059798"/>
              </p:ext>
            </p:extLst>
          </p:nvPr>
        </p:nvGraphicFramePr>
        <p:xfrm>
          <a:off x="115747" y="1446836"/>
          <a:ext cx="11979797" cy="49095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9393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659E5E25-0310-8C42-935E-295BB750E38A}"/>
              </a:ext>
            </a:extLst>
          </p:cNvPr>
          <p:cNvGraphicFramePr/>
          <p:nvPr>
            <p:extLst>
              <p:ext uri="{D42A27DB-BD31-4B8C-83A1-F6EECF244321}">
                <p14:modId xmlns:p14="http://schemas.microsoft.com/office/powerpoint/2010/main" val="2377753622"/>
              </p:ext>
            </p:extLst>
          </p:nvPr>
        </p:nvGraphicFramePr>
        <p:xfrm>
          <a:off x="838200" y="1690688"/>
          <a:ext cx="10515600" cy="28029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B3B8CD92-9914-49DD-AE94-5F9F26704460}"/>
              </a:ext>
            </a:extLst>
          </p:cNvPr>
          <p:cNvSpPr>
            <a:spLocks noGrp="1"/>
          </p:cNvSpPr>
          <p:nvPr>
            <p:ph type="title"/>
          </p:nvPr>
        </p:nvSpPr>
        <p:spPr/>
        <p:txBody>
          <a:bodyPr/>
          <a:lstStyle/>
          <a:p>
            <a:r>
              <a:rPr lang="en-US" dirty="0"/>
              <a:t>Pluralism and Advocacy, continued</a:t>
            </a:r>
          </a:p>
        </p:txBody>
      </p:sp>
      <p:sp>
        <p:nvSpPr>
          <p:cNvPr id="3" name="Content Placeholder 2">
            <a:extLst>
              <a:ext uri="{FF2B5EF4-FFF2-40B4-BE49-F238E27FC236}">
                <a16:creationId xmlns:a16="http://schemas.microsoft.com/office/drawing/2014/main" id="{83040C91-A7A2-4562-96AB-C3A4F6B3D62F}"/>
              </a:ext>
            </a:extLst>
          </p:cNvPr>
          <p:cNvSpPr>
            <a:spLocks noGrp="1"/>
          </p:cNvSpPr>
          <p:nvPr>
            <p:ph idx="1"/>
          </p:nvPr>
        </p:nvSpPr>
        <p:spPr>
          <a:xfrm>
            <a:off x="838200" y="1734184"/>
            <a:ext cx="10515600" cy="695506"/>
          </a:xfrm>
        </p:spPr>
        <p:txBody>
          <a:bodyPr>
            <a:normAutofit/>
          </a:bodyPr>
          <a:lstStyle/>
          <a:p>
            <a:pPr marL="0" marR="0">
              <a:spcBef>
                <a:spcPts val="0"/>
              </a:spcBef>
              <a:spcAft>
                <a:spcPts val="0"/>
              </a:spcAft>
            </a:pPr>
            <a:r>
              <a:rPr lang="en-US" sz="3000" dirty="0">
                <a:latin typeface="Calibri" panose="020F0502020204030204" pitchFamily="34" charset="0"/>
              </a:rPr>
              <a:t>A</a:t>
            </a:r>
            <a:r>
              <a:rPr lang="en-US" sz="3000" dirty="0">
                <a:effectLst/>
                <a:latin typeface="Calibri" panose="020F0502020204030204" pitchFamily="34" charset="0"/>
              </a:rPr>
              <a:t>dvocacy of alternative plans: </a:t>
            </a:r>
          </a:p>
        </p:txBody>
      </p:sp>
      <p:sp>
        <p:nvSpPr>
          <p:cNvPr id="4" name="Footer Placeholder 3">
            <a:extLst>
              <a:ext uri="{FF2B5EF4-FFF2-40B4-BE49-F238E27FC236}">
                <a16:creationId xmlns:a16="http://schemas.microsoft.com/office/drawing/2014/main" id="{460257D0-6FCF-4177-8B61-5CBF7621C182}"/>
              </a:ext>
            </a:extLst>
          </p:cNvPr>
          <p:cNvSpPr>
            <a:spLocks noGrp="1"/>
          </p:cNvSpPr>
          <p:nvPr>
            <p:ph type="ftr" sz="quarter" idx="3"/>
          </p:nvPr>
        </p:nvSpPr>
        <p:spPr/>
        <p:txBody>
          <a:bodyPr/>
          <a:lstStyle/>
          <a:p>
            <a:r>
              <a:rPr lang="en-US" dirty="0"/>
              <a:t>The Transportation Equity Curriculum: Involving Underserved Communities</a:t>
            </a:r>
          </a:p>
        </p:txBody>
      </p:sp>
    </p:spTree>
    <p:extLst>
      <p:ext uri="{BB962C8B-B14F-4D97-AF65-F5344CB8AC3E}">
        <p14:creationId xmlns:p14="http://schemas.microsoft.com/office/powerpoint/2010/main" val="987086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3D814-2DDC-477A-9AEA-CACF4CF4CC82}"/>
              </a:ext>
            </a:extLst>
          </p:cNvPr>
          <p:cNvSpPr>
            <a:spLocks noGrp="1"/>
          </p:cNvSpPr>
          <p:nvPr>
            <p:ph type="title"/>
          </p:nvPr>
        </p:nvSpPr>
        <p:spPr/>
        <p:txBody>
          <a:bodyPr/>
          <a:lstStyle/>
          <a:p>
            <a:r>
              <a:rPr lang="en-US" dirty="0"/>
              <a:t>Case Example: People for Mobility Justice</a:t>
            </a:r>
          </a:p>
        </p:txBody>
      </p:sp>
      <p:sp>
        <p:nvSpPr>
          <p:cNvPr id="5" name="Content Placeholder 4">
            <a:extLst>
              <a:ext uri="{FF2B5EF4-FFF2-40B4-BE49-F238E27FC236}">
                <a16:creationId xmlns:a16="http://schemas.microsoft.com/office/drawing/2014/main" id="{39E4D444-D22D-1142-AD7F-1C73BB4F6483}"/>
              </a:ext>
            </a:extLst>
          </p:cNvPr>
          <p:cNvSpPr>
            <a:spLocks noGrp="1"/>
          </p:cNvSpPr>
          <p:nvPr>
            <p:ph sz="half" idx="1"/>
          </p:nvPr>
        </p:nvSpPr>
        <p:spPr/>
        <p:txBody>
          <a:bodyPr/>
          <a:lstStyle/>
          <a:p>
            <a:r>
              <a:rPr lang="en-US" dirty="0"/>
              <a:t>Advocates for freedom and resources to move in public space with love and dignity. </a:t>
            </a:r>
          </a:p>
          <a:p>
            <a:r>
              <a:rPr lang="en-US" dirty="0"/>
              <a:t>PMJ’s roles: educators, facilitators, advocates. </a:t>
            </a:r>
          </a:p>
          <a:p>
            <a:r>
              <a:rPr lang="en-US" dirty="0"/>
              <a:t>Projects: bike safety classes and rides, bike share equity… </a:t>
            </a:r>
          </a:p>
        </p:txBody>
      </p:sp>
      <p:pic>
        <p:nvPicPr>
          <p:cNvPr id="7" name="Content Placeholder 6">
            <a:extLst>
              <a:ext uri="{FF2B5EF4-FFF2-40B4-BE49-F238E27FC236}">
                <a16:creationId xmlns:a16="http://schemas.microsoft.com/office/drawing/2014/main" id="{00783B97-FE04-5A4F-A750-B211795C1D04}"/>
              </a:ext>
            </a:extLst>
          </p:cNvPr>
          <p:cNvPicPr>
            <a:picLocks noGrp="1" noChangeAspect="1"/>
          </p:cNvPicPr>
          <p:nvPr>
            <p:ph sz="half" idx="2"/>
          </p:nvPr>
        </p:nvPicPr>
        <p:blipFill>
          <a:blip r:embed="rId3"/>
          <a:stretch>
            <a:fillRect/>
          </a:stretch>
        </p:blipFill>
        <p:spPr>
          <a:xfrm>
            <a:off x="1102476" y="4841753"/>
            <a:ext cx="2220956" cy="1514597"/>
          </a:xfrm>
          <a:prstGeom prst="rect">
            <a:avLst/>
          </a:prstGeom>
        </p:spPr>
      </p:pic>
      <p:sp>
        <p:nvSpPr>
          <p:cNvPr id="4" name="Footer Placeholder 3">
            <a:extLst>
              <a:ext uri="{FF2B5EF4-FFF2-40B4-BE49-F238E27FC236}">
                <a16:creationId xmlns:a16="http://schemas.microsoft.com/office/drawing/2014/main" id="{F48755AE-06DE-4C08-971D-213477D107FD}"/>
              </a:ext>
            </a:extLst>
          </p:cNvPr>
          <p:cNvSpPr>
            <a:spLocks noGrp="1"/>
          </p:cNvSpPr>
          <p:nvPr>
            <p:ph type="ftr" sz="quarter" idx="11"/>
          </p:nvPr>
        </p:nvSpPr>
        <p:spPr/>
        <p:txBody>
          <a:bodyPr/>
          <a:lstStyle/>
          <a:p>
            <a:r>
              <a:rPr lang="en-US"/>
              <a:t>The Transportation Equity Curriculum: Involving Underserved Communities</a:t>
            </a:r>
            <a:endParaRPr lang="en-US" dirty="0"/>
          </a:p>
        </p:txBody>
      </p:sp>
      <p:pic>
        <p:nvPicPr>
          <p:cNvPr id="1026" name="Picture 2">
            <a:extLst>
              <a:ext uri="{FF2B5EF4-FFF2-40B4-BE49-F238E27FC236}">
                <a16:creationId xmlns:a16="http://schemas.microsoft.com/office/drawing/2014/main" id="{AC17B97E-5731-C24F-86EF-AF6B555493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834" y="2105215"/>
            <a:ext cx="4889788" cy="425113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99F2BA1-F626-C743-8B6D-D7C5AA22BC34}"/>
              </a:ext>
            </a:extLst>
          </p:cNvPr>
          <p:cNvSpPr/>
          <p:nvPr/>
        </p:nvSpPr>
        <p:spPr>
          <a:xfrm>
            <a:off x="6361834" y="1573491"/>
            <a:ext cx="3676648" cy="461665"/>
          </a:xfrm>
          <a:prstGeom prst="rect">
            <a:avLst/>
          </a:prstGeom>
        </p:spPr>
        <p:txBody>
          <a:bodyPr wrap="none">
            <a:spAutoFit/>
          </a:bodyPr>
          <a:lstStyle/>
          <a:p>
            <a:r>
              <a:rPr lang="en-US" sz="2400" dirty="0"/>
              <a:t>Cross-movement solidarity: </a:t>
            </a:r>
          </a:p>
        </p:txBody>
      </p:sp>
    </p:spTree>
    <p:extLst>
      <p:ext uri="{BB962C8B-B14F-4D97-AF65-F5344CB8AC3E}">
        <p14:creationId xmlns:p14="http://schemas.microsoft.com/office/powerpoint/2010/main" val="690174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A23CB-CF3B-4AB7-B89F-EA8C25F3431B}"/>
              </a:ext>
            </a:extLst>
          </p:cNvPr>
          <p:cNvSpPr>
            <a:spLocks noGrp="1"/>
          </p:cNvSpPr>
          <p:nvPr>
            <p:ph type="title"/>
          </p:nvPr>
        </p:nvSpPr>
        <p:spPr/>
        <p:txBody>
          <a:bodyPr anchor="ctr">
            <a:normAutofit/>
          </a:bodyPr>
          <a:lstStyle/>
          <a:p>
            <a:r>
              <a:rPr lang="en-US" dirty="0"/>
              <a:t>Citizen Participation</a:t>
            </a:r>
          </a:p>
        </p:txBody>
      </p:sp>
      <p:sp>
        <p:nvSpPr>
          <p:cNvPr id="4" name="Footer Placeholder 3">
            <a:extLst>
              <a:ext uri="{FF2B5EF4-FFF2-40B4-BE49-F238E27FC236}">
                <a16:creationId xmlns:a16="http://schemas.microsoft.com/office/drawing/2014/main" id="{AFD68154-6F24-4A94-9216-876A12002195}"/>
              </a:ext>
            </a:extLst>
          </p:cNvPr>
          <p:cNvSpPr>
            <a:spLocks noGrp="1"/>
          </p:cNvSpPr>
          <p:nvPr>
            <p:ph type="ftr" sz="quarter" idx="4294967295"/>
          </p:nvPr>
        </p:nvSpPr>
        <p:spPr>
          <a:xfrm>
            <a:off x="0" y="6356350"/>
            <a:ext cx="5029200" cy="365125"/>
          </a:xfrm>
        </p:spPr>
        <p:txBody>
          <a:bodyPr anchor="ctr">
            <a:normAutofit/>
          </a:bodyPr>
          <a:lstStyle/>
          <a:p>
            <a:pPr>
              <a:spcAft>
                <a:spcPts val="600"/>
              </a:spcAft>
            </a:pPr>
            <a:r>
              <a:rPr lang="en-US"/>
              <a:t>The Transportation Equity Curriculum: Involving Underserved Communities</a:t>
            </a:r>
          </a:p>
        </p:txBody>
      </p:sp>
      <p:pic>
        <p:nvPicPr>
          <p:cNvPr id="9" name="Picture 2">
            <a:extLst>
              <a:ext uri="{FF2B5EF4-FFF2-40B4-BE49-F238E27FC236}">
                <a16:creationId xmlns:a16="http://schemas.microsoft.com/office/drawing/2014/main" id="{C79916B2-97B5-4A9A-9680-E8A6E378ED2D}"/>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1703" t="13216" r="17538" b="12851"/>
          <a:stretch/>
        </p:blipFill>
        <p:spPr bwMode="auto">
          <a:xfrm>
            <a:off x="6026141" y="103868"/>
            <a:ext cx="4075802" cy="6376542"/>
          </a:xfrm>
          <a:prstGeom prst="rect">
            <a:avLst/>
          </a:prstGeom>
          <a:solidFill>
            <a:srgbClr val="FFFFFF"/>
          </a:solidFill>
        </p:spPr>
      </p:pic>
    </p:spTree>
    <p:extLst>
      <p:ext uri="{BB962C8B-B14F-4D97-AF65-F5344CB8AC3E}">
        <p14:creationId xmlns:p14="http://schemas.microsoft.com/office/powerpoint/2010/main" val="3692186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93C44-BFCB-40F5-A3A0-F5E608E7DE5E}"/>
              </a:ext>
            </a:extLst>
          </p:cNvPr>
          <p:cNvSpPr>
            <a:spLocks noGrp="1"/>
          </p:cNvSpPr>
          <p:nvPr>
            <p:ph type="title"/>
          </p:nvPr>
        </p:nvSpPr>
        <p:spPr/>
        <p:txBody>
          <a:bodyPr/>
          <a:lstStyle/>
          <a:p>
            <a:r>
              <a:rPr lang="en-US" dirty="0"/>
              <a:t>Telling Stories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37229489"/>
              </p:ext>
            </p:extLst>
          </p:nvPr>
        </p:nvGraphicFramePr>
        <p:xfrm>
          <a:off x="145143" y="1393371"/>
          <a:ext cx="11684000" cy="49629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8A5A7535-52B9-4B8E-889E-04EA5649F5C8}"/>
              </a:ext>
            </a:extLst>
          </p:cNvPr>
          <p:cNvSpPr>
            <a:spLocks noGrp="1"/>
          </p:cNvSpPr>
          <p:nvPr>
            <p:ph type="ftr" sz="quarter" idx="3"/>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2683496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09C0B-DE3D-4D0D-A403-378E72264262}"/>
              </a:ext>
            </a:extLst>
          </p:cNvPr>
          <p:cNvSpPr>
            <a:spLocks noGrp="1"/>
          </p:cNvSpPr>
          <p:nvPr>
            <p:ph type="title"/>
          </p:nvPr>
        </p:nvSpPr>
        <p:spPr/>
        <p:txBody>
          <a:bodyPr/>
          <a:lstStyle/>
          <a:p>
            <a:r>
              <a:rPr lang="en-US"/>
              <a:t>Case Example: Arts in Transit (AIT)</a:t>
            </a:r>
            <a:endParaRPr lang="en-US" dirty="0"/>
          </a:p>
        </p:txBody>
      </p:sp>
      <p:sp>
        <p:nvSpPr>
          <p:cNvPr id="3" name="Content Placeholder 2">
            <a:extLst>
              <a:ext uri="{FF2B5EF4-FFF2-40B4-BE49-F238E27FC236}">
                <a16:creationId xmlns:a16="http://schemas.microsoft.com/office/drawing/2014/main" id="{F99FE48B-FA6A-4FA5-A8FD-F82F0B6E164C}"/>
              </a:ext>
            </a:extLst>
          </p:cNvPr>
          <p:cNvSpPr>
            <a:spLocks noGrp="1"/>
          </p:cNvSpPr>
          <p:nvPr>
            <p:ph sz="half" idx="1"/>
          </p:nvPr>
        </p:nvSpPr>
        <p:spPr/>
        <p:txBody>
          <a:bodyPr/>
          <a:lstStyle/>
          <a:p>
            <a:r>
              <a:rPr lang="en-US"/>
              <a:t>Established in 1986</a:t>
            </a:r>
          </a:p>
          <a:p>
            <a:r>
              <a:rPr lang="en-US"/>
              <a:t>Collaborative effort with local organizations, professional and amateur artists to</a:t>
            </a:r>
          </a:p>
          <a:p>
            <a:pPr lvl="1"/>
            <a:r>
              <a:rPr lang="en-US"/>
              <a:t>Promote the use of public transit</a:t>
            </a:r>
          </a:p>
          <a:p>
            <a:pPr lvl="1"/>
            <a:r>
              <a:rPr lang="en-US"/>
              <a:t>Enrich the experience of transit passengers </a:t>
            </a:r>
          </a:p>
          <a:p>
            <a:pPr lvl="1"/>
            <a:r>
              <a:rPr lang="en-US"/>
              <a:t>Enhance the community’s appreciation of arts</a:t>
            </a:r>
            <a:endParaRPr lang="en-US" dirty="0"/>
          </a:p>
        </p:txBody>
      </p:sp>
      <p:pic>
        <p:nvPicPr>
          <p:cNvPr id="6" name="Content Placeholder 5"/>
          <p:cNvPicPr>
            <a:picLocks noGrp="1" noChangeAspect="1"/>
          </p:cNvPicPr>
          <p:nvPr>
            <p:ph sz="half" idx="2"/>
          </p:nvPr>
        </p:nvPicPr>
        <p:blipFill>
          <a:blip r:embed="rId3"/>
          <a:stretch>
            <a:fillRect/>
          </a:stretch>
        </p:blipFill>
        <p:spPr>
          <a:xfrm>
            <a:off x="6172200" y="2539817"/>
            <a:ext cx="5181600" cy="2922953"/>
          </a:xfrm>
        </p:spPr>
      </p:pic>
      <p:sp>
        <p:nvSpPr>
          <p:cNvPr id="4" name="Footer Placeholder 3">
            <a:extLst>
              <a:ext uri="{FF2B5EF4-FFF2-40B4-BE49-F238E27FC236}">
                <a16:creationId xmlns:a16="http://schemas.microsoft.com/office/drawing/2014/main" id="{530C7FBC-4BCD-4894-9303-893B4EA1C5A7}"/>
              </a:ext>
            </a:extLst>
          </p:cNvPr>
          <p:cNvSpPr>
            <a:spLocks noGrp="1"/>
          </p:cNvSpPr>
          <p:nvPr>
            <p:ph type="ftr" sz="quarter" idx="11"/>
          </p:nvPr>
        </p:nvSpPr>
        <p:spPr/>
        <p:txBody>
          <a:bodyPr/>
          <a:lstStyle/>
          <a:p>
            <a:r>
              <a:rPr lang="en-US"/>
              <a:t>The Transportation Equity Curriculum: Involving Underserved Communities</a:t>
            </a:r>
            <a:endParaRPr lang="en-US" dirty="0"/>
          </a:p>
        </p:txBody>
      </p:sp>
      <p:sp>
        <p:nvSpPr>
          <p:cNvPr id="7" name="Rectangle 6"/>
          <p:cNvSpPr/>
          <p:nvPr/>
        </p:nvSpPr>
        <p:spPr>
          <a:xfrm>
            <a:off x="6172200" y="4954199"/>
            <a:ext cx="3863173" cy="276999"/>
          </a:xfrm>
          <a:prstGeom prst="rect">
            <a:avLst/>
          </a:prstGeom>
        </p:spPr>
        <p:txBody>
          <a:bodyPr wrap="none">
            <a:spAutoFit/>
          </a:bodyPr>
          <a:lstStyle/>
          <a:p>
            <a:r>
              <a:rPr lang="en-US" sz="1200" dirty="0">
                <a:solidFill>
                  <a:schemeClr val="tx1">
                    <a:lumMod val="50000"/>
                    <a:lumOff val="50000"/>
                  </a:schemeClr>
                </a:solidFill>
              </a:rPr>
              <a:t>Source: https://www.artsintransit.org/portfolio/blue-train/</a:t>
            </a:r>
          </a:p>
        </p:txBody>
      </p:sp>
    </p:spTree>
    <p:extLst>
      <p:ext uri="{BB962C8B-B14F-4D97-AF65-F5344CB8AC3E}">
        <p14:creationId xmlns:p14="http://schemas.microsoft.com/office/powerpoint/2010/main" val="2849237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7886-3499-4988-8337-AC1E6A92AB08}"/>
              </a:ext>
            </a:extLst>
          </p:cNvPr>
          <p:cNvSpPr>
            <a:spLocks noGrp="1"/>
          </p:cNvSpPr>
          <p:nvPr>
            <p:ph type="title"/>
          </p:nvPr>
        </p:nvSpPr>
        <p:spPr/>
        <p:txBody>
          <a:bodyPr/>
          <a:lstStyle/>
          <a:p>
            <a:r>
              <a:rPr lang="en-US"/>
              <a:t>Communication and Outreach</a:t>
            </a:r>
            <a:endParaRPr lang="en-US" dirty="0"/>
          </a:p>
        </p:txBody>
      </p:sp>
      <p:graphicFrame>
        <p:nvGraphicFramePr>
          <p:cNvPr id="7" name="Content Placeholder 4">
            <a:extLst>
              <a:ext uri="{FF2B5EF4-FFF2-40B4-BE49-F238E27FC236}">
                <a16:creationId xmlns:a16="http://schemas.microsoft.com/office/drawing/2014/main" id="{A818E472-58D2-45DD-9182-2E6BBDEEBD92}"/>
              </a:ext>
            </a:extLst>
          </p:cNvPr>
          <p:cNvGraphicFramePr>
            <a:graphicFrameLocks noGrp="1"/>
          </p:cNvGraphicFramePr>
          <p:nvPr>
            <p:ph idx="1"/>
            <p:extLst>
              <p:ext uri="{D42A27DB-BD31-4B8C-83A1-F6EECF244321}">
                <p14:modId xmlns:p14="http://schemas.microsoft.com/office/powerpoint/2010/main" val="404026896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7239FEFB-4D7A-415C-AF17-7C572BD33E92}"/>
              </a:ext>
            </a:extLst>
          </p:cNvPr>
          <p:cNvSpPr>
            <a:spLocks noGrp="1"/>
          </p:cNvSpPr>
          <p:nvPr>
            <p:ph type="ftr" sz="quarter" idx="3"/>
          </p:nvPr>
        </p:nvSpPr>
        <p:spPr/>
        <p:txBody>
          <a:bodyPr/>
          <a:lstStyle/>
          <a:p>
            <a:r>
              <a:rPr lang="en-US"/>
              <a:t>The Transportation Equity Curriculum: Involving Underserved Communities</a:t>
            </a:r>
          </a:p>
        </p:txBody>
      </p:sp>
      <p:sp>
        <p:nvSpPr>
          <p:cNvPr id="11" name="TextBox 10"/>
          <p:cNvSpPr txBox="1"/>
          <p:nvPr/>
        </p:nvSpPr>
        <p:spPr>
          <a:xfrm>
            <a:off x="8421915" y="5897325"/>
            <a:ext cx="2931885" cy="338554"/>
          </a:xfrm>
          <a:prstGeom prst="rect">
            <a:avLst/>
          </a:prstGeom>
          <a:noFill/>
        </p:spPr>
        <p:txBody>
          <a:bodyPr wrap="square" rtlCol="0">
            <a:spAutoFit/>
          </a:bodyPr>
          <a:lstStyle/>
          <a:p>
            <a:r>
              <a:rPr lang="en-US" sz="1600" dirty="0"/>
              <a:t>- Howe &amp; Kaufman, 1979</a:t>
            </a:r>
          </a:p>
        </p:txBody>
      </p:sp>
    </p:spTree>
    <p:extLst>
      <p:ext uri="{BB962C8B-B14F-4D97-AF65-F5344CB8AC3E}">
        <p14:creationId xmlns:p14="http://schemas.microsoft.com/office/powerpoint/2010/main" val="474115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7886-3499-4988-8337-AC1E6A92AB08}"/>
              </a:ext>
            </a:extLst>
          </p:cNvPr>
          <p:cNvSpPr>
            <a:spLocks noGrp="1"/>
          </p:cNvSpPr>
          <p:nvPr>
            <p:ph type="title"/>
          </p:nvPr>
        </p:nvSpPr>
        <p:spPr>
          <a:xfrm>
            <a:off x="838200" y="365125"/>
            <a:ext cx="7696200" cy="1325563"/>
          </a:xfrm>
        </p:spPr>
        <p:txBody>
          <a:bodyPr/>
          <a:lstStyle/>
          <a:p>
            <a:r>
              <a:rPr lang="en-US" dirty="0"/>
              <a:t>Community Engagement and Empowerment</a:t>
            </a:r>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3473562883"/>
              </p:ext>
            </p:extLst>
          </p:nvPr>
        </p:nvGraphicFramePr>
        <p:xfrm>
          <a:off x="304800" y="2213319"/>
          <a:ext cx="5907313" cy="2238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7F7B1DA7-81A7-4087-96C2-D228039C7983}"/>
              </a:ext>
            </a:extLst>
          </p:cNvPr>
          <p:cNvSpPr>
            <a:spLocks noGrp="1"/>
          </p:cNvSpPr>
          <p:nvPr>
            <p:ph type="ftr" sz="quarter" idx="4294967295"/>
          </p:nvPr>
        </p:nvSpPr>
        <p:spPr>
          <a:xfrm>
            <a:off x="0" y="6356350"/>
            <a:ext cx="5029200" cy="365125"/>
          </a:xfrm>
        </p:spPr>
        <p:txBody>
          <a:bodyPr/>
          <a:lstStyle/>
          <a:p>
            <a:r>
              <a:rPr lang="en-US"/>
              <a:t>The Transportation Equity Curriculum: Involving Underserved Communities</a:t>
            </a:r>
            <a:endParaRPr lang="en-US" dirty="0"/>
          </a:p>
        </p:txBody>
      </p:sp>
      <p:pic>
        <p:nvPicPr>
          <p:cNvPr id="1026" name="Picture 2" descr="C:\Users\TCLARI~1\AppData\Local\Temp\SNAGHTML10e96987.PNG"/>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5326743" y="25125"/>
            <a:ext cx="6865257" cy="68328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90170" y="5665569"/>
            <a:ext cx="4136573" cy="646331"/>
          </a:xfrm>
          <a:prstGeom prst="rect">
            <a:avLst/>
          </a:prstGeom>
        </p:spPr>
        <p:txBody>
          <a:bodyPr wrap="square">
            <a:spAutoFit/>
          </a:bodyPr>
          <a:lstStyle/>
          <a:p>
            <a:r>
              <a:rPr lang="en-US" sz="1200" dirty="0">
                <a:solidFill>
                  <a:schemeClr val="tx1">
                    <a:lumMod val="50000"/>
                    <a:lumOff val="50000"/>
                  </a:schemeClr>
                </a:solidFill>
              </a:rPr>
              <a:t>Source: https://sustainablect.org/fileadmin/Random_PDF_Files/Files_and_Resources/SustainableCT_EquityToolkit_January2019.pdf</a:t>
            </a:r>
          </a:p>
        </p:txBody>
      </p:sp>
    </p:spTree>
    <p:extLst>
      <p:ext uri="{BB962C8B-B14F-4D97-AF65-F5344CB8AC3E}">
        <p14:creationId xmlns:p14="http://schemas.microsoft.com/office/powerpoint/2010/main" val="3897065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1DDED-3FF9-455D-B61F-74506F731CEF}"/>
              </a:ext>
            </a:extLst>
          </p:cNvPr>
          <p:cNvSpPr>
            <a:spLocks noGrp="1"/>
          </p:cNvSpPr>
          <p:nvPr>
            <p:ph type="title"/>
          </p:nvPr>
        </p:nvSpPr>
        <p:spPr>
          <a:xfrm>
            <a:off x="838200" y="365125"/>
            <a:ext cx="10515600" cy="1325563"/>
          </a:xfrm>
        </p:spPr>
        <p:txBody>
          <a:bodyPr anchor="ctr">
            <a:normAutofit/>
          </a:bodyPr>
          <a:lstStyle/>
          <a:p>
            <a:r>
              <a:rPr lang="en-US" dirty="0"/>
              <a:t>Learning objectives</a:t>
            </a:r>
          </a:p>
        </p:txBody>
      </p:sp>
      <p:sp>
        <p:nvSpPr>
          <p:cNvPr id="8" name="Footer Placeholder 3">
            <a:extLst>
              <a:ext uri="{FF2B5EF4-FFF2-40B4-BE49-F238E27FC236}">
                <a16:creationId xmlns:a16="http://schemas.microsoft.com/office/drawing/2014/main" id="{13AD4A52-F9F9-4601-8F0B-3C988FB7F5B0}"/>
              </a:ext>
            </a:extLst>
          </p:cNvPr>
          <p:cNvSpPr>
            <a:spLocks noGrp="1"/>
          </p:cNvSpPr>
          <p:nvPr>
            <p:ph type="ftr" sz="quarter" idx="3"/>
          </p:nvPr>
        </p:nvSpPr>
        <p:spPr>
          <a:xfrm>
            <a:off x="3581400" y="6356350"/>
            <a:ext cx="5029200" cy="365125"/>
          </a:xfrm>
        </p:spPr>
        <p:txBody>
          <a:bodyPr anchor="ctr">
            <a:normAutofit/>
          </a:bodyPr>
          <a:lstStyle/>
          <a:p>
            <a:pPr>
              <a:spcAft>
                <a:spcPts val="600"/>
              </a:spcAft>
            </a:pPr>
            <a:r>
              <a:rPr lang="en-US" dirty="0"/>
              <a:t>The Transportation Equity Curriculum: Involving Underserved Communities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30368383"/>
              </p:ext>
            </p:extLst>
          </p:nvPr>
        </p:nvGraphicFramePr>
        <p:xfrm>
          <a:off x="838200" y="1539433"/>
          <a:ext cx="10515600" cy="46375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588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Community Engagement Techniques</a:t>
            </a:r>
          </a:p>
        </p:txBody>
      </p:sp>
      <p:sp>
        <p:nvSpPr>
          <p:cNvPr id="9" name="Text Placeholder 8"/>
          <p:cNvSpPr>
            <a:spLocks noGrp="1"/>
          </p:cNvSpPr>
          <p:nvPr>
            <p:ph type="body" idx="1"/>
          </p:nvPr>
        </p:nvSpPr>
        <p:spPr/>
        <p:txBody>
          <a:bodyPr>
            <a:normAutofit/>
          </a:bodyPr>
          <a:lstStyle/>
          <a:p>
            <a:endParaRPr lang="en-US" dirty="0"/>
          </a:p>
        </p:txBody>
      </p:sp>
      <p:sp>
        <p:nvSpPr>
          <p:cNvPr id="10" name="Footer Placeholder 9"/>
          <p:cNvSpPr>
            <a:spLocks noGrp="1"/>
          </p:cNvSpPr>
          <p:nvPr>
            <p:ph type="ftr" sz="quarter" idx="3"/>
          </p:nvPr>
        </p:nvSpPr>
        <p:spPr>
          <a:xfrm>
            <a:off x="3581400" y="6356350"/>
            <a:ext cx="5029200" cy="365125"/>
          </a:xfrm>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3613911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EDC78-313D-A042-9467-CF989EF15617}"/>
              </a:ext>
            </a:extLst>
          </p:cNvPr>
          <p:cNvSpPr>
            <a:spLocks noGrp="1"/>
          </p:cNvSpPr>
          <p:nvPr>
            <p:ph type="title"/>
          </p:nvPr>
        </p:nvSpPr>
        <p:spPr>
          <a:xfrm>
            <a:off x="463639" y="365125"/>
            <a:ext cx="10890161" cy="1325563"/>
          </a:xfrm>
        </p:spPr>
        <p:txBody>
          <a:bodyPr/>
          <a:lstStyle/>
          <a:p>
            <a:r>
              <a:rPr lang="en-US" dirty="0"/>
              <a:t>Engaging Diverse Communities</a:t>
            </a:r>
          </a:p>
        </p:txBody>
      </p:sp>
      <p:sp>
        <p:nvSpPr>
          <p:cNvPr id="3" name="Content Placeholder 2">
            <a:extLst>
              <a:ext uri="{FF2B5EF4-FFF2-40B4-BE49-F238E27FC236}">
                <a16:creationId xmlns:a16="http://schemas.microsoft.com/office/drawing/2014/main" id="{6F4B7F9E-3899-9A41-B706-610A659B9D27}"/>
              </a:ext>
            </a:extLst>
          </p:cNvPr>
          <p:cNvSpPr>
            <a:spLocks noGrp="1"/>
          </p:cNvSpPr>
          <p:nvPr>
            <p:ph idx="1"/>
          </p:nvPr>
        </p:nvSpPr>
        <p:spPr>
          <a:xfrm>
            <a:off x="838200" y="1825625"/>
            <a:ext cx="10515600" cy="4647746"/>
          </a:xfrm>
        </p:spPr>
        <p:txBody>
          <a:bodyPr>
            <a:normAutofit fontScale="85000" lnSpcReduction="20000"/>
          </a:bodyPr>
          <a:lstStyle/>
          <a:p>
            <a:pPr marL="514350" indent="-514350">
              <a:buFont typeface="+mj-lt"/>
              <a:buAutoNum type="arabicPeriod"/>
            </a:pPr>
            <a:r>
              <a:rPr lang="en-US" dirty="0"/>
              <a:t>Trust is crucial for achieving meaningful engagement</a:t>
            </a:r>
          </a:p>
          <a:p>
            <a:pPr marL="514350" indent="-514350">
              <a:buFont typeface="+mj-lt"/>
              <a:buAutoNum type="arabicPeriod"/>
            </a:pPr>
            <a:r>
              <a:rPr lang="en-US" dirty="0"/>
              <a:t>Treat community-based organizations as equal partners rather than consultants acting on behalf of the agency</a:t>
            </a:r>
          </a:p>
          <a:p>
            <a:pPr marL="514350" indent="-514350">
              <a:buFont typeface="+mj-lt"/>
              <a:buAutoNum type="arabicPeriod"/>
            </a:pPr>
            <a:r>
              <a:rPr lang="en-US" dirty="0"/>
              <a:t>Compensate community partners fairly for their contributions and expertise</a:t>
            </a:r>
          </a:p>
          <a:p>
            <a:pPr marL="514350" indent="-514350">
              <a:buFont typeface="+mj-lt"/>
              <a:buAutoNum type="arabicPeriod"/>
            </a:pPr>
            <a:r>
              <a:rPr lang="en-US" dirty="0"/>
              <a:t>Let community-based organizations decide what constitutes good community engagement</a:t>
            </a:r>
          </a:p>
          <a:p>
            <a:pPr marL="514350" indent="-514350">
              <a:buFont typeface="+mj-lt"/>
              <a:buAutoNum type="arabicPeriod"/>
            </a:pPr>
            <a:r>
              <a:rPr lang="en-US" dirty="0"/>
              <a:t>Translate technical jargon to make information more accessible</a:t>
            </a:r>
          </a:p>
          <a:p>
            <a:pPr marL="514350" indent="-514350">
              <a:buFont typeface="+mj-lt"/>
              <a:buAutoNum type="arabicPeriod"/>
            </a:pPr>
            <a:r>
              <a:rPr lang="en-US" dirty="0"/>
              <a:t>Engage in community concerns beyond the scope of the project</a:t>
            </a:r>
          </a:p>
          <a:p>
            <a:pPr marL="514350" indent="-514350">
              <a:buFont typeface="+mj-lt"/>
              <a:buAutoNum type="arabicPeriod"/>
            </a:pPr>
            <a:r>
              <a:rPr lang="en-US" dirty="0"/>
              <a:t>Address major community concerns such as displacement, policing, and youth development</a:t>
            </a:r>
          </a:p>
          <a:p>
            <a:pPr marL="514350" indent="-514350">
              <a:buFont typeface="+mj-lt"/>
              <a:buAutoNum type="arabicPeriod"/>
            </a:pPr>
            <a:r>
              <a:rPr lang="en-US" dirty="0"/>
              <a:t>Know local histories of transportation injustice</a:t>
            </a:r>
          </a:p>
          <a:p>
            <a:pPr marL="514350" indent="-514350">
              <a:buFont typeface="+mj-lt"/>
              <a:buAutoNum type="arabicPeriod"/>
            </a:pPr>
            <a:r>
              <a:rPr lang="en-US" dirty="0"/>
              <a:t>Include the community in the final reporting process</a:t>
            </a:r>
          </a:p>
          <a:p>
            <a:pPr marL="514350" indent="-514350">
              <a:buFont typeface="+mj-lt"/>
              <a:buAutoNum type="arabicPeriod"/>
            </a:pPr>
            <a:r>
              <a:rPr lang="en-US" dirty="0"/>
              <a:t>Follow up planning with implementation in a timely manner</a:t>
            </a:r>
          </a:p>
        </p:txBody>
      </p:sp>
      <p:sp>
        <p:nvSpPr>
          <p:cNvPr id="4" name="Footer Placeholder 3">
            <a:extLst>
              <a:ext uri="{FF2B5EF4-FFF2-40B4-BE49-F238E27FC236}">
                <a16:creationId xmlns:a16="http://schemas.microsoft.com/office/drawing/2014/main" id="{43F0F688-4217-344A-ADDA-660C9C07F4AD}"/>
              </a:ext>
            </a:extLst>
          </p:cNvPr>
          <p:cNvSpPr>
            <a:spLocks noGrp="1"/>
          </p:cNvSpPr>
          <p:nvPr>
            <p:ph type="ftr" sz="quarter" idx="3"/>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2664429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2066C-7657-C54D-A546-014C08F3FED8}"/>
              </a:ext>
            </a:extLst>
          </p:cNvPr>
          <p:cNvSpPr>
            <a:spLocks noGrp="1"/>
          </p:cNvSpPr>
          <p:nvPr>
            <p:ph type="title"/>
          </p:nvPr>
        </p:nvSpPr>
        <p:spPr/>
        <p:txBody>
          <a:bodyPr/>
          <a:lstStyle/>
          <a:p>
            <a:r>
              <a:rPr lang="en-US" dirty="0"/>
              <a:t>Public Involvement Techniques</a:t>
            </a:r>
          </a:p>
        </p:txBody>
      </p:sp>
      <p:sp>
        <p:nvSpPr>
          <p:cNvPr id="4" name="Footer Placeholder 3">
            <a:extLst>
              <a:ext uri="{FF2B5EF4-FFF2-40B4-BE49-F238E27FC236}">
                <a16:creationId xmlns:a16="http://schemas.microsoft.com/office/drawing/2014/main" id="{CEE2BD49-C0A9-B14D-A1C6-D5507267D5E8}"/>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5" name="Picture 4">
            <a:extLst>
              <a:ext uri="{FF2B5EF4-FFF2-40B4-BE49-F238E27FC236}">
                <a16:creationId xmlns:a16="http://schemas.microsoft.com/office/drawing/2014/main" id="{C75F3CB2-7EFA-1D4F-AFA1-A7745F5AABA5}"/>
              </a:ext>
            </a:extLst>
          </p:cNvPr>
          <p:cNvPicPr>
            <a:picLocks noChangeAspect="1"/>
          </p:cNvPicPr>
          <p:nvPr/>
        </p:nvPicPr>
        <p:blipFill>
          <a:blip r:embed="rId3"/>
          <a:stretch>
            <a:fillRect/>
          </a:stretch>
        </p:blipFill>
        <p:spPr>
          <a:xfrm>
            <a:off x="1117600" y="2949265"/>
            <a:ext cx="5749800" cy="2261915"/>
          </a:xfrm>
          <a:prstGeom prst="rect">
            <a:avLst/>
          </a:prstGeom>
        </p:spPr>
      </p:pic>
      <p:sp>
        <p:nvSpPr>
          <p:cNvPr id="6" name="Rectangle 5">
            <a:extLst>
              <a:ext uri="{FF2B5EF4-FFF2-40B4-BE49-F238E27FC236}">
                <a16:creationId xmlns:a16="http://schemas.microsoft.com/office/drawing/2014/main" id="{9D4129D6-DC6E-634A-8DFB-FC6102F1EE2A}"/>
              </a:ext>
            </a:extLst>
          </p:cNvPr>
          <p:cNvSpPr/>
          <p:nvPr/>
        </p:nvSpPr>
        <p:spPr>
          <a:xfrm>
            <a:off x="2955196" y="2477361"/>
            <a:ext cx="2074607" cy="461665"/>
          </a:xfrm>
          <a:prstGeom prst="rect">
            <a:avLst/>
          </a:prstGeom>
        </p:spPr>
        <p:txBody>
          <a:bodyPr wrap="none">
            <a:spAutoFit/>
          </a:bodyPr>
          <a:lstStyle/>
          <a:p>
            <a:pPr>
              <a:lnSpc>
                <a:spcPct val="100000"/>
              </a:lnSpc>
              <a:spcBef>
                <a:spcPts val="600"/>
              </a:spcBef>
            </a:pPr>
            <a:r>
              <a:rPr lang="en-US" sz="2400" dirty="0"/>
              <a:t>Public hearings</a:t>
            </a:r>
          </a:p>
        </p:txBody>
      </p:sp>
      <p:sp>
        <p:nvSpPr>
          <p:cNvPr id="7" name="Rectangle 6">
            <a:extLst>
              <a:ext uri="{FF2B5EF4-FFF2-40B4-BE49-F238E27FC236}">
                <a16:creationId xmlns:a16="http://schemas.microsoft.com/office/drawing/2014/main" id="{5502FB30-C63B-4C4B-BF5F-5F0844708F8E}"/>
              </a:ext>
            </a:extLst>
          </p:cNvPr>
          <p:cNvSpPr/>
          <p:nvPr/>
        </p:nvSpPr>
        <p:spPr>
          <a:xfrm>
            <a:off x="1117600" y="5380925"/>
            <a:ext cx="5749800" cy="461665"/>
          </a:xfrm>
          <a:prstGeom prst="rect">
            <a:avLst/>
          </a:prstGeom>
        </p:spPr>
        <p:txBody>
          <a:bodyPr wrap="square">
            <a:spAutoFit/>
          </a:bodyPr>
          <a:lstStyle/>
          <a:p>
            <a:r>
              <a:rPr lang="en-US" sz="1200" dirty="0">
                <a:solidFill>
                  <a:schemeClr val="tx1">
                    <a:lumMod val="50000"/>
                    <a:lumOff val="50000"/>
                  </a:schemeClr>
                </a:solidFill>
              </a:rPr>
              <a:t>Source: https://</a:t>
            </a:r>
            <a:r>
              <a:rPr lang="en-US" sz="1200" dirty="0" err="1">
                <a:solidFill>
                  <a:schemeClr val="tx1">
                    <a:lumMod val="50000"/>
                    <a:lumOff val="50000"/>
                  </a:schemeClr>
                </a:solidFill>
              </a:rPr>
              <a:t>planhillsborough.org</a:t>
            </a:r>
            <a:r>
              <a:rPr lang="en-US" sz="1200" dirty="0">
                <a:solidFill>
                  <a:schemeClr val="tx1">
                    <a:lumMod val="50000"/>
                    <a:lumOff val="50000"/>
                  </a:schemeClr>
                </a:solidFill>
              </a:rPr>
              <a:t>/public-hearing-for-2045-long-range-transportation-plan-lrtp-nov-5-2019/</a:t>
            </a:r>
          </a:p>
        </p:txBody>
      </p:sp>
      <p:pic>
        <p:nvPicPr>
          <p:cNvPr id="8" name="Picture 7">
            <a:extLst>
              <a:ext uri="{FF2B5EF4-FFF2-40B4-BE49-F238E27FC236}">
                <a16:creationId xmlns:a16="http://schemas.microsoft.com/office/drawing/2014/main" id="{B96CEFD0-D4C9-584D-88CA-2C74ED21D1B4}"/>
              </a:ext>
            </a:extLst>
          </p:cNvPr>
          <p:cNvPicPr>
            <a:picLocks noChangeAspect="1"/>
          </p:cNvPicPr>
          <p:nvPr/>
        </p:nvPicPr>
        <p:blipFill>
          <a:blip r:embed="rId4"/>
          <a:stretch>
            <a:fillRect/>
          </a:stretch>
        </p:blipFill>
        <p:spPr>
          <a:xfrm>
            <a:off x="7253862" y="2949265"/>
            <a:ext cx="3551736" cy="2261915"/>
          </a:xfrm>
          <a:prstGeom prst="rect">
            <a:avLst/>
          </a:prstGeom>
        </p:spPr>
      </p:pic>
      <p:sp>
        <p:nvSpPr>
          <p:cNvPr id="9" name="Rectangle 8">
            <a:extLst>
              <a:ext uri="{FF2B5EF4-FFF2-40B4-BE49-F238E27FC236}">
                <a16:creationId xmlns:a16="http://schemas.microsoft.com/office/drawing/2014/main" id="{6F98CDB4-7FCF-C747-ACF3-BAA73EA84203}"/>
              </a:ext>
            </a:extLst>
          </p:cNvPr>
          <p:cNvSpPr/>
          <p:nvPr/>
        </p:nvSpPr>
        <p:spPr>
          <a:xfrm>
            <a:off x="8343773" y="2490240"/>
            <a:ext cx="1371914" cy="461665"/>
          </a:xfrm>
          <a:prstGeom prst="rect">
            <a:avLst/>
          </a:prstGeom>
        </p:spPr>
        <p:txBody>
          <a:bodyPr wrap="none">
            <a:spAutoFit/>
          </a:bodyPr>
          <a:lstStyle/>
          <a:p>
            <a:pPr>
              <a:lnSpc>
                <a:spcPct val="100000"/>
              </a:lnSpc>
              <a:spcBef>
                <a:spcPts val="600"/>
              </a:spcBef>
            </a:pPr>
            <a:r>
              <a:rPr lang="en-US" sz="2400" dirty="0"/>
              <a:t>Charrette</a:t>
            </a:r>
          </a:p>
        </p:txBody>
      </p:sp>
      <p:sp>
        <p:nvSpPr>
          <p:cNvPr id="10" name="Rectangle 9">
            <a:extLst>
              <a:ext uri="{FF2B5EF4-FFF2-40B4-BE49-F238E27FC236}">
                <a16:creationId xmlns:a16="http://schemas.microsoft.com/office/drawing/2014/main" id="{ADB16900-E57F-9F49-9A00-C72B289A478D}"/>
              </a:ext>
            </a:extLst>
          </p:cNvPr>
          <p:cNvSpPr/>
          <p:nvPr/>
        </p:nvSpPr>
        <p:spPr>
          <a:xfrm>
            <a:off x="7253862" y="5380925"/>
            <a:ext cx="3551736" cy="461665"/>
          </a:xfrm>
          <a:prstGeom prst="rect">
            <a:avLst/>
          </a:prstGeom>
        </p:spPr>
        <p:txBody>
          <a:bodyPr wrap="square">
            <a:spAutoFit/>
          </a:bodyPr>
          <a:lstStyle/>
          <a:p>
            <a:r>
              <a:rPr lang="en-US" sz="1200" dirty="0">
                <a:solidFill>
                  <a:schemeClr val="tx1">
                    <a:lumMod val="50000"/>
                    <a:lumOff val="50000"/>
                  </a:schemeClr>
                </a:solidFill>
              </a:rPr>
              <a:t>https://</a:t>
            </a:r>
            <a:r>
              <a:rPr lang="en-US" sz="1200" dirty="0" err="1">
                <a:solidFill>
                  <a:schemeClr val="tx1">
                    <a:lumMod val="50000"/>
                    <a:lumOff val="50000"/>
                  </a:schemeClr>
                </a:solidFill>
              </a:rPr>
              <a:t>www.cnu.org</a:t>
            </a:r>
            <a:r>
              <a:rPr lang="en-US" sz="1200" dirty="0">
                <a:solidFill>
                  <a:schemeClr val="tx1">
                    <a:lumMod val="50000"/>
                    <a:lumOff val="50000"/>
                  </a:schemeClr>
                </a:solidFill>
              </a:rPr>
              <a:t>/</a:t>
            </a:r>
            <a:r>
              <a:rPr lang="en-US" sz="1200" dirty="0" err="1">
                <a:solidFill>
                  <a:schemeClr val="tx1">
                    <a:lumMod val="50000"/>
                    <a:lumOff val="50000"/>
                  </a:schemeClr>
                </a:solidFill>
              </a:rPr>
              <a:t>publicsquare</a:t>
            </a:r>
            <a:r>
              <a:rPr lang="en-US" sz="1200" dirty="0">
                <a:solidFill>
                  <a:schemeClr val="tx1">
                    <a:lumMod val="50000"/>
                    <a:lumOff val="50000"/>
                  </a:schemeClr>
                </a:solidFill>
              </a:rPr>
              <a:t>/how-run-lean-charrette</a:t>
            </a:r>
          </a:p>
        </p:txBody>
      </p:sp>
    </p:spTree>
    <p:extLst>
      <p:ext uri="{BB962C8B-B14F-4D97-AF65-F5344CB8AC3E}">
        <p14:creationId xmlns:p14="http://schemas.microsoft.com/office/powerpoint/2010/main" val="2769760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25A4B-A32D-EE43-BB3C-ECEDFE118681}"/>
              </a:ext>
            </a:extLst>
          </p:cNvPr>
          <p:cNvSpPr>
            <a:spLocks noGrp="1"/>
          </p:cNvSpPr>
          <p:nvPr>
            <p:ph type="title"/>
          </p:nvPr>
        </p:nvSpPr>
        <p:spPr/>
        <p:txBody>
          <a:bodyPr/>
          <a:lstStyle/>
          <a:p>
            <a:r>
              <a:rPr lang="en-US" dirty="0"/>
              <a:t>Public Involvement Techniques</a:t>
            </a:r>
          </a:p>
        </p:txBody>
      </p:sp>
      <p:sp>
        <p:nvSpPr>
          <p:cNvPr id="4" name="Footer Placeholder 3">
            <a:extLst>
              <a:ext uri="{FF2B5EF4-FFF2-40B4-BE49-F238E27FC236}">
                <a16:creationId xmlns:a16="http://schemas.microsoft.com/office/drawing/2014/main" id="{474563BB-5482-494E-8EB0-0F35D3545CF4}"/>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5" name="Content Placeholder 4">
            <a:extLst>
              <a:ext uri="{FF2B5EF4-FFF2-40B4-BE49-F238E27FC236}">
                <a16:creationId xmlns:a16="http://schemas.microsoft.com/office/drawing/2014/main" id="{1F12AABA-BEE1-744E-9063-331554EDADB6}"/>
              </a:ext>
            </a:extLst>
          </p:cNvPr>
          <p:cNvPicPr>
            <a:picLocks noGrp="1" noChangeAspect="1"/>
          </p:cNvPicPr>
          <p:nvPr>
            <p:ph idx="4294967295"/>
          </p:nvPr>
        </p:nvPicPr>
        <p:blipFill>
          <a:blip r:embed="rId3"/>
          <a:stretch>
            <a:fillRect/>
          </a:stretch>
        </p:blipFill>
        <p:spPr>
          <a:xfrm>
            <a:off x="736474" y="2292295"/>
            <a:ext cx="3922713" cy="1968500"/>
          </a:xfrm>
          <a:prstGeom prst="rect">
            <a:avLst/>
          </a:prstGeom>
        </p:spPr>
      </p:pic>
      <p:sp>
        <p:nvSpPr>
          <p:cNvPr id="6" name="Rectangle 5">
            <a:extLst>
              <a:ext uri="{FF2B5EF4-FFF2-40B4-BE49-F238E27FC236}">
                <a16:creationId xmlns:a16="http://schemas.microsoft.com/office/drawing/2014/main" id="{CF8CEBE5-C30A-BE46-9FCB-D0083218871B}"/>
              </a:ext>
            </a:extLst>
          </p:cNvPr>
          <p:cNvSpPr/>
          <p:nvPr/>
        </p:nvSpPr>
        <p:spPr>
          <a:xfrm>
            <a:off x="1952581" y="1837499"/>
            <a:ext cx="1694695" cy="461665"/>
          </a:xfrm>
          <a:prstGeom prst="rect">
            <a:avLst/>
          </a:prstGeom>
        </p:spPr>
        <p:txBody>
          <a:bodyPr wrap="none">
            <a:spAutoFit/>
          </a:bodyPr>
          <a:lstStyle/>
          <a:p>
            <a:pPr>
              <a:lnSpc>
                <a:spcPct val="100000"/>
              </a:lnSpc>
              <a:spcBef>
                <a:spcPts val="600"/>
              </a:spcBef>
            </a:pPr>
            <a:r>
              <a:rPr lang="en-US" sz="2400" dirty="0"/>
              <a:t>Open house</a:t>
            </a:r>
          </a:p>
        </p:txBody>
      </p:sp>
      <p:sp>
        <p:nvSpPr>
          <p:cNvPr id="7" name="Rectangle 6">
            <a:extLst>
              <a:ext uri="{FF2B5EF4-FFF2-40B4-BE49-F238E27FC236}">
                <a16:creationId xmlns:a16="http://schemas.microsoft.com/office/drawing/2014/main" id="{C8515CAF-00CC-E540-A5E8-CD9B88039DFF}"/>
              </a:ext>
            </a:extLst>
          </p:cNvPr>
          <p:cNvSpPr/>
          <p:nvPr/>
        </p:nvSpPr>
        <p:spPr>
          <a:xfrm>
            <a:off x="838199" y="4493682"/>
            <a:ext cx="3923461" cy="646331"/>
          </a:xfrm>
          <a:prstGeom prst="rect">
            <a:avLst/>
          </a:prstGeom>
        </p:spPr>
        <p:txBody>
          <a:bodyPr wrap="square">
            <a:spAutoFit/>
          </a:bodyPr>
          <a:lstStyle/>
          <a:p>
            <a:r>
              <a:rPr lang="en-US" sz="1200" dirty="0">
                <a:solidFill>
                  <a:schemeClr val="tx1">
                    <a:lumMod val="50000"/>
                    <a:lumOff val="50000"/>
                  </a:schemeClr>
                </a:solidFill>
              </a:rPr>
              <a:t>Source: https://</a:t>
            </a:r>
            <a:r>
              <a:rPr lang="en-US" sz="1200" dirty="0" err="1">
                <a:solidFill>
                  <a:schemeClr val="tx1">
                    <a:lumMod val="50000"/>
                    <a:lumOff val="50000"/>
                  </a:schemeClr>
                </a:solidFill>
              </a:rPr>
              <a:t>www.psrc.org</a:t>
            </a:r>
            <a:r>
              <a:rPr lang="en-US" sz="1200" dirty="0">
                <a:solidFill>
                  <a:schemeClr val="tx1">
                    <a:lumMod val="50000"/>
                    <a:lumOff val="50000"/>
                  </a:schemeClr>
                </a:solidFill>
              </a:rPr>
              <a:t>/our-work/regional-planning/regional-transportation-plan/public-involvement-regional-transportation</a:t>
            </a:r>
          </a:p>
        </p:txBody>
      </p:sp>
      <p:pic>
        <p:nvPicPr>
          <p:cNvPr id="8" name="Picture 7">
            <a:extLst>
              <a:ext uri="{FF2B5EF4-FFF2-40B4-BE49-F238E27FC236}">
                <a16:creationId xmlns:a16="http://schemas.microsoft.com/office/drawing/2014/main" id="{9294F0FC-D006-8F48-86FC-5FFC0B686BB2}"/>
              </a:ext>
            </a:extLst>
          </p:cNvPr>
          <p:cNvPicPr>
            <a:picLocks noChangeAspect="1"/>
          </p:cNvPicPr>
          <p:nvPr/>
        </p:nvPicPr>
        <p:blipFill>
          <a:blip r:embed="rId4"/>
          <a:stretch>
            <a:fillRect/>
          </a:stretch>
        </p:blipFill>
        <p:spPr>
          <a:xfrm>
            <a:off x="4957576" y="2292295"/>
            <a:ext cx="3305702" cy="1973269"/>
          </a:xfrm>
          <a:prstGeom prst="rect">
            <a:avLst/>
          </a:prstGeom>
        </p:spPr>
      </p:pic>
      <p:sp>
        <p:nvSpPr>
          <p:cNvPr id="9" name="Rectangle 8">
            <a:extLst>
              <a:ext uri="{FF2B5EF4-FFF2-40B4-BE49-F238E27FC236}">
                <a16:creationId xmlns:a16="http://schemas.microsoft.com/office/drawing/2014/main" id="{55A3566A-C4A9-C24B-B346-0CE6DCC610FD}"/>
              </a:ext>
            </a:extLst>
          </p:cNvPr>
          <p:cNvSpPr/>
          <p:nvPr/>
        </p:nvSpPr>
        <p:spPr>
          <a:xfrm>
            <a:off x="5554354" y="1830630"/>
            <a:ext cx="1916230" cy="461665"/>
          </a:xfrm>
          <a:prstGeom prst="rect">
            <a:avLst/>
          </a:prstGeom>
        </p:spPr>
        <p:txBody>
          <a:bodyPr wrap="none">
            <a:spAutoFit/>
          </a:bodyPr>
          <a:lstStyle/>
          <a:p>
            <a:pPr>
              <a:lnSpc>
                <a:spcPct val="100000"/>
              </a:lnSpc>
              <a:spcBef>
                <a:spcPts val="600"/>
              </a:spcBef>
            </a:pPr>
            <a:r>
              <a:rPr lang="en-US" altLang="zh-CN" sz="2400" dirty="0"/>
              <a:t>Samoan circle</a:t>
            </a:r>
          </a:p>
        </p:txBody>
      </p:sp>
      <p:pic>
        <p:nvPicPr>
          <p:cNvPr id="10" name="Picture 9">
            <a:extLst>
              <a:ext uri="{FF2B5EF4-FFF2-40B4-BE49-F238E27FC236}">
                <a16:creationId xmlns:a16="http://schemas.microsoft.com/office/drawing/2014/main" id="{B7E1A034-C66C-9141-8133-FB75FFA06BBD}"/>
              </a:ext>
            </a:extLst>
          </p:cNvPr>
          <p:cNvPicPr>
            <a:picLocks noChangeAspect="1"/>
          </p:cNvPicPr>
          <p:nvPr/>
        </p:nvPicPr>
        <p:blipFill>
          <a:blip r:embed="rId5"/>
          <a:stretch>
            <a:fillRect/>
          </a:stretch>
        </p:blipFill>
        <p:spPr>
          <a:xfrm>
            <a:off x="8409075" y="2292295"/>
            <a:ext cx="2944725" cy="1973269"/>
          </a:xfrm>
          <a:prstGeom prst="rect">
            <a:avLst/>
          </a:prstGeom>
        </p:spPr>
      </p:pic>
      <p:sp>
        <p:nvSpPr>
          <p:cNvPr id="11" name="Rectangle 10">
            <a:extLst>
              <a:ext uri="{FF2B5EF4-FFF2-40B4-BE49-F238E27FC236}">
                <a16:creationId xmlns:a16="http://schemas.microsoft.com/office/drawing/2014/main" id="{3E484066-A951-A04E-AD10-7CA9EFA8111E}"/>
              </a:ext>
            </a:extLst>
          </p:cNvPr>
          <p:cNvSpPr/>
          <p:nvPr/>
        </p:nvSpPr>
        <p:spPr>
          <a:xfrm>
            <a:off x="9095833" y="1837499"/>
            <a:ext cx="1576394" cy="461665"/>
          </a:xfrm>
          <a:prstGeom prst="rect">
            <a:avLst/>
          </a:prstGeom>
        </p:spPr>
        <p:txBody>
          <a:bodyPr wrap="none">
            <a:spAutoFit/>
          </a:bodyPr>
          <a:lstStyle/>
          <a:p>
            <a:pPr>
              <a:lnSpc>
                <a:spcPct val="100000"/>
              </a:lnSpc>
              <a:spcBef>
                <a:spcPts val="600"/>
              </a:spcBef>
            </a:pPr>
            <a:r>
              <a:rPr lang="en-US" altLang="zh-CN" sz="2400" dirty="0"/>
              <a:t>Workshops</a:t>
            </a:r>
          </a:p>
        </p:txBody>
      </p:sp>
      <p:sp>
        <p:nvSpPr>
          <p:cNvPr id="12" name="Rectangle 11">
            <a:extLst>
              <a:ext uri="{FF2B5EF4-FFF2-40B4-BE49-F238E27FC236}">
                <a16:creationId xmlns:a16="http://schemas.microsoft.com/office/drawing/2014/main" id="{D2C19D9E-F586-524D-950F-12B574C29474}"/>
              </a:ext>
            </a:extLst>
          </p:cNvPr>
          <p:cNvSpPr/>
          <p:nvPr/>
        </p:nvSpPr>
        <p:spPr>
          <a:xfrm>
            <a:off x="8295510" y="4493681"/>
            <a:ext cx="3058290" cy="461665"/>
          </a:xfrm>
          <a:prstGeom prst="rect">
            <a:avLst/>
          </a:prstGeom>
        </p:spPr>
        <p:txBody>
          <a:bodyPr wrap="square">
            <a:spAutoFit/>
          </a:bodyPr>
          <a:lstStyle/>
          <a:p>
            <a:r>
              <a:rPr lang="en-US" sz="1200" dirty="0">
                <a:solidFill>
                  <a:schemeClr val="tx1">
                    <a:lumMod val="50000"/>
                    <a:lumOff val="50000"/>
                  </a:schemeClr>
                </a:solidFill>
              </a:rPr>
              <a:t>Source: https://</a:t>
            </a:r>
            <a:r>
              <a:rPr lang="en-US" sz="1200" dirty="0" err="1">
                <a:solidFill>
                  <a:schemeClr val="tx1">
                    <a:lumMod val="50000"/>
                    <a:lumOff val="50000"/>
                  </a:schemeClr>
                </a:solidFill>
              </a:rPr>
              <a:t>enjoyburlington.com</a:t>
            </a:r>
            <a:r>
              <a:rPr lang="en-US" sz="1200" dirty="0">
                <a:solidFill>
                  <a:schemeClr val="tx1">
                    <a:lumMod val="50000"/>
                    <a:lumOff val="50000"/>
                  </a:schemeClr>
                </a:solidFill>
              </a:rPr>
              <a:t>/</a:t>
            </a:r>
            <a:r>
              <a:rPr lang="en-US" sz="1200" dirty="0" err="1">
                <a:solidFill>
                  <a:schemeClr val="tx1">
                    <a:lumMod val="50000"/>
                    <a:lumOff val="50000"/>
                  </a:schemeClr>
                </a:solidFill>
              </a:rPr>
              <a:t>leddy</a:t>
            </a:r>
            <a:r>
              <a:rPr lang="en-US" sz="1200" dirty="0">
                <a:solidFill>
                  <a:schemeClr val="tx1">
                    <a:lumMod val="50000"/>
                    <a:lumOff val="50000"/>
                  </a:schemeClr>
                </a:solidFill>
              </a:rPr>
              <a:t>-park-workshop/</a:t>
            </a:r>
          </a:p>
        </p:txBody>
      </p:sp>
      <p:sp>
        <p:nvSpPr>
          <p:cNvPr id="13" name="Rectangle 12">
            <a:extLst>
              <a:ext uri="{FF2B5EF4-FFF2-40B4-BE49-F238E27FC236}">
                <a16:creationId xmlns:a16="http://schemas.microsoft.com/office/drawing/2014/main" id="{6B15FA89-4F3D-F84B-BF62-3C7AB6A1087D}"/>
              </a:ext>
            </a:extLst>
          </p:cNvPr>
          <p:cNvSpPr/>
          <p:nvPr/>
        </p:nvSpPr>
        <p:spPr>
          <a:xfrm>
            <a:off x="4875734" y="4514279"/>
            <a:ext cx="3305702" cy="646331"/>
          </a:xfrm>
          <a:prstGeom prst="rect">
            <a:avLst/>
          </a:prstGeom>
        </p:spPr>
        <p:txBody>
          <a:bodyPr wrap="square">
            <a:spAutoFit/>
          </a:bodyPr>
          <a:lstStyle/>
          <a:p>
            <a:r>
              <a:rPr lang="en-US" sz="1200" dirty="0">
                <a:solidFill>
                  <a:schemeClr val="tx1">
                    <a:lumMod val="50000"/>
                    <a:lumOff val="50000"/>
                  </a:schemeClr>
                </a:solidFill>
              </a:rPr>
              <a:t>Source: http://</a:t>
            </a:r>
            <a:r>
              <a:rPr lang="en-US" sz="1200" dirty="0" err="1">
                <a:solidFill>
                  <a:schemeClr val="tx1">
                    <a:lumMod val="50000"/>
                    <a:lumOff val="50000"/>
                  </a:schemeClr>
                </a:solidFill>
              </a:rPr>
              <a:t>www.euforicservices.com</a:t>
            </a:r>
            <a:r>
              <a:rPr lang="en-US" sz="1200" dirty="0">
                <a:solidFill>
                  <a:schemeClr val="tx1">
                    <a:lumMod val="50000"/>
                    <a:lumOff val="50000"/>
                  </a:schemeClr>
                </a:solidFill>
              </a:rPr>
              <a:t>/2015/02/facilitating-emergent-</a:t>
            </a:r>
            <a:r>
              <a:rPr lang="en-US" sz="1200" dirty="0" err="1">
                <a:solidFill>
                  <a:schemeClr val="tx1">
                    <a:lumMod val="50000"/>
                    <a:lumOff val="50000"/>
                  </a:schemeClr>
                </a:solidFill>
              </a:rPr>
              <a:t>conversations.html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850420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7A472-070C-D44A-BF45-D9FC1D488974}"/>
              </a:ext>
            </a:extLst>
          </p:cNvPr>
          <p:cNvSpPr>
            <a:spLocks noGrp="1"/>
          </p:cNvSpPr>
          <p:nvPr>
            <p:ph type="title"/>
          </p:nvPr>
        </p:nvSpPr>
        <p:spPr/>
        <p:txBody>
          <a:bodyPr/>
          <a:lstStyle/>
          <a:p>
            <a:r>
              <a:rPr lang="en-US" dirty="0"/>
              <a:t>Public Involvement Techniques </a:t>
            </a:r>
          </a:p>
        </p:txBody>
      </p:sp>
      <p:sp>
        <p:nvSpPr>
          <p:cNvPr id="4" name="Footer Placeholder 3">
            <a:extLst>
              <a:ext uri="{FF2B5EF4-FFF2-40B4-BE49-F238E27FC236}">
                <a16:creationId xmlns:a16="http://schemas.microsoft.com/office/drawing/2014/main" id="{F59469F5-7A25-BC44-8BC9-26C58F20DBAA}"/>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10" name="Content Placeholder 9">
            <a:extLst>
              <a:ext uri="{FF2B5EF4-FFF2-40B4-BE49-F238E27FC236}">
                <a16:creationId xmlns:a16="http://schemas.microsoft.com/office/drawing/2014/main" id="{79BF2CEB-6796-D44E-B388-2DD5FDB9D369}"/>
              </a:ext>
            </a:extLst>
          </p:cNvPr>
          <p:cNvPicPr>
            <a:picLocks noGrp="1" noChangeAspect="1"/>
          </p:cNvPicPr>
          <p:nvPr>
            <p:ph sz="half" idx="4294967295"/>
          </p:nvPr>
        </p:nvPicPr>
        <p:blipFill>
          <a:blip r:embed="rId3"/>
          <a:stretch>
            <a:fillRect/>
          </a:stretch>
        </p:blipFill>
        <p:spPr>
          <a:xfrm>
            <a:off x="6634510" y="4274349"/>
            <a:ext cx="3355975" cy="1835150"/>
          </a:xfrm>
          <a:prstGeom prst="rect">
            <a:avLst/>
          </a:prstGeom>
        </p:spPr>
      </p:pic>
      <p:pic>
        <p:nvPicPr>
          <p:cNvPr id="11" name="Picture 10">
            <a:extLst>
              <a:ext uri="{FF2B5EF4-FFF2-40B4-BE49-F238E27FC236}">
                <a16:creationId xmlns:a16="http://schemas.microsoft.com/office/drawing/2014/main" id="{B98D5F13-5E69-2C48-8E7C-7EE14B8C7715}"/>
              </a:ext>
            </a:extLst>
          </p:cNvPr>
          <p:cNvPicPr>
            <a:picLocks noChangeAspect="1"/>
          </p:cNvPicPr>
          <p:nvPr/>
        </p:nvPicPr>
        <p:blipFill>
          <a:blip r:embed="rId4"/>
          <a:stretch>
            <a:fillRect/>
          </a:stretch>
        </p:blipFill>
        <p:spPr>
          <a:xfrm>
            <a:off x="6634510" y="2195693"/>
            <a:ext cx="3356576" cy="1820401"/>
          </a:xfrm>
          <a:prstGeom prst="rect">
            <a:avLst/>
          </a:prstGeom>
        </p:spPr>
      </p:pic>
      <p:sp>
        <p:nvSpPr>
          <p:cNvPr id="13" name="Content Placeholder 12">
            <a:extLst>
              <a:ext uri="{FF2B5EF4-FFF2-40B4-BE49-F238E27FC236}">
                <a16:creationId xmlns:a16="http://schemas.microsoft.com/office/drawing/2014/main" id="{5E4AEFF9-C263-704B-B469-538B03D4D2E3}"/>
              </a:ext>
            </a:extLst>
          </p:cNvPr>
          <p:cNvSpPr>
            <a:spLocks noGrp="1"/>
          </p:cNvSpPr>
          <p:nvPr>
            <p:ph idx="1"/>
          </p:nvPr>
        </p:nvSpPr>
        <p:spPr>
          <a:xfrm>
            <a:off x="838200" y="1539351"/>
            <a:ext cx="10515600" cy="656342"/>
          </a:xfrm>
        </p:spPr>
        <p:txBody>
          <a:bodyPr>
            <a:normAutofit/>
          </a:bodyPr>
          <a:lstStyle/>
          <a:p>
            <a:pPr marL="0" indent="0" algn="ctr">
              <a:buNone/>
            </a:pPr>
            <a:r>
              <a:rPr lang="en-US" dirty="0"/>
              <a:t>Meeting in a Box</a:t>
            </a:r>
          </a:p>
        </p:txBody>
      </p:sp>
      <p:pic>
        <p:nvPicPr>
          <p:cNvPr id="14" name="Content Placeholder 6">
            <a:extLst>
              <a:ext uri="{FF2B5EF4-FFF2-40B4-BE49-F238E27FC236}">
                <a16:creationId xmlns:a16="http://schemas.microsoft.com/office/drawing/2014/main" id="{C441632F-1A87-8A43-BC1E-5D27F34F7D38}"/>
              </a:ext>
            </a:extLst>
          </p:cNvPr>
          <p:cNvPicPr>
            <a:picLocks noChangeAspect="1"/>
          </p:cNvPicPr>
          <p:nvPr/>
        </p:nvPicPr>
        <p:blipFill>
          <a:blip r:embed="rId5"/>
          <a:stretch>
            <a:fillRect/>
          </a:stretch>
        </p:blipFill>
        <p:spPr>
          <a:xfrm>
            <a:off x="1973943" y="4460616"/>
            <a:ext cx="3976355" cy="1660340"/>
          </a:xfrm>
          <a:prstGeom prst="rect">
            <a:avLst/>
          </a:prstGeom>
        </p:spPr>
      </p:pic>
      <p:pic>
        <p:nvPicPr>
          <p:cNvPr id="15" name="Picture 14">
            <a:extLst>
              <a:ext uri="{FF2B5EF4-FFF2-40B4-BE49-F238E27FC236}">
                <a16:creationId xmlns:a16="http://schemas.microsoft.com/office/drawing/2014/main" id="{39E94FD5-80E1-194B-B2C2-7FA32A4200B9}"/>
              </a:ext>
            </a:extLst>
          </p:cNvPr>
          <p:cNvPicPr>
            <a:picLocks noChangeAspect="1"/>
          </p:cNvPicPr>
          <p:nvPr/>
        </p:nvPicPr>
        <p:blipFill>
          <a:blip r:embed="rId6"/>
          <a:stretch>
            <a:fillRect/>
          </a:stretch>
        </p:blipFill>
        <p:spPr>
          <a:xfrm>
            <a:off x="1973943" y="2195693"/>
            <a:ext cx="3962400" cy="1987844"/>
          </a:xfrm>
          <a:prstGeom prst="rect">
            <a:avLst/>
          </a:prstGeom>
        </p:spPr>
      </p:pic>
      <p:sp>
        <p:nvSpPr>
          <p:cNvPr id="3" name="Rectangle 2"/>
          <p:cNvSpPr/>
          <p:nvPr/>
        </p:nvSpPr>
        <p:spPr>
          <a:xfrm>
            <a:off x="9990484" y="4274349"/>
            <a:ext cx="2201515" cy="1015663"/>
          </a:xfrm>
          <a:prstGeom prst="rect">
            <a:avLst/>
          </a:prstGeom>
        </p:spPr>
        <p:txBody>
          <a:bodyPr wrap="square">
            <a:spAutoFit/>
          </a:bodyPr>
          <a:lstStyle/>
          <a:p>
            <a:pPr lvl="0" defTabSz="914400">
              <a:defRPr/>
            </a:pPr>
            <a:r>
              <a:rPr lang="en-US" sz="1200" dirty="0">
                <a:solidFill>
                  <a:schemeClr val="tx1">
                    <a:lumMod val="50000"/>
                    <a:lumOff val="50000"/>
                  </a:schemeClr>
                </a:solidFill>
              </a:rPr>
              <a:t>Source: https://atlantaregional.org/leadership-and-engagement/community-engagement/arc-civic-dinners/</a:t>
            </a:r>
          </a:p>
        </p:txBody>
      </p:sp>
    </p:spTree>
    <p:extLst>
      <p:ext uri="{BB962C8B-B14F-4D97-AF65-F5344CB8AC3E}">
        <p14:creationId xmlns:p14="http://schemas.microsoft.com/office/powerpoint/2010/main" val="2642489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7D8455-1069-4D79-87B6-0D0363426F38}"/>
              </a:ext>
            </a:extLst>
          </p:cNvPr>
          <p:cNvSpPr>
            <a:spLocks noGrp="1"/>
          </p:cNvSpPr>
          <p:nvPr>
            <p:ph type="title"/>
          </p:nvPr>
        </p:nvSpPr>
        <p:spPr>
          <a:xfrm>
            <a:off x="838200" y="365125"/>
            <a:ext cx="10515600" cy="1325563"/>
          </a:xfrm>
        </p:spPr>
        <p:txBody>
          <a:bodyPr/>
          <a:lstStyle/>
          <a:p>
            <a:r>
              <a:rPr lang="en-US" dirty="0"/>
              <a:t>Case</a:t>
            </a:r>
            <a:r>
              <a:rPr lang="zh-CN" altLang="en-US" dirty="0"/>
              <a:t> </a:t>
            </a:r>
            <a:r>
              <a:rPr lang="en-US" altLang="zh-CN" dirty="0"/>
              <a:t>Examples</a:t>
            </a:r>
            <a:endParaRPr lang="en-US" dirty="0"/>
          </a:p>
        </p:txBody>
      </p:sp>
      <p:sp>
        <p:nvSpPr>
          <p:cNvPr id="4" name="Footer Placeholder 3">
            <a:extLst>
              <a:ext uri="{FF2B5EF4-FFF2-40B4-BE49-F238E27FC236}">
                <a16:creationId xmlns:a16="http://schemas.microsoft.com/office/drawing/2014/main" id="{70139AF6-F976-4245-85C1-55E1603BA528}"/>
              </a:ext>
            </a:extLst>
          </p:cNvPr>
          <p:cNvSpPr>
            <a:spLocks noGrp="1"/>
          </p:cNvSpPr>
          <p:nvPr>
            <p:ph type="ftr" sz="quarter" idx="3"/>
          </p:nvPr>
        </p:nvSpPr>
        <p:spPr>
          <a:xfrm>
            <a:off x="3581400" y="6356350"/>
            <a:ext cx="5029200" cy="365125"/>
          </a:xfrm>
        </p:spPr>
        <p:txBody>
          <a:bodyPr anchor="ctr">
            <a:normAutofit/>
          </a:bodyPr>
          <a:lstStyle/>
          <a:p>
            <a:pPr>
              <a:spcAft>
                <a:spcPts val="600"/>
              </a:spcAft>
            </a:pPr>
            <a:r>
              <a:rPr lang="en-US"/>
              <a:t>The Transportation Equity Curriculum: Involving Underserved Communities</a:t>
            </a:r>
          </a:p>
        </p:txBody>
      </p:sp>
      <p:graphicFrame>
        <p:nvGraphicFramePr>
          <p:cNvPr id="6" name="Content Placeholder 2">
            <a:extLst>
              <a:ext uri="{FF2B5EF4-FFF2-40B4-BE49-F238E27FC236}">
                <a16:creationId xmlns:a16="http://schemas.microsoft.com/office/drawing/2014/main" id="{07D071B6-BE83-4A04-95A1-7CA71747DA94}"/>
              </a:ext>
            </a:extLst>
          </p:cNvPr>
          <p:cNvGraphicFramePr>
            <a:graphicFrameLocks noGrp="1"/>
          </p:cNvGraphicFramePr>
          <p:nvPr>
            <p:ph idx="1"/>
            <p:extLst>
              <p:ext uri="{D42A27DB-BD31-4B8C-83A1-F6EECF244321}">
                <p14:modId xmlns:p14="http://schemas.microsoft.com/office/powerpoint/2010/main" val="1194790063"/>
              </p:ext>
            </p:extLst>
          </p:nvPr>
        </p:nvGraphicFramePr>
        <p:xfrm>
          <a:off x="270456" y="1481070"/>
          <a:ext cx="11642502" cy="4875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2453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7886-3499-4988-8337-AC1E6A92AB08}"/>
              </a:ext>
            </a:extLst>
          </p:cNvPr>
          <p:cNvSpPr>
            <a:spLocks noGrp="1"/>
          </p:cNvSpPr>
          <p:nvPr>
            <p:ph type="title"/>
          </p:nvPr>
        </p:nvSpPr>
        <p:spPr/>
        <p:txBody>
          <a:bodyPr/>
          <a:lstStyle/>
          <a:p>
            <a:r>
              <a:rPr lang="en-US" dirty="0"/>
              <a:t>Community Tool Box</a:t>
            </a:r>
          </a:p>
        </p:txBody>
      </p:sp>
      <p:sp>
        <p:nvSpPr>
          <p:cNvPr id="4" name="Footer Placeholder 3">
            <a:extLst>
              <a:ext uri="{FF2B5EF4-FFF2-40B4-BE49-F238E27FC236}">
                <a16:creationId xmlns:a16="http://schemas.microsoft.com/office/drawing/2014/main" id="{A66A2976-7CE0-4241-8D1F-9146ADBBF028}"/>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5" name="Picture 4">
            <a:extLst>
              <a:ext uri="{FF2B5EF4-FFF2-40B4-BE49-F238E27FC236}">
                <a16:creationId xmlns:a16="http://schemas.microsoft.com/office/drawing/2014/main" id="{C63798D1-2A01-8045-A2BA-DDC677EB5D39}"/>
              </a:ext>
            </a:extLst>
          </p:cNvPr>
          <p:cNvPicPr>
            <a:picLocks noChangeAspect="1"/>
          </p:cNvPicPr>
          <p:nvPr/>
        </p:nvPicPr>
        <p:blipFill>
          <a:blip r:embed="rId3"/>
          <a:stretch>
            <a:fillRect/>
          </a:stretch>
        </p:blipFill>
        <p:spPr>
          <a:xfrm>
            <a:off x="6185543" y="1411627"/>
            <a:ext cx="5168257" cy="4855029"/>
          </a:xfrm>
          <a:prstGeom prst="rect">
            <a:avLst/>
          </a:prstGeom>
        </p:spPr>
      </p:pic>
      <p:sp>
        <p:nvSpPr>
          <p:cNvPr id="7" name="Content Placeholder 6">
            <a:extLst>
              <a:ext uri="{FF2B5EF4-FFF2-40B4-BE49-F238E27FC236}">
                <a16:creationId xmlns:a16="http://schemas.microsoft.com/office/drawing/2014/main" id="{8388E4A0-8DAF-544A-BE45-E799D3B4A41A}"/>
              </a:ext>
            </a:extLst>
          </p:cNvPr>
          <p:cNvSpPr>
            <a:spLocks noGrp="1"/>
          </p:cNvSpPr>
          <p:nvPr>
            <p:ph idx="1"/>
          </p:nvPr>
        </p:nvSpPr>
        <p:spPr>
          <a:xfrm>
            <a:off x="838200" y="1825625"/>
            <a:ext cx="5257800" cy="4351338"/>
          </a:xfrm>
        </p:spPr>
        <p:txBody>
          <a:bodyPr>
            <a:normAutofit/>
          </a:bodyPr>
          <a:lstStyle/>
          <a:p>
            <a:r>
              <a:rPr lang="en-US" dirty="0"/>
              <a:t>Goal: to let communities take actions to build healthier communities and bring about social change. </a:t>
            </a:r>
          </a:p>
          <a:p>
            <a:r>
              <a:rPr lang="en-US" dirty="0"/>
              <a:t>Users: social workers, community health workers, journalists, consultants, university instructor, community development managers, etc.</a:t>
            </a:r>
          </a:p>
        </p:txBody>
      </p:sp>
    </p:spTree>
    <p:extLst>
      <p:ext uri="{BB962C8B-B14F-4D97-AF65-F5344CB8AC3E}">
        <p14:creationId xmlns:p14="http://schemas.microsoft.com/office/powerpoint/2010/main" val="4098373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591BB-DD8A-044B-9D6F-6EC337530ADD}"/>
              </a:ext>
            </a:extLst>
          </p:cNvPr>
          <p:cNvSpPr>
            <a:spLocks noGrp="1"/>
          </p:cNvSpPr>
          <p:nvPr>
            <p:ph type="title"/>
          </p:nvPr>
        </p:nvSpPr>
        <p:spPr/>
        <p:txBody>
          <a:bodyPr/>
          <a:lstStyle/>
          <a:p>
            <a:r>
              <a:rPr lang="en-US" dirty="0"/>
              <a:t>Community Impact Assessment Process</a:t>
            </a:r>
          </a:p>
        </p:txBody>
      </p:sp>
      <p:sp>
        <p:nvSpPr>
          <p:cNvPr id="3" name="Content Placeholder 2">
            <a:extLst>
              <a:ext uri="{FF2B5EF4-FFF2-40B4-BE49-F238E27FC236}">
                <a16:creationId xmlns:a16="http://schemas.microsoft.com/office/drawing/2014/main" id="{43A4F3FA-64B5-4242-83BE-5CDF94BFC1ED}"/>
              </a:ext>
            </a:extLst>
          </p:cNvPr>
          <p:cNvSpPr>
            <a:spLocks noGrp="1"/>
          </p:cNvSpPr>
          <p:nvPr>
            <p:ph sz="half" idx="1"/>
          </p:nvPr>
        </p:nvSpPr>
        <p:spPr/>
        <p:txBody>
          <a:bodyPr>
            <a:normAutofit fontScale="92500"/>
          </a:bodyPr>
          <a:lstStyle/>
          <a:p>
            <a:endParaRPr lang="en-US" dirty="0"/>
          </a:p>
          <a:p>
            <a:pPr marL="0" indent="0">
              <a:buNone/>
            </a:pPr>
            <a:endParaRPr lang="en-US" dirty="0"/>
          </a:p>
          <a:p>
            <a:endParaRPr lang="en-US" dirty="0"/>
          </a:p>
        </p:txBody>
      </p:sp>
      <p:sp>
        <p:nvSpPr>
          <p:cNvPr id="6" name="Content Placeholder 5">
            <a:extLst>
              <a:ext uri="{FF2B5EF4-FFF2-40B4-BE49-F238E27FC236}">
                <a16:creationId xmlns:a16="http://schemas.microsoft.com/office/drawing/2014/main" id="{4EB59914-FBD7-1240-8110-0630AD90072A}"/>
              </a:ext>
            </a:extLst>
          </p:cNvPr>
          <p:cNvSpPr>
            <a:spLocks noGrp="1"/>
          </p:cNvSpPr>
          <p:nvPr>
            <p:ph sz="half" idx="2"/>
          </p:nvPr>
        </p:nvSpPr>
        <p:spPr>
          <a:xfrm>
            <a:off x="999186" y="1764138"/>
            <a:ext cx="5181600" cy="4351338"/>
          </a:xfrm>
        </p:spPr>
        <p:txBody>
          <a:bodyPr>
            <a:normAutofit fontScale="92500"/>
          </a:bodyPr>
          <a:lstStyle/>
          <a:p>
            <a:r>
              <a:rPr lang="en-US" dirty="0"/>
              <a:t>Engage the public</a:t>
            </a:r>
          </a:p>
          <a:p>
            <a:r>
              <a:rPr lang="en-US" dirty="0"/>
              <a:t>Develop community vision and goals</a:t>
            </a:r>
          </a:p>
          <a:p>
            <a:r>
              <a:rPr lang="en-US" dirty="0"/>
              <a:t>Define the need and action</a:t>
            </a:r>
          </a:p>
          <a:p>
            <a:r>
              <a:rPr lang="en-US" dirty="0"/>
              <a:t>Identify community characteristics</a:t>
            </a:r>
          </a:p>
          <a:p>
            <a:r>
              <a:rPr lang="en-US" dirty="0"/>
              <a:t>Analyze impacts</a:t>
            </a:r>
          </a:p>
          <a:p>
            <a:r>
              <a:rPr lang="en-US" dirty="0"/>
              <a:t>Identify solutions</a:t>
            </a:r>
          </a:p>
          <a:p>
            <a:r>
              <a:rPr lang="en-US" dirty="0"/>
              <a:t>Document findings</a:t>
            </a:r>
          </a:p>
          <a:p>
            <a:r>
              <a:rPr lang="en-US" dirty="0"/>
              <a:t>Implement and monitor</a:t>
            </a:r>
          </a:p>
        </p:txBody>
      </p:sp>
      <p:sp>
        <p:nvSpPr>
          <p:cNvPr id="4" name="Footer Placeholder 3">
            <a:extLst>
              <a:ext uri="{FF2B5EF4-FFF2-40B4-BE49-F238E27FC236}">
                <a16:creationId xmlns:a16="http://schemas.microsoft.com/office/drawing/2014/main" id="{133A27DC-026F-C749-BF4E-20516052738F}"/>
              </a:ext>
            </a:extLst>
          </p:cNvPr>
          <p:cNvSpPr>
            <a:spLocks noGrp="1"/>
          </p:cNvSpPr>
          <p:nvPr>
            <p:ph type="ftr" sz="quarter" idx="11"/>
          </p:nvPr>
        </p:nvSpPr>
        <p:spPr/>
        <p:txBody>
          <a:bodyPr/>
          <a:lstStyle/>
          <a:p>
            <a:r>
              <a:rPr lang="en-US"/>
              <a:t>The Transportation Equity Curriculum: Involving Underserved Communities</a:t>
            </a:r>
            <a:endParaRPr lang="en-US" dirty="0"/>
          </a:p>
        </p:txBody>
      </p:sp>
      <p:pic>
        <p:nvPicPr>
          <p:cNvPr id="5" name="Content Placeholder 6">
            <a:extLst>
              <a:ext uri="{FF2B5EF4-FFF2-40B4-BE49-F238E27FC236}">
                <a16:creationId xmlns:a16="http://schemas.microsoft.com/office/drawing/2014/main" id="{C11C6D40-CC81-7A41-90BA-90273572FA04}"/>
              </a:ext>
            </a:extLst>
          </p:cNvPr>
          <p:cNvPicPr>
            <a:picLocks noChangeAspect="1"/>
          </p:cNvPicPr>
          <p:nvPr/>
        </p:nvPicPr>
        <p:blipFill>
          <a:blip r:embed="rId3"/>
          <a:stretch>
            <a:fillRect/>
          </a:stretch>
        </p:blipFill>
        <p:spPr>
          <a:xfrm>
            <a:off x="7494553" y="1523263"/>
            <a:ext cx="2802170" cy="4351338"/>
          </a:xfrm>
          <a:prstGeom prst="rect">
            <a:avLst/>
          </a:prstGeom>
        </p:spPr>
      </p:pic>
    </p:spTree>
    <p:extLst>
      <p:ext uri="{BB962C8B-B14F-4D97-AF65-F5344CB8AC3E}">
        <p14:creationId xmlns:p14="http://schemas.microsoft.com/office/powerpoint/2010/main" val="1868161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4509A-A800-384B-98D2-F694ED3DE5D7}"/>
              </a:ext>
            </a:extLst>
          </p:cNvPr>
          <p:cNvSpPr>
            <a:spLocks noGrp="1"/>
          </p:cNvSpPr>
          <p:nvPr>
            <p:ph type="title"/>
          </p:nvPr>
        </p:nvSpPr>
        <p:spPr/>
        <p:txBody>
          <a:bodyPr/>
          <a:lstStyle/>
          <a:p>
            <a:r>
              <a:rPr lang="en-US" dirty="0"/>
              <a:t>Ways to Achieve Cultural Competency</a:t>
            </a:r>
          </a:p>
        </p:txBody>
      </p:sp>
      <p:sp>
        <p:nvSpPr>
          <p:cNvPr id="3" name="Content Placeholder 2">
            <a:extLst>
              <a:ext uri="{FF2B5EF4-FFF2-40B4-BE49-F238E27FC236}">
                <a16:creationId xmlns:a16="http://schemas.microsoft.com/office/drawing/2014/main" id="{FFBA5C92-3A46-3043-B37A-9D3A1F8C2CA3}"/>
              </a:ext>
            </a:extLst>
          </p:cNvPr>
          <p:cNvSpPr>
            <a:spLocks noGrp="1"/>
          </p:cNvSpPr>
          <p:nvPr>
            <p:ph sz="half" idx="1"/>
          </p:nvPr>
        </p:nvSpPr>
        <p:spPr>
          <a:xfrm>
            <a:off x="838200" y="1825625"/>
            <a:ext cx="5715000" cy="4351338"/>
          </a:xfrm>
        </p:spPr>
        <p:txBody>
          <a:bodyPr>
            <a:normAutofit fontScale="85000" lnSpcReduction="10000"/>
          </a:bodyPr>
          <a:lstStyle/>
          <a:p>
            <a:r>
              <a:rPr lang="en-US" dirty="0"/>
              <a:t>Become aware of personal biases; conducting an “identity exercise”</a:t>
            </a:r>
          </a:p>
          <a:p>
            <a:r>
              <a:rPr lang="en-US" dirty="0"/>
              <a:t>Involving people from diverse cultures by listening to them and trying to understand their values and aspirations as individuals and then as a community. </a:t>
            </a:r>
          </a:p>
          <a:p>
            <a:r>
              <a:rPr lang="en-US" dirty="0"/>
              <a:t>Identify cultural competency trainings sponsored by your department or city, or request that such trainings be held. </a:t>
            </a:r>
          </a:p>
          <a:p>
            <a:r>
              <a:rPr lang="en-US" dirty="0"/>
              <a:t>Working across culture is not only about race or ethnicity. Diversity also means different points of view and ideas. </a:t>
            </a:r>
          </a:p>
        </p:txBody>
      </p:sp>
      <p:pic>
        <p:nvPicPr>
          <p:cNvPr id="6" name="Content Placeholder 5">
            <a:extLst>
              <a:ext uri="{FF2B5EF4-FFF2-40B4-BE49-F238E27FC236}">
                <a16:creationId xmlns:a16="http://schemas.microsoft.com/office/drawing/2014/main" id="{5FF97E2B-4C7E-6B40-BA71-80DBF33A8A2C}"/>
              </a:ext>
            </a:extLst>
          </p:cNvPr>
          <p:cNvPicPr>
            <a:picLocks noGrp="1" noChangeAspect="1"/>
          </p:cNvPicPr>
          <p:nvPr>
            <p:ph sz="half" idx="2"/>
          </p:nvPr>
        </p:nvPicPr>
        <p:blipFill>
          <a:blip r:embed="rId3"/>
          <a:stretch>
            <a:fillRect/>
          </a:stretch>
        </p:blipFill>
        <p:spPr>
          <a:xfrm>
            <a:off x="6916246" y="1825625"/>
            <a:ext cx="3693507" cy="4351338"/>
          </a:xfrm>
          <a:prstGeom prst="rect">
            <a:avLst/>
          </a:prstGeom>
        </p:spPr>
      </p:pic>
      <p:sp>
        <p:nvSpPr>
          <p:cNvPr id="4" name="Footer Placeholder 3">
            <a:extLst>
              <a:ext uri="{FF2B5EF4-FFF2-40B4-BE49-F238E27FC236}">
                <a16:creationId xmlns:a16="http://schemas.microsoft.com/office/drawing/2014/main" id="{7B451CC2-77F4-5845-9B67-A05BD7B7B029}"/>
              </a:ext>
            </a:extLst>
          </p:cNvPr>
          <p:cNvSpPr>
            <a:spLocks noGrp="1"/>
          </p:cNvSpPr>
          <p:nvPr>
            <p:ph type="ftr" sz="quarter" idx="11"/>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2520392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Transportation Issues in Underserved Communities</a:t>
            </a:r>
          </a:p>
        </p:txBody>
      </p:sp>
      <p:sp>
        <p:nvSpPr>
          <p:cNvPr id="2" name="Text Placeholder 1"/>
          <p:cNvSpPr>
            <a:spLocks noGrp="1"/>
          </p:cNvSpPr>
          <p:nvPr>
            <p:ph type="body" idx="1"/>
          </p:nvPr>
        </p:nvSpPr>
        <p:spPr/>
        <p:txBody>
          <a:bodyPr/>
          <a:lstStyle/>
          <a:p>
            <a:endParaRPr lang="en-US"/>
          </a:p>
        </p:txBody>
      </p:sp>
      <p:sp>
        <p:nvSpPr>
          <p:cNvPr id="10" name="Footer Placeholder 9"/>
          <p:cNvSpPr>
            <a:spLocks noGrp="1"/>
          </p:cNvSpPr>
          <p:nvPr>
            <p:ph type="ftr" sz="quarter" idx="3"/>
          </p:nvPr>
        </p:nvSpPr>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841263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79084-C0DC-4160-97F9-506934517ECD}"/>
              </a:ext>
            </a:extLst>
          </p:cNvPr>
          <p:cNvSpPr>
            <a:spLocks noGrp="1"/>
          </p:cNvSpPr>
          <p:nvPr>
            <p:ph type="title"/>
          </p:nvPr>
        </p:nvSpPr>
        <p:spPr/>
        <p:txBody>
          <a:bodyPr/>
          <a:lstStyle/>
          <a:p>
            <a:r>
              <a:rPr lang="en-US" dirty="0"/>
              <a:t>Historical Roots of Transportation Activism </a:t>
            </a:r>
          </a:p>
        </p:txBody>
      </p:sp>
      <p:sp>
        <p:nvSpPr>
          <p:cNvPr id="3" name="Content Placeholder 2">
            <a:extLst>
              <a:ext uri="{FF2B5EF4-FFF2-40B4-BE49-F238E27FC236}">
                <a16:creationId xmlns:a16="http://schemas.microsoft.com/office/drawing/2014/main" id="{402C56A2-225E-499D-B5EA-E76AB0F3E77B}"/>
              </a:ext>
            </a:extLst>
          </p:cNvPr>
          <p:cNvSpPr>
            <a:spLocks noGrp="1"/>
          </p:cNvSpPr>
          <p:nvPr>
            <p:ph idx="1"/>
          </p:nvPr>
        </p:nvSpPr>
        <p:spPr/>
        <p:txBody>
          <a:bodyPr/>
          <a:lstStyle/>
          <a:p>
            <a:r>
              <a:rPr lang="en-US" dirty="0"/>
              <a:t>Civil rights movements during the 1950s and 1960s</a:t>
            </a:r>
          </a:p>
          <a:p>
            <a:r>
              <a:rPr lang="en-US" dirty="0"/>
              <a:t>Transportation protests 1841 to 1992: racial segregation on public transportation (e.g., the Arkansas Separate Coach Law of 1891); policing of segregation; boycotts against bus lines in Mid-20</a:t>
            </a:r>
            <a:r>
              <a:rPr lang="en-US" baseline="30000" dirty="0"/>
              <a:t>th</a:t>
            </a:r>
            <a:r>
              <a:rPr lang="en-US" dirty="0"/>
              <a:t> century; bus rider’s union initiated in 1992.  </a:t>
            </a:r>
          </a:p>
          <a:p>
            <a:endParaRPr lang="en-US" dirty="0"/>
          </a:p>
        </p:txBody>
      </p:sp>
      <p:sp>
        <p:nvSpPr>
          <p:cNvPr id="4" name="Footer Placeholder 3">
            <a:extLst>
              <a:ext uri="{FF2B5EF4-FFF2-40B4-BE49-F238E27FC236}">
                <a16:creationId xmlns:a16="http://schemas.microsoft.com/office/drawing/2014/main" id="{4D19C36C-5E13-48D2-8544-C1F6D9C379BE}"/>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5" name="Picture 4">
            <a:extLst>
              <a:ext uri="{FF2B5EF4-FFF2-40B4-BE49-F238E27FC236}">
                <a16:creationId xmlns:a16="http://schemas.microsoft.com/office/drawing/2014/main" id="{814B9726-7E74-624E-85CD-9D716428C1EE}"/>
              </a:ext>
            </a:extLst>
          </p:cNvPr>
          <p:cNvPicPr>
            <a:picLocks noChangeAspect="1"/>
          </p:cNvPicPr>
          <p:nvPr/>
        </p:nvPicPr>
        <p:blipFill>
          <a:blip r:embed="rId3"/>
          <a:stretch>
            <a:fillRect/>
          </a:stretch>
        </p:blipFill>
        <p:spPr>
          <a:xfrm>
            <a:off x="944574" y="3966623"/>
            <a:ext cx="2831596" cy="2017157"/>
          </a:xfrm>
          <a:prstGeom prst="rect">
            <a:avLst/>
          </a:prstGeom>
        </p:spPr>
      </p:pic>
      <p:pic>
        <p:nvPicPr>
          <p:cNvPr id="6" name="Picture 5">
            <a:extLst>
              <a:ext uri="{FF2B5EF4-FFF2-40B4-BE49-F238E27FC236}">
                <a16:creationId xmlns:a16="http://schemas.microsoft.com/office/drawing/2014/main" id="{C6D30161-9D65-C540-811A-4F8382A703F4}"/>
              </a:ext>
            </a:extLst>
          </p:cNvPr>
          <p:cNvPicPr>
            <a:picLocks noChangeAspect="1"/>
          </p:cNvPicPr>
          <p:nvPr/>
        </p:nvPicPr>
        <p:blipFill>
          <a:blip r:embed="rId4"/>
          <a:stretch>
            <a:fillRect/>
          </a:stretch>
        </p:blipFill>
        <p:spPr>
          <a:xfrm>
            <a:off x="3831027" y="3945192"/>
            <a:ext cx="2683538" cy="2017156"/>
          </a:xfrm>
          <a:prstGeom prst="rect">
            <a:avLst/>
          </a:prstGeom>
        </p:spPr>
      </p:pic>
      <p:pic>
        <p:nvPicPr>
          <p:cNvPr id="8" name="Picture 7">
            <a:extLst>
              <a:ext uri="{FF2B5EF4-FFF2-40B4-BE49-F238E27FC236}">
                <a16:creationId xmlns:a16="http://schemas.microsoft.com/office/drawing/2014/main" id="{E66709E2-DADF-EC48-B5DD-A116690C2DAC}"/>
              </a:ext>
            </a:extLst>
          </p:cNvPr>
          <p:cNvPicPr>
            <a:picLocks noChangeAspect="1"/>
          </p:cNvPicPr>
          <p:nvPr/>
        </p:nvPicPr>
        <p:blipFill>
          <a:blip r:embed="rId5"/>
          <a:stretch>
            <a:fillRect/>
          </a:stretch>
        </p:blipFill>
        <p:spPr>
          <a:xfrm>
            <a:off x="9626058" y="3945194"/>
            <a:ext cx="1896152" cy="2038586"/>
          </a:xfrm>
          <a:prstGeom prst="rect">
            <a:avLst/>
          </a:prstGeom>
        </p:spPr>
      </p:pic>
      <p:pic>
        <p:nvPicPr>
          <p:cNvPr id="9" name="Picture 8">
            <a:extLst>
              <a:ext uri="{FF2B5EF4-FFF2-40B4-BE49-F238E27FC236}">
                <a16:creationId xmlns:a16="http://schemas.microsoft.com/office/drawing/2014/main" id="{1DC3FB04-9907-BA44-B3F8-92115F831DEE}"/>
              </a:ext>
            </a:extLst>
          </p:cNvPr>
          <p:cNvPicPr>
            <a:picLocks noChangeAspect="1"/>
          </p:cNvPicPr>
          <p:nvPr/>
        </p:nvPicPr>
        <p:blipFill>
          <a:blip r:embed="rId6"/>
          <a:stretch>
            <a:fillRect/>
          </a:stretch>
        </p:blipFill>
        <p:spPr>
          <a:xfrm>
            <a:off x="6549893" y="3955910"/>
            <a:ext cx="3048917" cy="2017154"/>
          </a:xfrm>
          <a:prstGeom prst="rect">
            <a:avLst/>
          </a:prstGeom>
        </p:spPr>
      </p:pic>
      <p:sp>
        <p:nvSpPr>
          <p:cNvPr id="7" name="Rectangle 6"/>
          <p:cNvSpPr/>
          <p:nvPr/>
        </p:nvSpPr>
        <p:spPr>
          <a:xfrm>
            <a:off x="4057532" y="6001913"/>
            <a:ext cx="3768917" cy="276999"/>
          </a:xfrm>
          <a:prstGeom prst="rect">
            <a:avLst/>
          </a:prstGeom>
        </p:spPr>
        <p:txBody>
          <a:bodyPr wrap="none">
            <a:spAutoFit/>
          </a:bodyPr>
          <a:lstStyle/>
          <a:p>
            <a:r>
              <a:rPr lang="en-US" sz="1200" dirty="0">
                <a:solidFill>
                  <a:schemeClr val="tx1">
                    <a:lumMod val="50000"/>
                    <a:lumOff val="50000"/>
                  </a:schemeClr>
                </a:solidFill>
              </a:rPr>
              <a:t>Source: http://encyclopediaofalabama.org/article/h-1248</a:t>
            </a:r>
          </a:p>
        </p:txBody>
      </p:sp>
    </p:spTree>
    <p:extLst>
      <p:ext uri="{BB962C8B-B14F-4D97-AF65-F5344CB8AC3E}">
        <p14:creationId xmlns:p14="http://schemas.microsoft.com/office/powerpoint/2010/main" val="1854948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8EE1B10-14C2-455E-A97B-4309E60088AE}"/>
              </a:ext>
            </a:extLst>
          </p:cNvPr>
          <p:cNvSpPr>
            <a:spLocks noGrp="1"/>
          </p:cNvSpPr>
          <p:nvPr>
            <p:ph type="title"/>
          </p:nvPr>
        </p:nvSpPr>
        <p:spPr>
          <a:xfrm>
            <a:off x="838200" y="365125"/>
            <a:ext cx="10515600" cy="1325563"/>
          </a:xfrm>
        </p:spPr>
        <p:txBody>
          <a:bodyPr/>
          <a:lstStyle/>
          <a:p>
            <a:r>
              <a:rPr lang="en-US" dirty="0"/>
              <a:t>Case Example: Freedom Riders (1961)</a:t>
            </a:r>
          </a:p>
        </p:txBody>
      </p:sp>
      <p:sp>
        <p:nvSpPr>
          <p:cNvPr id="11" name="Content Placeholder 2">
            <a:extLst>
              <a:ext uri="{FF2B5EF4-FFF2-40B4-BE49-F238E27FC236}">
                <a16:creationId xmlns:a16="http://schemas.microsoft.com/office/drawing/2014/main" id="{67CFFFC8-05E5-4DCF-A60C-83B6F9D266CA}"/>
              </a:ext>
            </a:extLst>
          </p:cNvPr>
          <p:cNvSpPr>
            <a:spLocks noGrp="1"/>
          </p:cNvSpPr>
          <p:nvPr>
            <p:ph sz="half" idx="1"/>
          </p:nvPr>
        </p:nvSpPr>
        <p:spPr>
          <a:xfrm>
            <a:off x="838199" y="1825625"/>
            <a:ext cx="10515599" cy="1128455"/>
          </a:xfrm>
        </p:spPr>
        <p:txBody>
          <a:bodyPr>
            <a:normAutofit fontScale="92500"/>
          </a:bodyPr>
          <a:lstStyle/>
          <a:p>
            <a:r>
              <a:rPr lang="en-US" dirty="0"/>
              <a:t>Organized by the Congress of Racial Equality (CORE)</a:t>
            </a:r>
          </a:p>
          <a:p>
            <a:r>
              <a:rPr lang="en-US" dirty="0"/>
              <a:t>Groups of civil rights activists protest racially segregated bus terminals. </a:t>
            </a:r>
          </a:p>
          <a:p>
            <a:endParaRPr lang="en-US" dirty="0"/>
          </a:p>
        </p:txBody>
      </p:sp>
      <p:pic>
        <p:nvPicPr>
          <p:cNvPr id="2" name="Content Placeholder 1">
            <a:extLst>
              <a:ext uri="{FF2B5EF4-FFF2-40B4-BE49-F238E27FC236}">
                <a16:creationId xmlns:a16="http://schemas.microsoft.com/office/drawing/2014/main" id="{B74D2F5B-6F37-4341-9940-2B418D02C8E4}"/>
              </a:ext>
            </a:extLst>
          </p:cNvPr>
          <p:cNvPicPr>
            <a:picLocks noGrp="1" noChangeAspect="1"/>
          </p:cNvPicPr>
          <p:nvPr>
            <p:ph sz="half" idx="2"/>
          </p:nvPr>
        </p:nvPicPr>
        <p:blipFill>
          <a:blip r:embed="rId3"/>
          <a:stretch>
            <a:fillRect/>
          </a:stretch>
        </p:blipFill>
        <p:spPr>
          <a:xfrm>
            <a:off x="6761407" y="2954080"/>
            <a:ext cx="4145805" cy="3109354"/>
          </a:xfrm>
          <a:prstGeom prst="rect">
            <a:avLst/>
          </a:prstGeom>
        </p:spPr>
      </p:pic>
      <p:sp>
        <p:nvSpPr>
          <p:cNvPr id="4" name="Footer Placeholder 3">
            <a:extLst>
              <a:ext uri="{FF2B5EF4-FFF2-40B4-BE49-F238E27FC236}">
                <a16:creationId xmlns:a16="http://schemas.microsoft.com/office/drawing/2014/main" id="{4512DFB3-CE41-9A4E-AC14-BB65BC64A61C}"/>
              </a:ext>
            </a:extLst>
          </p:cNvPr>
          <p:cNvSpPr>
            <a:spLocks noGrp="1"/>
          </p:cNvSpPr>
          <p:nvPr>
            <p:ph type="ftr" sz="quarter" idx="11"/>
          </p:nvPr>
        </p:nvSpPr>
        <p:spPr>
          <a:xfrm>
            <a:off x="3581400" y="6356350"/>
            <a:ext cx="5029200" cy="365125"/>
          </a:xfrm>
        </p:spPr>
        <p:txBody>
          <a:bodyPr anchor="ctr">
            <a:normAutofit/>
          </a:bodyPr>
          <a:lstStyle/>
          <a:p>
            <a:pPr>
              <a:spcAft>
                <a:spcPts val="600"/>
              </a:spcAft>
            </a:pPr>
            <a:r>
              <a:rPr lang="en-US"/>
              <a:t>The Transportation Equity Curriculum: Involving Underserved Communities</a:t>
            </a:r>
          </a:p>
        </p:txBody>
      </p:sp>
      <p:pic>
        <p:nvPicPr>
          <p:cNvPr id="3" name="Picture 2">
            <a:extLst>
              <a:ext uri="{FF2B5EF4-FFF2-40B4-BE49-F238E27FC236}">
                <a16:creationId xmlns:a16="http://schemas.microsoft.com/office/drawing/2014/main" id="{C7F71C5A-5502-FF4D-80F8-E562AFFB7290}"/>
              </a:ext>
            </a:extLst>
          </p:cNvPr>
          <p:cNvPicPr>
            <a:picLocks noChangeAspect="1"/>
          </p:cNvPicPr>
          <p:nvPr/>
        </p:nvPicPr>
        <p:blipFill>
          <a:blip r:embed="rId4"/>
          <a:stretch>
            <a:fillRect/>
          </a:stretch>
        </p:blipFill>
        <p:spPr>
          <a:xfrm>
            <a:off x="838199" y="2954080"/>
            <a:ext cx="5514125" cy="3109354"/>
          </a:xfrm>
          <a:prstGeom prst="rect">
            <a:avLst/>
          </a:prstGeom>
        </p:spPr>
      </p:pic>
      <p:sp>
        <p:nvSpPr>
          <p:cNvPr id="5" name="Rectangle 4"/>
          <p:cNvSpPr/>
          <p:nvPr/>
        </p:nvSpPr>
        <p:spPr>
          <a:xfrm>
            <a:off x="2875206" y="6079351"/>
            <a:ext cx="7772401" cy="276999"/>
          </a:xfrm>
          <a:prstGeom prst="rect">
            <a:avLst/>
          </a:prstGeom>
        </p:spPr>
        <p:txBody>
          <a:bodyPr wrap="square">
            <a:spAutoFit/>
          </a:bodyPr>
          <a:lstStyle/>
          <a:p>
            <a:r>
              <a:rPr lang="en-US" sz="1200" dirty="0">
                <a:solidFill>
                  <a:schemeClr val="tx1">
                    <a:lumMod val="50000"/>
                    <a:lumOff val="50000"/>
                  </a:schemeClr>
                </a:solidFill>
              </a:rPr>
              <a:t>Source: https://www.npr.org/2011/05/05/136025553/freedom-riders-risked-their-lives-for-equality</a:t>
            </a:r>
          </a:p>
        </p:txBody>
      </p:sp>
    </p:spTree>
    <p:extLst>
      <p:ext uri="{BB962C8B-B14F-4D97-AF65-F5344CB8AC3E}">
        <p14:creationId xmlns:p14="http://schemas.microsoft.com/office/powerpoint/2010/main" val="3611702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10CDA-1D33-054F-BB25-86B64BF9590F}"/>
              </a:ext>
            </a:extLst>
          </p:cNvPr>
          <p:cNvSpPr>
            <a:spLocks noGrp="1"/>
          </p:cNvSpPr>
          <p:nvPr>
            <p:ph type="title"/>
          </p:nvPr>
        </p:nvSpPr>
        <p:spPr/>
        <p:txBody>
          <a:bodyPr/>
          <a:lstStyle/>
          <a:p>
            <a:r>
              <a:rPr lang="en-US" dirty="0"/>
              <a:t>Case Example: Bus Riders Union in Los Angeles</a:t>
            </a:r>
          </a:p>
        </p:txBody>
      </p:sp>
      <p:sp>
        <p:nvSpPr>
          <p:cNvPr id="3" name="Content Placeholder 2">
            <a:extLst>
              <a:ext uri="{FF2B5EF4-FFF2-40B4-BE49-F238E27FC236}">
                <a16:creationId xmlns:a16="http://schemas.microsoft.com/office/drawing/2014/main" id="{6E5632B3-706E-2D49-8223-1398BD8F2EBA}"/>
              </a:ext>
            </a:extLst>
          </p:cNvPr>
          <p:cNvSpPr>
            <a:spLocks noGrp="1"/>
          </p:cNvSpPr>
          <p:nvPr>
            <p:ph idx="1"/>
          </p:nvPr>
        </p:nvSpPr>
        <p:spPr>
          <a:xfrm>
            <a:off x="838201" y="1825625"/>
            <a:ext cx="5575300" cy="4351338"/>
          </a:xfrm>
        </p:spPr>
        <p:txBody>
          <a:bodyPr>
            <a:normAutofit fontScale="85000" lnSpcReduction="20000"/>
          </a:bodyPr>
          <a:lstStyle/>
          <a:p>
            <a:r>
              <a:rPr lang="en-US" dirty="0"/>
              <a:t>Initiated in 1992; the country’s largest grassroots mass transit advocacy organization</a:t>
            </a:r>
          </a:p>
          <a:p>
            <a:r>
              <a:rPr lang="en-US" dirty="0"/>
              <a:t>Public funds to improve public transportation system</a:t>
            </a:r>
          </a:p>
          <a:p>
            <a:r>
              <a:rPr lang="en-US" dirty="0"/>
              <a:t>Improved bus fleets (e.g., clean fuel bus fleet)</a:t>
            </a:r>
          </a:p>
          <a:p>
            <a:r>
              <a:rPr lang="en-US" dirty="0"/>
              <a:t>Bus pass (for students, workers) and affordable fare</a:t>
            </a:r>
          </a:p>
          <a:p>
            <a:r>
              <a:rPr lang="en-US" dirty="0"/>
              <a:t>Improved infrastructure, reduced travel time (e.g., Bus Rapid Transit)</a:t>
            </a:r>
          </a:p>
          <a:p>
            <a:r>
              <a:rPr lang="en-US" dirty="0"/>
              <a:t>Increased bus ridership</a:t>
            </a:r>
          </a:p>
          <a:p>
            <a:r>
              <a:rPr lang="en-US" dirty="0"/>
              <a:t>Create union jobs</a:t>
            </a:r>
          </a:p>
        </p:txBody>
      </p:sp>
      <p:sp>
        <p:nvSpPr>
          <p:cNvPr id="4" name="Footer Placeholder 3">
            <a:extLst>
              <a:ext uri="{FF2B5EF4-FFF2-40B4-BE49-F238E27FC236}">
                <a16:creationId xmlns:a16="http://schemas.microsoft.com/office/drawing/2014/main" id="{7C27CA64-E039-6340-B4ED-872C750C3E4B}"/>
              </a:ext>
            </a:extLst>
          </p:cNvPr>
          <p:cNvSpPr>
            <a:spLocks noGrp="1"/>
          </p:cNvSpPr>
          <p:nvPr>
            <p:ph type="ftr" sz="quarter" idx="3"/>
          </p:nvPr>
        </p:nvSpPr>
        <p:spPr/>
        <p:txBody>
          <a:bodyPr/>
          <a:lstStyle/>
          <a:p>
            <a:r>
              <a:rPr lang="en-US"/>
              <a:t>The Transportation Equity Curriculum: Involving Underserved Communities</a:t>
            </a:r>
            <a:endParaRPr lang="en-US" dirty="0"/>
          </a:p>
        </p:txBody>
      </p:sp>
      <p:pic>
        <p:nvPicPr>
          <p:cNvPr id="8" name="Picture 7">
            <a:extLst>
              <a:ext uri="{FF2B5EF4-FFF2-40B4-BE49-F238E27FC236}">
                <a16:creationId xmlns:a16="http://schemas.microsoft.com/office/drawing/2014/main" id="{3D3AE9C0-9A3C-D043-BCBB-9981B6C3BBBD}"/>
              </a:ext>
            </a:extLst>
          </p:cNvPr>
          <p:cNvPicPr>
            <a:picLocks noChangeAspect="1"/>
          </p:cNvPicPr>
          <p:nvPr/>
        </p:nvPicPr>
        <p:blipFill>
          <a:blip r:embed="rId3"/>
          <a:stretch>
            <a:fillRect/>
          </a:stretch>
        </p:blipFill>
        <p:spPr>
          <a:xfrm>
            <a:off x="6413501" y="2501721"/>
            <a:ext cx="4946099" cy="2816352"/>
          </a:xfrm>
          <a:prstGeom prst="rect">
            <a:avLst/>
          </a:prstGeom>
        </p:spPr>
      </p:pic>
      <p:sp>
        <p:nvSpPr>
          <p:cNvPr id="5" name="Rectangle 4"/>
          <p:cNvSpPr/>
          <p:nvPr/>
        </p:nvSpPr>
        <p:spPr>
          <a:xfrm>
            <a:off x="6413500" y="5347838"/>
            <a:ext cx="4940299" cy="461665"/>
          </a:xfrm>
          <a:prstGeom prst="rect">
            <a:avLst/>
          </a:prstGeom>
        </p:spPr>
        <p:txBody>
          <a:bodyPr wrap="square">
            <a:spAutoFit/>
          </a:bodyPr>
          <a:lstStyle/>
          <a:p>
            <a:r>
              <a:rPr lang="en-US" sz="1200" dirty="0">
                <a:solidFill>
                  <a:schemeClr val="tx1">
                    <a:lumMod val="50000"/>
                    <a:lumOff val="50000"/>
                  </a:schemeClr>
                </a:solidFill>
              </a:rPr>
              <a:t>Source: https://change-links.org/free-public-transit-now-end-anti-black-policing-policies-on-metro/</a:t>
            </a:r>
          </a:p>
        </p:txBody>
      </p:sp>
    </p:spTree>
    <p:extLst>
      <p:ext uri="{BB962C8B-B14F-4D97-AF65-F5344CB8AC3E}">
        <p14:creationId xmlns:p14="http://schemas.microsoft.com/office/powerpoint/2010/main" val="2964451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Institutional Initiatives</a:t>
            </a:r>
          </a:p>
        </p:txBody>
      </p:sp>
      <p:sp>
        <p:nvSpPr>
          <p:cNvPr id="9" name="Text Placeholder 8"/>
          <p:cNvSpPr>
            <a:spLocks noGrp="1"/>
          </p:cNvSpPr>
          <p:nvPr>
            <p:ph type="body" idx="1"/>
          </p:nvPr>
        </p:nvSpPr>
        <p:spPr/>
        <p:txBody>
          <a:bodyPr>
            <a:normAutofit/>
          </a:bodyPr>
          <a:lstStyle/>
          <a:p>
            <a:endParaRPr lang="en-US" dirty="0"/>
          </a:p>
        </p:txBody>
      </p:sp>
      <p:sp>
        <p:nvSpPr>
          <p:cNvPr id="10" name="Footer Placeholder 9"/>
          <p:cNvSpPr>
            <a:spLocks noGrp="1"/>
          </p:cNvSpPr>
          <p:nvPr>
            <p:ph type="ftr" sz="quarter" idx="3"/>
          </p:nvPr>
        </p:nvSpPr>
        <p:spPr>
          <a:xfrm>
            <a:off x="3581400" y="6356350"/>
            <a:ext cx="5029200" cy="365125"/>
          </a:xfrm>
        </p:spPr>
        <p:txBody>
          <a:bodyPr/>
          <a:lstStyle/>
          <a:p>
            <a:r>
              <a:rPr lang="en-US"/>
              <a:t>The Transportation Equity Curriculum: Involving Underserved Communities</a:t>
            </a:r>
            <a:endParaRPr lang="en-US" dirty="0"/>
          </a:p>
        </p:txBody>
      </p:sp>
    </p:spTree>
    <p:extLst>
      <p:ext uri="{BB962C8B-B14F-4D97-AF65-F5344CB8AC3E}">
        <p14:creationId xmlns:p14="http://schemas.microsoft.com/office/powerpoint/2010/main" val="3677950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515E-B76B-514D-BD95-625F7E318B85}"/>
              </a:ext>
            </a:extLst>
          </p:cNvPr>
          <p:cNvSpPr>
            <a:spLocks noGrp="1"/>
          </p:cNvSpPr>
          <p:nvPr>
            <p:ph type="title"/>
          </p:nvPr>
        </p:nvSpPr>
        <p:spPr/>
        <p:txBody>
          <a:bodyPr/>
          <a:lstStyle/>
          <a:p>
            <a:r>
              <a:rPr lang="en-US" dirty="0"/>
              <a:t>History of Public Engagement Policies in Transportation</a:t>
            </a:r>
          </a:p>
        </p:txBody>
      </p:sp>
      <p:sp>
        <p:nvSpPr>
          <p:cNvPr id="4" name="Footer Placeholder 3">
            <a:extLst>
              <a:ext uri="{FF2B5EF4-FFF2-40B4-BE49-F238E27FC236}">
                <a16:creationId xmlns:a16="http://schemas.microsoft.com/office/drawing/2014/main" id="{E63560F7-2EE9-534D-A4CA-84C6ABBDA3F3}"/>
              </a:ext>
            </a:extLst>
          </p:cNvPr>
          <p:cNvSpPr>
            <a:spLocks noGrp="1"/>
          </p:cNvSpPr>
          <p:nvPr>
            <p:ph type="ftr" sz="quarter" idx="3"/>
          </p:nvPr>
        </p:nvSpPr>
        <p:spPr/>
        <p:txBody>
          <a:bodyPr/>
          <a:lstStyle/>
          <a:p>
            <a:r>
              <a:rPr lang="en-US"/>
              <a:t>The Transportation Equity Curriculum: Involving Underserved Communities</a:t>
            </a:r>
            <a:endParaRPr lang="en-US" dirty="0"/>
          </a:p>
        </p:txBody>
      </p:sp>
      <p:graphicFrame>
        <p:nvGraphicFramePr>
          <p:cNvPr id="5" name="Table 5">
            <a:extLst>
              <a:ext uri="{FF2B5EF4-FFF2-40B4-BE49-F238E27FC236}">
                <a16:creationId xmlns:a16="http://schemas.microsoft.com/office/drawing/2014/main" id="{DC908854-1CD6-AE44-9A7F-D4D8E1D7F852}"/>
              </a:ext>
            </a:extLst>
          </p:cNvPr>
          <p:cNvGraphicFramePr>
            <a:graphicFrameLocks noGrp="1"/>
          </p:cNvGraphicFramePr>
          <p:nvPr>
            <p:ph idx="4294967295"/>
            <p:extLst>
              <p:ext uri="{D42A27DB-BD31-4B8C-83A1-F6EECF244321}">
                <p14:modId xmlns:p14="http://schemas.microsoft.com/office/powerpoint/2010/main" val="3983899733"/>
              </p:ext>
            </p:extLst>
          </p:nvPr>
        </p:nvGraphicFramePr>
        <p:xfrm>
          <a:off x="872839" y="1912779"/>
          <a:ext cx="10515597" cy="4221480"/>
        </p:xfrm>
        <a:graphic>
          <a:graphicData uri="http://schemas.openxmlformats.org/drawingml/2006/table">
            <a:tbl>
              <a:tblPr firstRow="1" bandRow="1">
                <a:tableStyleId>{5C22544A-7EE6-4342-B048-85BDC9FD1C3A}</a:tableStyleId>
              </a:tblPr>
              <a:tblGrid>
                <a:gridCol w="1711817">
                  <a:extLst>
                    <a:ext uri="{9D8B030D-6E8A-4147-A177-3AD203B41FA5}">
                      <a16:colId xmlns:a16="http://schemas.microsoft.com/office/drawing/2014/main" val="499826714"/>
                    </a:ext>
                  </a:extLst>
                </a:gridCol>
                <a:gridCol w="3915177">
                  <a:extLst>
                    <a:ext uri="{9D8B030D-6E8A-4147-A177-3AD203B41FA5}">
                      <a16:colId xmlns:a16="http://schemas.microsoft.com/office/drawing/2014/main" val="1127350355"/>
                    </a:ext>
                  </a:extLst>
                </a:gridCol>
                <a:gridCol w="4888603">
                  <a:extLst>
                    <a:ext uri="{9D8B030D-6E8A-4147-A177-3AD203B41FA5}">
                      <a16:colId xmlns:a16="http://schemas.microsoft.com/office/drawing/2014/main" val="1021179544"/>
                    </a:ext>
                  </a:extLst>
                </a:gridCol>
              </a:tblGrid>
              <a:tr h="370840">
                <a:tc>
                  <a:txBody>
                    <a:bodyPr/>
                    <a:lstStyle/>
                    <a:p>
                      <a:r>
                        <a:rPr lang="en-US" dirty="0"/>
                        <a:t>Year</a:t>
                      </a:r>
                    </a:p>
                  </a:txBody>
                  <a:tcPr/>
                </a:tc>
                <a:tc>
                  <a:txBody>
                    <a:bodyPr/>
                    <a:lstStyle/>
                    <a:p>
                      <a:r>
                        <a:rPr lang="en-US" dirty="0"/>
                        <a:t>Policy</a:t>
                      </a:r>
                    </a:p>
                  </a:txBody>
                  <a:tcPr/>
                </a:tc>
                <a:tc>
                  <a:txBody>
                    <a:bodyPr/>
                    <a:lstStyle/>
                    <a:p>
                      <a:r>
                        <a:rPr lang="en-US" dirty="0"/>
                        <a:t>Public engagement component</a:t>
                      </a:r>
                    </a:p>
                  </a:txBody>
                  <a:tcPr/>
                </a:tc>
                <a:extLst>
                  <a:ext uri="{0D108BD9-81ED-4DB2-BD59-A6C34878D82A}">
                    <a16:rowId xmlns:a16="http://schemas.microsoft.com/office/drawing/2014/main" val="2643741552"/>
                  </a:ext>
                </a:extLst>
              </a:tr>
              <a:tr h="370840">
                <a:tc>
                  <a:txBody>
                    <a:bodyPr/>
                    <a:lstStyle/>
                    <a:p>
                      <a:r>
                        <a:rPr lang="en-US" dirty="0"/>
                        <a:t>1956</a:t>
                      </a:r>
                    </a:p>
                  </a:txBody>
                  <a:tcPr/>
                </a:tc>
                <a:tc>
                  <a:txBody>
                    <a:bodyPr/>
                    <a:lstStyle/>
                    <a:p>
                      <a:r>
                        <a:rPr lang="en-US" dirty="0"/>
                        <a:t>Highway Act</a:t>
                      </a:r>
                    </a:p>
                  </a:txBody>
                  <a:tcPr/>
                </a:tc>
                <a:tc>
                  <a:txBody>
                    <a:bodyPr/>
                    <a:lstStyle/>
                    <a:p>
                      <a:r>
                        <a:rPr lang="en-US" dirty="0"/>
                        <a:t>Advisory public hearings, public notification</a:t>
                      </a:r>
                    </a:p>
                  </a:txBody>
                  <a:tcPr/>
                </a:tc>
                <a:extLst>
                  <a:ext uri="{0D108BD9-81ED-4DB2-BD59-A6C34878D82A}">
                    <a16:rowId xmlns:a16="http://schemas.microsoft.com/office/drawing/2014/main" val="2979424881"/>
                  </a:ext>
                </a:extLst>
              </a:tr>
              <a:tr h="370840">
                <a:tc>
                  <a:txBody>
                    <a:bodyPr/>
                    <a:lstStyle/>
                    <a:p>
                      <a:r>
                        <a:rPr lang="en-US" altLang="zh-CN" dirty="0"/>
                        <a:t>1964</a:t>
                      </a:r>
                      <a:endParaRPr lang="en-US" dirty="0"/>
                    </a:p>
                  </a:txBody>
                  <a:tcPr/>
                </a:tc>
                <a:tc>
                  <a:txBody>
                    <a:bodyPr/>
                    <a:lstStyle/>
                    <a:p>
                      <a:r>
                        <a:rPr lang="en-US" dirty="0"/>
                        <a:t>Title</a:t>
                      </a:r>
                      <a:r>
                        <a:rPr lang="zh-CN" altLang="en-US" dirty="0"/>
                        <a:t> </a:t>
                      </a:r>
                      <a:r>
                        <a:rPr lang="en-US" altLang="zh-CN" dirty="0"/>
                        <a:t>VI of the Civil Rights Act</a:t>
                      </a:r>
                      <a:endParaRPr lang="en-US" dirty="0"/>
                    </a:p>
                  </a:txBody>
                  <a:tcPr/>
                </a:tc>
                <a:tc>
                  <a:txBody>
                    <a:bodyPr/>
                    <a:lstStyle/>
                    <a:p>
                      <a:r>
                        <a:rPr lang="en-US" dirty="0"/>
                        <a:t>Community engagement efforts</a:t>
                      </a:r>
                    </a:p>
                  </a:txBody>
                  <a:tcPr/>
                </a:tc>
                <a:extLst>
                  <a:ext uri="{0D108BD9-81ED-4DB2-BD59-A6C34878D82A}">
                    <a16:rowId xmlns:a16="http://schemas.microsoft.com/office/drawing/2014/main" val="2536486945"/>
                  </a:ext>
                </a:extLst>
              </a:tr>
              <a:tr h="370840">
                <a:tc>
                  <a:txBody>
                    <a:bodyPr/>
                    <a:lstStyle/>
                    <a:p>
                      <a:r>
                        <a:rPr lang="en-US" altLang="zh-CN" dirty="0"/>
                        <a:t>1991</a:t>
                      </a:r>
                      <a:endParaRPr lang="en-US" dirty="0"/>
                    </a:p>
                  </a:txBody>
                  <a:tcPr/>
                </a:tc>
                <a:tc>
                  <a:txBody>
                    <a:bodyPr/>
                    <a:lstStyle/>
                    <a:p>
                      <a:r>
                        <a:rPr lang="en-US" dirty="0"/>
                        <a:t>Intermodal Surface Transportation Efficiency Act</a:t>
                      </a:r>
                    </a:p>
                  </a:txBody>
                  <a:tcPr/>
                </a:tc>
                <a:tc>
                  <a:txBody>
                    <a:bodyPr/>
                    <a:lstStyle/>
                    <a:p>
                      <a:r>
                        <a:rPr lang="en-US" sz="1800" b="0" i="0" kern="1200" dirty="0">
                          <a:solidFill>
                            <a:schemeClr val="dk1"/>
                          </a:solidFill>
                          <a:effectLst/>
                          <a:latin typeface="+mn-lt"/>
                          <a:ea typeface="+mn-ea"/>
                          <a:cs typeface="+mn-cs"/>
                        </a:rPr>
                        <a:t>For the first time public involvement was required  in all plans to develop, rehabilitate, and maintain the transportation system</a:t>
                      </a:r>
                      <a:endParaRPr lang="en-US" dirty="0"/>
                    </a:p>
                  </a:txBody>
                  <a:tcPr/>
                </a:tc>
                <a:extLst>
                  <a:ext uri="{0D108BD9-81ED-4DB2-BD59-A6C34878D82A}">
                    <a16:rowId xmlns:a16="http://schemas.microsoft.com/office/drawing/2014/main" val="1424022416"/>
                  </a:ext>
                </a:extLst>
              </a:tr>
              <a:tr h="370840">
                <a:tc>
                  <a:txBody>
                    <a:bodyPr/>
                    <a:lstStyle/>
                    <a:p>
                      <a:r>
                        <a:rPr lang="en-US" dirty="0"/>
                        <a:t>1998</a:t>
                      </a:r>
                    </a:p>
                  </a:txBody>
                  <a:tcPr/>
                </a:tc>
                <a:tc>
                  <a:txBody>
                    <a:bodyPr/>
                    <a:lstStyle/>
                    <a:p>
                      <a:r>
                        <a:rPr lang="en-US" dirty="0"/>
                        <a:t>Transportation Equity Act for the 21st Century (TEA-21) </a:t>
                      </a:r>
                    </a:p>
                  </a:txBody>
                  <a:tcPr/>
                </a:tc>
                <a:tc>
                  <a:txBody>
                    <a:bodyPr/>
                    <a:lstStyle/>
                    <a:p>
                      <a:r>
                        <a:rPr lang="en-US" dirty="0"/>
                        <a:t>Opportunities for public involvement provided throughout the planning process. </a:t>
                      </a:r>
                    </a:p>
                  </a:txBody>
                  <a:tcPr/>
                </a:tc>
                <a:extLst>
                  <a:ext uri="{0D108BD9-81ED-4DB2-BD59-A6C34878D82A}">
                    <a16:rowId xmlns:a16="http://schemas.microsoft.com/office/drawing/2014/main" val="1288435451"/>
                  </a:ext>
                </a:extLst>
              </a:tr>
              <a:tr h="370840">
                <a:tc>
                  <a:txBody>
                    <a:bodyPr/>
                    <a:lstStyle/>
                    <a:p>
                      <a:r>
                        <a:rPr lang="en-US" dirty="0"/>
                        <a:t>2005</a:t>
                      </a:r>
                    </a:p>
                  </a:txBody>
                  <a:tcPr/>
                </a:tc>
                <a:tc>
                  <a:txBody>
                    <a:bodyPr/>
                    <a:lstStyle/>
                    <a:p>
                      <a:r>
                        <a:rPr lang="en-US" dirty="0"/>
                        <a:t>Safe, Accountable, Flexible Transportation Equity Act: A Legacy for Users (SAFETEA-LU)</a:t>
                      </a:r>
                    </a:p>
                  </a:txBody>
                  <a:tcPr/>
                </a:tc>
                <a:tc>
                  <a:txBody>
                    <a:bodyPr/>
                    <a:lstStyle/>
                    <a:p>
                      <a:r>
                        <a:rPr lang="en-US" dirty="0"/>
                        <a:t>Public involvement in the Statewide Transportation Improvement Plan (STIP)</a:t>
                      </a:r>
                    </a:p>
                  </a:txBody>
                  <a:tcPr/>
                </a:tc>
                <a:extLst>
                  <a:ext uri="{0D108BD9-81ED-4DB2-BD59-A6C34878D82A}">
                    <a16:rowId xmlns:a16="http://schemas.microsoft.com/office/drawing/2014/main" val="1665784053"/>
                  </a:ext>
                </a:extLst>
              </a:tr>
              <a:tr h="370840">
                <a:tc>
                  <a:txBody>
                    <a:bodyPr/>
                    <a:lstStyle/>
                    <a:p>
                      <a:r>
                        <a:rPr lang="en-US" dirty="0"/>
                        <a:t>2012</a:t>
                      </a:r>
                    </a:p>
                  </a:txBody>
                  <a:tcPr/>
                </a:tc>
                <a:tc>
                  <a:txBody>
                    <a:bodyPr/>
                    <a:lstStyle/>
                    <a:p>
                      <a:r>
                        <a:rPr lang="en-US" dirty="0"/>
                        <a:t>Moving Ahead for Progress in the 21</a:t>
                      </a:r>
                      <a:r>
                        <a:rPr lang="en-US" baseline="30000" dirty="0"/>
                        <a:t>st</a:t>
                      </a:r>
                      <a:r>
                        <a:rPr lang="en-US" dirty="0"/>
                        <a:t> Century (MAP-21) </a:t>
                      </a:r>
                    </a:p>
                  </a:txBody>
                  <a:tcPr/>
                </a:tc>
                <a:tc>
                  <a:txBody>
                    <a:bodyPr/>
                    <a:lstStyle/>
                    <a:p>
                      <a:r>
                        <a:rPr lang="en-US" dirty="0"/>
                        <a:t>Public involvement remains a hallmark of the planning process</a:t>
                      </a:r>
                    </a:p>
                  </a:txBody>
                  <a:tcPr/>
                </a:tc>
                <a:extLst>
                  <a:ext uri="{0D108BD9-81ED-4DB2-BD59-A6C34878D82A}">
                    <a16:rowId xmlns:a16="http://schemas.microsoft.com/office/drawing/2014/main" val="569807684"/>
                  </a:ext>
                </a:extLst>
              </a:tr>
            </a:tbl>
          </a:graphicData>
        </a:graphic>
      </p:graphicFrame>
    </p:spTree>
    <p:extLst>
      <p:ext uri="{BB962C8B-B14F-4D97-AF65-F5344CB8AC3E}">
        <p14:creationId xmlns:p14="http://schemas.microsoft.com/office/powerpoint/2010/main" val="4195066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C51D1-C6F5-4655-B7CC-4720FE2B3705}"/>
              </a:ext>
            </a:extLst>
          </p:cNvPr>
          <p:cNvSpPr>
            <a:spLocks noGrp="1"/>
          </p:cNvSpPr>
          <p:nvPr>
            <p:ph type="title"/>
          </p:nvPr>
        </p:nvSpPr>
        <p:spPr/>
        <p:txBody>
          <a:bodyPr/>
          <a:lstStyle/>
          <a:p>
            <a:r>
              <a:rPr lang="en-US" dirty="0"/>
              <a:t>Institutional Initiatives</a:t>
            </a:r>
          </a:p>
        </p:txBody>
      </p:sp>
      <p:sp>
        <p:nvSpPr>
          <p:cNvPr id="4" name="Footer Placeholder 3">
            <a:extLst>
              <a:ext uri="{FF2B5EF4-FFF2-40B4-BE49-F238E27FC236}">
                <a16:creationId xmlns:a16="http://schemas.microsoft.com/office/drawing/2014/main" id="{7FE644EA-C921-4A14-832F-CBFA0FB2E7E3}"/>
              </a:ext>
            </a:extLst>
          </p:cNvPr>
          <p:cNvSpPr>
            <a:spLocks noGrp="1"/>
          </p:cNvSpPr>
          <p:nvPr>
            <p:ph type="ftr" sz="quarter" idx="3"/>
          </p:nvPr>
        </p:nvSpPr>
        <p:spPr/>
        <p:txBody>
          <a:bodyPr/>
          <a:lstStyle/>
          <a:p>
            <a:r>
              <a:rPr lang="en-US"/>
              <a:t>The Transportation Equity Curriculum: Involving Underserved Communities</a:t>
            </a:r>
            <a:endParaRPr lang="en-US" dirty="0"/>
          </a:p>
        </p:txBody>
      </p:sp>
      <p:graphicFrame>
        <p:nvGraphicFramePr>
          <p:cNvPr id="5" name="Table 5">
            <a:extLst>
              <a:ext uri="{FF2B5EF4-FFF2-40B4-BE49-F238E27FC236}">
                <a16:creationId xmlns:a16="http://schemas.microsoft.com/office/drawing/2014/main" id="{9F065EDC-B7C7-C644-8B36-6A5A1237037C}"/>
              </a:ext>
            </a:extLst>
          </p:cNvPr>
          <p:cNvGraphicFramePr>
            <a:graphicFrameLocks noGrp="1"/>
          </p:cNvGraphicFramePr>
          <p:nvPr>
            <p:extLst>
              <p:ext uri="{D42A27DB-BD31-4B8C-83A1-F6EECF244321}">
                <p14:modId xmlns:p14="http://schemas.microsoft.com/office/powerpoint/2010/main" val="4218384649"/>
              </p:ext>
            </p:extLst>
          </p:nvPr>
        </p:nvGraphicFramePr>
        <p:xfrm>
          <a:off x="838200" y="2418080"/>
          <a:ext cx="10515600" cy="3108960"/>
        </p:xfrm>
        <a:graphic>
          <a:graphicData uri="http://schemas.openxmlformats.org/drawingml/2006/table">
            <a:tbl>
              <a:tblPr firstRow="1" bandRow="1">
                <a:tableStyleId>{5C22544A-7EE6-4342-B048-85BDC9FD1C3A}</a:tableStyleId>
              </a:tblPr>
              <a:tblGrid>
                <a:gridCol w="3984812">
                  <a:extLst>
                    <a:ext uri="{9D8B030D-6E8A-4147-A177-3AD203B41FA5}">
                      <a16:colId xmlns:a16="http://schemas.microsoft.com/office/drawing/2014/main" val="3705867931"/>
                    </a:ext>
                  </a:extLst>
                </a:gridCol>
                <a:gridCol w="6530788">
                  <a:extLst>
                    <a:ext uri="{9D8B030D-6E8A-4147-A177-3AD203B41FA5}">
                      <a16:colId xmlns:a16="http://schemas.microsoft.com/office/drawing/2014/main" val="4215460330"/>
                    </a:ext>
                  </a:extLst>
                </a:gridCol>
              </a:tblGrid>
              <a:tr h="0">
                <a:tc>
                  <a:txBody>
                    <a:bodyPr/>
                    <a:lstStyle/>
                    <a:p>
                      <a:r>
                        <a:rPr lang="en-US" dirty="0"/>
                        <a:t>Transportation agency </a:t>
                      </a:r>
                    </a:p>
                  </a:txBody>
                  <a:tcPr/>
                </a:tc>
                <a:tc>
                  <a:txBody>
                    <a:bodyPr/>
                    <a:lstStyle/>
                    <a:p>
                      <a:r>
                        <a:rPr lang="en-US" dirty="0"/>
                        <a:t>Community involvement approach</a:t>
                      </a:r>
                    </a:p>
                  </a:txBody>
                  <a:tcPr/>
                </a:tc>
                <a:extLst>
                  <a:ext uri="{0D108BD9-81ED-4DB2-BD59-A6C34878D82A}">
                    <a16:rowId xmlns:a16="http://schemas.microsoft.com/office/drawing/2014/main" val="1197537034"/>
                  </a:ext>
                </a:extLst>
              </a:tr>
              <a:tr h="370840">
                <a:tc>
                  <a:txBody>
                    <a:bodyPr/>
                    <a:lstStyle/>
                    <a:p>
                      <a:r>
                        <a:rPr lang="en-US" dirty="0"/>
                        <a:t>Federal Transit Administration (FTA)</a:t>
                      </a:r>
                    </a:p>
                  </a:txBody>
                  <a:tcPr/>
                </a:tc>
                <a:tc rowSpan="2">
                  <a:txBody>
                    <a:bodyPr/>
                    <a:lstStyle/>
                    <a:p>
                      <a:r>
                        <a:rPr lang="en-US" dirty="0"/>
                        <a:t>Expects statewide and metropolitan planning agencies to effectively engaging the public, including low-income and minority communities.</a:t>
                      </a:r>
                    </a:p>
                  </a:txBody>
                  <a:tcPr/>
                </a:tc>
                <a:extLst>
                  <a:ext uri="{0D108BD9-81ED-4DB2-BD59-A6C34878D82A}">
                    <a16:rowId xmlns:a16="http://schemas.microsoft.com/office/drawing/2014/main" val="3624788215"/>
                  </a:ext>
                </a:extLst>
              </a:tr>
              <a:tr h="370840">
                <a:tc>
                  <a:txBody>
                    <a:bodyPr/>
                    <a:lstStyle/>
                    <a:p>
                      <a:r>
                        <a:rPr lang="en-US" dirty="0"/>
                        <a:t>Federal Highway Administration (FHWA)</a:t>
                      </a:r>
                    </a:p>
                  </a:txBody>
                  <a:tcPr/>
                </a:tc>
                <a:tc vMerge="1">
                  <a:txBody>
                    <a:bodyPr/>
                    <a:lstStyle/>
                    <a:p>
                      <a:endParaRPr lang="en-US" dirty="0"/>
                    </a:p>
                  </a:txBody>
                  <a:tcPr/>
                </a:tc>
                <a:extLst>
                  <a:ext uri="{0D108BD9-81ED-4DB2-BD59-A6C34878D82A}">
                    <a16:rowId xmlns:a16="http://schemas.microsoft.com/office/drawing/2014/main" val="1224341921"/>
                  </a:ext>
                </a:extLst>
              </a:tr>
              <a:tr h="370840">
                <a:tc>
                  <a:txBody>
                    <a:bodyPr/>
                    <a:lstStyle/>
                    <a:p>
                      <a:r>
                        <a:rPr lang="en-US" dirty="0"/>
                        <a:t>Department of Transportation (US</a:t>
                      </a:r>
                      <a:r>
                        <a:rPr lang="en-US" altLang="zh-CN" dirty="0"/>
                        <a:t>DOT)</a:t>
                      </a:r>
                      <a:endParaRPr lang="en-US" dirty="0"/>
                    </a:p>
                  </a:txBody>
                  <a:tcPr/>
                </a:tc>
                <a:tc>
                  <a:txBody>
                    <a:bodyPr/>
                    <a:lstStyle/>
                    <a:p>
                      <a:r>
                        <a:rPr lang="en-US" dirty="0"/>
                        <a:t>The Office of Public Engagement works to include transportation stakeholders and the public in the development of Department policies and initiatives.</a:t>
                      </a:r>
                    </a:p>
                  </a:txBody>
                  <a:tcPr/>
                </a:tc>
                <a:extLst>
                  <a:ext uri="{0D108BD9-81ED-4DB2-BD59-A6C34878D82A}">
                    <a16:rowId xmlns:a16="http://schemas.microsoft.com/office/drawing/2014/main" val="3591463528"/>
                  </a:ext>
                </a:extLst>
              </a:tr>
              <a:tr h="0">
                <a:tc>
                  <a:txBody>
                    <a:bodyPr/>
                    <a:lstStyle/>
                    <a:p>
                      <a:r>
                        <a:rPr lang="en-US" dirty="0"/>
                        <a:t>Transportation Research Board (TRB)</a:t>
                      </a:r>
                    </a:p>
                  </a:txBody>
                  <a:tcPr/>
                </a:tc>
                <a:tc>
                  <a:txBody>
                    <a:bodyPr/>
                    <a:lstStyle/>
                    <a:p>
                      <a:r>
                        <a:rPr lang="en-US" dirty="0"/>
                        <a:t>Committee on Public Engagement &amp; Communications (AJE40): enhance the understanding and practice of public involvement as an art and science in the transportation process. </a:t>
                      </a:r>
                    </a:p>
                  </a:txBody>
                  <a:tcPr/>
                </a:tc>
                <a:extLst>
                  <a:ext uri="{0D108BD9-81ED-4DB2-BD59-A6C34878D82A}">
                    <a16:rowId xmlns:a16="http://schemas.microsoft.com/office/drawing/2014/main" val="1826008051"/>
                  </a:ext>
                </a:extLst>
              </a:tr>
            </a:tbl>
          </a:graphicData>
        </a:graphic>
      </p:graphicFrame>
    </p:spTree>
    <p:extLst>
      <p:ext uri="{BB962C8B-B14F-4D97-AF65-F5344CB8AC3E}">
        <p14:creationId xmlns:p14="http://schemas.microsoft.com/office/powerpoint/2010/main" val="980314023"/>
      </p:ext>
    </p:extLst>
  </p:cSld>
  <p:clrMapOvr>
    <a:masterClrMapping/>
  </p:clrMapOvr>
</p:sld>
</file>

<file path=ppt/theme/theme1.xml><?xml version="1.0" encoding="utf-8"?>
<a:theme xmlns:a="http://schemas.openxmlformats.org/drawingml/2006/main" name="Equity Curriculu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quity Curriculum" id="{A9A181E2-F167-4700-8813-578ADB5FBE39}" vid="{8B030D81-4FD3-4928-AE21-0BC59688D4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18322</TotalTime>
  <Words>4316</Words>
  <Application>Microsoft Office PowerPoint</Application>
  <PresentationFormat>Widescreen</PresentationFormat>
  <Paragraphs>440</Paragraphs>
  <Slides>28</Slides>
  <Notes>28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SimSun</vt:lpstr>
      <vt:lpstr>Arial</vt:lpstr>
      <vt:lpstr>Calibri</vt:lpstr>
      <vt:lpstr>Calibri Light</vt:lpstr>
      <vt:lpstr>等线</vt:lpstr>
      <vt:lpstr>等线 Light</vt:lpstr>
      <vt:lpstr>Open Sans</vt:lpstr>
      <vt:lpstr>Times New Roman</vt:lpstr>
      <vt:lpstr>Equity Curriculum</vt:lpstr>
      <vt:lpstr>Involving Underserved Communities</vt:lpstr>
      <vt:lpstr>Learning objectives</vt:lpstr>
      <vt:lpstr>Transportation Issues in Underserved Communities</vt:lpstr>
      <vt:lpstr>Historical Roots of Transportation Activism </vt:lpstr>
      <vt:lpstr>Case Example: Freedom Riders (1961)</vt:lpstr>
      <vt:lpstr>Case Example: Bus Riders Union in Los Angeles</vt:lpstr>
      <vt:lpstr>Institutional Initiatives</vt:lpstr>
      <vt:lpstr>History of Public Engagement Policies in Transportation</vt:lpstr>
      <vt:lpstr>Institutional Initiatives</vt:lpstr>
      <vt:lpstr>Justice40 Initiative</vt:lpstr>
      <vt:lpstr>Community Engagement – Theory and Examples</vt:lpstr>
      <vt:lpstr>Pluralism and Advocacy</vt:lpstr>
      <vt:lpstr>Pluralism and Advocacy, continued</vt:lpstr>
      <vt:lpstr>Case Example: People for Mobility Justice</vt:lpstr>
      <vt:lpstr>Citizen Participation</vt:lpstr>
      <vt:lpstr>Telling Stories</vt:lpstr>
      <vt:lpstr>Case Example: Arts in Transit (AIT)</vt:lpstr>
      <vt:lpstr>Communication and Outreach</vt:lpstr>
      <vt:lpstr>Community Engagement and Empowerment</vt:lpstr>
      <vt:lpstr>Community Engagement Techniques</vt:lpstr>
      <vt:lpstr>Engaging Diverse Communities</vt:lpstr>
      <vt:lpstr>Public Involvement Techniques</vt:lpstr>
      <vt:lpstr>Public Involvement Techniques</vt:lpstr>
      <vt:lpstr>Public Involvement Techniques </vt:lpstr>
      <vt:lpstr>Case Examples</vt:lpstr>
      <vt:lpstr>Community Tool Box</vt:lpstr>
      <vt:lpstr>Community Impact Assessment Process</vt:lpstr>
      <vt:lpstr>Ways to Achieve Cultural Competency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dc:title>
  <dc:creator>Yicong Yang</dc:creator>
  <cp:lastModifiedBy>Tia Boyd</cp:lastModifiedBy>
  <cp:revision>107</cp:revision>
  <dcterms:created xsi:type="dcterms:W3CDTF">2021-10-12T22:56:45Z</dcterms:created>
  <dcterms:modified xsi:type="dcterms:W3CDTF">2022-05-31T19:06:11Z</dcterms:modified>
</cp:coreProperties>
</file>