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tags/tag12.xml" ContentType="application/vnd.openxmlformats-officedocument.presentationml.tags+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1" r:id="rId1"/>
    <p:sldMasterId id="2147483654" r:id="rId2"/>
  </p:sldMasterIdLst>
  <p:notesMasterIdLst>
    <p:notesMasterId r:id="rId41"/>
  </p:notesMasterIdLst>
  <p:sldIdLst>
    <p:sldId id="256" r:id="rId3"/>
    <p:sldId id="257" r:id="rId4"/>
    <p:sldId id="260" r:id="rId5"/>
    <p:sldId id="282" r:id="rId6"/>
    <p:sldId id="314" r:id="rId7"/>
    <p:sldId id="289" r:id="rId8"/>
    <p:sldId id="299" r:id="rId9"/>
    <p:sldId id="332" r:id="rId10"/>
    <p:sldId id="333" r:id="rId11"/>
    <p:sldId id="334" r:id="rId12"/>
    <p:sldId id="341" r:id="rId13"/>
    <p:sldId id="335" r:id="rId14"/>
    <p:sldId id="336" r:id="rId15"/>
    <p:sldId id="263" r:id="rId16"/>
    <p:sldId id="267" r:id="rId17"/>
    <p:sldId id="300" r:id="rId18"/>
    <p:sldId id="324" r:id="rId19"/>
    <p:sldId id="304" r:id="rId20"/>
    <p:sldId id="322" r:id="rId21"/>
    <p:sldId id="323" r:id="rId22"/>
    <p:sldId id="302" r:id="rId23"/>
    <p:sldId id="264" r:id="rId24"/>
    <p:sldId id="310" r:id="rId25"/>
    <p:sldId id="326" r:id="rId26"/>
    <p:sldId id="309" r:id="rId27"/>
    <p:sldId id="262" r:id="rId28"/>
    <p:sldId id="316" r:id="rId29"/>
    <p:sldId id="330" r:id="rId30"/>
    <p:sldId id="342" r:id="rId31"/>
    <p:sldId id="317" r:id="rId32"/>
    <p:sldId id="329" r:id="rId33"/>
    <p:sldId id="265" r:id="rId34"/>
    <p:sldId id="320" r:id="rId35"/>
    <p:sldId id="331" r:id="rId36"/>
    <p:sldId id="338" r:id="rId37"/>
    <p:sldId id="339" r:id="rId38"/>
    <p:sldId id="337" r:id="rId39"/>
    <p:sldId id="340" r:id="rId4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ristine Williams" initials="KW" lastIdx="5" clrIdx="0">
    <p:extLst>
      <p:ext uri="{19B8F6BF-5375-455C-9EA6-DF929625EA0E}">
        <p15:presenceInfo xmlns:p15="http://schemas.microsoft.com/office/powerpoint/2012/main" userId="Kristine Williams"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AE9B8"/>
    <a:srgbClr val="005E88"/>
    <a:srgbClr val="F8DE93"/>
    <a:srgbClr val="0088B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B1887CE-1CC5-4C38-AA14-28C54229A3E8}" v="23" dt="2022-01-15T20:20:21.23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22999" autoAdjust="0"/>
    <p:restoredTop sz="49706" autoAdjust="0"/>
  </p:normalViewPr>
  <p:slideViewPr>
    <p:cSldViewPr snapToGrid="0">
      <p:cViewPr varScale="1">
        <p:scale>
          <a:sx n="51" d="100"/>
          <a:sy n="51" d="100"/>
        </p:scale>
        <p:origin x="1818" y="78"/>
      </p:cViewPr>
      <p:guideLst/>
    </p:cSldViewPr>
  </p:slideViewPr>
  <p:notesTextViewPr>
    <p:cViewPr>
      <p:scale>
        <a:sx n="125" d="100"/>
        <a:sy n="125" d="100"/>
      </p:scale>
      <p:origin x="0" y="0"/>
    </p:cViewPr>
  </p:notesTextViewPr>
  <p:sorterViewPr>
    <p:cViewPr>
      <p:scale>
        <a:sx n="100" d="100"/>
        <a:sy n="100" d="100"/>
      </p:scale>
      <p:origin x="0" y="-2706"/>
    </p:cViewPr>
  </p:sorterViewPr>
  <p:notesViewPr>
    <p:cSldViewPr snapToGrid="0">
      <p:cViewPr varScale="1">
        <p:scale>
          <a:sx n="82" d="100"/>
          <a:sy n="82" d="100"/>
        </p:scale>
        <p:origin x="3156"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commentAuthors" Target="commentAuthors.xml"/><Relationship Id="rId47" Type="http://schemas.microsoft.com/office/2015/10/relationships/revisionInfo" Target="revisionInfo.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presProps" Target="presProps.xml"/><Relationship Id="rId48"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ia Boyd" userId="jKs+IvEil7c7+6ixvyD3VFuSRimadIrQN0GG0nItTvQ=" providerId="None" clId="Web-{5B1887CE-1CC5-4C38-AA14-28C54229A3E8}"/>
    <pc:docChg chg="modSld">
      <pc:chgData name="Tia Boyd" userId="jKs+IvEil7c7+6ixvyD3VFuSRimadIrQN0GG0nItTvQ=" providerId="None" clId="Web-{5B1887CE-1CC5-4C38-AA14-28C54229A3E8}" dt="2022-01-15T20:20:15.794" v="1853"/>
      <pc:docMkLst>
        <pc:docMk/>
      </pc:docMkLst>
      <pc:sldChg chg="addSp delSp modSp mod modClrScheme chgLayout modNotes">
        <pc:chgData name="Tia Boyd" userId="jKs+IvEil7c7+6ixvyD3VFuSRimadIrQN0GG0nItTvQ=" providerId="None" clId="Web-{5B1887CE-1CC5-4C38-AA14-28C54229A3E8}" dt="2022-01-15T19:40:15.235" v="737"/>
        <pc:sldMkLst>
          <pc:docMk/>
          <pc:sldMk cId="3123146734" sldId="267"/>
        </pc:sldMkLst>
        <pc:spChg chg="mod ord">
          <ac:chgData name="Tia Boyd" userId="jKs+IvEil7c7+6ixvyD3VFuSRimadIrQN0GG0nItTvQ=" providerId="None" clId="Web-{5B1887CE-1CC5-4C38-AA14-28C54229A3E8}" dt="2022-01-15T19:39:25.500" v="723"/>
          <ac:spMkLst>
            <pc:docMk/>
            <pc:sldMk cId="3123146734" sldId="267"/>
            <ac:spMk id="2" creationId="{00000000-0000-0000-0000-000000000000}"/>
          </ac:spMkLst>
        </pc:spChg>
        <pc:spChg chg="mod ord">
          <ac:chgData name="Tia Boyd" userId="jKs+IvEil7c7+6ixvyD3VFuSRimadIrQN0GG0nItTvQ=" providerId="None" clId="Web-{5B1887CE-1CC5-4C38-AA14-28C54229A3E8}" dt="2022-01-15T19:39:25.500" v="723"/>
          <ac:spMkLst>
            <pc:docMk/>
            <pc:sldMk cId="3123146734" sldId="267"/>
            <ac:spMk id="4" creationId="{00000000-0000-0000-0000-000000000000}"/>
          </ac:spMkLst>
        </pc:spChg>
        <pc:spChg chg="mod ord">
          <ac:chgData name="Tia Boyd" userId="jKs+IvEil7c7+6ixvyD3VFuSRimadIrQN0GG0nItTvQ=" providerId="None" clId="Web-{5B1887CE-1CC5-4C38-AA14-28C54229A3E8}" dt="2022-01-15T19:39:25.500" v="723"/>
          <ac:spMkLst>
            <pc:docMk/>
            <pc:sldMk cId="3123146734" sldId="267"/>
            <ac:spMk id="5" creationId="{00000000-0000-0000-0000-000000000000}"/>
          </ac:spMkLst>
        </pc:spChg>
        <pc:spChg chg="del mod">
          <ac:chgData name="Tia Boyd" userId="jKs+IvEil7c7+6ixvyD3VFuSRimadIrQN0GG0nItTvQ=" providerId="None" clId="Web-{5B1887CE-1CC5-4C38-AA14-28C54229A3E8}" dt="2022-01-15T19:39:11.343" v="722"/>
          <ac:spMkLst>
            <pc:docMk/>
            <pc:sldMk cId="3123146734" sldId="267"/>
            <ac:spMk id="6" creationId="{00000000-0000-0000-0000-000000000000}"/>
          </ac:spMkLst>
        </pc:spChg>
        <pc:spChg chg="add del mod">
          <ac:chgData name="Tia Boyd" userId="jKs+IvEil7c7+6ixvyD3VFuSRimadIrQN0GG0nItTvQ=" providerId="None" clId="Web-{5B1887CE-1CC5-4C38-AA14-28C54229A3E8}" dt="2022-01-15T19:39:25.500" v="723"/>
          <ac:spMkLst>
            <pc:docMk/>
            <pc:sldMk cId="3123146734" sldId="267"/>
            <ac:spMk id="23" creationId="{F398003F-B225-4B76-9A18-CD0AC4C79B6E}"/>
          </ac:spMkLst>
        </pc:spChg>
        <pc:graphicFrameChg chg="mod ord modGraphic">
          <ac:chgData name="Tia Boyd" userId="jKs+IvEil7c7+6ixvyD3VFuSRimadIrQN0GG0nItTvQ=" providerId="None" clId="Web-{5B1887CE-1CC5-4C38-AA14-28C54229A3E8}" dt="2022-01-15T19:39:48.813" v="725"/>
          <ac:graphicFrameMkLst>
            <pc:docMk/>
            <pc:sldMk cId="3123146734" sldId="267"/>
            <ac:graphicFrameMk id="7" creationId="{00000000-0000-0000-0000-000000000000}"/>
          </ac:graphicFrameMkLst>
        </pc:graphicFrameChg>
      </pc:sldChg>
      <pc:sldChg chg="modNotes">
        <pc:chgData name="Tia Boyd" userId="jKs+IvEil7c7+6ixvyD3VFuSRimadIrQN0GG0nItTvQ=" providerId="None" clId="Web-{5B1887CE-1CC5-4C38-AA14-28C54229A3E8}" dt="2022-01-15T19:15:14.131" v="56"/>
        <pc:sldMkLst>
          <pc:docMk/>
          <pc:sldMk cId="3398779639" sldId="282"/>
        </pc:sldMkLst>
      </pc:sldChg>
      <pc:sldChg chg="modNotes">
        <pc:chgData name="Tia Boyd" userId="jKs+IvEil7c7+6ixvyD3VFuSRimadIrQN0GG0nItTvQ=" providerId="None" clId="Web-{5B1887CE-1CC5-4C38-AA14-28C54229A3E8}" dt="2022-01-15T19:25:49.314" v="440"/>
        <pc:sldMkLst>
          <pc:docMk/>
          <pc:sldMk cId="1213793525" sldId="289"/>
        </pc:sldMkLst>
      </pc:sldChg>
      <pc:sldChg chg="modNotes">
        <pc:chgData name="Tia Boyd" userId="jKs+IvEil7c7+6ixvyD3VFuSRimadIrQN0GG0nItTvQ=" providerId="None" clId="Web-{5B1887CE-1CC5-4C38-AA14-28C54229A3E8}" dt="2022-01-15T19:30:35.100" v="490"/>
        <pc:sldMkLst>
          <pc:docMk/>
          <pc:sldMk cId="2115314800" sldId="299"/>
        </pc:sldMkLst>
      </pc:sldChg>
      <pc:sldChg chg="modNotes">
        <pc:chgData name="Tia Boyd" userId="jKs+IvEil7c7+6ixvyD3VFuSRimadIrQN0GG0nItTvQ=" providerId="None" clId="Web-{5B1887CE-1CC5-4C38-AA14-28C54229A3E8}" dt="2022-01-15T19:54:42.001" v="1153"/>
        <pc:sldMkLst>
          <pc:docMk/>
          <pc:sldMk cId="1043317261" sldId="302"/>
        </pc:sldMkLst>
      </pc:sldChg>
      <pc:sldChg chg="modNotes">
        <pc:chgData name="Tia Boyd" userId="jKs+IvEil7c7+6ixvyD3VFuSRimadIrQN0GG0nItTvQ=" providerId="None" clId="Web-{5B1887CE-1CC5-4C38-AA14-28C54229A3E8}" dt="2022-01-15T20:04:29.184" v="1396"/>
        <pc:sldMkLst>
          <pc:docMk/>
          <pc:sldMk cId="1308299165" sldId="309"/>
        </pc:sldMkLst>
      </pc:sldChg>
      <pc:sldChg chg="modNotes">
        <pc:chgData name="Tia Boyd" userId="jKs+IvEil7c7+6ixvyD3VFuSRimadIrQN0GG0nItTvQ=" providerId="None" clId="Web-{5B1887CE-1CC5-4C38-AA14-28C54229A3E8}" dt="2022-01-15T19:55:29.299" v="1161"/>
        <pc:sldMkLst>
          <pc:docMk/>
          <pc:sldMk cId="1713819321" sldId="310"/>
        </pc:sldMkLst>
      </pc:sldChg>
      <pc:sldChg chg="modNotes">
        <pc:chgData name="Tia Boyd" userId="jKs+IvEil7c7+6ixvyD3VFuSRimadIrQN0GG0nItTvQ=" providerId="None" clId="Web-{5B1887CE-1CC5-4C38-AA14-28C54229A3E8}" dt="2022-01-15T20:00:23.633" v="1313"/>
        <pc:sldMkLst>
          <pc:docMk/>
          <pc:sldMk cId="4068152380" sldId="316"/>
        </pc:sldMkLst>
      </pc:sldChg>
      <pc:sldChg chg="modNotes">
        <pc:chgData name="Tia Boyd" userId="jKs+IvEil7c7+6ixvyD3VFuSRimadIrQN0GG0nItTvQ=" providerId="None" clId="Web-{5B1887CE-1CC5-4C38-AA14-28C54229A3E8}" dt="2022-01-15T20:16:00.836" v="1577"/>
        <pc:sldMkLst>
          <pc:docMk/>
          <pc:sldMk cId="1558137534" sldId="320"/>
        </pc:sldMkLst>
      </pc:sldChg>
      <pc:sldChg chg="modNotes">
        <pc:chgData name="Tia Boyd" userId="jKs+IvEil7c7+6ixvyD3VFuSRimadIrQN0GG0nItTvQ=" providerId="None" clId="Web-{5B1887CE-1CC5-4C38-AA14-28C54229A3E8}" dt="2022-01-15T19:45:02.460" v="837"/>
        <pc:sldMkLst>
          <pc:docMk/>
          <pc:sldMk cId="1061200416" sldId="322"/>
        </pc:sldMkLst>
      </pc:sldChg>
      <pc:sldChg chg="modNotes">
        <pc:chgData name="Tia Boyd" userId="jKs+IvEil7c7+6ixvyD3VFuSRimadIrQN0GG0nItTvQ=" providerId="None" clId="Web-{5B1887CE-1CC5-4C38-AA14-28C54229A3E8}" dt="2022-01-15T19:45:50.508" v="869"/>
        <pc:sldMkLst>
          <pc:docMk/>
          <pc:sldMk cId="2609969148" sldId="323"/>
        </pc:sldMkLst>
      </pc:sldChg>
      <pc:sldChg chg="modNotes">
        <pc:chgData name="Tia Boyd" userId="jKs+IvEil7c7+6ixvyD3VFuSRimadIrQN0GG0nItTvQ=" providerId="None" clId="Web-{5B1887CE-1CC5-4C38-AA14-28C54229A3E8}" dt="2022-01-15T19:41:32.847" v="816"/>
        <pc:sldMkLst>
          <pc:docMk/>
          <pc:sldMk cId="3873727098" sldId="324"/>
        </pc:sldMkLst>
      </pc:sldChg>
      <pc:sldChg chg="modNotes">
        <pc:chgData name="Tia Boyd" userId="jKs+IvEil7c7+6ixvyD3VFuSRimadIrQN0GG0nItTvQ=" providerId="None" clId="Web-{5B1887CE-1CC5-4C38-AA14-28C54229A3E8}" dt="2022-01-15T19:56:38.566" v="1176"/>
        <pc:sldMkLst>
          <pc:docMk/>
          <pc:sldMk cId="3478280324" sldId="326"/>
        </pc:sldMkLst>
      </pc:sldChg>
      <pc:sldChg chg="modNotes">
        <pc:chgData name="Tia Boyd" userId="jKs+IvEil7c7+6ixvyD3VFuSRimadIrQN0GG0nItTvQ=" providerId="None" clId="Web-{5B1887CE-1CC5-4C38-AA14-28C54229A3E8}" dt="2022-01-15T20:01:37.915" v="1360"/>
        <pc:sldMkLst>
          <pc:docMk/>
          <pc:sldMk cId="1336887762" sldId="330"/>
        </pc:sldMkLst>
      </pc:sldChg>
      <pc:sldChg chg="modNotes">
        <pc:chgData name="Tia Boyd" userId="jKs+IvEil7c7+6ixvyD3VFuSRimadIrQN0GG0nItTvQ=" providerId="None" clId="Web-{5B1887CE-1CC5-4C38-AA14-28C54229A3E8}" dt="2022-01-15T20:15:20.758" v="1538"/>
        <pc:sldMkLst>
          <pc:docMk/>
          <pc:sldMk cId="1222785165" sldId="331"/>
        </pc:sldMkLst>
      </pc:sldChg>
      <pc:sldChg chg="modNotes">
        <pc:chgData name="Tia Boyd" userId="jKs+IvEil7c7+6ixvyD3VFuSRimadIrQN0GG0nItTvQ=" providerId="None" clId="Web-{5B1887CE-1CC5-4C38-AA14-28C54229A3E8}" dt="2022-01-15T19:31:20.758" v="506"/>
        <pc:sldMkLst>
          <pc:docMk/>
          <pc:sldMk cId="79059658" sldId="333"/>
        </pc:sldMkLst>
      </pc:sldChg>
      <pc:sldChg chg="modNotes">
        <pc:chgData name="Tia Boyd" userId="jKs+IvEil7c7+6ixvyD3VFuSRimadIrQN0GG0nItTvQ=" providerId="None" clId="Web-{5B1887CE-1CC5-4C38-AA14-28C54229A3E8}" dt="2022-01-15T19:33:41.775" v="635"/>
        <pc:sldMkLst>
          <pc:docMk/>
          <pc:sldMk cId="2253071928" sldId="335"/>
        </pc:sldMkLst>
      </pc:sldChg>
      <pc:sldChg chg="modNotes">
        <pc:chgData name="Tia Boyd" userId="jKs+IvEil7c7+6ixvyD3VFuSRimadIrQN0GG0nItTvQ=" providerId="None" clId="Web-{5B1887CE-1CC5-4C38-AA14-28C54229A3E8}" dt="2022-01-15T19:34:11.776" v="655"/>
        <pc:sldMkLst>
          <pc:docMk/>
          <pc:sldMk cId="1860687940" sldId="336"/>
        </pc:sldMkLst>
      </pc:sldChg>
      <pc:sldChg chg="modNotes">
        <pc:chgData name="Tia Boyd" userId="jKs+IvEil7c7+6ixvyD3VFuSRimadIrQN0GG0nItTvQ=" providerId="None" clId="Web-{5B1887CE-1CC5-4C38-AA14-28C54229A3E8}" dt="2022-01-15T20:20:15.794" v="1853"/>
        <pc:sldMkLst>
          <pc:docMk/>
          <pc:sldMk cId="2364913934" sldId="337"/>
        </pc:sldMkLst>
      </pc:sldChg>
      <pc:sldChg chg="modSp modNotes">
        <pc:chgData name="Tia Boyd" userId="jKs+IvEil7c7+6ixvyD3VFuSRimadIrQN0GG0nItTvQ=" providerId="None" clId="Web-{5B1887CE-1CC5-4C38-AA14-28C54229A3E8}" dt="2022-01-15T20:12:57.505" v="1533"/>
        <pc:sldMkLst>
          <pc:docMk/>
          <pc:sldMk cId="1480074143" sldId="338"/>
        </pc:sldMkLst>
        <pc:spChg chg="mod">
          <ac:chgData name="Tia Boyd" userId="jKs+IvEil7c7+6ixvyD3VFuSRimadIrQN0GG0nItTvQ=" providerId="None" clId="Web-{5B1887CE-1CC5-4C38-AA14-28C54229A3E8}" dt="2022-01-15T20:11:55.521" v="1500" actId="20577"/>
          <ac:spMkLst>
            <pc:docMk/>
            <pc:sldMk cId="1480074143" sldId="338"/>
            <ac:spMk id="6" creationId="{00000000-0000-0000-0000-000000000000}"/>
          </ac:spMkLst>
        </pc:spChg>
      </pc:sldChg>
      <pc:sldChg chg="modNotes">
        <pc:chgData name="Tia Boyd" userId="jKs+IvEil7c7+6ixvyD3VFuSRimadIrQN0GG0nItTvQ=" providerId="None" clId="Web-{5B1887CE-1CC5-4C38-AA14-28C54229A3E8}" dt="2022-01-15T20:17:30.525" v="1645"/>
        <pc:sldMkLst>
          <pc:docMk/>
          <pc:sldMk cId="3736676953" sldId="339"/>
        </pc:sldMkLst>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E68AB39-4B33-460D-96E3-3145EBD02D98}"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en-US"/>
        </a:p>
      </dgm:t>
    </dgm:pt>
    <dgm:pt modelId="{FD757869-312A-453A-BCAE-065F48F2E80F}">
      <dgm:prSet/>
      <dgm:spPr/>
      <dgm:t>
        <a:bodyPr/>
        <a:lstStyle/>
        <a:p>
          <a:pPr rtl="0"/>
          <a:r>
            <a:rPr lang="en-US"/>
            <a:t>Analyze the complex relationship between the built environment and accessibility </a:t>
          </a:r>
        </a:p>
      </dgm:t>
    </dgm:pt>
    <dgm:pt modelId="{6AB38949-11F1-45F1-AFA6-591B923C1DB6}" type="parTrans" cxnId="{D3E3BBBD-0685-466D-A0A8-23A3CD2D36CF}">
      <dgm:prSet/>
      <dgm:spPr/>
      <dgm:t>
        <a:bodyPr/>
        <a:lstStyle/>
        <a:p>
          <a:endParaRPr lang="en-US"/>
        </a:p>
      </dgm:t>
    </dgm:pt>
    <dgm:pt modelId="{08537544-8433-4625-99A8-972ABB3C6D44}" type="sibTrans" cxnId="{D3E3BBBD-0685-466D-A0A8-23A3CD2D36CF}">
      <dgm:prSet/>
      <dgm:spPr/>
      <dgm:t>
        <a:bodyPr/>
        <a:lstStyle/>
        <a:p>
          <a:endParaRPr lang="en-US"/>
        </a:p>
      </dgm:t>
    </dgm:pt>
    <dgm:pt modelId="{7936AFC6-CBF8-4ED5-A004-8DF0B48E03EA}">
      <dgm:prSet/>
      <dgm:spPr/>
      <dgm:t>
        <a:bodyPr/>
        <a:lstStyle/>
        <a:p>
          <a:pPr rtl="0"/>
          <a:r>
            <a:rPr lang="en-US" dirty="0"/>
            <a:t>Describe how the economic and social mobility of various population groups are affected by transportation.</a:t>
          </a:r>
        </a:p>
      </dgm:t>
    </dgm:pt>
    <dgm:pt modelId="{6478AA75-E6D0-4493-A948-5D869079D762}" type="parTrans" cxnId="{86B2FF45-46BD-42E1-B82F-4052B217AA5D}">
      <dgm:prSet/>
      <dgm:spPr/>
      <dgm:t>
        <a:bodyPr/>
        <a:lstStyle/>
        <a:p>
          <a:endParaRPr lang="en-US"/>
        </a:p>
      </dgm:t>
    </dgm:pt>
    <dgm:pt modelId="{37310D29-0556-4175-B286-25CB93AE0C46}" type="sibTrans" cxnId="{86B2FF45-46BD-42E1-B82F-4052B217AA5D}">
      <dgm:prSet/>
      <dgm:spPr/>
      <dgm:t>
        <a:bodyPr/>
        <a:lstStyle/>
        <a:p>
          <a:endParaRPr lang="en-US"/>
        </a:p>
      </dgm:t>
    </dgm:pt>
    <dgm:pt modelId="{2D2B1624-3A53-4FAA-B1F9-5275FAB17053}">
      <dgm:prSet/>
      <dgm:spPr/>
      <dgm:t>
        <a:bodyPr/>
        <a:lstStyle/>
        <a:p>
          <a:pPr rtl="0"/>
          <a:r>
            <a:rPr lang="en-US" dirty="0"/>
            <a:t>Apply strategies and tools to increase the access to employment, education, affordable housing, and transportation for underserved communities</a:t>
          </a:r>
        </a:p>
      </dgm:t>
    </dgm:pt>
    <dgm:pt modelId="{44676969-6F0A-4FD8-896E-EC140559E7F2}" type="parTrans" cxnId="{E48F0C8A-3655-4258-A202-25557E1C9694}">
      <dgm:prSet/>
      <dgm:spPr/>
      <dgm:t>
        <a:bodyPr/>
        <a:lstStyle/>
        <a:p>
          <a:endParaRPr lang="en-US"/>
        </a:p>
      </dgm:t>
    </dgm:pt>
    <dgm:pt modelId="{4B4E944C-8B5C-4E83-889C-B7E36EDB07E3}" type="sibTrans" cxnId="{E48F0C8A-3655-4258-A202-25557E1C9694}">
      <dgm:prSet/>
      <dgm:spPr/>
      <dgm:t>
        <a:bodyPr/>
        <a:lstStyle/>
        <a:p>
          <a:endParaRPr lang="en-US"/>
        </a:p>
      </dgm:t>
    </dgm:pt>
    <dgm:pt modelId="{4EADE14E-4365-48F3-A6D0-F34B45F63A85}" type="pres">
      <dgm:prSet presAssocID="{FE68AB39-4B33-460D-96E3-3145EBD02D98}" presName="linear" presStyleCnt="0">
        <dgm:presLayoutVars>
          <dgm:animLvl val="lvl"/>
          <dgm:resizeHandles val="exact"/>
        </dgm:presLayoutVars>
      </dgm:prSet>
      <dgm:spPr/>
      <dgm:t>
        <a:bodyPr/>
        <a:lstStyle/>
        <a:p>
          <a:endParaRPr lang="en-US"/>
        </a:p>
      </dgm:t>
    </dgm:pt>
    <dgm:pt modelId="{A3A2B059-D9B2-4D23-9F1F-CF8E2E328604}" type="pres">
      <dgm:prSet presAssocID="{FD757869-312A-453A-BCAE-065F48F2E80F}" presName="parentText" presStyleLbl="node1" presStyleIdx="0" presStyleCnt="3">
        <dgm:presLayoutVars>
          <dgm:chMax val="0"/>
          <dgm:bulletEnabled val="1"/>
        </dgm:presLayoutVars>
      </dgm:prSet>
      <dgm:spPr/>
      <dgm:t>
        <a:bodyPr/>
        <a:lstStyle/>
        <a:p>
          <a:endParaRPr lang="en-US"/>
        </a:p>
      </dgm:t>
    </dgm:pt>
    <dgm:pt modelId="{BFEF4587-DF1E-4210-B176-E5AD197B536C}" type="pres">
      <dgm:prSet presAssocID="{08537544-8433-4625-99A8-972ABB3C6D44}" presName="spacer" presStyleCnt="0"/>
      <dgm:spPr/>
    </dgm:pt>
    <dgm:pt modelId="{0542BDF3-318F-4BEB-9D06-4F09B0670AFB}" type="pres">
      <dgm:prSet presAssocID="{7936AFC6-CBF8-4ED5-A004-8DF0B48E03EA}" presName="parentText" presStyleLbl="node1" presStyleIdx="1" presStyleCnt="3">
        <dgm:presLayoutVars>
          <dgm:chMax val="0"/>
          <dgm:bulletEnabled val="1"/>
        </dgm:presLayoutVars>
      </dgm:prSet>
      <dgm:spPr/>
      <dgm:t>
        <a:bodyPr/>
        <a:lstStyle/>
        <a:p>
          <a:endParaRPr lang="en-US"/>
        </a:p>
      </dgm:t>
    </dgm:pt>
    <dgm:pt modelId="{CEE1F4A2-031C-4035-BF58-9149B01B8699}" type="pres">
      <dgm:prSet presAssocID="{37310D29-0556-4175-B286-25CB93AE0C46}" presName="spacer" presStyleCnt="0"/>
      <dgm:spPr/>
    </dgm:pt>
    <dgm:pt modelId="{DDAF2241-C129-4053-BA0F-0B767B0D9091}" type="pres">
      <dgm:prSet presAssocID="{2D2B1624-3A53-4FAA-B1F9-5275FAB17053}" presName="parentText" presStyleLbl="node1" presStyleIdx="2" presStyleCnt="3">
        <dgm:presLayoutVars>
          <dgm:chMax val="0"/>
          <dgm:bulletEnabled val="1"/>
        </dgm:presLayoutVars>
      </dgm:prSet>
      <dgm:spPr/>
      <dgm:t>
        <a:bodyPr/>
        <a:lstStyle/>
        <a:p>
          <a:endParaRPr lang="en-US"/>
        </a:p>
      </dgm:t>
    </dgm:pt>
  </dgm:ptLst>
  <dgm:cxnLst>
    <dgm:cxn modelId="{E48F0C8A-3655-4258-A202-25557E1C9694}" srcId="{FE68AB39-4B33-460D-96E3-3145EBD02D98}" destId="{2D2B1624-3A53-4FAA-B1F9-5275FAB17053}" srcOrd="2" destOrd="0" parTransId="{44676969-6F0A-4FD8-896E-EC140559E7F2}" sibTransId="{4B4E944C-8B5C-4E83-889C-B7E36EDB07E3}"/>
    <dgm:cxn modelId="{86B2FF45-46BD-42E1-B82F-4052B217AA5D}" srcId="{FE68AB39-4B33-460D-96E3-3145EBD02D98}" destId="{7936AFC6-CBF8-4ED5-A004-8DF0B48E03EA}" srcOrd="1" destOrd="0" parTransId="{6478AA75-E6D0-4493-A948-5D869079D762}" sibTransId="{37310D29-0556-4175-B286-25CB93AE0C46}"/>
    <dgm:cxn modelId="{D3E3BBBD-0685-466D-A0A8-23A3CD2D36CF}" srcId="{FE68AB39-4B33-460D-96E3-3145EBD02D98}" destId="{FD757869-312A-453A-BCAE-065F48F2E80F}" srcOrd="0" destOrd="0" parTransId="{6AB38949-11F1-45F1-AFA6-591B923C1DB6}" sibTransId="{08537544-8433-4625-99A8-972ABB3C6D44}"/>
    <dgm:cxn modelId="{7B9D5006-6932-4C68-948B-9CD9895E96E8}" type="presOf" srcId="{2D2B1624-3A53-4FAA-B1F9-5275FAB17053}" destId="{DDAF2241-C129-4053-BA0F-0B767B0D9091}" srcOrd="0" destOrd="0" presId="urn:microsoft.com/office/officeart/2005/8/layout/vList2"/>
    <dgm:cxn modelId="{8D5D9B74-ECD2-491A-B34D-C782219C8F42}" type="presOf" srcId="{7936AFC6-CBF8-4ED5-A004-8DF0B48E03EA}" destId="{0542BDF3-318F-4BEB-9D06-4F09B0670AFB}" srcOrd="0" destOrd="0" presId="urn:microsoft.com/office/officeart/2005/8/layout/vList2"/>
    <dgm:cxn modelId="{CE105AD7-15E6-4DFB-AB03-48FBDC74F9AA}" type="presOf" srcId="{FD757869-312A-453A-BCAE-065F48F2E80F}" destId="{A3A2B059-D9B2-4D23-9F1F-CF8E2E328604}" srcOrd="0" destOrd="0" presId="urn:microsoft.com/office/officeart/2005/8/layout/vList2"/>
    <dgm:cxn modelId="{D403365F-1BEB-4EED-86E7-D3F596D672A5}" type="presOf" srcId="{FE68AB39-4B33-460D-96E3-3145EBD02D98}" destId="{4EADE14E-4365-48F3-A6D0-F34B45F63A85}" srcOrd="0" destOrd="0" presId="urn:microsoft.com/office/officeart/2005/8/layout/vList2"/>
    <dgm:cxn modelId="{A9B4522B-45BE-4163-B871-A579C211B887}" type="presParOf" srcId="{4EADE14E-4365-48F3-A6D0-F34B45F63A85}" destId="{A3A2B059-D9B2-4D23-9F1F-CF8E2E328604}" srcOrd="0" destOrd="0" presId="urn:microsoft.com/office/officeart/2005/8/layout/vList2"/>
    <dgm:cxn modelId="{BFC5D41B-57C0-43D5-82BF-974553E7CE57}" type="presParOf" srcId="{4EADE14E-4365-48F3-A6D0-F34B45F63A85}" destId="{BFEF4587-DF1E-4210-B176-E5AD197B536C}" srcOrd="1" destOrd="0" presId="urn:microsoft.com/office/officeart/2005/8/layout/vList2"/>
    <dgm:cxn modelId="{DF06AA70-B9B7-4B95-BB6C-903619D2AEEC}" type="presParOf" srcId="{4EADE14E-4365-48F3-A6D0-F34B45F63A85}" destId="{0542BDF3-318F-4BEB-9D06-4F09B0670AFB}" srcOrd="2" destOrd="0" presId="urn:microsoft.com/office/officeart/2005/8/layout/vList2"/>
    <dgm:cxn modelId="{F0EE9F10-479F-455C-9884-696FC453BF86}" type="presParOf" srcId="{4EADE14E-4365-48F3-A6D0-F34B45F63A85}" destId="{CEE1F4A2-031C-4035-BF58-9149B01B8699}" srcOrd="3" destOrd="0" presId="urn:microsoft.com/office/officeart/2005/8/layout/vList2"/>
    <dgm:cxn modelId="{FF0850DB-1108-45FC-BBCE-43E7C50003AF}" type="presParOf" srcId="{4EADE14E-4365-48F3-A6D0-F34B45F63A85}" destId="{DDAF2241-C129-4053-BA0F-0B767B0D9091}" srcOrd="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28C0745-BD14-4D9B-88EB-E9349051A69A}"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US"/>
        </a:p>
      </dgm:t>
    </dgm:pt>
    <dgm:pt modelId="{74CE1F85-2468-45E5-9B95-54FA3906DBD5}">
      <dgm:prSet phldrT="[Text]"/>
      <dgm:spPr>
        <a:solidFill>
          <a:schemeClr val="accent1">
            <a:lumMod val="75000"/>
          </a:schemeClr>
        </a:solidFill>
        <a:ln>
          <a:solidFill>
            <a:schemeClr val="accent5">
              <a:lumMod val="40000"/>
              <a:lumOff val="60000"/>
            </a:schemeClr>
          </a:solidFill>
        </a:ln>
      </dgm:spPr>
      <dgm:t>
        <a:bodyPr/>
        <a:lstStyle/>
        <a:p>
          <a:r>
            <a:rPr lang="en-US" dirty="0"/>
            <a:t>Mobility</a:t>
          </a:r>
        </a:p>
      </dgm:t>
    </dgm:pt>
    <dgm:pt modelId="{84291132-9ACD-4A1D-BAEB-8AE279A0A7A2}" type="parTrans" cxnId="{A5D39840-C120-49BD-BCAA-BF26DE5117C7}">
      <dgm:prSet/>
      <dgm:spPr/>
      <dgm:t>
        <a:bodyPr/>
        <a:lstStyle/>
        <a:p>
          <a:endParaRPr lang="en-US"/>
        </a:p>
      </dgm:t>
    </dgm:pt>
    <dgm:pt modelId="{1C711166-CA69-431A-9F54-BE96F4C9130C}" type="sibTrans" cxnId="{A5D39840-C120-49BD-BCAA-BF26DE5117C7}">
      <dgm:prSet/>
      <dgm:spPr/>
      <dgm:t>
        <a:bodyPr/>
        <a:lstStyle/>
        <a:p>
          <a:endParaRPr lang="en-US"/>
        </a:p>
      </dgm:t>
    </dgm:pt>
    <dgm:pt modelId="{2AE3C16D-427E-4B75-AE90-EDEB7BDAF9E1}">
      <dgm:prSet phldrT="[Text]"/>
      <dgm:spPr>
        <a:solidFill>
          <a:schemeClr val="accent1">
            <a:lumMod val="40000"/>
            <a:lumOff val="60000"/>
            <a:alpha val="90000"/>
          </a:schemeClr>
        </a:solidFill>
        <a:ln>
          <a:solidFill>
            <a:schemeClr val="accent5">
              <a:lumMod val="20000"/>
              <a:lumOff val="80000"/>
              <a:alpha val="90000"/>
            </a:schemeClr>
          </a:solidFill>
        </a:ln>
      </dgm:spPr>
      <dgm:t>
        <a:bodyPr/>
        <a:lstStyle/>
        <a:p>
          <a:r>
            <a:rPr lang="en-US" dirty="0"/>
            <a:t>The ability of people to make trips to satisfy their needs or desires by any combination of modes of transportation.</a:t>
          </a:r>
        </a:p>
      </dgm:t>
    </dgm:pt>
    <dgm:pt modelId="{DB15392F-49A4-4838-9EFA-6CD79C769AF6}" type="parTrans" cxnId="{DB9EBDCB-A4F5-4B3F-861D-F082E596E910}">
      <dgm:prSet/>
      <dgm:spPr/>
      <dgm:t>
        <a:bodyPr/>
        <a:lstStyle/>
        <a:p>
          <a:endParaRPr lang="en-US"/>
        </a:p>
      </dgm:t>
    </dgm:pt>
    <dgm:pt modelId="{59C570DD-738A-46C8-BAB8-518D3FC4911A}" type="sibTrans" cxnId="{DB9EBDCB-A4F5-4B3F-861D-F082E596E910}">
      <dgm:prSet/>
      <dgm:spPr/>
      <dgm:t>
        <a:bodyPr/>
        <a:lstStyle/>
        <a:p>
          <a:endParaRPr lang="en-US"/>
        </a:p>
      </dgm:t>
    </dgm:pt>
    <dgm:pt modelId="{7FC5E62E-5FD4-4650-B8B2-345CD4D5C186}">
      <dgm:prSet phldrT="[Text]"/>
      <dgm:spPr>
        <a:solidFill>
          <a:schemeClr val="accent2">
            <a:lumMod val="20000"/>
            <a:lumOff val="80000"/>
            <a:alpha val="90000"/>
          </a:schemeClr>
        </a:solidFill>
      </dgm:spPr>
      <dgm:t>
        <a:bodyPr/>
        <a:lstStyle/>
        <a:p>
          <a:r>
            <a:rPr lang="en-US" dirty="0"/>
            <a:t>An area-wide measure of the ease of travel between locations within a defined geographic area.</a:t>
          </a:r>
        </a:p>
      </dgm:t>
    </dgm:pt>
    <dgm:pt modelId="{726944E9-FBF3-4FE7-9217-64CAACFD7EAC}">
      <dgm:prSet phldrT="[Text]"/>
      <dgm:spPr>
        <a:solidFill>
          <a:schemeClr val="accent2">
            <a:lumMod val="75000"/>
          </a:schemeClr>
        </a:solidFill>
        <a:ln>
          <a:solidFill>
            <a:schemeClr val="accent2">
              <a:lumMod val="60000"/>
              <a:lumOff val="40000"/>
            </a:schemeClr>
          </a:solidFill>
        </a:ln>
      </dgm:spPr>
      <dgm:t>
        <a:bodyPr/>
        <a:lstStyle/>
        <a:p>
          <a:r>
            <a:rPr lang="en-US" dirty="0"/>
            <a:t>Accessibility</a:t>
          </a:r>
        </a:p>
      </dgm:t>
    </dgm:pt>
    <dgm:pt modelId="{471EE0D8-4B86-4D83-A243-F42613A52CAF}" type="sibTrans" cxnId="{D0606153-4FC0-4A45-A052-7F9DF0C7D236}">
      <dgm:prSet/>
      <dgm:spPr/>
      <dgm:t>
        <a:bodyPr/>
        <a:lstStyle/>
        <a:p>
          <a:endParaRPr lang="en-US"/>
        </a:p>
      </dgm:t>
    </dgm:pt>
    <dgm:pt modelId="{CC78F709-8BC5-4034-AA44-1D4700BEAAA2}" type="parTrans" cxnId="{D0606153-4FC0-4A45-A052-7F9DF0C7D236}">
      <dgm:prSet/>
      <dgm:spPr/>
      <dgm:t>
        <a:bodyPr/>
        <a:lstStyle/>
        <a:p>
          <a:endParaRPr lang="en-US"/>
        </a:p>
      </dgm:t>
    </dgm:pt>
    <dgm:pt modelId="{2F119026-7B08-43C8-8C71-FBE05C0231DD}" type="sibTrans" cxnId="{8D2B6FA4-0F2A-44B5-8405-02B28DE77573}">
      <dgm:prSet/>
      <dgm:spPr/>
      <dgm:t>
        <a:bodyPr/>
        <a:lstStyle/>
        <a:p>
          <a:endParaRPr lang="en-US"/>
        </a:p>
      </dgm:t>
    </dgm:pt>
    <dgm:pt modelId="{9D92529F-9CD4-4A2E-8586-9B7810960B3D}" type="parTrans" cxnId="{8D2B6FA4-0F2A-44B5-8405-02B28DE77573}">
      <dgm:prSet/>
      <dgm:spPr/>
      <dgm:t>
        <a:bodyPr/>
        <a:lstStyle/>
        <a:p>
          <a:endParaRPr lang="en-US"/>
        </a:p>
      </dgm:t>
    </dgm:pt>
    <dgm:pt modelId="{CB8BCBF7-136B-4BD9-B210-3DB11D348C5F}" type="pres">
      <dgm:prSet presAssocID="{D28C0745-BD14-4D9B-88EB-E9349051A69A}" presName="Name0" presStyleCnt="0">
        <dgm:presLayoutVars>
          <dgm:dir/>
          <dgm:animLvl val="lvl"/>
          <dgm:resizeHandles val="exact"/>
        </dgm:presLayoutVars>
      </dgm:prSet>
      <dgm:spPr/>
      <dgm:t>
        <a:bodyPr/>
        <a:lstStyle/>
        <a:p>
          <a:endParaRPr lang="en-US"/>
        </a:p>
      </dgm:t>
    </dgm:pt>
    <dgm:pt modelId="{01E19DB6-AAFF-44A0-8379-6F8167E7835A}" type="pres">
      <dgm:prSet presAssocID="{74CE1F85-2468-45E5-9B95-54FA3906DBD5}" presName="composite" presStyleCnt="0"/>
      <dgm:spPr/>
    </dgm:pt>
    <dgm:pt modelId="{E1107281-DEC3-48A3-AB07-A06ED8328998}" type="pres">
      <dgm:prSet presAssocID="{74CE1F85-2468-45E5-9B95-54FA3906DBD5}" presName="parTx" presStyleLbl="alignNode1" presStyleIdx="0" presStyleCnt="2">
        <dgm:presLayoutVars>
          <dgm:chMax val="0"/>
          <dgm:chPref val="0"/>
          <dgm:bulletEnabled val="1"/>
        </dgm:presLayoutVars>
      </dgm:prSet>
      <dgm:spPr/>
      <dgm:t>
        <a:bodyPr/>
        <a:lstStyle/>
        <a:p>
          <a:endParaRPr lang="en-US"/>
        </a:p>
      </dgm:t>
    </dgm:pt>
    <dgm:pt modelId="{947CCD17-74D5-420A-B6C4-EF1CEB8CF6E9}" type="pres">
      <dgm:prSet presAssocID="{74CE1F85-2468-45E5-9B95-54FA3906DBD5}" presName="desTx" presStyleLbl="alignAccFollowNode1" presStyleIdx="0" presStyleCnt="2">
        <dgm:presLayoutVars>
          <dgm:bulletEnabled val="1"/>
        </dgm:presLayoutVars>
      </dgm:prSet>
      <dgm:spPr/>
      <dgm:t>
        <a:bodyPr/>
        <a:lstStyle/>
        <a:p>
          <a:endParaRPr lang="en-US"/>
        </a:p>
      </dgm:t>
    </dgm:pt>
    <dgm:pt modelId="{D7DCB4E6-19FC-4679-A862-54C88CB7DFA3}" type="pres">
      <dgm:prSet presAssocID="{1C711166-CA69-431A-9F54-BE96F4C9130C}" presName="space" presStyleCnt="0"/>
      <dgm:spPr/>
    </dgm:pt>
    <dgm:pt modelId="{3D8D16CB-5DAB-455D-B79B-634668950DBC}" type="pres">
      <dgm:prSet presAssocID="{726944E9-FBF3-4FE7-9217-64CAACFD7EAC}" presName="composite" presStyleCnt="0"/>
      <dgm:spPr/>
    </dgm:pt>
    <dgm:pt modelId="{A31429A7-1FE8-4137-AEDF-3E62CE2ADB49}" type="pres">
      <dgm:prSet presAssocID="{726944E9-FBF3-4FE7-9217-64CAACFD7EAC}" presName="parTx" presStyleLbl="alignNode1" presStyleIdx="1" presStyleCnt="2">
        <dgm:presLayoutVars>
          <dgm:chMax val="0"/>
          <dgm:chPref val="0"/>
          <dgm:bulletEnabled val="1"/>
        </dgm:presLayoutVars>
      </dgm:prSet>
      <dgm:spPr/>
      <dgm:t>
        <a:bodyPr/>
        <a:lstStyle/>
        <a:p>
          <a:endParaRPr lang="en-US"/>
        </a:p>
      </dgm:t>
    </dgm:pt>
    <dgm:pt modelId="{8A4F7779-BA92-4596-879F-8F478FA8A222}" type="pres">
      <dgm:prSet presAssocID="{726944E9-FBF3-4FE7-9217-64CAACFD7EAC}" presName="desTx" presStyleLbl="alignAccFollowNode1" presStyleIdx="1" presStyleCnt="2">
        <dgm:presLayoutVars>
          <dgm:bulletEnabled val="1"/>
        </dgm:presLayoutVars>
      </dgm:prSet>
      <dgm:spPr/>
      <dgm:t>
        <a:bodyPr/>
        <a:lstStyle/>
        <a:p>
          <a:endParaRPr lang="en-US"/>
        </a:p>
      </dgm:t>
    </dgm:pt>
  </dgm:ptLst>
  <dgm:cxnLst>
    <dgm:cxn modelId="{FD00D993-ECEC-4D90-A875-F7FCD182FA2F}" type="presOf" srcId="{7FC5E62E-5FD4-4650-B8B2-345CD4D5C186}" destId="{8A4F7779-BA92-4596-879F-8F478FA8A222}" srcOrd="0" destOrd="0" presId="urn:microsoft.com/office/officeart/2005/8/layout/hList1"/>
    <dgm:cxn modelId="{3E854757-41DA-49AB-A645-62295217AF41}" type="presOf" srcId="{D28C0745-BD14-4D9B-88EB-E9349051A69A}" destId="{CB8BCBF7-136B-4BD9-B210-3DB11D348C5F}" srcOrd="0" destOrd="0" presId="urn:microsoft.com/office/officeart/2005/8/layout/hList1"/>
    <dgm:cxn modelId="{2C19FFF0-90E9-4C34-80C8-A83D6D735B57}" type="presOf" srcId="{74CE1F85-2468-45E5-9B95-54FA3906DBD5}" destId="{E1107281-DEC3-48A3-AB07-A06ED8328998}" srcOrd="0" destOrd="0" presId="urn:microsoft.com/office/officeart/2005/8/layout/hList1"/>
    <dgm:cxn modelId="{D0606153-4FC0-4A45-A052-7F9DF0C7D236}" srcId="{D28C0745-BD14-4D9B-88EB-E9349051A69A}" destId="{726944E9-FBF3-4FE7-9217-64CAACFD7EAC}" srcOrd="1" destOrd="0" parTransId="{CC78F709-8BC5-4034-AA44-1D4700BEAAA2}" sibTransId="{471EE0D8-4B86-4D83-A243-F42613A52CAF}"/>
    <dgm:cxn modelId="{5A92A416-FC9F-4476-A6E9-CBD9B0556D83}" type="presOf" srcId="{726944E9-FBF3-4FE7-9217-64CAACFD7EAC}" destId="{A31429A7-1FE8-4137-AEDF-3E62CE2ADB49}" srcOrd="0" destOrd="0" presId="urn:microsoft.com/office/officeart/2005/8/layout/hList1"/>
    <dgm:cxn modelId="{77C5CF9E-09A9-414A-984C-64EE646A91FF}" type="presOf" srcId="{2AE3C16D-427E-4B75-AE90-EDEB7BDAF9E1}" destId="{947CCD17-74D5-420A-B6C4-EF1CEB8CF6E9}" srcOrd="0" destOrd="0" presId="urn:microsoft.com/office/officeart/2005/8/layout/hList1"/>
    <dgm:cxn modelId="{DB9EBDCB-A4F5-4B3F-861D-F082E596E910}" srcId="{74CE1F85-2468-45E5-9B95-54FA3906DBD5}" destId="{2AE3C16D-427E-4B75-AE90-EDEB7BDAF9E1}" srcOrd="0" destOrd="0" parTransId="{DB15392F-49A4-4838-9EFA-6CD79C769AF6}" sibTransId="{59C570DD-738A-46C8-BAB8-518D3FC4911A}"/>
    <dgm:cxn modelId="{A5D39840-C120-49BD-BCAA-BF26DE5117C7}" srcId="{D28C0745-BD14-4D9B-88EB-E9349051A69A}" destId="{74CE1F85-2468-45E5-9B95-54FA3906DBD5}" srcOrd="0" destOrd="0" parTransId="{84291132-9ACD-4A1D-BAEB-8AE279A0A7A2}" sibTransId="{1C711166-CA69-431A-9F54-BE96F4C9130C}"/>
    <dgm:cxn modelId="{8D2B6FA4-0F2A-44B5-8405-02B28DE77573}" srcId="{726944E9-FBF3-4FE7-9217-64CAACFD7EAC}" destId="{7FC5E62E-5FD4-4650-B8B2-345CD4D5C186}" srcOrd="0" destOrd="0" parTransId="{9D92529F-9CD4-4A2E-8586-9B7810960B3D}" sibTransId="{2F119026-7B08-43C8-8C71-FBE05C0231DD}"/>
    <dgm:cxn modelId="{482F7F78-34B8-4226-B3EB-381640932EBB}" type="presParOf" srcId="{CB8BCBF7-136B-4BD9-B210-3DB11D348C5F}" destId="{01E19DB6-AAFF-44A0-8379-6F8167E7835A}" srcOrd="0" destOrd="0" presId="urn:microsoft.com/office/officeart/2005/8/layout/hList1"/>
    <dgm:cxn modelId="{F0C17D50-4BFA-4071-97B2-7DDB1032960B}" type="presParOf" srcId="{01E19DB6-AAFF-44A0-8379-6F8167E7835A}" destId="{E1107281-DEC3-48A3-AB07-A06ED8328998}" srcOrd="0" destOrd="0" presId="urn:microsoft.com/office/officeart/2005/8/layout/hList1"/>
    <dgm:cxn modelId="{1F02009D-C86F-4018-822D-6B0C2F86ECB8}" type="presParOf" srcId="{01E19DB6-AAFF-44A0-8379-6F8167E7835A}" destId="{947CCD17-74D5-420A-B6C4-EF1CEB8CF6E9}" srcOrd="1" destOrd="0" presId="urn:microsoft.com/office/officeart/2005/8/layout/hList1"/>
    <dgm:cxn modelId="{A0E2DF78-242C-45E5-A356-02AEEC70954B}" type="presParOf" srcId="{CB8BCBF7-136B-4BD9-B210-3DB11D348C5F}" destId="{D7DCB4E6-19FC-4679-A862-54C88CB7DFA3}" srcOrd="1" destOrd="0" presId="urn:microsoft.com/office/officeart/2005/8/layout/hList1"/>
    <dgm:cxn modelId="{DDF39B13-145C-48D1-9738-EA143C4B40A8}" type="presParOf" srcId="{CB8BCBF7-136B-4BD9-B210-3DB11D348C5F}" destId="{3D8D16CB-5DAB-455D-B79B-634668950DBC}" srcOrd="2" destOrd="0" presId="urn:microsoft.com/office/officeart/2005/8/layout/hList1"/>
    <dgm:cxn modelId="{CE6996DE-65D7-4830-AACB-247E10555F15}" type="presParOf" srcId="{3D8D16CB-5DAB-455D-B79B-634668950DBC}" destId="{A31429A7-1FE8-4137-AEDF-3E62CE2ADB49}" srcOrd="0" destOrd="0" presId="urn:microsoft.com/office/officeart/2005/8/layout/hList1"/>
    <dgm:cxn modelId="{2C2D2143-7A03-40B4-8EB1-D8FC49A20E8E}" type="presParOf" srcId="{3D8D16CB-5DAB-455D-B79B-634668950DBC}" destId="{8A4F7779-BA92-4596-879F-8F478FA8A222}" srcOrd="1" destOrd="0" presId="urn:microsoft.com/office/officeart/2005/8/layout/hLis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8CF580E-322D-4DCA-AA74-247B9046F365}" type="doc">
      <dgm:prSet loTypeId="urn:microsoft.com/office/officeart/2005/8/layout/vList5" loCatId="list" qsTypeId="urn:microsoft.com/office/officeart/2005/8/quickstyle/simple1" qsCatId="simple" csTypeId="urn:microsoft.com/office/officeart/2005/8/colors/colorful5" csCatId="colorful" phldr="1"/>
      <dgm:spPr/>
      <dgm:t>
        <a:bodyPr/>
        <a:lstStyle/>
        <a:p>
          <a:endParaRPr lang="en-US"/>
        </a:p>
      </dgm:t>
    </dgm:pt>
    <dgm:pt modelId="{426A7419-7CD0-4850-A561-510AF85F274A}">
      <dgm:prSet/>
      <dgm:spPr/>
      <dgm:t>
        <a:bodyPr/>
        <a:lstStyle/>
        <a:p>
          <a:pPr rtl="0"/>
          <a:r>
            <a:rPr lang="en-US" dirty="0"/>
            <a:t>Gap between where low-income workers live and where job opportunities are located.</a:t>
          </a:r>
        </a:p>
      </dgm:t>
    </dgm:pt>
    <dgm:pt modelId="{C4D7AF7F-6746-4311-A5B8-187607CF60FC}" type="parTrans" cxnId="{D02CA869-F191-4BE1-B6D6-249A14B56F2E}">
      <dgm:prSet/>
      <dgm:spPr/>
      <dgm:t>
        <a:bodyPr/>
        <a:lstStyle/>
        <a:p>
          <a:endParaRPr lang="en-US"/>
        </a:p>
      </dgm:t>
    </dgm:pt>
    <dgm:pt modelId="{70A29549-CA05-42BC-926B-7F8DDA3CEEB3}" type="sibTrans" cxnId="{D02CA869-F191-4BE1-B6D6-249A14B56F2E}">
      <dgm:prSet/>
      <dgm:spPr/>
      <dgm:t>
        <a:bodyPr/>
        <a:lstStyle/>
        <a:p>
          <a:endParaRPr lang="en-US"/>
        </a:p>
      </dgm:t>
    </dgm:pt>
    <dgm:pt modelId="{55CCBD44-820C-4E95-B5DF-1D35A41336B2}" type="pres">
      <dgm:prSet presAssocID="{F8CF580E-322D-4DCA-AA74-247B9046F365}" presName="Name0" presStyleCnt="0">
        <dgm:presLayoutVars>
          <dgm:dir/>
          <dgm:animLvl val="lvl"/>
          <dgm:resizeHandles val="exact"/>
        </dgm:presLayoutVars>
      </dgm:prSet>
      <dgm:spPr/>
      <dgm:t>
        <a:bodyPr/>
        <a:lstStyle/>
        <a:p>
          <a:endParaRPr lang="en-US"/>
        </a:p>
      </dgm:t>
    </dgm:pt>
    <dgm:pt modelId="{48F9D348-3DA1-4143-83E6-6308FD605F62}" type="pres">
      <dgm:prSet presAssocID="{426A7419-7CD0-4850-A561-510AF85F274A}" presName="linNode" presStyleCnt="0"/>
      <dgm:spPr/>
    </dgm:pt>
    <dgm:pt modelId="{59E8FE9A-7609-43A2-BB43-6083D5ED9BE8}" type="pres">
      <dgm:prSet presAssocID="{426A7419-7CD0-4850-A561-510AF85F274A}" presName="parentText" presStyleLbl="node1" presStyleIdx="0" presStyleCnt="1">
        <dgm:presLayoutVars>
          <dgm:chMax val="1"/>
          <dgm:bulletEnabled val="1"/>
        </dgm:presLayoutVars>
      </dgm:prSet>
      <dgm:spPr/>
      <dgm:t>
        <a:bodyPr/>
        <a:lstStyle/>
        <a:p>
          <a:endParaRPr lang="en-US"/>
        </a:p>
      </dgm:t>
    </dgm:pt>
  </dgm:ptLst>
  <dgm:cxnLst>
    <dgm:cxn modelId="{D02CA869-F191-4BE1-B6D6-249A14B56F2E}" srcId="{F8CF580E-322D-4DCA-AA74-247B9046F365}" destId="{426A7419-7CD0-4850-A561-510AF85F274A}" srcOrd="0" destOrd="0" parTransId="{C4D7AF7F-6746-4311-A5B8-187607CF60FC}" sibTransId="{70A29549-CA05-42BC-926B-7F8DDA3CEEB3}"/>
    <dgm:cxn modelId="{6045EB67-70DE-42FB-A152-46D9F8116155}" type="presOf" srcId="{426A7419-7CD0-4850-A561-510AF85F274A}" destId="{59E8FE9A-7609-43A2-BB43-6083D5ED9BE8}" srcOrd="0" destOrd="0" presId="urn:microsoft.com/office/officeart/2005/8/layout/vList5"/>
    <dgm:cxn modelId="{BB756169-8F5B-4898-9464-B599C4C7935A}" type="presOf" srcId="{F8CF580E-322D-4DCA-AA74-247B9046F365}" destId="{55CCBD44-820C-4E95-B5DF-1D35A41336B2}" srcOrd="0" destOrd="0" presId="urn:microsoft.com/office/officeart/2005/8/layout/vList5"/>
    <dgm:cxn modelId="{82C4057E-1621-4B1A-B2F9-02DC237A4EEC}" type="presParOf" srcId="{55CCBD44-820C-4E95-B5DF-1D35A41336B2}" destId="{48F9D348-3DA1-4143-83E6-6308FD605F62}" srcOrd="0" destOrd="0" presId="urn:microsoft.com/office/officeart/2005/8/layout/vList5"/>
    <dgm:cxn modelId="{5D2AE564-D8D2-494A-A7FD-111C5D5B9E3B}" type="presParOf" srcId="{48F9D348-3DA1-4143-83E6-6308FD605F62}" destId="{59E8FE9A-7609-43A2-BB43-6083D5ED9BE8}" srcOrd="0"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3057815-5C6D-44B6-9524-6C492F4D2D97}"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US"/>
        </a:p>
      </dgm:t>
    </dgm:pt>
    <dgm:pt modelId="{4FC78BFD-F144-4870-AE3B-655AB5C2730D}">
      <dgm:prSet/>
      <dgm:spPr/>
      <dgm:t>
        <a:bodyPr/>
        <a:lstStyle/>
        <a:p>
          <a:pPr rtl="0"/>
          <a:r>
            <a:rPr lang="en-US"/>
            <a:t>Strengthen career pathways </a:t>
          </a:r>
        </a:p>
      </dgm:t>
    </dgm:pt>
    <dgm:pt modelId="{C563ADE4-532E-4AB3-8CB9-80602CA6FBD3}" type="parTrans" cxnId="{C4555C4F-E2E7-493A-89DE-DE3F5E592259}">
      <dgm:prSet/>
      <dgm:spPr/>
      <dgm:t>
        <a:bodyPr/>
        <a:lstStyle/>
        <a:p>
          <a:endParaRPr lang="en-US"/>
        </a:p>
      </dgm:t>
    </dgm:pt>
    <dgm:pt modelId="{34BD88E6-BADA-478C-A32F-8810A6073EC1}" type="sibTrans" cxnId="{C4555C4F-E2E7-493A-89DE-DE3F5E592259}">
      <dgm:prSet/>
      <dgm:spPr/>
      <dgm:t>
        <a:bodyPr/>
        <a:lstStyle/>
        <a:p>
          <a:endParaRPr lang="en-US"/>
        </a:p>
      </dgm:t>
    </dgm:pt>
    <dgm:pt modelId="{A785E3F5-23FC-461B-BE7C-26BF2523F08C}">
      <dgm:prSet/>
      <dgm:spPr/>
      <dgm:t>
        <a:bodyPr/>
        <a:lstStyle/>
        <a:p>
          <a:pPr rtl="0"/>
          <a:r>
            <a:rPr lang="en-US"/>
            <a:t>Create housing near jobs and transit</a:t>
          </a:r>
        </a:p>
      </dgm:t>
    </dgm:pt>
    <dgm:pt modelId="{AFCC3A63-9B81-493B-8BCE-8D3E7AA6561E}" type="parTrans" cxnId="{05F933B6-0CEC-4C33-8DB2-1ADC06F42E8A}">
      <dgm:prSet/>
      <dgm:spPr/>
      <dgm:t>
        <a:bodyPr/>
        <a:lstStyle/>
        <a:p>
          <a:endParaRPr lang="en-US"/>
        </a:p>
      </dgm:t>
    </dgm:pt>
    <dgm:pt modelId="{DE4AEE31-BCDB-4964-A954-AFB9D921B82D}" type="sibTrans" cxnId="{05F933B6-0CEC-4C33-8DB2-1ADC06F42E8A}">
      <dgm:prSet/>
      <dgm:spPr/>
      <dgm:t>
        <a:bodyPr/>
        <a:lstStyle/>
        <a:p>
          <a:endParaRPr lang="en-US"/>
        </a:p>
      </dgm:t>
    </dgm:pt>
    <dgm:pt modelId="{0EA65688-F5E4-4887-A889-28606EE5E31F}">
      <dgm:prSet/>
      <dgm:spPr/>
      <dgm:t>
        <a:bodyPr/>
        <a:lstStyle/>
        <a:p>
          <a:pPr rtl="0"/>
          <a:r>
            <a:rPr lang="en-US"/>
            <a:t>Improve access to public transit</a:t>
          </a:r>
        </a:p>
      </dgm:t>
    </dgm:pt>
    <dgm:pt modelId="{F70EBF73-488A-483A-98F5-903EBA57771F}" type="parTrans" cxnId="{14DE3F83-DB45-4E2F-83D3-C336E3DCA0EC}">
      <dgm:prSet/>
      <dgm:spPr/>
      <dgm:t>
        <a:bodyPr/>
        <a:lstStyle/>
        <a:p>
          <a:endParaRPr lang="en-US"/>
        </a:p>
      </dgm:t>
    </dgm:pt>
    <dgm:pt modelId="{DAA19611-DD01-4A6A-9A61-8E0ED0376229}" type="sibTrans" cxnId="{14DE3F83-DB45-4E2F-83D3-C336E3DCA0EC}">
      <dgm:prSet/>
      <dgm:spPr/>
      <dgm:t>
        <a:bodyPr/>
        <a:lstStyle/>
        <a:p>
          <a:endParaRPr lang="en-US"/>
        </a:p>
      </dgm:t>
    </dgm:pt>
    <dgm:pt modelId="{C0026D68-A0C9-482B-9831-29227CB6B2B1}">
      <dgm:prSet/>
      <dgm:spPr/>
      <dgm:t>
        <a:bodyPr/>
        <a:lstStyle/>
        <a:p>
          <a:pPr rtl="0"/>
          <a:r>
            <a:rPr lang="en-US"/>
            <a:t>Emphasize equity in data collection and public engagement</a:t>
          </a:r>
        </a:p>
      </dgm:t>
    </dgm:pt>
    <dgm:pt modelId="{A06CFB0D-ED17-4E26-9E04-06C3754DBCFC}" type="parTrans" cxnId="{898FF28A-C001-4EB9-AB4C-D17310899E45}">
      <dgm:prSet/>
      <dgm:spPr/>
      <dgm:t>
        <a:bodyPr/>
        <a:lstStyle/>
        <a:p>
          <a:endParaRPr lang="en-US"/>
        </a:p>
      </dgm:t>
    </dgm:pt>
    <dgm:pt modelId="{5351FBB9-8B35-42A0-839F-542CBCFAA01B}" type="sibTrans" cxnId="{898FF28A-C001-4EB9-AB4C-D17310899E45}">
      <dgm:prSet/>
      <dgm:spPr/>
      <dgm:t>
        <a:bodyPr/>
        <a:lstStyle/>
        <a:p>
          <a:endParaRPr lang="en-US"/>
        </a:p>
      </dgm:t>
    </dgm:pt>
    <dgm:pt modelId="{B37F0213-74F5-43FD-BA2B-6C076BD68F63}" type="pres">
      <dgm:prSet presAssocID="{E3057815-5C6D-44B6-9524-6C492F4D2D97}" presName="linear" presStyleCnt="0">
        <dgm:presLayoutVars>
          <dgm:animLvl val="lvl"/>
          <dgm:resizeHandles val="exact"/>
        </dgm:presLayoutVars>
      </dgm:prSet>
      <dgm:spPr/>
      <dgm:t>
        <a:bodyPr/>
        <a:lstStyle/>
        <a:p>
          <a:endParaRPr lang="en-US"/>
        </a:p>
      </dgm:t>
    </dgm:pt>
    <dgm:pt modelId="{131FDE28-ABBF-4F52-895B-A3DAE57F3BE4}" type="pres">
      <dgm:prSet presAssocID="{4FC78BFD-F144-4870-AE3B-655AB5C2730D}" presName="parentText" presStyleLbl="node1" presStyleIdx="0" presStyleCnt="4">
        <dgm:presLayoutVars>
          <dgm:chMax val="0"/>
          <dgm:bulletEnabled val="1"/>
        </dgm:presLayoutVars>
      </dgm:prSet>
      <dgm:spPr/>
      <dgm:t>
        <a:bodyPr/>
        <a:lstStyle/>
        <a:p>
          <a:endParaRPr lang="en-US"/>
        </a:p>
      </dgm:t>
    </dgm:pt>
    <dgm:pt modelId="{3EDD1E92-91C7-48D8-8742-D05C2A7A110F}" type="pres">
      <dgm:prSet presAssocID="{34BD88E6-BADA-478C-A32F-8810A6073EC1}" presName="spacer" presStyleCnt="0"/>
      <dgm:spPr/>
    </dgm:pt>
    <dgm:pt modelId="{2A045D4D-6A52-4B80-BC0E-44292F026D41}" type="pres">
      <dgm:prSet presAssocID="{A785E3F5-23FC-461B-BE7C-26BF2523F08C}" presName="parentText" presStyleLbl="node1" presStyleIdx="1" presStyleCnt="4">
        <dgm:presLayoutVars>
          <dgm:chMax val="0"/>
          <dgm:bulletEnabled val="1"/>
        </dgm:presLayoutVars>
      </dgm:prSet>
      <dgm:spPr/>
      <dgm:t>
        <a:bodyPr/>
        <a:lstStyle/>
        <a:p>
          <a:endParaRPr lang="en-US"/>
        </a:p>
      </dgm:t>
    </dgm:pt>
    <dgm:pt modelId="{E197548C-80C0-4041-9DD4-58AA7E891281}" type="pres">
      <dgm:prSet presAssocID="{DE4AEE31-BCDB-4964-A954-AFB9D921B82D}" presName="spacer" presStyleCnt="0"/>
      <dgm:spPr/>
    </dgm:pt>
    <dgm:pt modelId="{06DD6BB5-04AA-478E-8296-D9B29E4A7985}" type="pres">
      <dgm:prSet presAssocID="{0EA65688-F5E4-4887-A889-28606EE5E31F}" presName="parentText" presStyleLbl="node1" presStyleIdx="2" presStyleCnt="4">
        <dgm:presLayoutVars>
          <dgm:chMax val="0"/>
          <dgm:bulletEnabled val="1"/>
        </dgm:presLayoutVars>
      </dgm:prSet>
      <dgm:spPr/>
      <dgm:t>
        <a:bodyPr/>
        <a:lstStyle/>
        <a:p>
          <a:endParaRPr lang="en-US"/>
        </a:p>
      </dgm:t>
    </dgm:pt>
    <dgm:pt modelId="{6B5679EA-A7F3-4DCD-A5C3-BB7A924A5FBC}" type="pres">
      <dgm:prSet presAssocID="{DAA19611-DD01-4A6A-9A61-8E0ED0376229}" presName="spacer" presStyleCnt="0"/>
      <dgm:spPr/>
    </dgm:pt>
    <dgm:pt modelId="{9DAF2829-D84C-4D63-9560-21FE33919848}" type="pres">
      <dgm:prSet presAssocID="{C0026D68-A0C9-482B-9831-29227CB6B2B1}" presName="parentText" presStyleLbl="node1" presStyleIdx="3" presStyleCnt="4">
        <dgm:presLayoutVars>
          <dgm:chMax val="0"/>
          <dgm:bulletEnabled val="1"/>
        </dgm:presLayoutVars>
      </dgm:prSet>
      <dgm:spPr/>
      <dgm:t>
        <a:bodyPr/>
        <a:lstStyle/>
        <a:p>
          <a:endParaRPr lang="en-US"/>
        </a:p>
      </dgm:t>
    </dgm:pt>
  </dgm:ptLst>
  <dgm:cxnLst>
    <dgm:cxn modelId="{7D3EB0A5-B5BC-45E0-8B3C-01541EBADBE3}" type="presOf" srcId="{0EA65688-F5E4-4887-A889-28606EE5E31F}" destId="{06DD6BB5-04AA-478E-8296-D9B29E4A7985}" srcOrd="0" destOrd="0" presId="urn:microsoft.com/office/officeart/2005/8/layout/vList2"/>
    <dgm:cxn modelId="{047765B2-6A82-4C51-A2D4-2DFC3E02C42E}" type="presOf" srcId="{4FC78BFD-F144-4870-AE3B-655AB5C2730D}" destId="{131FDE28-ABBF-4F52-895B-A3DAE57F3BE4}" srcOrd="0" destOrd="0" presId="urn:microsoft.com/office/officeart/2005/8/layout/vList2"/>
    <dgm:cxn modelId="{95B1D895-E0D8-4DAD-88D1-78252770B096}" type="presOf" srcId="{E3057815-5C6D-44B6-9524-6C492F4D2D97}" destId="{B37F0213-74F5-43FD-BA2B-6C076BD68F63}" srcOrd="0" destOrd="0" presId="urn:microsoft.com/office/officeart/2005/8/layout/vList2"/>
    <dgm:cxn modelId="{C4555C4F-E2E7-493A-89DE-DE3F5E592259}" srcId="{E3057815-5C6D-44B6-9524-6C492F4D2D97}" destId="{4FC78BFD-F144-4870-AE3B-655AB5C2730D}" srcOrd="0" destOrd="0" parTransId="{C563ADE4-532E-4AB3-8CB9-80602CA6FBD3}" sibTransId="{34BD88E6-BADA-478C-A32F-8810A6073EC1}"/>
    <dgm:cxn modelId="{05F933B6-0CEC-4C33-8DB2-1ADC06F42E8A}" srcId="{E3057815-5C6D-44B6-9524-6C492F4D2D97}" destId="{A785E3F5-23FC-461B-BE7C-26BF2523F08C}" srcOrd="1" destOrd="0" parTransId="{AFCC3A63-9B81-493B-8BCE-8D3E7AA6561E}" sibTransId="{DE4AEE31-BCDB-4964-A954-AFB9D921B82D}"/>
    <dgm:cxn modelId="{898FF28A-C001-4EB9-AB4C-D17310899E45}" srcId="{E3057815-5C6D-44B6-9524-6C492F4D2D97}" destId="{C0026D68-A0C9-482B-9831-29227CB6B2B1}" srcOrd="3" destOrd="0" parTransId="{A06CFB0D-ED17-4E26-9E04-06C3754DBCFC}" sibTransId="{5351FBB9-8B35-42A0-839F-542CBCFAA01B}"/>
    <dgm:cxn modelId="{14DE3F83-DB45-4E2F-83D3-C336E3DCA0EC}" srcId="{E3057815-5C6D-44B6-9524-6C492F4D2D97}" destId="{0EA65688-F5E4-4887-A889-28606EE5E31F}" srcOrd="2" destOrd="0" parTransId="{F70EBF73-488A-483A-98F5-903EBA57771F}" sibTransId="{DAA19611-DD01-4A6A-9A61-8E0ED0376229}"/>
    <dgm:cxn modelId="{1DBEFBD6-88FC-4D81-B5E6-86EE7C9B08F9}" type="presOf" srcId="{C0026D68-A0C9-482B-9831-29227CB6B2B1}" destId="{9DAF2829-D84C-4D63-9560-21FE33919848}" srcOrd="0" destOrd="0" presId="urn:microsoft.com/office/officeart/2005/8/layout/vList2"/>
    <dgm:cxn modelId="{EFF7C025-713D-417F-AC93-1A1331C3F52F}" type="presOf" srcId="{A785E3F5-23FC-461B-BE7C-26BF2523F08C}" destId="{2A045D4D-6A52-4B80-BC0E-44292F026D41}" srcOrd="0" destOrd="0" presId="urn:microsoft.com/office/officeart/2005/8/layout/vList2"/>
    <dgm:cxn modelId="{B4180B77-B69B-4415-9D05-D3B6482C7901}" type="presParOf" srcId="{B37F0213-74F5-43FD-BA2B-6C076BD68F63}" destId="{131FDE28-ABBF-4F52-895B-A3DAE57F3BE4}" srcOrd="0" destOrd="0" presId="urn:microsoft.com/office/officeart/2005/8/layout/vList2"/>
    <dgm:cxn modelId="{843BED45-2FF9-436C-AC89-0C15D3B17B2E}" type="presParOf" srcId="{B37F0213-74F5-43FD-BA2B-6C076BD68F63}" destId="{3EDD1E92-91C7-48D8-8742-D05C2A7A110F}" srcOrd="1" destOrd="0" presId="urn:microsoft.com/office/officeart/2005/8/layout/vList2"/>
    <dgm:cxn modelId="{9961B319-04DE-477D-A699-478B89F559C8}" type="presParOf" srcId="{B37F0213-74F5-43FD-BA2B-6C076BD68F63}" destId="{2A045D4D-6A52-4B80-BC0E-44292F026D41}" srcOrd="2" destOrd="0" presId="urn:microsoft.com/office/officeart/2005/8/layout/vList2"/>
    <dgm:cxn modelId="{AE1C611C-BA6E-43D8-81FE-DA29423645CB}" type="presParOf" srcId="{B37F0213-74F5-43FD-BA2B-6C076BD68F63}" destId="{E197548C-80C0-4041-9DD4-58AA7E891281}" srcOrd="3" destOrd="0" presId="urn:microsoft.com/office/officeart/2005/8/layout/vList2"/>
    <dgm:cxn modelId="{5F57B27D-A963-45DC-B2AE-7CC0370235E9}" type="presParOf" srcId="{B37F0213-74F5-43FD-BA2B-6C076BD68F63}" destId="{06DD6BB5-04AA-478E-8296-D9B29E4A7985}" srcOrd="4" destOrd="0" presId="urn:microsoft.com/office/officeart/2005/8/layout/vList2"/>
    <dgm:cxn modelId="{AF98CE86-062E-4C5C-AC88-6FA79BA52E8C}" type="presParOf" srcId="{B37F0213-74F5-43FD-BA2B-6C076BD68F63}" destId="{6B5679EA-A7F3-4DCD-A5C3-BB7A924A5FBC}" srcOrd="5" destOrd="0" presId="urn:microsoft.com/office/officeart/2005/8/layout/vList2"/>
    <dgm:cxn modelId="{B72BA4EA-5852-41A3-883C-680A93A1E553}" type="presParOf" srcId="{B37F0213-74F5-43FD-BA2B-6C076BD68F63}" destId="{9DAF2829-D84C-4D63-9560-21FE33919848}" srcOrd="6"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31D0F07-E25F-4D2E-B390-86D11446571C}" type="doc">
      <dgm:prSet loTypeId="urn:microsoft.com/office/officeart/2005/8/layout/vList5" loCatId="list" qsTypeId="urn:microsoft.com/office/officeart/2005/8/quickstyle/simple1" qsCatId="simple" csTypeId="urn:microsoft.com/office/officeart/2005/8/colors/colorful5" csCatId="colorful"/>
      <dgm:spPr/>
      <dgm:t>
        <a:bodyPr/>
        <a:lstStyle/>
        <a:p>
          <a:endParaRPr lang="en-US"/>
        </a:p>
      </dgm:t>
    </dgm:pt>
    <dgm:pt modelId="{04FC4BF3-723C-4559-9594-C337E027C326}">
      <dgm:prSet/>
      <dgm:spPr/>
      <dgm:t>
        <a:bodyPr/>
        <a:lstStyle/>
        <a:p>
          <a:pPr rtl="0"/>
          <a:r>
            <a:rPr lang="en-US" b="1"/>
            <a:t>Equitable</a:t>
          </a:r>
          <a:endParaRPr lang="en-US"/>
        </a:p>
      </dgm:t>
    </dgm:pt>
    <dgm:pt modelId="{CCD83B68-68AD-49E5-9F85-47B4917E87C8}" type="parTrans" cxnId="{24166FC8-841B-404A-972A-695775A1C92F}">
      <dgm:prSet/>
      <dgm:spPr/>
      <dgm:t>
        <a:bodyPr/>
        <a:lstStyle/>
        <a:p>
          <a:endParaRPr lang="en-US"/>
        </a:p>
      </dgm:t>
    </dgm:pt>
    <dgm:pt modelId="{3E3453C9-0300-43D0-AF28-729D223BA1FD}" type="sibTrans" cxnId="{24166FC8-841B-404A-972A-695775A1C92F}">
      <dgm:prSet/>
      <dgm:spPr/>
      <dgm:t>
        <a:bodyPr/>
        <a:lstStyle/>
        <a:p>
          <a:endParaRPr lang="en-US"/>
        </a:p>
      </dgm:t>
    </dgm:pt>
    <dgm:pt modelId="{86DF1C08-6BF0-4993-AD04-3664D24B990C}">
      <dgm:prSet/>
      <dgm:spPr/>
      <dgm:t>
        <a:bodyPr/>
        <a:lstStyle/>
        <a:p>
          <a:pPr rtl="0"/>
          <a:r>
            <a:rPr lang="en-US" b="1"/>
            <a:t>Sustainable</a:t>
          </a:r>
          <a:endParaRPr lang="en-US"/>
        </a:p>
      </dgm:t>
    </dgm:pt>
    <dgm:pt modelId="{8088104E-FA17-4555-AB9E-92974CB2B1FF}" type="parTrans" cxnId="{1F5E6752-2EBE-4018-B14D-9FBE08CAA3F0}">
      <dgm:prSet/>
      <dgm:spPr/>
      <dgm:t>
        <a:bodyPr/>
        <a:lstStyle/>
        <a:p>
          <a:endParaRPr lang="en-US"/>
        </a:p>
      </dgm:t>
    </dgm:pt>
    <dgm:pt modelId="{25853D89-2C63-4CCD-AC29-E129F555BD99}" type="sibTrans" cxnId="{1F5E6752-2EBE-4018-B14D-9FBE08CAA3F0}">
      <dgm:prSet/>
      <dgm:spPr/>
      <dgm:t>
        <a:bodyPr/>
        <a:lstStyle/>
        <a:p>
          <a:endParaRPr lang="en-US"/>
        </a:p>
      </dgm:t>
    </dgm:pt>
    <dgm:pt modelId="{675373C2-7B1F-4FE6-87C9-41D0AC329765}">
      <dgm:prSet/>
      <dgm:spPr/>
      <dgm:t>
        <a:bodyPr/>
        <a:lstStyle/>
        <a:p>
          <a:pPr rtl="0"/>
          <a:r>
            <a:rPr lang="en-US" b="1"/>
            <a:t>Economically productive</a:t>
          </a:r>
          <a:r>
            <a:rPr lang="en-US"/>
            <a:t> </a:t>
          </a:r>
        </a:p>
      </dgm:t>
    </dgm:pt>
    <dgm:pt modelId="{59BA5858-2A43-4091-83D2-FB61D289D2E5}" type="parTrans" cxnId="{151B7315-21FF-404C-A9E9-FF70303B64D8}">
      <dgm:prSet/>
      <dgm:spPr/>
      <dgm:t>
        <a:bodyPr/>
        <a:lstStyle/>
        <a:p>
          <a:endParaRPr lang="en-US"/>
        </a:p>
      </dgm:t>
    </dgm:pt>
    <dgm:pt modelId="{19C8D5DB-800A-431C-8A4A-FBD4BD59FE47}" type="sibTrans" cxnId="{151B7315-21FF-404C-A9E9-FF70303B64D8}">
      <dgm:prSet/>
      <dgm:spPr/>
      <dgm:t>
        <a:bodyPr/>
        <a:lstStyle/>
        <a:p>
          <a:endParaRPr lang="en-US"/>
        </a:p>
      </dgm:t>
    </dgm:pt>
    <dgm:pt modelId="{869B8BE3-4E63-45B6-9E2E-E359A2D4C95D}">
      <dgm:prSet/>
      <dgm:spPr/>
      <dgm:t>
        <a:bodyPr/>
        <a:lstStyle/>
        <a:p>
          <a:pPr rtl="0"/>
          <a:r>
            <a:rPr lang="en-US" b="1"/>
            <a:t>Affordable</a:t>
          </a:r>
          <a:endParaRPr lang="en-US"/>
        </a:p>
      </dgm:t>
    </dgm:pt>
    <dgm:pt modelId="{CEF26E6C-AAD4-48FC-AAD3-5F6D4844D5D8}" type="parTrans" cxnId="{D5CA3442-533F-4497-ABAD-32A1D314C69D}">
      <dgm:prSet/>
      <dgm:spPr/>
      <dgm:t>
        <a:bodyPr/>
        <a:lstStyle/>
        <a:p>
          <a:endParaRPr lang="en-US"/>
        </a:p>
      </dgm:t>
    </dgm:pt>
    <dgm:pt modelId="{342796EE-38D3-43BE-BA25-1C275B7B35D4}" type="sibTrans" cxnId="{D5CA3442-533F-4497-ABAD-32A1D314C69D}">
      <dgm:prSet/>
      <dgm:spPr/>
      <dgm:t>
        <a:bodyPr/>
        <a:lstStyle/>
        <a:p>
          <a:endParaRPr lang="en-US"/>
        </a:p>
      </dgm:t>
    </dgm:pt>
    <dgm:pt modelId="{EAF1E40E-1B38-448E-A659-0841372376DC}" type="pres">
      <dgm:prSet presAssocID="{B31D0F07-E25F-4D2E-B390-86D11446571C}" presName="Name0" presStyleCnt="0">
        <dgm:presLayoutVars>
          <dgm:dir/>
          <dgm:animLvl val="lvl"/>
          <dgm:resizeHandles val="exact"/>
        </dgm:presLayoutVars>
      </dgm:prSet>
      <dgm:spPr/>
      <dgm:t>
        <a:bodyPr/>
        <a:lstStyle/>
        <a:p>
          <a:endParaRPr lang="en-US"/>
        </a:p>
      </dgm:t>
    </dgm:pt>
    <dgm:pt modelId="{86C3D817-9E0B-4C38-9CD9-5FD754C08E52}" type="pres">
      <dgm:prSet presAssocID="{04FC4BF3-723C-4559-9594-C337E027C326}" presName="linNode" presStyleCnt="0"/>
      <dgm:spPr/>
    </dgm:pt>
    <dgm:pt modelId="{1DA12CA4-1350-4F54-89D1-A0B9FFA49442}" type="pres">
      <dgm:prSet presAssocID="{04FC4BF3-723C-4559-9594-C337E027C326}" presName="parentText" presStyleLbl="node1" presStyleIdx="0" presStyleCnt="4">
        <dgm:presLayoutVars>
          <dgm:chMax val="1"/>
          <dgm:bulletEnabled val="1"/>
        </dgm:presLayoutVars>
      </dgm:prSet>
      <dgm:spPr/>
      <dgm:t>
        <a:bodyPr/>
        <a:lstStyle/>
        <a:p>
          <a:endParaRPr lang="en-US"/>
        </a:p>
      </dgm:t>
    </dgm:pt>
    <dgm:pt modelId="{6A89E1F0-A373-451A-A168-5A8760698314}" type="pres">
      <dgm:prSet presAssocID="{3E3453C9-0300-43D0-AF28-729D223BA1FD}" presName="sp" presStyleCnt="0"/>
      <dgm:spPr/>
    </dgm:pt>
    <dgm:pt modelId="{3AFAE8D4-D21F-4D6D-9CF2-F2ABCA3C62A7}" type="pres">
      <dgm:prSet presAssocID="{86DF1C08-6BF0-4993-AD04-3664D24B990C}" presName="linNode" presStyleCnt="0"/>
      <dgm:spPr/>
    </dgm:pt>
    <dgm:pt modelId="{5162EB6A-CFD5-4148-A90A-F5E8B1419625}" type="pres">
      <dgm:prSet presAssocID="{86DF1C08-6BF0-4993-AD04-3664D24B990C}" presName="parentText" presStyleLbl="node1" presStyleIdx="1" presStyleCnt="4">
        <dgm:presLayoutVars>
          <dgm:chMax val="1"/>
          <dgm:bulletEnabled val="1"/>
        </dgm:presLayoutVars>
      </dgm:prSet>
      <dgm:spPr/>
      <dgm:t>
        <a:bodyPr/>
        <a:lstStyle/>
        <a:p>
          <a:endParaRPr lang="en-US"/>
        </a:p>
      </dgm:t>
    </dgm:pt>
    <dgm:pt modelId="{16622C24-8541-4EFA-BA82-39E3A11168E2}" type="pres">
      <dgm:prSet presAssocID="{25853D89-2C63-4CCD-AC29-E129F555BD99}" presName="sp" presStyleCnt="0"/>
      <dgm:spPr/>
    </dgm:pt>
    <dgm:pt modelId="{7B9AD49D-699D-471D-8BDE-E6D8A662DFB4}" type="pres">
      <dgm:prSet presAssocID="{675373C2-7B1F-4FE6-87C9-41D0AC329765}" presName="linNode" presStyleCnt="0"/>
      <dgm:spPr/>
    </dgm:pt>
    <dgm:pt modelId="{595A4E1C-1CAE-429B-B0E3-ADD8F6890F62}" type="pres">
      <dgm:prSet presAssocID="{675373C2-7B1F-4FE6-87C9-41D0AC329765}" presName="parentText" presStyleLbl="node1" presStyleIdx="2" presStyleCnt="4">
        <dgm:presLayoutVars>
          <dgm:chMax val="1"/>
          <dgm:bulletEnabled val="1"/>
        </dgm:presLayoutVars>
      </dgm:prSet>
      <dgm:spPr/>
      <dgm:t>
        <a:bodyPr/>
        <a:lstStyle/>
        <a:p>
          <a:endParaRPr lang="en-US"/>
        </a:p>
      </dgm:t>
    </dgm:pt>
    <dgm:pt modelId="{FE6FD940-A14A-4CF5-BAB2-B5765164CE6B}" type="pres">
      <dgm:prSet presAssocID="{19C8D5DB-800A-431C-8A4A-FBD4BD59FE47}" presName="sp" presStyleCnt="0"/>
      <dgm:spPr/>
    </dgm:pt>
    <dgm:pt modelId="{9AF968BA-1BB1-4CB6-8471-6A0543C42A62}" type="pres">
      <dgm:prSet presAssocID="{869B8BE3-4E63-45B6-9E2E-E359A2D4C95D}" presName="linNode" presStyleCnt="0"/>
      <dgm:spPr/>
    </dgm:pt>
    <dgm:pt modelId="{BB571C94-521D-4DB9-B71D-E905DB3764DC}" type="pres">
      <dgm:prSet presAssocID="{869B8BE3-4E63-45B6-9E2E-E359A2D4C95D}" presName="parentText" presStyleLbl="node1" presStyleIdx="3" presStyleCnt="4">
        <dgm:presLayoutVars>
          <dgm:chMax val="1"/>
          <dgm:bulletEnabled val="1"/>
        </dgm:presLayoutVars>
      </dgm:prSet>
      <dgm:spPr/>
      <dgm:t>
        <a:bodyPr/>
        <a:lstStyle/>
        <a:p>
          <a:endParaRPr lang="en-US"/>
        </a:p>
      </dgm:t>
    </dgm:pt>
  </dgm:ptLst>
  <dgm:cxnLst>
    <dgm:cxn modelId="{1F5E6752-2EBE-4018-B14D-9FBE08CAA3F0}" srcId="{B31D0F07-E25F-4D2E-B390-86D11446571C}" destId="{86DF1C08-6BF0-4993-AD04-3664D24B990C}" srcOrd="1" destOrd="0" parTransId="{8088104E-FA17-4555-AB9E-92974CB2B1FF}" sibTransId="{25853D89-2C63-4CCD-AC29-E129F555BD99}"/>
    <dgm:cxn modelId="{D5CA3442-533F-4497-ABAD-32A1D314C69D}" srcId="{B31D0F07-E25F-4D2E-B390-86D11446571C}" destId="{869B8BE3-4E63-45B6-9E2E-E359A2D4C95D}" srcOrd="3" destOrd="0" parTransId="{CEF26E6C-AAD4-48FC-AAD3-5F6D4844D5D8}" sibTransId="{342796EE-38D3-43BE-BA25-1C275B7B35D4}"/>
    <dgm:cxn modelId="{DD9AFAD4-B99B-45DA-88EF-B9BA52A1A75E}" type="presOf" srcId="{04FC4BF3-723C-4559-9594-C337E027C326}" destId="{1DA12CA4-1350-4F54-89D1-A0B9FFA49442}" srcOrd="0" destOrd="0" presId="urn:microsoft.com/office/officeart/2005/8/layout/vList5"/>
    <dgm:cxn modelId="{50E90226-647E-4B6B-8E6A-822F48B3F8DF}" type="presOf" srcId="{86DF1C08-6BF0-4993-AD04-3664D24B990C}" destId="{5162EB6A-CFD5-4148-A90A-F5E8B1419625}" srcOrd="0" destOrd="0" presId="urn:microsoft.com/office/officeart/2005/8/layout/vList5"/>
    <dgm:cxn modelId="{D6097CBE-3F50-43BC-B6B1-4E8B7A8E07DB}" type="presOf" srcId="{869B8BE3-4E63-45B6-9E2E-E359A2D4C95D}" destId="{BB571C94-521D-4DB9-B71D-E905DB3764DC}" srcOrd="0" destOrd="0" presId="urn:microsoft.com/office/officeart/2005/8/layout/vList5"/>
    <dgm:cxn modelId="{151B7315-21FF-404C-A9E9-FF70303B64D8}" srcId="{B31D0F07-E25F-4D2E-B390-86D11446571C}" destId="{675373C2-7B1F-4FE6-87C9-41D0AC329765}" srcOrd="2" destOrd="0" parTransId="{59BA5858-2A43-4091-83D2-FB61D289D2E5}" sibTransId="{19C8D5DB-800A-431C-8A4A-FBD4BD59FE47}"/>
    <dgm:cxn modelId="{FB960015-4065-4486-9A8A-5FDE2B5189E0}" type="presOf" srcId="{B31D0F07-E25F-4D2E-B390-86D11446571C}" destId="{EAF1E40E-1B38-448E-A659-0841372376DC}" srcOrd="0" destOrd="0" presId="urn:microsoft.com/office/officeart/2005/8/layout/vList5"/>
    <dgm:cxn modelId="{24166FC8-841B-404A-972A-695775A1C92F}" srcId="{B31D0F07-E25F-4D2E-B390-86D11446571C}" destId="{04FC4BF3-723C-4559-9594-C337E027C326}" srcOrd="0" destOrd="0" parTransId="{CCD83B68-68AD-49E5-9F85-47B4917E87C8}" sibTransId="{3E3453C9-0300-43D0-AF28-729D223BA1FD}"/>
    <dgm:cxn modelId="{A88DDF10-EDD9-4D13-AB13-C6F691761C9C}" type="presOf" srcId="{675373C2-7B1F-4FE6-87C9-41D0AC329765}" destId="{595A4E1C-1CAE-429B-B0E3-ADD8F6890F62}" srcOrd="0" destOrd="0" presId="urn:microsoft.com/office/officeart/2005/8/layout/vList5"/>
    <dgm:cxn modelId="{EFCACE15-6F75-4DC0-B0D0-A367328FF65A}" type="presParOf" srcId="{EAF1E40E-1B38-448E-A659-0841372376DC}" destId="{86C3D817-9E0B-4C38-9CD9-5FD754C08E52}" srcOrd="0" destOrd="0" presId="urn:microsoft.com/office/officeart/2005/8/layout/vList5"/>
    <dgm:cxn modelId="{F0D75AC5-3AE1-4F52-9B35-4D01B2A6CB1C}" type="presParOf" srcId="{86C3D817-9E0B-4C38-9CD9-5FD754C08E52}" destId="{1DA12CA4-1350-4F54-89D1-A0B9FFA49442}" srcOrd="0" destOrd="0" presId="urn:microsoft.com/office/officeart/2005/8/layout/vList5"/>
    <dgm:cxn modelId="{23A3B68B-83DE-4E8D-8F39-33F6E589AF8F}" type="presParOf" srcId="{EAF1E40E-1B38-448E-A659-0841372376DC}" destId="{6A89E1F0-A373-451A-A168-5A8760698314}" srcOrd="1" destOrd="0" presId="urn:microsoft.com/office/officeart/2005/8/layout/vList5"/>
    <dgm:cxn modelId="{52498478-7F23-4192-BECF-6D2CA7B3C152}" type="presParOf" srcId="{EAF1E40E-1B38-448E-A659-0841372376DC}" destId="{3AFAE8D4-D21F-4D6D-9CF2-F2ABCA3C62A7}" srcOrd="2" destOrd="0" presId="urn:microsoft.com/office/officeart/2005/8/layout/vList5"/>
    <dgm:cxn modelId="{00FC50E7-729C-4467-A57E-FDF5DC40EF63}" type="presParOf" srcId="{3AFAE8D4-D21F-4D6D-9CF2-F2ABCA3C62A7}" destId="{5162EB6A-CFD5-4148-A90A-F5E8B1419625}" srcOrd="0" destOrd="0" presId="urn:microsoft.com/office/officeart/2005/8/layout/vList5"/>
    <dgm:cxn modelId="{DBBD93B5-E189-4532-AC2E-1EF4B83AE5B3}" type="presParOf" srcId="{EAF1E40E-1B38-448E-A659-0841372376DC}" destId="{16622C24-8541-4EFA-BA82-39E3A11168E2}" srcOrd="3" destOrd="0" presId="urn:microsoft.com/office/officeart/2005/8/layout/vList5"/>
    <dgm:cxn modelId="{67345D23-3286-49C6-A915-46736D5DB158}" type="presParOf" srcId="{EAF1E40E-1B38-448E-A659-0841372376DC}" destId="{7B9AD49D-699D-471D-8BDE-E6D8A662DFB4}" srcOrd="4" destOrd="0" presId="urn:microsoft.com/office/officeart/2005/8/layout/vList5"/>
    <dgm:cxn modelId="{C6139EB4-D4E8-476F-A253-BED3B6D817D8}" type="presParOf" srcId="{7B9AD49D-699D-471D-8BDE-E6D8A662DFB4}" destId="{595A4E1C-1CAE-429B-B0E3-ADD8F6890F62}" srcOrd="0" destOrd="0" presId="urn:microsoft.com/office/officeart/2005/8/layout/vList5"/>
    <dgm:cxn modelId="{AEA7EF19-F17D-4027-907E-295E1C7F5BB7}" type="presParOf" srcId="{EAF1E40E-1B38-448E-A659-0841372376DC}" destId="{FE6FD940-A14A-4CF5-BAB2-B5765164CE6B}" srcOrd="5" destOrd="0" presId="urn:microsoft.com/office/officeart/2005/8/layout/vList5"/>
    <dgm:cxn modelId="{45E5BED5-21BA-4BAC-BE0D-C1550A202232}" type="presParOf" srcId="{EAF1E40E-1B38-448E-A659-0841372376DC}" destId="{9AF968BA-1BB1-4CB6-8471-6A0543C42A62}" srcOrd="6" destOrd="0" presId="urn:microsoft.com/office/officeart/2005/8/layout/vList5"/>
    <dgm:cxn modelId="{2B6DAD45-3AE4-42B5-82A7-6D1B70585359}" type="presParOf" srcId="{9AF968BA-1BB1-4CB6-8471-6A0543C42A62}" destId="{BB571C94-521D-4DB9-B71D-E905DB3764DC}" srcOrd="0"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17D75716-D155-412E-AD3F-6378BE894FB4}" type="doc">
      <dgm:prSet loTypeId="urn:microsoft.com/office/officeart/2005/8/layout/process4" loCatId="process" qsTypeId="urn:microsoft.com/office/officeart/2005/8/quickstyle/simple1" qsCatId="simple" csTypeId="urn:microsoft.com/office/officeart/2005/8/colors/accent1_2" csCatId="accent1"/>
      <dgm:spPr/>
      <dgm:t>
        <a:bodyPr/>
        <a:lstStyle/>
        <a:p>
          <a:endParaRPr lang="en-US"/>
        </a:p>
      </dgm:t>
    </dgm:pt>
    <dgm:pt modelId="{43A39A6C-485F-4D91-8555-F208C5CC123B}">
      <dgm:prSet/>
      <dgm:spPr/>
      <dgm:t>
        <a:bodyPr/>
        <a:lstStyle/>
        <a:p>
          <a:pPr rtl="0"/>
          <a:r>
            <a:rPr lang="en-US" dirty="0"/>
            <a:t>Investments in transportation improve accessibility</a:t>
          </a:r>
        </a:p>
      </dgm:t>
    </dgm:pt>
    <dgm:pt modelId="{B3860CFD-1ADC-44FC-95B3-A2120A54A5A6}" type="parTrans" cxnId="{B3DD3381-0DD6-4AC2-9DC2-C7FF38B500AA}">
      <dgm:prSet/>
      <dgm:spPr/>
      <dgm:t>
        <a:bodyPr/>
        <a:lstStyle/>
        <a:p>
          <a:endParaRPr lang="en-US"/>
        </a:p>
      </dgm:t>
    </dgm:pt>
    <dgm:pt modelId="{46D6D7BB-78A5-47A3-94EA-740CA0D39ECD}" type="sibTrans" cxnId="{B3DD3381-0DD6-4AC2-9DC2-C7FF38B500AA}">
      <dgm:prSet/>
      <dgm:spPr/>
      <dgm:t>
        <a:bodyPr/>
        <a:lstStyle/>
        <a:p>
          <a:endParaRPr lang="en-US"/>
        </a:p>
      </dgm:t>
    </dgm:pt>
    <dgm:pt modelId="{63C51B94-F261-4AD6-935D-F7AC56107158}">
      <dgm:prSet/>
      <dgm:spPr/>
      <dgm:t>
        <a:bodyPr/>
        <a:lstStyle/>
        <a:p>
          <a:pPr rtl="0"/>
          <a:r>
            <a:rPr lang="en-US" dirty="0"/>
            <a:t>Communities are renovated and redeveloped</a:t>
          </a:r>
        </a:p>
      </dgm:t>
    </dgm:pt>
    <dgm:pt modelId="{81788EC9-B8FD-46AB-A9A4-7AC95F005680}" type="parTrans" cxnId="{1C965733-C28C-4219-885D-8557A80A5479}">
      <dgm:prSet/>
      <dgm:spPr/>
      <dgm:t>
        <a:bodyPr/>
        <a:lstStyle/>
        <a:p>
          <a:endParaRPr lang="en-US"/>
        </a:p>
      </dgm:t>
    </dgm:pt>
    <dgm:pt modelId="{5D30F4E3-026C-45EB-BB5E-8843B0FC8343}" type="sibTrans" cxnId="{1C965733-C28C-4219-885D-8557A80A5479}">
      <dgm:prSet/>
      <dgm:spPr/>
      <dgm:t>
        <a:bodyPr/>
        <a:lstStyle/>
        <a:p>
          <a:endParaRPr lang="en-US"/>
        </a:p>
      </dgm:t>
    </dgm:pt>
    <dgm:pt modelId="{48C73B96-75FA-438A-A10F-07B3F08EFC0A}">
      <dgm:prSet/>
      <dgm:spPr/>
      <dgm:t>
        <a:bodyPr/>
        <a:lstStyle/>
        <a:p>
          <a:pPr rtl="0"/>
          <a:r>
            <a:rPr lang="en-US" dirty="0"/>
            <a:t>Property values increase</a:t>
          </a:r>
        </a:p>
      </dgm:t>
    </dgm:pt>
    <dgm:pt modelId="{0EF6710A-CEFA-40A9-BB36-1706F6711FB3}" type="parTrans" cxnId="{9ED725E8-B08B-40EF-8C8D-43669BCAFAAA}">
      <dgm:prSet/>
      <dgm:spPr/>
      <dgm:t>
        <a:bodyPr/>
        <a:lstStyle/>
        <a:p>
          <a:endParaRPr lang="en-US"/>
        </a:p>
      </dgm:t>
    </dgm:pt>
    <dgm:pt modelId="{F7A5D037-0198-40CA-BBB9-6F08CE37E7A2}" type="sibTrans" cxnId="{9ED725E8-B08B-40EF-8C8D-43669BCAFAAA}">
      <dgm:prSet/>
      <dgm:spPr/>
      <dgm:t>
        <a:bodyPr/>
        <a:lstStyle/>
        <a:p>
          <a:endParaRPr lang="en-US"/>
        </a:p>
      </dgm:t>
    </dgm:pt>
    <dgm:pt modelId="{3480A215-0D88-4DF7-AFC1-3FCD86BFC74E}">
      <dgm:prSet/>
      <dgm:spPr/>
      <dgm:t>
        <a:bodyPr/>
        <a:lstStyle/>
        <a:p>
          <a:pPr rtl="0"/>
          <a:r>
            <a:rPr lang="en-US" dirty="0"/>
            <a:t>Lower-income community members are priced out</a:t>
          </a:r>
        </a:p>
      </dgm:t>
    </dgm:pt>
    <dgm:pt modelId="{6B0F1682-426D-4EBA-8836-DE74B18F7338}" type="parTrans" cxnId="{22E4E207-BEF2-409E-AB1F-069E0641D3C0}">
      <dgm:prSet/>
      <dgm:spPr/>
      <dgm:t>
        <a:bodyPr/>
        <a:lstStyle/>
        <a:p>
          <a:endParaRPr lang="en-US"/>
        </a:p>
      </dgm:t>
    </dgm:pt>
    <dgm:pt modelId="{A22C19E8-5623-4352-A879-1942682A3995}" type="sibTrans" cxnId="{22E4E207-BEF2-409E-AB1F-069E0641D3C0}">
      <dgm:prSet/>
      <dgm:spPr/>
      <dgm:t>
        <a:bodyPr/>
        <a:lstStyle/>
        <a:p>
          <a:endParaRPr lang="en-US"/>
        </a:p>
      </dgm:t>
    </dgm:pt>
    <dgm:pt modelId="{44E36FFA-4480-4651-BB46-86A481D14EC4}" type="pres">
      <dgm:prSet presAssocID="{17D75716-D155-412E-AD3F-6378BE894FB4}" presName="Name0" presStyleCnt="0">
        <dgm:presLayoutVars>
          <dgm:dir/>
          <dgm:animLvl val="lvl"/>
          <dgm:resizeHandles val="exact"/>
        </dgm:presLayoutVars>
      </dgm:prSet>
      <dgm:spPr/>
      <dgm:t>
        <a:bodyPr/>
        <a:lstStyle/>
        <a:p>
          <a:endParaRPr lang="en-US"/>
        </a:p>
      </dgm:t>
    </dgm:pt>
    <dgm:pt modelId="{AD8D228B-BF9F-40BC-9B58-77E78D78A300}" type="pres">
      <dgm:prSet presAssocID="{3480A215-0D88-4DF7-AFC1-3FCD86BFC74E}" presName="boxAndChildren" presStyleCnt="0"/>
      <dgm:spPr/>
    </dgm:pt>
    <dgm:pt modelId="{0238D6EF-8950-4A9C-A02D-327A7569A2C8}" type="pres">
      <dgm:prSet presAssocID="{3480A215-0D88-4DF7-AFC1-3FCD86BFC74E}" presName="parentTextBox" presStyleLbl="node1" presStyleIdx="0" presStyleCnt="4"/>
      <dgm:spPr/>
      <dgm:t>
        <a:bodyPr/>
        <a:lstStyle/>
        <a:p>
          <a:endParaRPr lang="en-US"/>
        </a:p>
      </dgm:t>
    </dgm:pt>
    <dgm:pt modelId="{1CA58FB1-9232-45D7-B31B-2E6C3D0B5D5A}" type="pres">
      <dgm:prSet presAssocID="{F7A5D037-0198-40CA-BBB9-6F08CE37E7A2}" presName="sp" presStyleCnt="0"/>
      <dgm:spPr/>
    </dgm:pt>
    <dgm:pt modelId="{36BF5582-2DD5-4D58-A182-5E0D47163FC9}" type="pres">
      <dgm:prSet presAssocID="{48C73B96-75FA-438A-A10F-07B3F08EFC0A}" presName="arrowAndChildren" presStyleCnt="0"/>
      <dgm:spPr/>
    </dgm:pt>
    <dgm:pt modelId="{27DE36A8-C2B4-441A-B9D7-CB7034D66F57}" type="pres">
      <dgm:prSet presAssocID="{48C73B96-75FA-438A-A10F-07B3F08EFC0A}" presName="parentTextArrow" presStyleLbl="node1" presStyleIdx="1" presStyleCnt="4"/>
      <dgm:spPr/>
      <dgm:t>
        <a:bodyPr/>
        <a:lstStyle/>
        <a:p>
          <a:endParaRPr lang="en-US"/>
        </a:p>
      </dgm:t>
    </dgm:pt>
    <dgm:pt modelId="{32B31979-7E11-4977-B5E0-366C776D9752}" type="pres">
      <dgm:prSet presAssocID="{5D30F4E3-026C-45EB-BB5E-8843B0FC8343}" presName="sp" presStyleCnt="0"/>
      <dgm:spPr/>
    </dgm:pt>
    <dgm:pt modelId="{1F558A44-E028-4329-997B-BBAC2F35E7C5}" type="pres">
      <dgm:prSet presAssocID="{63C51B94-F261-4AD6-935D-F7AC56107158}" presName="arrowAndChildren" presStyleCnt="0"/>
      <dgm:spPr/>
    </dgm:pt>
    <dgm:pt modelId="{8AAEA99E-01AA-4CE1-9000-CE80361D8A10}" type="pres">
      <dgm:prSet presAssocID="{63C51B94-F261-4AD6-935D-F7AC56107158}" presName="parentTextArrow" presStyleLbl="node1" presStyleIdx="2" presStyleCnt="4"/>
      <dgm:spPr/>
      <dgm:t>
        <a:bodyPr/>
        <a:lstStyle/>
        <a:p>
          <a:endParaRPr lang="en-US"/>
        </a:p>
      </dgm:t>
    </dgm:pt>
    <dgm:pt modelId="{D065DA6D-BDD1-4283-8041-EC8D867D1C1B}" type="pres">
      <dgm:prSet presAssocID="{46D6D7BB-78A5-47A3-94EA-740CA0D39ECD}" presName="sp" presStyleCnt="0"/>
      <dgm:spPr/>
    </dgm:pt>
    <dgm:pt modelId="{30F09737-D8AE-4B4F-AB5F-A383082EB567}" type="pres">
      <dgm:prSet presAssocID="{43A39A6C-485F-4D91-8555-F208C5CC123B}" presName="arrowAndChildren" presStyleCnt="0"/>
      <dgm:spPr/>
    </dgm:pt>
    <dgm:pt modelId="{0A5F7AF1-5291-4FCD-A3BF-09968A591EA0}" type="pres">
      <dgm:prSet presAssocID="{43A39A6C-485F-4D91-8555-F208C5CC123B}" presName="parentTextArrow" presStyleLbl="node1" presStyleIdx="3" presStyleCnt="4"/>
      <dgm:spPr/>
      <dgm:t>
        <a:bodyPr/>
        <a:lstStyle/>
        <a:p>
          <a:endParaRPr lang="en-US"/>
        </a:p>
      </dgm:t>
    </dgm:pt>
  </dgm:ptLst>
  <dgm:cxnLst>
    <dgm:cxn modelId="{52CFF00A-F353-4FB2-BAF6-F40A6461C0A8}" type="presOf" srcId="{3480A215-0D88-4DF7-AFC1-3FCD86BFC74E}" destId="{0238D6EF-8950-4A9C-A02D-327A7569A2C8}" srcOrd="0" destOrd="0" presId="urn:microsoft.com/office/officeart/2005/8/layout/process4"/>
    <dgm:cxn modelId="{61D43AE1-F401-45C8-B976-0EEB0763A580}" type="presOf" srcId="{17D75716-D155-412E-AD3F-6378BE894FB4}" destId="{44E36FFA-4480-4651-BB46-86A481D14EC4}" srcOrd="0" destOrd="0" presId="urn:microsoft.com/office/officeart/2005/8/layout/process4"/>
    <dgm:cxn modelId="{3344B3A2-03C6-41CE-AC6C-EF2E5BA6AC50}" type="presOf" srcId="{63C51B94-F261-4AD6-935D-F7AC56107158}" destId="{8AAEA99E-01AA-4CE1-9000-CE80361D8A10}" srcOrd="0" destOrd="0" presId="urn:microsoft.com/office/officeart/2005/8/layout/process4"/>
    <dgm:cxn modelId="{9ED725E8-B08B-40EF-8C8D-43669BCAFAAA}" srcId="{17D75716-D155-412E-AD3F-6378BE894FB4}" destId="{48C73B96-75FA-438A-A10F-07B3F08EFC0A}" srcOrd="2" destOrd="0" parTransId="{0EF6710A-CEFA-40A9-BB36-1706F6711FB3}" sibTransId="{F7A5D037-0198-40CA-BBB9-6F08CE37E7A2}"/>
    <dgm:cxn modelId="{22E4E207-BEF2-409E-AB1F-069E0641D3C0}" srcId="{17D75716-D155-412E-AD3F-6378BE894FB4}" destId="{3480A215-0D88-4DF7-AFC1-3FCD86BFC74E}" srcOrd="3" destOrd="0" parTransId="{6B0F1682-426D-4EBA-8836-DE74B18F7338}" sibTransId="{A22C19E8-5623-4352-A879-1942682A3995}"/>
    <dgm:cxn modelId="{BFBEE355-21E3-4B3D-870A-F661A4A68C02}" type="presOf" srcId="{43A39A6C-485F-4D91-8555-F208C5CC123B}" destId="{0A5F7AF1-5291-4FCD-A3BF-09968A591EA0}" srcOrd="0" destOrd="0" presId="urn:microsoft.com/office/officeart/2005/8/layout/process4"/>
    <dgm:cxn modelId="{4B709B44-2005-4DF3-B95A-60C14D7EDDD4}" type="presOf" srcId="{48C73B96-75FA-438A-A10F-07B3F08EFC0A}" destId="{27DE36A8-C2B4-441A-B9D7-CB7034D66F57}" srcOrd="0" destOrd="0" presId="urn:microsoft.com/office/officeart/2005/8/layout/process4"/>
    <dgm:cxn modelId="{1C965733-C28C-4219-885D-8557A80A5479}" srcId="{17D75716-D155-412E-AD3F-6378BE894FB4}" destId="{63C51B94-F261-4AD6-935D-F7AC56107158}" srcOrd="1" destOrd="0" parTransId="{81788EC9-B8FD-46AB-A9A4-7AC95F005680}" sibTransId="{5D30F4E3-026C-45EB-BB5E-8843B0FC8343}"/>
    <dgm:cxn modelId="{B3DD3381-0DD6-4AC2-9DC2-C7FF38B500AA}" srcId="{17D75716-D155-412E-AD3F-6378BE894FB4}" destId="{43A39A6C-485F-4D91-8555-F208C5CC123B}" srcOrd="0" destOrd="0" parTransId="{B3860CFD-1ADC-44FC-95B3-A2120A54A5A6}" sibTransId="{46D6D7BB-78A5-47A3-94EA-740CA0D39ECD}"/>
    <dgm:cxn modelId="{6F46031D-1960-43E5-9286-0C0E9701DFAF}" type="presParOf" srcId="{44E36FFA-4480-4651-BB46-86A481D14EC4}" destId="{AD8D228B-BF9F-40BC-9B58-77E78D78A300}" srcOrd="0" destOrd="0" presId="urn:microsoft.com/office/officeart/2005/8/layout/process4"/>
    <dgm:cxn modelId="{BDF1A808-41AD-4773-8A90-5C8AC67356EF}" type="presParOf" srcId="{AD8D228B-BF9F-40BC-9B58-77E78D78A300}" destId="{0238D6EF-8950-4A9C-A02D-327A7569A2C8}" srcOrd="0" destOrd="0" presId="urn:microsoft.com/office/officeart/2005/8/layout/process4"/>
    <dgm:cxn modelId="{B40A7A59-2E15-4F41-951C-E55B5E5E2519}" type="presParOf" srcId="{44E36FFA-4480-4651-BB46-86A481D14EC4}" destId="{1CA58FB1-9232-45D7-B31B-2E6C3D0B5D5A}" srcOrd="1" destOrd="0" presId="urn:microsoft.com/office/officeart/2005/8/layout/process4"/>
    <dgm:cxn modelId="{A91EBA01-EBBF-4B36-8D03-205E864835E1}" type="presParOf" srcId="{44E36FFA-4480-4651-BB46-86A481D14EC4}" destId="{36BF5582-2DD5-4D58-A182-5E0D47163FC9}" srcOrd="2" destOrd="0" presId="urn:microsoft.com/office/officeart/2005/8/layout/process4"/>
    <dgm:cxn modelId="{B35E7643-1B6B-4346-8AC7-6C3296453D82}" type="presParOf" srcId="{36BF5582-2DD5-4D58-A182-5E0D47163FC9}" destId="{27DE36A8-C2B4-441A-B9D7-CB7034D66F57}" srcOrd="0" destOrd="0" presId="urn:microsoft.com/office/officeart/2005/8/layout/process4"/>
    <dgm:cxn modelId="{AAECA0FB-EB01-4308-A9CF-97078B87C820}" type="presParOf" srcId="{44E36FFA-4480-4651-BB46-86A481D14EC4}" destId="{32B31979-7E11-4977-B5E0-366C776D9752}" srcOrd="3" destOrd="0" presId="urn:microsoft.com/office/officeart/2005/8/layout/process4"/>
    <dgm:cxn modelId="{A7C99258-3258-4096-B5F8-349F00F87B2A}" type="presParOf" srcId="{44E36FFA-4480-4651-BB46-86A481D14EC4}" destId="{1F558A44-E028-4329-997B-BBAC2F35E7C5}" srcOrd="4" destOrd="0" presId="urn:microsoft.com/office/officeart/2005/8/layout/process4"/>
    <dgm:cxn modelId="{3EFAB3DE-6074-42B7-8430-7A49EABD112E}" type="presParOf" srcId="{1F558A44-E028-4329-997B-BBAC2F35E7C5}" destId="{8AAEA99E-01AA-4CE1-9000-CE80361D8A10}" srcOrd="0" destOrd="0" presId="urn:microsoft.com/office/officeart/2005/8/layout/process4"/>
    <dgm:cxn modelId="{A72FF339-D8BC-40DD-B3CE-38C422E9FD99}" type="presParOf" srcId="{44E36FFA-4480-4651-BB46-86A481D14EC4}" destId="{D065DA6D-BDD1-4283-8041-EC8D867D1C1B}" srcOrd="5" destOrd="0" presId="urn:microsoft.com/office/officeart/2005/8/layout/process4"/>
    <dgm:cxn modelId="{3D4E0818-E913-4CA1-BD02-BF92FB13898A}" type="presParOf" srcId="{44E36FFA-4480-4651-BB46-86A481D14EC4}" destId="{30F09737-D8AE-4B4F-AB5F-A383082EB567}" srcOrd="6" destOrd="0" presId="urn:microsoft.com/office/officeart/2005/8/layout/process4"/>
    <dgm:cxn modelId="{D987B646-E4EA-4F9A-9F4B-AB5D66AF1680}" type="presParOf" srcId="{30F09737-D8AE-4B4F-AB5F-A383082EB567}" destId="{0A5F7AF1-5291-4FCD-A3BF-09968A591EA0}" srcOrd="0" destOrd="0" presId="urn:microsoft.com/office/officeart/2005/8/layout/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D94F9F26-C263-444A-9E1F-CA7D55FF3598}" type="doc">
      <dgm:prSet loTypeId="urn:microsoft.com/office/officeart/2009/3/layout/SubStepProcess" loCatId="process" qsTypeId="urn:microsoft.com/office/officeart/2005/8/quickstyle/simple1" qsCatId="simple" csTypeId="urn:microsoft.com/office/officeart/2005/8/colors/accent1_2" csCatId="accent1" phldr="1"/>
      <dgm:spPr/>
      <dgm:t>
        <a:bodyPr/>
        <a:lstStyle/>
        <a:p>
          <a:endParaRPr lang="en-US"/>
        </a:p>
      </dgm:t>
    </dgm:pt>
    <dgm:pt modelId="{B917BF19-C6A5-437E-9285-C00C81C8E5ED}">
      <dgm:prSet/>
      <dgm:spPr/>
      <dgm:t>
        <a:bodyPr/>
        <a:lstStyle/>
        <a:p>
          <a:pPr rtl="0"/>
          <a:r>
            <a:rPr lang="en-US" dirty="0"/>
            <a:t>Transportation technology is rapidly advancing</a:t>
          </a:r>
        </a:p>
      </dgm:t>
    </dgm:pt>
    <dgm:pt modelId="{0DB3A437-81FE-4535-9CF5-A3E31AB8004E}" type="parTrans" cxnId="{2D03F424-3F9C-4896-A90F-8FEEB78666D6}">
      <dgm:prSet/>
      <dgm:spPr/>
      <dgm:t>
        <a:bodyPr/>
        <a:lstStyle/>
        <a:p>
          <a:endParaRPr lang="en-US"/>
        </a:p>
      </dgm:t>
    </dgm:pt>
    <dgm:pt modelId="{ADADDD4C-58AB-4445-A699-BF28FA3881DD}" type="sibTrans" cxnId="{2D03F424-3F9C-4896-A90F-8FEEB78666D6}">
      <dgm:prSet/>
      <dgm:spPr/>
      <dgm:t>
        <a:bodyPr/>
        <a:lstStyle/>
        <a:p>
          <a:endParaRPr lang="en-US"/>
        </a:p>
      </dgm:t>
    </dgm:pt>
    <dgm:pt modelId="{6DAAC3D6-A9D3-40D2-B0C6-F7F02F474049}">
      <dgm:prSet custT="1"/>
      <dgm:spPr/>
      <dgm:t>
        <a:bodyPr/>
        <a:lstStyle/>
        <a:p>
          <a:pPr rtl="0"/>
          <a:r>
            <a:rPr lang="en-US" sz="2000" dirty="0"/>
            <a:t>Applications for real-time public transit information</a:t>
          </a:r>
        </a:p>
      </dgm:t>
    </dgm:pt>
    <dgm:pt modelId="{4014081D-E468-4635-AD55-8DF6AD31D346}" type="parTrans" cxnId="{A970DF2B-B6BE-4EB2-BF87-BFBB5C451D9B}">
      <dgm:prSet/>
      <dgm:spPr/>
      <dgm:t>
        <a:bodyPr/>
        <a:lstStyle/>
        <a:p>
          <a:endParaRPr lang="en-US"/>
        </a:p>
      </dgm:t>
    </dgm:pt>
    <dgm:pt modelId="{1423581C-6414-47C1-BE96-6F34F879C8FE}" type="sibTrans" cxnId="{A970DF2B-B6BE-4EB2-BF87-BFBB5C451D9B}">
      <dgm:prSet/>
      <dgm:spPr/>
      <dgm:t>
        <a:bodyPr/>
        <a:lstStyle/>
        <a:p>
          <a:endParaRPr lang="en-US"/>
        </a:p>
      </dgm:t>
    </dgm:pt>
    <dgm:pt modelId="{59C49838-2747-4D2B-B7F8-663E21840DA6}">
      <dgm:prSet custT="1"/>
      <dgm:spPr/>
      <dgm:t>
        <a:bodyPr/>
        <a:lstStyle/>
        <a:p>
          <a:pPr rtl="0"/>
          <a:r>
            <a:rPr lang="en-US" sz="2000" dirty="0"/>
            <a:t>Contactless smart cards</a:t>
          </a:r>
        </a:p>
      </dgm:t>
    </dgm:pt>
    <dgm:pt modelId="{E650C5B5-44E7-4DB8-97DF-8D4B42088BAA}" type="parTrans" cxnId="{2BFBA75D-B0FE-47A6-8779-F2A8A2D8F51C}">
      <dgm:prSet/>
      <dgm:spPr/>
      <dgm:t>
        <a:bodyPr/>
        <a:lstStyle/>
        <a:p>
          <a:endParaRPr lang="en-US"/>
        </a:p>
      </dgm:t>
    </dgm:pt>
    <dgm:pt modelId="{A27E8B70-693A-45A0-830D-8C717A48EA73}" type="sibTrans" cxnId="{2BFBA75D-B0FE-47A6-8779-F2A8A2D8F51C}">
      <dgm:prSet/>
      <dgm:spPr/>
      <dgm:t>
        <a:bodyPr/>
        <a:lstStyle/>
        <a:p>
          <a:endParaRPr lang="en-US"/>
        </a:p>
      </dgm:t>
    </dgm:pt>
    <dgm:pt modelId="{F55CF71D-5281-4A31-99DE-67203FC99C2A}">
      <dgm:prSet/>
      <dgm:spPr/>
      <dgm:t>
        <a:bodyPr/>
        <a:lstStyle/>
        <a:p>
          <a:pPr rtl="0"/>
          <a:r>
            <a:rPr lang="en-US" dirty="0"/>
            <a:t>Persons without a smart phone, credit card, and/or no internet access have little to no access to these services</a:t>
          </a:r>
        </a:p>
      </dgm:t>
    </dgm:pt>
    <dgm:pt modelId="{DDC167FA-C852-4CB4-AC22-463A38E496B5}" type="parTrans" cxnId="{523C4A54-7F78-4A66-B184-8704E4B9F80E}">
      <dgm:prSet/>
      <dgm:spPr/>
      <dgm:t>
        <a:bodyPr/>
        <a:lstStyle/>
        <a:p>
          <a:endParaRPr lang="en-US"/>
        </a:p>
      </dgm:t>
    </dgm:pt>
    <dgm:pt modelId="{29816108-E15B-431D-BDD3-0769E84E24EA}" type="sibTrans" cxnId="{523C4A54-7F78-4A66-B184-8704E4B9F80E}">
      <dgm:prSet/>
      <dgm:spPr/>
      <dgm:t>
        <a:bodyPr/>
        <a:lstStyle/>
        <a:p>
          <a:endParaRPr lang="en-US"/>
        </a:p>
      </dgm:t>
    </dgm:pt>
    <dgm:pt modelId="{31E1133C-BBCB-41F9-9FEB-FE4105626EEF}">
      <dgm:prSet custT="1"/>
      <dgm:spPr/>
      <dgm:t>
        <a:bodyPr/>
        <a:lstStyle/>
        <a:p>
          <a:pPr rtl="0"/>
          <a:r>
            <a:rPr lang="en-US" sz="2000" dirty="0"/>
            <a:t>Rideshare, e.g., Uber and Lyft </a:t>
          </a:r>
        </a:p>
      </dgm:t>
    </dgm:pt>
    <dgm:pt modelId="{8AE6BF07-B02E-4DC4-8553-DABD314EAD01}" type="parTrans" cxnId="{9919351B-6869-477F-BEC5-2471B359DEE8}">
      <dgm:prSet/>
      <dgm:spPr/>
      <dgm:t>
        <a:bodyPr/>
        <a:lstStyle/>
        <a:p>
          <a:endParaRPr lang="en-US"/>
        </a:p>
      </dgm:t>
    </dgm:pt>
    <dgm:pt modelId="{27C327C6-305C-4CE1-A065-5AC8472FF07A}" type="sibTrans" cxnId="{9919351B-6869-477F-BEC5-2471B359DEE8}">
      <dgm:prSet/>
      <dgm:spPr/>
      <dgm:t>
        <a:bodyPr/>
        <a:lstStyle/>
        <a:p>
          <a:endParaRPr lang="en-US"/>
        </a:p>
      </dgm:t>
    </dgm:pt>
    <dgm:pt modelId="{01773251-5231-4F2E-B8DE-63DC0C134010}">
      <dgm:prSet custT="1"/>
      <dgm:spPr/>
      <dgm:t>
        <a:bodyPr/>
        <a:lstStyle/>
        <a:p>
          <a:pPr rtl="0"/>
          <a:r>
            <a:rPr lang="en-US" sz="2000"/>
            <a:t>Automated </a:t>
          </a:r>
          <a:r>
            <a:rPr lang="en-US" sz="2000" dirty="0"/>
            <a:t>fare collection systems</a:t>
          </a:r>
        </a:p>
      </dgm:t>
    </dgm:pt>
    <dgm:pt modelId="{E878B8B5-33C9-40EF-9A10-A45462A546AE}" type="parTrans" cxnId="{99017086-4D09-49BE-8FBF-A84F47EFB69A}">
      <dgm:prSet/>
      <dgm:spPr/>
      <dgm:t>
        <a:bodyPr/>
        <a:lstStyle/>
        <a:p>
          <a:endParaRPr lang="en-US"/>
        </a:p>
      </dgm:t>
    </dgm:pt>
    <dgm:pt modelId="{08641802-791D-4086-9630-28164C47F350}" type="sibTrans" cxnId="{99017086-4D09-49BE-8FBF-A84F47EFB69A}">
      <dgm:prSet/>
      <dgm:spPr/>
      <dgm:t>
        <a:bodyPr/>
        <a:lstStyle/>
        <a:p>
          <a:endParaRPr lang="en-US"/>
        </a:p>
      </dgm:t>
    </dgm:pt>
    <dgm:pt modelId="{5EA3960D-6D5B-42BB-92DF-66BF48E3795A}" type="pres">
      <dgm:prSet presAssocID="{D94F9F26-C263-444A-9E1F-CA7D55FF3598}" presName="Name0" presStyleCnt="0">
        <dgm:presLayoutVars>
          <dgm:chMax val="7"/>
          <dgm:dir/>
          <dgm:animOne val="branch"/>
        </dgm:presLayoutVars>
      </dgm:prSet>
      <dgm:spPr/>
      <dgm:t>
        <a:bodyPr/>
        <a:lstStyle/>
        <a:p>
          <a:endParaRPr lang="en-US"/>
        </a:p>
      </dgm:t>
    </dgm:pt>
    <dgm:pt modelId="{12617CA3-9FA7-4E3D-A66B-390F5EDC69BB}" type="pres">
      <dgm:prSet presAssocID="{B917BF19-C6A5-437E-9285-C00C81C8E5ED}" presName="parTx1" presStyleLbl="node1" presStyleIdx="0" presStyleCnt="2"/>
      <dgm:spPr/>
      <dgm:t>
        <a:bodyPr/>
        <a:lstStyle/>
        <a:p>
          <a:endParaRPr lang="en-US"/>
        </a:p>
      </dgm:t>
    </dgm:pt>
    <dgm:pt modelId="{A26539A3-6E54-4661-A306-16FEBC0D709F}" type="pres">
      <dgm:prSet presAssocID="{B917BF19-C6A5-437E-9285-C00C81C8E5ED}" presName="spPre1" presStyleCnt="0"/>
      <dgm:spPr/>
    </dgm:pt>
    <dgm:pt modelId="{6BCAF30E-AFE9-4627-8085-F753D607692B}" type="pres">
      <dgm:prSet presAssocID="{B917BF19-C6A5-437E-9285-C00C81C8E5ED}" presName="chLin1" presStyleCnt="0"/>
      <dgm:spPr/>
    </dgm:pt>
    <dgm:pt modelId="{0547D1AE-9CC0-424B-8CDF-1DFF5433AF64}" type="pres">
      <dgm:prSet presAssocID="{4014081D-E468-4635-AD55-8DF6AD31D346}" presName="Name11" presStyleLbl="parChTrans1D1" presStyleIdx="0" presStyleCnt="16"/>
      <dgm:spPr/>
    </dgm:pt>
    <dgm:pt modelId="{8C19FD20-85F0-4651-AFAE-3765B4644719}" type="pres">
      <dgm:prSet presAssocID="{4014081D-E468-4635-AD55-8DF6AD31D346}" presName="Name31" presStyleLbl="parChTrans1D1" presStyleIdx="1" presStyleCnt="16"/>
      <dgm:spPr/>
    </dgm:pt>
    <dgm:pt modelId="{32944CEB-1D3A-482B-A228-FB48D6D86DAB}" type="pres">
      <dgm:prSet presAssocID="{6DAAC3D6-A9D3-40D2-B0C6-F7F02F474049}" presName="txAndLines1" presStyleCnt="0"/>
      <dgm:spPr/>
    </dgm:pt>
    <dgm:pt modelId="{AE1EA33B-A4A5-463C-A1DF-A84BAED4A3EC}" type="pres">
      <dgm:prSet presAssocID="{6DAAC3D6-A9D3-40D2-B0C6-F7F02F474049}" presName="anchor1" presStyleCnt="0"/>
      <dgm:spPr/>
    </dgm:pt>
    <dgm:pt modelId="{95A08254-05D4-408F-B410-DA1AF90645DA}" type="pres">
      <dgm:prSet presAssocID="{6DAAC3D6-A9D3-40D2-B0C6-F7F02F474049}" presName="backup1" presStyleCnt="0"/>
      <dgm:spPr/>
    </dgm:pt>
    <dgm:pt modelId="{4DC1155E-304A-4BB0-A6C8-7E96DEE1727F}" type="pres">
      <dgm:prSet presAssocID="{6DAAC3D6-A9D3-40D2-B0C6-F7F02F474049}" presName="preLine1" presStyleLbl="parChTrans1D1" presStyleIdx="2" presStyleCnt="16"/>
      <dgm:spPr/>
    </dgm:pt>
    <dgm:pt modelId="{6AA0D384-7192-4AFD-8660-20018C2617EC}" type="pres">
      <dgm:prSet presAssocID="{6DAAC3D6-A9D3-40D2-B0C6-F7F02F474049}" presName="desTx1" presStyleLbl="revTx" presStyleIdx="0" presStyleCnt="0">
        <dgm:presLayoutVars>
          <dgm:bulletEnabled val="1"/>
        </dgm:presLayoutVars>
      </dgm:prSet>
      <dgm:spPr/>
      <dgm:t>
        <a:bodyPr/>
        <a:lstStyle/>
        <a:p>
          <a:endParaRPr lang="en-US"/>
        </a:p>
      </dgm:t>
    </dgm:pt>
    <dgm:pt modelId="{3761728F-957E-4715-BF9E-A4FCA1FEC832}" type="pres">
      <dgm:prSet presAssocID="{6DAAC3D6-A9D3-40D2-B0C6-F7F02F474049}" presName="postLine1" presStyleLbl="parChTrans1D1" presStyleIdx="3" presStyleCnt="16"/>
      <dgm:spPr/>
    </dgm:pt>
    <dgm:pt modelId="{83F937CE-2480-4F8F-9D7E-2B1C335A866F}" type="pres">
      <dgm:prSet presAssocID="{8AE6BF07-B02E-4DC4-8553-DABD314EAD01}" presName="Name11" presStyleLbl="parChTrans1D1" presStyleIdx="4" presStyleCnt="16"/>
      <dgm:spPr/>
    </dgm:pt>
    <dgm:pt modelId="{18718CC5-3DE3-4370-9231-8E945FE23C6A}" type="pres">
      <dgm:prSet presAssocID="{8AE6BF07-B02E-4DC4-8553-DABD314EAD01}" presName="Name31" presStyleLbl="parChTrans1D1" presStyleIdx="5" presStyleCnt="16"/>
      <dgm:spPr/>
    </dgm:pt>
    <dgm:pt modelId="{3E132CB1-3790-46E2-AF07-B27EE93C7F48}" type="pres">
      <dgm:prSet presAssocID="{31E1133C-BBCB-41F9-9FEB-FE4105626EEF}" presName="txAndLines1" presStyleCnt="0"/>
      <dgm:spPr/>
    </dgm:pt>
    <dgm:pt modelId="{5956EF78-BAFF-4A28-BCDE-B04F379EBB47}" type="pres">
      <dgm:prSet presAssocID="{31E1133C-BBCB-41F9-9FEB-FE4105626EEF}" presName="anchor1" presStyleCnt="0"/>
      <dgm:spPr/>
    </dgm:pt>
    <dgm:pt modelId="{00475060-EE7E-4DF0-91A2-8483D06A2A20}" type="pres">
      <dgm:prSet presAssocID="{31E1133C-BBCB-41F9-9FEB-FE4105626EEF}" presName="backup1" presStyleCnt="0"/>
      <dgm:spPr/>
    </dgm:pt>
    <dgm:pt modelId="{E2405A3A-C31F-4585-96E1-EA9ACDF6668C}" type="pres">
      <dgm:prSet presAssocID="{31E1133C-BBCB-41F9-9FEB-FE4105626EEF}" presName="preLine1" presStyleLbl="parChTrans1D1" presStyleIdx="6" presStyleCnt="16"/>
      <dgm:spPr/>
    </dgm:pt>
    <dgm:pt modelId="{5CC4ECBD-CB54-41F5-8A32-C0272C3F8DF8}" type="pres">
      <dgm:prSet presAssocID="{31E1133C-BBCB-41F9-9FEB-FE4105626EEF}" presName="desTx1" presStyleLbl="revTx" presStyleIdx="0" presStyleCnt="0">
        <dgm:presLayoutVars>
          <dgm:bulletEnabled val="1"/>
        </dgm:presLayoutVars>
      </dgm:prSet>
      <dgm:spPr/>
      <dgm:t>
        <a:bodyPr/>
        <a:lstStyle/>
        <a:p>
          <a:endParaRPr lang="en-US"/>
        </a:p>
      </dgm:t>
    </dgm:pt>
    <dgm:pt modelId="{3EA5FFC9-83BD-4632-B3E9-071188CB8961}" type="pres">
      <dgm:prSet presAssocID="{31E1133C-BBCB-41F9-9FEB-FE4105626EEF}" presName="postLine1" presStyleLbl="parChTrans1D1" presStyleIdx="7" presStyleCnt="16"/>
      <dgm:spPr/>
    </dgm:pt>
    <dgm:pt modelId="{F56ABF42-4C22-4653-A3A0-07B9BEADDD58}" type="pres">
      <dgm:prSet presAssocID="{E650C5B5-44E7-4DB8-97DF-8D4B42088BAA}" presName="Name11" presStyleLbl="parChTrans1D1" presStyleIdx="8" presStyleCnt="16"/>
      <dgm:spPr/>
    </dgm:pt>
    <dgm:pt modelId="{2C956E71-46DE-4EE9-9225-085BE0BC6775}" type="pres">
      <dgm:prSet presAssocID="{E650C5B5-44E7-4DB8-97DF-8D4B42088BAA}" presName="Name31" presStyleLbl="parChTrans1D1" presStyleIdx="9" presStyleCnt="16"/>
      <dgm:spPr/>
    </dgm:pt>
    <dgm:pt modelId="{0657B65A-8AF5-44FC-9E4B-CC65358C3B38}" type="pres">
      <dgm:prSet presAssocID="{59C49838-2747-4D2B-B7F8-663E21840DA6}" presName="txAndLines1" presStyleCnt="0"/>
      <dgm:spPr/>
    </dgm:pt>
    <dgm:pt modelId="{864D7213-1892-42C1-9C15-6D981FDD9622}" type="pres">
      <dgm:prSet presAssocID="{59C49838-2747-4D2B-B7F8-663E21840DA6}" presName="anchor1" presStyleCnt="0"/>
      <dgm:spPr/>
    </dgm:pt>
    <dgm:pt modelId="{09423D0A-C895-4292-A7E2-90ED2508B059}" type="pres">
      <dgm:prSet presAssocID="{59C49838-2747-4D2B-B7F8-663E21840DA6}" presName="backup1" presStyleCnt="0"/>
      <dgm:spPr/>
    </dgm:pt>
    <dgm:pt modelId="{6E7B9CD6-B565-4FD8-BF84-6FB766B254A7}" type="pres">
      <dgm:prSet presAssocID="{59C49838-2747-4D2B-B7F8-663E21840DA6}" presName="preLine1" presStyleLbl="parChTrans1D1" presStyleIdx="10" presStyleCnt="16"/>
      <dgm:spPr/>
    </dgm:pt>
    <dgm:pt modelId="{79A797EB-2CE4-40AA-91F9-4DA3E237D30C}" type="pres">
      <dgm:prSet presAssocID="{59C49838-2747-4D2B-B7F8-663E21840DA6}" presName="desTx1" presStyleLbl="revTx" presStyleIdx="0" presStyleCnt="0">
        <dgm:presLayoutVars>
          <dgm:bulletEnabled val="1"/>
        </dgm:presLayoutVars>
      </dgm:prSet>
      <dgm:spPr/>
      <dgm:t>
        <a:bodyPr/>
        <a:lstStyle/>
        <a:p>
          <a:endParaRPr lang="en-US"/>
        </a:p>
      </dgm:t>
    </dgm:pt>
    <dgm:pt modelId="{59187B53-233F-41AB-915E-DBEDDBCD01E5}" type="pres">
      <dgm:prSet presAssocID="{59C49838-2747-4D2B-B7F8-663E21840DA6}" presName="postLine1" presStyleLbl="parChTrans1D1" presStyleIdx="11" presStyleCnt="16"/>
      <dgm:spPr/>
    </dgm:pt>
    <dgm:pt modelId="{DC6C45EB-FA3C-4316-82E2-93C29D0FA6FF}" type="pres">
      <dgm:prSet presAssocID="{E878B8B5-33C9-40EF-9A10-A45462A546AE}" presName="Name11" presStyleLbl="parChTrans1D1" presStyleIdx="12" presStyleCnt="16"/>
      <dgm:spPr/>
    </dgm:pt>
    <dgm:pt modelId="{AD71F137-379C-4816-81D0-1C9ACB208F5D}" type="pres">
      <dgm:prSet presAssocID="{E878B8B5-33C9-40EF-9A10-A45462A546AE}" presName="Name31" presStyleLbl="parChTrans1D1" presStyleIdx="13" presStyleCnt="16"/>
      <dgm:spPr/>
    </dgm:pt>
    <dgm:pt modelId="{6084687C-C24F-4D0A-AFFB-127BCD4C4C3C}" type="pres">
      <dgm:prSet presAssocID="{01773251-5231-4F2E-B8DE-63DC0C134010}" presName="txAndLines1" presStyleCnt="0"/>
      <dgm:spPr/>
    </dgm:pt>
    <dgm:pt modelId="{49C5A708-5A5E-4AAA-8D82-EA3B3FA2E98A}" type="pres">
      <dgm:prSet presAssocID="{01773251-5231-4F2E-B8DE-63DC0C134010}" presName="anchor1" presStyleCnt="0"/>
      <dgm:spPr/>
    </dgm:pt>
    <dgm:pt modelId="{D53C5010-9720-415D-9FFA-1C226503BF9B}" type="pres">
      <dgm:prSet presAssocID="{01773251-5231-4F2E-B8DE-63DC0C134010}" presName="backup1" presStyleCnt="0"/>
      <dgm:spPr/>
    </dgm:pt>
    <dgm:pt modelId="{98F40FE0-BE75-482B-ABEC-6FD00AA741B4}" type="pres">
      <dgm:prSet presAssocID="{01773251-5231-4F2E-B8DE-63DC0C134010}" presName="preLine1" presStyleLbl="parChTrans1D1" presStyleIdx="14" presStyleCnt="16"/>
      <dgm:spPr/>
    </dgm:pt>
    <dgm:pt modelId="{4A25E4D4-1F14-4119-B34A-16B58A478494}" type="pres">
      <dgm:prSet presAssocID="{01773251-5231-4F2E-B8DE-63DC0C134010}" presName="desTx1" presStyleLbl="revTx" presStyleIdx="0" presStyleCnt="0">
        <dgm:presLayoutVars>
          <dgm:bulletEnabled val="1"/>
        </dgm:presLayoutVars>
      </dgm:prSet>
      <dgm:spPr/>
      <dgm:t>
        <a:bodyPr/>
        <a:lstStyle/>
        <a:p>
          <a:endParaRPr lang="en-US"/>
        </a:p>
      </dgm:t>
    </dgm:pt>
    <dgm:pt modelId="{EF080D5E-A24C-408F-9DCB-BE8453D12F8E}" type="pres">
      <dgm:prSet presAssocID="{01773251-5231-4F2E-B8DE-63DC0C134010}" presName="postLine1" presStyleLbl="parChTrans1D1" presStyleIdx="15" presStyleCnt="16"/>
      <dgm:spPr/>
    </dgm:pt>
    <dgm:pt modelId="{61AFE269-4E40-4055-B516-6654FB9753ED}" type="pres">
      <dgm:prSet presAssocID="{B917BF19-C6A5-437E-9285-C00C81C8E5ED}" presName="spPost1" presStyleCnt="0"/>
      <dgm:spPr/>
    </dgm:pt>
    <dgm:pt modelId="{12692F1D-BEBF-4251-8641-6A32F49FDE2A}" type="pres">
      <dgm:prSet presAssocID="{F55CF71D-5281-4A31-99DE-67203FC99C2A}" presName="parTx2" presStyleLbl="node1" presStyleIdx="1" presStyleCnt="2"/>
      <dgm:spPr/>
      <dgm:t>
        <a:bodyPr/>
        <a:lstStyle/>
        <a:p>
          <a:endParaRPr lang="en-US"/>
        </a:p>
      </dgm:t>
    </dgm:pt>
  </dgm:ptLst>
  <dgm:cxnLst>
    <dgm:cxn modelId="{2D03F424-3F9C-4896-A90F-8FEEB78666D6}" srcId="{D94F9F26-C263-444A-9E1F-CA7D55FF3598}" destId="{B917BF19-C6A5-437E-9285-C00C81C8E5ED}" srcOrd="0" destOrd="0" parTransId="{0DB3A437-81FE-4535-9CF5-A3E31AB8004E}" sibTransId="{ADADDD4C-58AB-4445-A699-BF28FA3881DD}"/>
    <dgm:cxn modelId="{2BFBA75D-B0FE-47A6-8779-F2A8A2D8F51C}" srcId="{B917BF19-C6A5-437E-9285-C00C81C8E5ED}" destId="{59C49838-2747-4D2B-B7F8-663E21840DA6}" srcOrd="2" destOrd="0" parTransId="{E650C5B5-44E7-4DB8-97DF-8D4B42088BAA}" sibTransId="{A27E8B70-693A-45A0-830D-8C717A48EA73}"/>
    <dgm:cxn modelId="{C447EF19-E457-4532-85DA-4CD6C226A708}" type="presOf" srcId="{31E1133C-BBCB-41F9-9FEB-FE4105626EEF}" destId="{5CC4ECBD-CB54-41F5-8A32-C0272C3F8DF8}" srcOrd="0" destOrd="0" presId="urn:microsoft.com/office/officeart/2009/3/layout/SubStepProcess"/>
    <dgm:cxn modelId="{E97BF32B-53E5-490A-994B-1E36092CB8E9}" type="presOf" srcId="{6DAAC3D6-A9D3-40D2-B0C6-F7F02F474049}" destId="{6AA0D384-7192-4AFD-8660-20018C2617EC}" srcOrd="0" destOrd="0" presId="urn:microsoft.com/office/officeart/2009/3/layout/SubStepProcess"/>
    <dgm:cxn modelId="{81B61645-735F-4C9B-9C83-C2AB83B28B09}" type="presOf" srcId="{D94F9F26-C263-444A-9E1F-CA7D55FF3598}" destId="{5EA3960D-6D5B-42BB-92DF-66BF48E3795A}" srcOrd="0" destOrd="0" presId="urn:microsoft.com/office/officeart/2009/3/layout/SubStepProcess"/>
    <dgm:cxn modelId="{A970DF2B-B6BE-4EB2-BF87-BFBB5C451D9B}" srcId="{B917BF19-C6A5-437E-9285-C00C81C8E5ED}" destId="{6DAAC3D6-A9D3-40D2-B0C6-F7F02F474049}" srcOrd="0" destOrd="0" parTransId="{4014081D-E468-4635-AD55-8DF6AD31D346}" sibTransId="{1423581C-6414-47C1-BE96-6F34F879C8FE}"/>
    <dgm:cxn modelId="{9919351B-6869-477F-BEC5-2471B359DEE8}" srcId="{B917BF19-C6A5-437E-9285-C00C81C8E5ED}" destId="{31E1133C-BBCB-41F9-9FEB-FE4105626EEF}" srcOrd="1" destOrd="0" parTransId="{8AE6BF07-B02E-4DC4-8553-DABD314EAD01}" sibTransId="{27C327C6-305C-4CE1-A065-5AC8472FF07A}"/>
    <dgm:cxn modelId="{523C4A54-7F78-4A66-B184-8704E4B9F80E}" srcId="{D94F9F26-C263-444A-9E1F-CA7D55FF3598}" destId="{F55CF71D-5281-4A31-99DE-67203FC99C2A}" srcOrd="1" destOrd="0" parTransId="{DDC167FA-C852-4CB4-AC22-463A38E496B5}" sibTransId="{29816108-E15B-431D-BDD3-0769E84E24EA}"/>
    <dgm:cxn modelId="{525E753F-2774-40C5-BFDB-411A7984232B}" type="presOf" srcId="{F55CF71D-5281-4A31-99DE-67203FC99C2A}" destId="{12692F1D-BEBF-4251-8641-6A32F49FDE2A}" srcOrd="0" destOrd="0" presId="urn:microsoft.com/office/officeart/2009/3/layout/SubStepProcess"/>
    <dgm:cxn modelId="{99017086-4D09-49BE-8FBF-A84F47EFB69A}" srcId="{B917BF19-C6A5-437E-9285-C00C81C8E5ED}" destId="{01773251-5231-4F2E-B8DE-63DC0C134010}" srcOrd="3" destOrd="0" parTransId="{E878B8B5-33C9-40EF-9A10-A45462A546AE}" sibTransId="{08641802-791D-4086-9630-28164C47F350}"/>
    <dgm:cxn modelId="{EC74BD73-1A23-4F5A-8D5B-5A260075D6E6}" type="presOf" srcId="{B917BF19-C6A5-437E-9285-C00C81C8E5ED}" destId="{12617CA3-9FA7-4E3D-A66B-390F5EDC69BB}" srcOrd="0" destOrd="0" presId="urn:microsoft.com/office/officeart/2009/3/layout/SubStepProcess"/>
    <dgm:cxn modelId="{8EAFDBC4-8B76-441C-A812-8116CB69F0BD}" type="presOf" srcId="{59C49838-2747-4D2B-B7F8-663E21840DA6}" destId="{79A797EB-2CE4-40AA-91F9-4DA3E237D30C}" srcOrd="0" destOrd="0" presId="urn:microsoft.com/office/officeart/2009/3/layout/SubStepProcess"/>
    <dgm:cxn modelId="{D506AA32-B962-440C-8AB1-5E94915AA5D1}" type="presOf" srcId="{01773251-5231-4F2E-B8DE-63DC0C134010}" destId="{4A25E4D4-1F14-4119-B34A-16B58A478494}" srcOrd="0" destOrd="0" presId="urn:microsoft.com/office/officeart/2009/3/layout/SubStepProcess"/>
    <dgm:cxn modelId="{BB50708F-DA58-4BB8-ACC0-5C6DF556450D}" type="presParOf" srcId="{5EA3960D-6D5B-42BB-92DF-66BF48E3795A}" destId="{12617CA3-9FA7-4E3D-A66B-390F5EDC69BB}" srcOrd="0" destOrd="0" presId="urn:microsoft.com/office/officeart/2009/3/layout/SubStepProcess"/>
    <dgm:cxn modelId="{58F825DC-A066-477A-B0B4-65F0DD7C079D}" type="presParOf" srcId="{5EA3960D-6D5B-42BB-92DF-66BF48E3795A}" destId="{A26539A3-6E54-4661-A306-16FEBC0D709F}" srcOrd="1" destOrd="0" presId="urn:microsoft.com/office/officeart/2009/3/layout/SubStepProcess"/>
    <dgm:cxn modelId="{519F5BA8-43A6-4807-AE0E-622261553B7B}" type="presParOf" srcId="{5EA3960D-6D5B-42BB-92DF-66BF48E3795A}" destId="{6BCAF30E-AFE9-4627-8085-F753D607692B}" srcOrd="2" destOrd="0" presId="urn:microsoft.com/office/officeart/2009/3/layout/SubStepProcess"/>
    <dgm:cxn modelId="{DAABE203-6F13-4B17-93B8-6C28FA021F9D}" type="presParOf" srcId="{6BCAF30E-AFE9-4627-8085-F753D607692B}" destId="{0547D1AE-9CC0-424B-8CDF-1DFF5433AF64}" srcOrd="0" destOrd="0" presId="urn:microsoft.com/office/officeart/2009/3/layout/SubStepProcess"/>
    <dgm:cxn modelId="{DBFE2D09-9006-4224-AD6D-917B50A72EDB}" type="presParOf" srcId="{6BCAF30E-AFE9-4627-8085-F753D607692B}" destId="{8C19FD20-85F0-4651-AFAE-3765B4644719}" srcOrd="1" destOrd="0" presId="urn:microsoft.com/office/officeart/2009/3/layout/SubStepProcess"/>
    <dgm:cxn modelId="{53FA92E9-C82D-4C03-B7A2-23F7DAD8AAD6}" type="presParOf" srcId="{6BCAF30E-AFE9-4627-8085-F753D607692B}" destId="{32944CEB-1D3A-482B-A228-FB48D6D86DAB}" srcOrd="2" destOrd="0" presId="urn:microsoft.com/office/officeart/2009/3/layout/SubStepProcess"/>
    <dgm:cxn modelId="{E1AE1877-A083-46B7-81D0-F00CEAEA1F4A}" type="presParOf" srcId="{32944CEB-1D3A-482B-A228-FB48D6D86DAB}" destId="{AE1EA33B-A4A5-463C-A1DF-A84BAED4A3EC}" srcOrd="0" destOrd="0" presId="urn:microsoft.com/office/officeart/2009/3/layout/SubStepProcess"/>
    <dgm:cxn modelId="{390DB0E0-AAA2-451E-BE06-B85CBCC176CC}" type="presParOf" srcId="{32944CEB-1D3A-482B-A228-FB48D6D86DAB}" destId="{95A08254-05D4-408F-B410-DA1AF90645DA}" srcOrd="1" destOrd="0" presId="urn:microsoft.com/office/officeart/2009/3/layout/SubStepProcess"/>
    <dgm:cxn modelId="{FA4A9BC0-D70B-44DF-9975-C5DDAFBA8264}" type="presParOf" srcId="{32944CEB-1D3A-482B-A228-FB48D6D86DAB}" destId="{4DC1155E-304A-4BB0-A6C8-7E96DEE1727F}" srcOrd="2" destOrd="0" presId="urn:microsoft.com/office/officeart/2009/3/layout/SubStepProcess"/>
    <dgm:cxn modelId="{87E806ED-976A-4106-B471-1B7EEC119A64}" type="presParOf" srcId="{32944CEB-1D3A-482B-A228-FB48D6D86DAB}" destId="{6AA0D384-7192-4AFD-8660-20018C2617EC}" srcOrd="3" destOrd="0" presId="urn:microsoft.com/office/officeart/2009/3/layout/SubStepProcess"/>
    <dgm:cxn modelId="{C956EAF5-74E5-458F-8205-94AC881B8ED2}" type="presParOf" srcId="{32944CEB-1D3A-482B-A228-FB48D6D86DAB}" destId="{3761728F-957E-4715-BF9E-A4FCA1FEC832}" srcOrd="4" destOrd="0" presId="urn:microsoft.com/office/officeart/2009/3/layout/SubStepProcess"/>
    <dgm:cxn modelId="{F824F0C8-1B68-492C-BE92-F296A8C9CB6D}" type="presParOf" srcId="{6BCAF30E-AFE9-4627-8085-F753D607692B}" destId="{83F937CE-2480-4F8F-9D7E-2B1C335A866F}" srcOrd="3" destOrd="0" presId="urn:microsoft.com/office/officeart/2009/3/layout/SubStepProcess"/>
    <dgm:cxn modelId="{1DC5C010-2324-4E9C-A2E8-A2FF44319CA5}" type="presParOf" srcId="{6BCAF30E-AFE9-4627-8085-F753D607692B}" destId="{18718CC5-3DE3-4370-9231-8E945FE23C6A}" srcOrd="4" destOrd="0" presId="urn:microsoft.com/office/officeart/2009/3/layout/SubStepProcess"/>
    <dgm:cxn modelId="{8D80B77E-8E17-463F-917E-01C71DA4B30B}" type="presParOf" srcId="{6BCAF30E-AFE9-4627-8085-F753D607692B}" destId="{3E132CB1-3790-46E2-AF07-B27EE93C7F48}" srcOrd="5" destOrd="0" presId="urn:microsoft.com/office/officeart/2009/3/layout/SubStepProcess"/>
    <dgm:cxn modelId="{F0A00FC1-3335-4326-91AE-02632E07D3B2}" type="presParOf" srcId="{3E132CB1-3790-46E2-AF07-B27EE93C7F48}" destId="{5956EF78-BAFF-4A28-BCDE-B04F379EBB47}" srcOrd="0" destOrd="0" presId="urn:microsoft.com/office/officeart/2009/3/layout/SubStepProcess"/>
    <dgm:cxn modelId="{ABC206EF-5562-4EFF-B5C3-2259ADBFD703}" type="presParOf" srcId="{3E132CB1-3790-46E2-AF07-B27EE93C7F48}" destId="{00475060-EE7E-4DF0-91A2-8483D06A2A20}" srcOrd="1" destOrd="0" presId="urn:microsoft.com/office/officeart/2009/3/layout/SubStepProcess"/>
    <dgm:cxn modelId="{B7EDF72F-5FA2-4782-AA89-C17C42DEF8A3}" type="presParOf" srcId="{3E132CB1-3790-46E2-AF07-B27EE93C7F48}" destId="{E2405A3A-C31F-4585-96E1-EA9ACDF6668C}" srcOrd="2" destOrd="0" presId="urn:microsoft.com/office/officeart/2009/3/layout/SubStepProcess"/>
    <dgm:cxn modelId="{8758456C-1B6F-4576-A619-5B92FC93A150}" type="presParOf" srcId="{3E132CB1-3790-46E2-AF07-B27EE93C7F48}" destId="{5CC4ECBD-CB54-41F5-8A32-C0272C3F8DF8}" srcOrd="3" destOrd="0" presId="urn:microsoft.com/office/officeart/2009/3/layout/SubStepProcess"/>
    <dgm:cxn modelId="{F178D782-CC9D-4288-96B2-A8E331831DBC}" type="presParOf" srcId="{3E132CB1-3790-46E2-AF07-B27EE93C7F48}" destId="{3EA5FFC9-83BD-4632-B3E9-071188CB8961}" srcOrd="4" destOrd="0" presId="urn:microsoft.com/office/officeart/2009/3/layout/SubStepProcess"/>
    <dgm:cxn modelId="{9066ACB1-230A-481D-9DDD-B73AE6CBA879}" type="presParOf" srcId="{6BCAF30E-AFE9-4627-8085-F753D607692B}" destId="{F56ABF42-4C22-4653-A3A0-07B9BEADDD58}" srcOrd="6" destOrd="0" presId="urn:microsoft.com/office/officeart/2009/3/layout/SubStepProcess"/>
    <dgm:cxn modelId="{49E5CD3C-62BF-4D44-A9B6-4A0F485EFB3E}" type="presParOf" srcId="{6BCAF30E-AFE9-4627-8085-F753D607692B}" destId="{2C956E71-46DE-4EE9-9225-085BE0BC6775}" srcOrd="7" destOrd="0" presId="urn:microsoft.com/office/officeart/2009/3/layout/SubStepProcess"/>
    <dgm:cxn modelId="{0607A3E3-2BBE-4A78-A2E4-67778AAA54AD}" type="presParOf" srcId="{6BCAF30E-AFE9-4627-8085-F753D607692B}" destId="{0657B65A-8AF5-44FC-9E4B-CC65358C3B38}" srcOrd="8" destOrd="0" presId="urn:microsoft.com/office/officeart/2009/3/layout/SubStepProcess"/>
    <dgm:cxn modelId="{2053A8BE-6F4B-4290-9519-1AE8C90E4AE5}" type="presParOf" srcId="{0657B65A-8AF5-44FC-9E4B-CC65358C3B38}" destId="{864D7213-1892-42C1-9C15-6D981FDD9622}" srcOrd="0" destOrd="0" presId="urn:microsoft.com/office/officeart/2009/3/layout/SubStepProcess"/>
    <dgm:cxn modelId="{976A2ACE-2D16-4E35-AE51-BB5C5BABDF8A}" type="presParOf" srcId="{0657B65A-8AF5-44FC-9E4B-CC65358C3B38}" destId="{09423D0A-C895-4292-A7E2-90ED2508B059}" srcOrd="1" destOrd="0" presId="urn:microsoft.com/office/officeart/2009/3/layout/SubStepProcess"/>
    <dgm:cxn modelId="{BB7F98BB-E981-427B-A560-38F703340DE0}" type="presParOf" srcId="{0657B65A-8AF5-44FC-9E4B-CC65358C3B38}" destId="{6E7B9CD6-B565-4FD8-BF84-6FB766B254A7}" srcOrd="2" destOrd="0" presId="urn:microsoft.com/office/officeart/2009/3/layout/SubStepProcess"/>
    <dgm:cxn modelId="{FC8A7F22-731B-4556-A115-A920F496424F}" type="presParOf" srcId="{0657B65A-8AF5-44FC-9E4B-CC65358C3B38}" destId="{79A797EB-2CE4-40AA-91F9-4DA3E237D30C}" srcOrd="3" destOrd="0" presId="urn:microsoft.com/office/officeart/2009/3/layout/SubStepProcess"/>
    <dgm:cxn modelId="{964FA1CC-DB60-4B94-AF53-221D271EBA10}" type="presParOf" srcId="{0657B65A-8AF5-44FC-9E4B-CC65358C3B38}" destId="{59187B53-233F-41AB-915E-DBEDDBCD01E5}" srcOrd="4" destOrd="0" presId="urn:microsoft.com/office/officeart/2009/3/layout/SubStepProcess"/>
    <dgm:cxn modelId="{67ADE05B-E8FC-499E-8D99-875550A009D1}" type="presParOf" srcId="{6BCAF30E-AFE9-4627-8085-F753D607692B}" destId="{DC6C45EB-FA3C-4316-82E2-93C29D0FA6FF}" srcOrd="9" destOrd="0" presId="urn:microsoft.com/office/officeart/2009/3/layout/SubStepProcess"/>
    <dgm:cxn modelId="{5EC9E1A0-FE66-4F79-8AD0-4C2069F080DE}" type="presParOf" srcId="{6BCAF30E-AFE9-4627-8085-F753D607692B}" destId="{AD71F137-379C-4816-81D0-1C9ACB208F5D}" srcOrd="10" destOrd="0" presId="urn:microsoft.com/office/officeart/2009/3/layout/SubStepProcess"/>
    <dgm:cxn modelId="{4109E5F9-A2AE-4FEB-80AA-23A3132EB8BA}" type="presParOf" srcId="{6BCAF30E-AFE9-4627-8085-F753D607692B}" destId="{6084687C-C24F-4D0A-AFFB-127BCD4C4C3C}" srcOrd="11" destOrd="0" presId="urn:microsoft.com/office/officeart/2009/3/layout/SubStepProcess"/>
    <dgm:cxn modelId="{295BE221-D9BA-4A38-989C-981A6A7584A8}" type="presParOf" srcId="{6084687C-C24F-4D0A-AFFB-127BCD4C4C3C}" destId="{49C5A708-5A5E-4AAA-8D82-EA3B3FA2E98A}" srcOrd="0" destOrd="0" presId="urn:microsoft.com/office/officeart/2009/3/layout/SubStepProcess"/>
    <dgm:cxn modelId="{5F6848AE-315E-4FFA-8A50-FF0C1F8E1991}" type="presParOf" srcId="{6084687C-C24F-4D0A-AFFB-127BCD4C4C3C}" destId="{D53C5010-9720-415D-9FFA-1C226503BF9B}" srcOrd="1" destOrd="0" presId="urn:microsoft.com/office/officeart/2009/3/layout/SubStepProcess"/>
    <dgm:cxn modelId="{87FE4523-4379-4D5A-BA39-CD74D1CBCE22}" type="presParOf" srcId="{6084687C-C24F-4D0A-AFFB-127BCD4C4C3C}" destId="{98F40FE0-BE75-482B-ABEC-6FD00AA741B4}" srcOrd="2" destOrd="0" presId="urn:microsoft.com/office/officeart/2009/3/layout/SubStepProcess"/>
    <dgm:cxn modelId="{985D2C2D-EA84-43B4-A83A-830AEEAADB18}" type="presParOf" srcId="{6084687C-C24F-4D0A-AFFB-127BCD4C4C3C}" destId="{4A25E4D4-1F14-4119-B34A-16B58A478494}" srcOrd="3" destOrd="0" presId="urn:microsoft.com/office/officeart/2009/3/layout/SubStepProcess"/>
    <dgm:cxn modelId="{3B103FC7-1631-4431-94F4-856B88965B61}" type="presParOf" srcId="{6084687C-C24F-4D0A-AFFB-127BCD4C4C3C}" destId="{EF080D5E-A24C-408F-9DCB-BE8453D12F8E}" srcOrd="4" destOrd="0" presId="urn:microsoft.com/office/officeart/2009/3/layout/SubStepProcess"/>
    <dgm:cxn modelId="{B719989B-DBFD-4A50-8D5F-82DBB5270D2F}" type="presParOf" srcId="{5EA3960D-6D5B-42BB-92DF-66BF48E3795A}" destId="{61AFE269-4E40-4055-B516-6654FB9753ED}" srcOrd="3" destOrd="0" presId="urn:microsoft.com/office/officeart/2009/3/layout/SubStepProcess"/>
    <dgm:cxn modelId="{4B7CBCC7-BE48-4FDB-9A7F-E7DEEC188EA2}" type="presParOf" srcId="{5EA3960D-6D5B-42BB-92DF-66BF48E3795A}" destId="{12692F1D-BEBF-4251-8641-6A32F49FDE2A}" srcOrd="4" destOrd="0" presId="urn:microsoft.com/office/officeart/2009/3/layout/SubStep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FDF2FF7F-E83D-4BA6-9E07-18F4F9F0A5B7}" type="doc">
      <dgm:prSet loTypeId="urn:microsoft.com/office/officeart/2005/8/layout/architecture" loCatId="hierarchy" qsTypeId="urn:microsoft.com/office/officeart/2005/8/quickstyle/simple1" qsCatId="simple" csTypeId="urn:microsoft.com/office/officeart/2005/8/colors/accent5_2" csCatId="accent5" phldr="1"/>
      <dgm:spPr/>
      <dgm:t>
        <a:bodyPr/>
        <a:lstStyle/>
        <a:p>
          <a:endParaRPr lang="en-US"/>
        </a:p>
      </dgm:t>
    </dgm:pt>
    <dgm:pt modelId="{E6EEF7C0-6BD7-44F6-B6B0-55DC77537ED5}">
      <dgm:prSet/>
      <dgm:spPr/>
      <dgm:t>
        <a:bodyPr/>
        <a:lstStyle/>
        <a:p>
          <a:pPr rtl="0"/>
          <a:r>
            <a:rPr lang="en-US"/>
            <a:t>How can we improve access to opportunity for underserved populations?</a:t>
          </a:r>
        </a:p>
      </dgm:t>
    </dgm:pt>
    <dgm:pt modelId="{FD68C8B9-9A09-4C18-B559-28DC7ABC7150}" type="parTrans" cxnId="{EEA9BCB1-650F-4200-A89F-AEA7C6FDB255}">
      <dgm:prSet/>
      <dgm:spPr/>
      <dgm:t>
        <a:bodyPr/>
        <a:lstStyle/>
        <a:p>
          <a:endParaRPr lang="en-US"/>
        </a:p>
      </dgm:t>
    </dgm:pt>
    <dgm:pt modelId="{E6C18B60-93AC-4635-BA7D-DBD6B8E708B3}" type="sibTrans" cxnId="{EEA9BCB1-650F-4200-A89F-AEA7C6FDB255}">
      <dgm:prSet/>
      <dgm:spPr/>
      <dgm:t>
        <a:bodyPr/>
        <a:lstStyle/>
        <a:p>
          <a:endParaRPr lang="en-US"/>
        </a:p>
      </dgm:t>
    </dgm:pt>
    <dgm:pt modelId="{72F1CBF6-C58B-4E35-81BB-F78490897401}">
      <dgm:prSet/>
      <dgm:spPr/>
      <dgm:t>
        <a:bodyPr/>
        <a:lstStyle/>
        <a:p>
          <a:pPr rtl="0"/>
          <a:r>
            <a:rPr lang="en-US" dirty="0"/>
            <a:t>What are the potential consequences of the strategies identified?</a:t>
          </a:r>
        </a:p>
      </dgm:t>
    </dgm:pt>
    <dgm:pt modelId="{188F5F4B-4A4D-4BC5-82D6-7B61E6F65D09}" type="parTrans" cxnId="{458AB7B7-ECAA-43B7-B9C5-28636A638608}">
      <dgm:prSet/>
      <dgm:spPr/>
      <dgm:t>
        <a:bodyPr/>
        <a:lstStyle/>
        <a:p>
          <a:endParaRPr lang="en-US"/>
        </a:p>
      </dgm:t>
    </dgm:pt>
    <dgm:pt modelId="{6A6D783C-B17D-4648-81C8-9A3C78A1CAD7}" type="sibTrans" cxnId="{458AB7B7-ECAA-43B7-B9C5-28636A638608}">
      <dgm:prSet/>
      <dgm:spPr/>
      <dgm:t>
        <a:bodyPr/>
        <a:lstStyle/>
        <a:p>
          <a:endParaRPr lang="en-US"/>
        </a:p>
      </dgm:t>
    </dgm:pt>
    <dgm:pt modelId="{06688FC8-E343-4103-B208-34B620E7DC5D}">
      <dgm:prSet/>
      <dgm:spPr/>
      <dgm:t>
        <a:bodyPr/>
        <a:lstStyle/>
        <a:p>
          <a:pPr rtl="0"/>
          <a:r>
            <a:rPr lang="en-US" dirty="0"/>
            <a:t>Are there any mitigating measures that can improve anticipated outcomes for underserved populations?</a:t>
          </a:r>
        </a:p>
      </dgm:t>
    </dgm:pt>
    <dgm:pt modelId="{3D182DCB-5F4F-4151-AC65-93FB6E1507A6}" type="parTrans" cxnId="{8F38E575-6DBB-4E8E-B5C5-FF14DCCDFE25}">
      <dgm:prSet/>
      <dgm:spPr/>
      <dgm:t>
        <a:bodyPr/>
        <a:lstStyle/>
        <a:p>
          <a:endParaRPr lang="en-US"/>
        </a:p>
      </dgm:t>
    </dgm:pt>
    <dgm:pt modelId="{FB0F6FBE-1A99-47CB-AFF8-45357D2F5747}" type="sibTrans" cxnId="{8F38E575-6DBB-4E8E-B5C5-FF14DCCDFE25}">
      <dgm:prSet/>
      <dgm:spPr/>
      <dgm:t>
        <a:bodyPr/>
        <a:lstStyle/>
        <a:p>
          <a:endParaRPr lang="en-US"/>
        </a:p>
      </dgm:t>
    </dgm:pt>
    <dgm:pt modelId="{85BE92BE-8BD6-481C-B852-5195BF861FB5}" type="pres">
      <dgm:prSet presAssocID="{FDF2FF7F-E83D-4BA6-9E07-18F4F9F0A5B7}" presName="Name0" presStyleCnt="0">
        <dgm:presLayoutVars>
          <dgm:chPref val="1"/>
          <dgm:dir/>
          <dgm:animOne val="branch"/>
          <dgm:animLvl val="lvl"/>
          <dgm:resizeHandles/>
        </dgm:presLayoutVars>
      </dgm:prSet>
      <dgm:spPr/>
      <dgm:t>
        <a:bodyPr/>
        <a:lstStyle/>
        <a:p>
          <a:endParaRPr lang="en-US"/>
        </a:p>
      </dgm:t>
    </dgm:pt>
    <dgm:pt modelId="{E9D09FCF-D319-468B-86A4-68D395E4D049}" type="pres">
      <dgm:prSet presAssocID="{E6EEF7C0-6BD7-44F6-B6B0-55DC77537ED5}" presName="vertOne" presStyleCnt="0"/>
      <dgm:spPr/>
    </dgm:pt>
    <dgm:pt modelId="{3246C431-8CA2-4D39-BE3B-9AAF372ACBEB}" type="pres">
      <dgm:prSet presAssocID="{E6EEF7C0-6BD7-44F6-B6B0-55DC77537ED5}" presName="txOne" presStyleLbl="node0" presStyleIdx="0" presStyleCnt="3">
        <dgm:presLayoutVars>
          <dgm:chPref val="3"/>
        </dgm:presLayoutVars>
      </dgm:prSet>
      <dgm:spPr/>
      <dgm:t>
        <a:bodyPr/>
        <a:lstStyle/>
        <a:p>
          <a:endParaRPr lang="en-US"/>
        </a:p>
      </dgm:t>
    </dgm:pt>
    <dgm:pt modelId="{D6DCDEF7-BDC3-46CB-AEE9-97F8CCC51EEC}" type="pres">
      <dgm:prSet presAssocID="{E6EEF7C0-6BD7-44F6-B6B0-55DC77537ED5}" presName="horzOne" presStyleCnt="0"/>
      <dgm:spPr/>
    </dgm:pt>
    <dgm:pt modelId="{833DF946-51B2-4A56-9D9B-DAC45A656E0E}" type="pres">
      <dgm:prSet presAssocID="{E6C18B60-93AC-4635-BA7D-DBD6B8E708B3}" presName="sibSpaceOne" presStyleCnt="0"/>
      <dgm:spPr/>
    </dgm:pt>
    <dgm:pt modelId="{A53FA19F-700E-40AF-BD12-C1CC03723E89}" type="pres">
      <dgm:prSet presAssocID="{72F1CBF6-C58B-4E35-81BB-F78490897401}" presName="vertOne" presStyleCnt="0"/>
      <dgm:spPr/>
    </dgm:pt>
    <dgm:pt modelId="{A1C29E43-04D5-4631-A55D-E2DEEAB35B1E}" type="pres">
      <dgm:prSet presAssocID="{72F1CBF6-C58B-4E35-81BB-F78490897401}" presName="txOne" presStyleLbl="node0" presStyleIdx="1" presStyleCnt="3">
        <dgm:presLayoutVars>
          <dgm:chPref val="3"/>
        </dgm:presLayoutVars>
      </dgm:prSet>
      <dgm:spPr/>
      <dgm:t>
        <a:bodyPr/>
        <a:lstStyle/>
        <a:p>
          <a:endParaRPr lang="en-US"/>
        </a:p>
      </dgm:t>
    </dgm:pt>
    <dgm:pt modelId="{95E6D3DA-CBF7-4ECF-8D21-D20F28C3C91B}" type="pres">
      <dgm:prSet presAssocID="{72F1CBF6-C58B-4E35-81BB-F78490897401}" presName="horzOne" presStyleCnt="0"/>
      <dgm:spPr/>
    </dgm:pt>
    <dgm:pt modelId="{0BBD8B89-292A-414E-91A6-21642D11C35D}" type="pres">
      <dgm:prSet presAssocID="{6A6D783C-B17D-4648-81C8-9A3C78A1CAD7}" presName="sibSpaceOne" presStyleCnt="0"/>
      <dgm:spPr/>
    </dgm:pt>
    <dgm:pt modelId="{E51170D6-1C41-4C40-9AE1-8FF7EDA84982}" type="pres">
      <dgm:prSet presAssocID="{06688FC8-E343-4103-B208-34B620E7DC5D}" presName="vertOne" presStyleCnt="0"/>
      <dgm:spPr/>
    </dgm:pt>
    <dgm:pt modelId="{AC453797-8F47-4AA7-A8E1-360D51083A52}" type="pres">
      <dgm:prSet presAssocID="{06688FC8-E343-4103-B208-34B620E7DC5D}" presName="txOne" presStyleLbl="node0" presStyleIdx="2" presStyleCnt="3">
        <dgm:presLayoutVars>
          <dgm:chPref val="3"/>
        </dgm:presLayoutVars>
      </dgm:prSet>
      <dgm:spPr/>
      <dgm:t>
        <a:bodyPr/>
        <a:lstStyle/>
        <a:p>
          <a:endParaRPr lang="en-US"/>
        </a:p>
      </dgm:t>
    </dgm:pt>
    <dgm:pt modelId="{0873688D-86C3-49AB-A147-7B345F4DEC3D}" type="pres">
      <dgm:prSet presAssocID="{06688FC8-E343-4103-B208-34B620E7DC5D}" presName="horzOne" presStyleCnt="0"/>
      <dgm:spPr/>
    </dgm:pt>
  </dgm:ptLst>
  <dgm:cxnLst>
    <dgm:cxn modelId="{7AF460F4-3CC9-4375-A785-316A42DB700D}" type="presOf" srcId="{E6EEF7C0-6BD7-44F6-B6B0-55DC77537ED5}" destId="{3246C431-8CA2-4D39-BE3B-9AAF372ACBEB}" srcOrd="0" destOrd="0" presId="urn:microsoft.com/office/officeart/2005/8/layout/architecture"/>
    <dgm:cxn modelId="{E0C8F173-4D0B-4CA6-9571-0E071F1EC28F}" type="presOf" srcId="{06688FC8-E343-4103-B208-34B620E7DC5D}" destId="{AC453797-8F47-4AA7-A8E1-360D51083A52}" srcOrd="0" destOrd="0" presId="urn:microsoft.com/office/officeart/2005/8/layout/architecture"/>
    <dgm:cxn modelId="{D17A7468-D500-4EBB-94BB-CE3ED3D57042}" type="presOf" srcId="{FDF2FF7F-E83D-4BA6-9E07-18F4F9F0A5B7}" destId="{85BE92BE-8BD6-481C-B852-5195BF861FB5}" srcOrd="0" destOrd="0" presId="urn:microsoft.com/office/officeart/2005/8/layout/architecture"/>
    <dgm:cxn modelId="{8F38E575-6DBB-4E8E-B5C5-FF14DCCDFE25}" srcId="{FDF2FF7F-E83D-4BA6-9E07-18F4F9F0A5B7}" destId="{06688FC8-E343-4103-B208-34B620E7DC5D}" srcOrd="2" destOrd="0" parTransId="{3D182DCB-5F4F-4151-AC65-93FB6E1507A6}" sibTransId="{FB0F6FBE-1A99-47CB-AFF8-45357D2F5747}"/>
    <dgm:cxn modelId="{458AB7B7-ECAA-43B7-B9C5-28636A638608}" srcId="{FDF2FF7F-E83D-4BA6-9E07-18F4F9F0A5B7}" destId="{72F1CBF6-C58B-4E35-81BB-F78490897401}" srcOrd="1" destOrd="0" parTransId="{188F5F4B-4A4D-4BC5-82D6-7B61E6F65D09}" sibTransId="{6A6D783C-B17D-4648-81C8-9A3C78A1CAD7}"/>
    <dgm:cxn modelId="{A5636222-70FE-4980-8D3D-E6B6F1375961}" type="presOf" srcId="{72F1CBF6-C58B-4E35-81BB-F78490897401}" destId="{A1C29E43-04D5-4631-A55D-E2DEEAB35B1E}" srcOrd="0" destOrd="0" presId="urn:microsoft.com/office/officeart/2005/8/layout/architecture"/>
    <dgm:cxn modelId="{EEA9BCB1-650F-4200-A89F-AEA7C6FDB255}" srcId="{FDF2FF7F-E83D-4BA6-9E07-18F4F9F0A5B7}" destId="{E6EEF7C0-6BD7-44F6-B6B0-55DC77537ED5}" srcOrd="0" destOrd="0" parTransId="{FD68C8B9-9A09-4C18-B559-28DC7ABC7150}" sibTransId="{E6C18B60-93AC-4635-BA7D-DBD6B8E708B3}"/>
    <dgm:cxn modelId="{8D3CA9B6-B4D9-49F7-8F93-AF98F07EF33E}" type="presParOf" srcId="{85BE92BE-8BD6-481C-B852-5195BF861FB5}" destId="{E9D09FCF-D319-468B-86A4-68D395E4D049}" srcOrd="0" destOrd="0" presId="urn:microsoft.com/office/officeart/2005/8/layout/architecture"/>
    <dgm:cxn modelId="{89035883-B968-41E2-8340-AEDD749CEF1E}" type="presParOf" srcId="{E9D09FCF-D319-468B-86A4-68D395E4D049}" destId="{3246C431-8CA2-4D39-BE3B-9AAF372ACBEB}" srcOrd="0" destOrd="0" presId="urn:microsoft.com/office/officeart/2005/8/layout/architecture"/>
    <dgm:cxn modelId="{56E33651-0207-4F84-AB8C-98F5CD8D7A8D}" type="presParOf" srcId="{E9D09FCF-D319-468B-86A4-68D395E4D049}" destId="{D6DCDEF7-BDC3-46CB-AEE9-97F8CCC51EEC}" srcOrd="1" destOrd="0" presId="urn:microsoft.com/office/officeart/2005/8/layout/architecture"/>
    <dgm:cxn modelId="{C0481830-A44D-4EF6-B972-0905E0D62BB5}" type="presParOf" srcId="{85BE92BE-8BD6-481C-B852-5195BF861FB5}" destId="{833DF946-51B2-4A56-9D9B-DAC45A656E0E}" srcOrd="1" destOrd="0" presId="urn:microsoft.com/office/officeart/2005/8/layout/architecture"/>
    <dgm:cxn modelId="{70074E4B-1AE4-452D-A1C6-FE41C6D4D27D}" type="presParOf" srcId="{85BE92BE-8BD6-481C-B852-5195BF861FB5}" destId="{A53FA19F-700E-40AF-BD12-C1CC03723E89}" srcOrd="2" destOrd="0" presId="urn:microsoft.com/office/officeart/2005/8/layout/architecture"/>
    <dgm:cxn modelId="{B4AB376A-474F-4A02-A775-A308EC25E43E}" type="presParOf" srcId="{A53FA19F-700E-40AF-BD12-C1CC03723E89}" destId="{A1C29E43-04D5-4631-A55D-E2DEEAB35B1E}" srcOrd="0" destOrd="0" presId="urn:microsoft.com/office/officeart/2005/8/layout/architecture"/>
    <dgm:cxn modelId="{F9F1C058-404B-4BD7-81E0-BF499FD055F9}" type="presParOf" srcId="{A53FA19F-700E-40AF-BD12-C1CC03723E89}" destId="{95E6D3DA-CBF7-4ECF-8D21-D20F28C3C91B}" srcOrd="1" destOrd="0" presId="urn:microsoft.com/office/officeart/2005/8/layout/architecture"/>
    <dgm:cxn modelId="{56C03183-3ED7-4A3F-921C-16EF0F5F115B}" type="presParOf" srcId="{85BE92BE-8BD6-481C-B852-5195BF861FB5}" destId="{0BBD8B89-292A-414E-91A6-21642D11C35D}" srcOrd="3" destOrd="0" presId="urn:microsoft.com/office/officeart/2005/8/layout/architecture"/>
    <dgm:cxn modelId="{9DA95609-050A-4335-A665-D215DA5055FD}" type="presParOf" srcId="{85BE92BE-8BD6-481C-B852-5195BF861FB5}" destId="{E51170D6-1C41-4C40-9AE1-8FF7EDA84982}" srcOrd="4" destOrd="0" presId="urn:microsoft.com/office/officeart/2005/8/layout/architecture"/>
    <dgm:cxn modelId="{0D83A9E1-5D03-4076-8AEE-4D71990E83E4}" type="presParOf" srcId="{E51170D6-1C41-4C40-9AE1-8FF7EDA84982}" destId="{AC453797-8F47-4AA7-A8E1-360D51083A52}" srcOrd="0" destOrd="0" presId="urn:microsoft.com/office/officeart/2005/8/layout/architecture"/>
    <dgm:cxn modelId="{1FE98702-F1AB-4413-B026-520F2AED9F75}" type="presParOf" srcId="{E51170D6-1C41-4C40-9AE1-8FF7EDA84982}" destId="{0873688D-86C3-49AB-A147-7B345F4DEC3D}" srcOrd="1" destOrd="0" presId="urn:microsoft.com/office/officeart/2005/8/layout/architecture"/>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3A2B059-D9B2-4D23-9F1F-CF8E2E328604}">
      <dsp:nvSpPr>
        <dsp:cNvPr id="0" name=""/>
        <dsp:cNvSpPr/>
      </dsp:nvSpPr>
      <dsp:spPr>
        <a:xfrm>
          <a:off x="0" y="549369"/>
          <a:ext cx="10515600" cy="1034280"/>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l" defTabSz="1155700" rtl="0">
            <a:lnSpc>
              <a:spcPct val="90000"/>
            </a:lnSpc>
            <a:spcBef>
              <a:spcPct val="0"/>
            </a:spcBef>
            <a:spcAft>
              <a:spcPct val="35000"/>
            </a:spcAft>
          </a:pPr>
          <a:r>
            <a:rPr lang="en-US" sz="2600" kern="1200"/>
            <a:t>Analyze the complex relationship between the built environment and accessibility </a:t>
          </a:r>
        </a:p>
      </dsp:txBody>
      <dsp:txXfrm>
        <a:off x="50489" y="599858"/>
        <a:ext cx="10414622" cy="933302"/>
      </dsp:txXfrm>
    </dsp:sp>
    <dsp:sp modelId="{0542BDF3-318F-4BEB-9D06-4F09B0670AFB}">
      <dsp:nvSpPr>
        <dsp:cNvPr id="0" name=""/>
        <dsp:cNvSpPr/>
      </dsp:nvSpPr>
      <dsp:spPr>
        <a:xfrm>
          <a:off x="0" y="1658529"/>
          <a:ext cx="10515600" cy="1034280"/>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l" defTabSz="1155700" rtl="0">
            <a:lnSpc>
              <a:spcPct val="90000"/>
            </a:lnSpc>
            <a:spcBef>
              <a:spcPct val="0"/>
            </a:spcBef>
            <a:spcAft>
              <a:spcPct val="35000"/>
            </a:spcAft>
          </a:pPr>
          <a:r>
            <a:rPr lang="en-US" sz="2600" kern="1200" dirty="0"/>
            <a:t>Describe how the economic and social mobility of various population groups are affected by transportation.</a:t>
          </a:r>
        </a:p>
      </dsp:txBody>
      <dsp:txXfrm>
        <a:off x="50489" y="1709018"/>
        <a:ext cx="10414622" cy="933302"/>
      </dsp:txXfrm>
    </dsp:sp>
    <dsp:sp modelId="{DDAF2241-C129-4053-BA0F-0B767B0D9091}">
      <dsp:nvSpPr>
        <dsp:cNvPr id="0" name=""/>
        <dsp:cNvSpPr/>
      </dsp:nvSpPr>
      <dsp:spPr>
        <a:xfrm>
          <a:off x="0" y="2767689"/>
          <a:ext cx="10515600" cy="1034280"/>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l" defTabSz="1155700" rtl="0">
            <a:lnSpc>
              <a:spcPct val="90000"/>
            </a:lnSpc>
            <a:spcBef>
              <a:spcPct val="0"/>
            </a:spcBef>
            <a:spcAft>
              <a:spcPct val="35000"/>
            </a:spcAft>
          </a:pPr>
          <a:r>
            <a:rPr lang="en-US" sz="2600" kern="1200" dirty="0"/>
            <a:t>Apply strategies and tools to increase the access to employment, education, affordable housing, and transportation for underserved communities</a:t>
          </a:r>
        </a:p>
      </dsp:txBody>
      <dsp:txXfrm>
        <a:off x="50489" y="2818178"/>
        <a:ext cx="10414622" cy="93330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1107281-DEC3-48A3-AB07-A06ED8328998}">
      <dsp:nvSpPr>
        <dsp:cNvPr id="0" name=""/>
        <dsp:cNvSpPr/>
      </dsp:nvSpPr>
      <dsp:spPr>
        <a:xfrm>
          <a:off x="37" y="66067"/>
          <a:ext cx="3624122" cy="921600"/>
        </a:xfrm>
        <a:prstGeom prst="rect">
          <a:avLst/>
        </a:prstGeom>
        <a:solidFill>
          <a:schemeClr val="accent1">
            <a:lumMod val="75000"/>
          </a:schemeClr>
        </a:solidFill>
        <a:ln w="12700" cap="flat" cmpd="sng" algn="ctr">
          <a:solidFill>
            <a:schemeClr val="accent5">
              <a:lumMod val="40000"/>
              <a:lumOff val="60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7584" tIns="130048" rIns="227584" bIns="130048" numCol="1" spcCol="1270" anchor="ctr" anchorCtr="0">
          <a:noAutofit/>
        </a:bodyPr>
        <a:lstStyle/>
        <a:p>
          <a:pPr lvl="0" algn="ctr" defTabSz="1422400">
            <a:lnSpc>
              <a:spcPct val="90000"/>
            </a:lnSpc>
            <a:spcBef>
              <a:spcPct val="0"/>
            </a:spcBef>
            <a:spcAft>
              <a:spcPct val="35000"/>
            </a:spcAft>
          </a:pPr>
          <a:r>
            <a:rPr lang="en-US" sz="3200" kern="1200" dirty="0"/>
            <a:t>Mobility</a:t>
          </a:r>
        </a:p>
      </dsp:txBody>
      <dsp:txXfrm>
        <a:off x="37" y="66067"/>
        <a:ext cx="3624122" cy="921600"/>
      </dsp:txXfrm>
    </dsp:sp>
    <dsp:sp modelId="{947CCD17-74D5-420A-B6C4-EF1CEB8CF6E9}">
      <dsp:nvSpPr>
        <dsp:cNvPr id="0" name=""/>
        <dsp:cNvSpPr/>
      </dsp:nvSpPr>
      <dsp:spPr>
        <a:xfrm>
          <a:off x="37" y="987667"/>
          <a:ext cx="3624122" cy="4040640"/>
        </a:xfrm>
        <a:prstGeom prst="rect">
          <a:avLst/>
        </a:prstGeom>
        <a:solidFill>
          <a:schemeClr val="accent1">
            <a:lumMod val="40000"/>
            <a:lumOff val="60000"/>
            <a:alpha val="90000"/>
          </a:schemeClr>
        </a:solidFill>
        <a:ln w="12700" cap="flat" cmpd="sng" algn="ctr">
          <a:solidFill>
            <a:schemeClr val="accent5">
              <a:lumMod val="20000"/>
              <a:lumOff val="80000"/>
              <a:alpha val="9000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70688" tIns="170688" rIns="227584" bIns="256032" numCol="1" spcCol="1270" anchor="t" anchorCtr="0">
          <a:noAutofit/>
        </a:bodyPr>
        <a:lstStyle/>
        <a:p>
          <a:pPr marL="285750" lvl="1" indent="-285750" algn="l" defTabSz="1422400">
            <a:lnSpc>
              <a:spcPct val="90000"/>
            </a:lnSpc>
            <a:spcBef>
              <a:spcPct val="0"/>
            </a:spcBef>
            <a:spcAft>
              <a:spcPct val="15000"/>
            </a:spcAft>
            <a:buChar char="••"/>
          </a:pPr>
          <a:r>
            <a:rPr lang="en-US" sz="3200" kern="1200" dirty="0"/>
            <a:t>The ability of people to make trips to satisfy their needs or desires by any combination of modes of transportation.</a:t>
          </a:r>
        </a:p>
      </dsp:txBody>
      <dsp:txXfrm>
        <a:off x="37" y="987667"/>
        <a:ext cx="3624122" cy="4040640"/>
      </dsp:txXfrm>
    </dsp:sp>
    <dsp:sp modelId="{A31429A7-1FE8-4137-AEDF-3E62CE2ADB49}">
      <dsp:nvSpPr>
        <dsp:cNvPr id="0" name=""/>
        <dsp:cNvSpPr/>
      </dsp:nvSpPr>
      <dsp:spPr>
        <a:xfrm>
          <a:off x="4131537" y="66067"/>
          <a:ext cx="3624122" cy="921600"/>
        </a:xfrm>
        <a:prstGeom prst="rect">
          <a:avLst/>
        </a:prstGeom>
        <a:solidFill>
          <a:schemeClr val="accent2">
            <a:lumMod val="75000"/>
          </a:schemeClr>
        </a:solidFill>
        <a:ln w="12700" cap="flat" cmpd="sng" algn="ctr">
          <a:solidFill>
            <a:schemeClr val="accent2">
              <a:lumMod val="60000"/>
              <a:lumOff val="40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7584" tIns="130048" rIns="227584" bIns="130048" numCol="1" spcCol="1270" anchor="ctr" anchorCtr="0">
          <a:noAutofit/>
        </a:bodyPr>
        <a:lstStyle/>
        <a:p>
          <a:pPr lvl="0" algn="ctr" defTabSz="1422400">
            <a:lnSpc>
              <a:spcPct val="90000"/>
            </a:lnSpc>
            <a:spcBef>
              <a:spcPct val="0"/>
            </a:spcBef>
            <a:spcAft>
              <a:spcPct val="35000"/>
            </a:spcAft>
          </a:pPr>
          <a:r>
            <a:rPr lang="en-US" sz="3200" kern="1200" dirty="0"/>
            <a:t>Accessibility</a:t>
          </a:r>
        </a:p>
      </dsp:txBody>
      <dsp:txXfrm>
        <a:off x="4131537" y="66067"/>
        <a:ext cx="3624122" cy="921600"/>
      </dsp:txXfrm>
    </dsp:sp>
    <dsp:sp modelId="{8A4F7779-BA92-4596-879F-8F478FA8A222}">
      <dsp:nvSpPr>
        <dsp:cNvPr id="0" name=""/>
        <dsp:cNvSpPr/>
      </dsp:nvSpPr>
      <dsp:spPr>
        <a:xfrm>
          <a:off x="4131537" y="987667"/>
          <a:ext cx="3624122" cy="4040640"/>
        </a:xfrm>
        <a:prstGeom prst="rect">
          <a:avLst/>
        </a:prstGeom>
        <a:solidFill>
          <a:schemeClr val="accent2">
            <a:lumMod val="20000"/>
            <a:lumOff val="80000"/>
            <a:alpha val="9000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70688" tIns="170688" rIns="227584" bIns="256032" numCol="1" spcCol="1270" anchor="t" anchorCtr="0">
          <a:noAutofit/>
        </a:bodyPr>
        <a:lstStyle/>
        <a:p>
          <a:pPr marL="285750" lvl="1" indent="-285750" algn="l" defTabSz="1422400">
            <a:lnSpc>
              <a:spcPct val="90000"/>
            </a:lnSpc>
            <a:spcBef>
              <a:spcPct val="0"/>
            </a:spcBef>
            <a:spcAft>
              <a:spcPct val="15000"/>
            </a:spcAft>
            <a:buChar char="••"/>
          </a:pPr>
          <a:r>
            <a:rPr lang="en-US" sz="3200" kern="1200" dirty="0"/>
            <a:t>An area-wide measure of the ease of travel between locations within a defined geographic area.</a:t>
          </a:r>
        </a:p>
      </dsp:txBody>
      <dsp:txXfrm>
        <a:off x="4131537" y="987667"/>
        <a:ext cx="3624122" cy="404064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9E8FE9A-7609-43A2-BB43-6083D5ED9BE8}">
      <dsp:nvSpPr>
        <dsp:cNvPr id="0" name=""/>
        <dsp:cNvSpPr/>
      </dsp:nvSpPr>
      <dsp:spPr>
        <a:xfrm>
          <a:off x="3364992" y="0"/>
          <a:ext cx="3785616" cy="4351338"/>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8590" tIns="74295" rIns="148590" bIns="74295" numCol="1" spcCol="1270" anchor="ctr" anchorCtr="0">
          <a:noAutofit/>
        </a:bodyPr>
        <a:lstStyle/>
        <a:p>
          <a:pPr lvl="0" algn="ctr" defTabSz="1733550" rtl="0">
            <a:lnSpc>
              <a:spcPct val="90000"/>
            </a:lnSpc>
            <a:spcBef>
              <a:spcPct val="0"/>
            </a:spcBef>
            <a:spcAft>
              <a:spcPct val="35000"/>
            </a:spcAft>
          </a:pPr>
          <a:r>
            <a:rPr lang="en-US" sz="3900" kern="1200" dirty="0"/>
            <a:t>Gap between where low-income workers live and where job opportunities are located.</a:t>
          </a:r>
        </a:p>
      </dsp:txBody>
      <dsp:txXfrm>
        <a:off x="3549791" y="184799"/>
        <a:ext cx="3416018" cy="398174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31FDE28-ABBF-4F52-895B-A3DAE57F3BE4}">
      <dsp:nvSpPr>
        <dsp:cNvPr id="0" name=""/>
        <dsp:cNvSpPr/>
      </dsp:nvSpPr>
      <dsp:spPr>
        <a:xfrm>
          <a:off x="0" y="450099"/>
          <a:ext cx="10515600" cy="79150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l" defTabSz="1466850" rtl="0">
            <a:lnSpc>
              <a:spcPct val="90000"/>
            </a:lnSpc>
            <a:spcBef>
              <a:spcPct val="0"/>
            </a:spcBef>
            <a:spcAft>
              <a:spcPct val="35000"/>
            </a:spcAft>
          </a:pPr>
          <a:r>
            <a:rPr lang="en-US" sz="3300" kern="1200"/>
            <a:t>Strengthen career pathways </a:t>
          </a:r>
        </a:p>
      </dsp:txBody>
      <dsp:txXfrm>
        <a:off x="38638" y="488737"/>
        <a:ext cx="10438324" cy="714229"/>
      </dsp:txXfrm>
    </dsp:sp>
    <dsp:sp modelId="{2A045D4D-6A52-4B80-BC0E-44292F026D41}">
      <dsp:nvSpPr>
        <dsp:cNvPr id="0" name=""/>
        <dsp:cNvSpPr/>
      </dsp:nvSpPr>
      <dsp:spPr>
        <a:xfrm>
          <a:off x="0" y="1336644"/>
          <a:ext cx="10515600" cy="79150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l" defTabSz="1466850" rtl="0">
            <a:lnSpc>
              <a:spcPct val="90000"/>
            </a:lnSpc>
            <a:spcBef>
              <a:spcPct val="0"/>
            </a:spcBef>
            <a:spcAft>
              <a:spcPct val="35000"/>
            </a:spcAft>
          </a:pPr>
          <a:r>
            <a:rPr lang="en-US" sz="3300" kern="1200"/>
            <a:t>Create housing near jobs and transit</a:t>
          </a:r>
        </a:p>
      </dsp:txBody>
      <dsp:txXfrm>
        <a:off x="38638" y="1375282"/>
        <a:ext cx="10438324" cy="714229"/>
      </dsp:txXfrm>
    </dsp:sp>
    <dsp:sp modelId="{06DD6BB5-04AA-478E-8296-D9B29E4A7985}">
      <dsp:nvSpPr>
        <dsp:cNvPr id="0" name=""/>
        <dsp:cNvSpPr/>
      </dsp:nvSpPr>
      <dsp:spPr>
        <a:xfrm>
          <a:off x="0" y="2223189"/>
          <a:ext cx="10515600" cy="79150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l" defTabSz="1466850" rtl="0">
            <a:lnSpc>
              <a:spcPct val="90000"/>
            </a:lnSpc>
            <a:spcBef>
              <a:spcPct val="0"/>
            </a:spcBef>
            <a:spcAft>
              <a:spcPct val="35000"/>
            </a:spcAft>
          </a:pPr>
          <a:r>
            <a:rPr lang="en-US" sz="3300" kern="1200"/>
            <a:t>Improve access to public transit</a:t>
          </a:r>
        </a:p>
      </dsp:txBody>
      <dsp:txXfrm>
        <a:off x="38638" y="2261827"/>
        <a:ext cx="10438324" cy="714229"/>
      </dsp:txXfrm>
    </dsp:sp>
    <dsp:sp modelId="{9DAF2829-D84C-4D63-9560-21FE33919848}">
      <dsp:nvSpPr>
        <dsp:cNvPr id="0" name=""/>
        <dsp:cNvSpPr/>
      </dsp:nvSpPr>
      <dsp:spPr>
        <a:xfrm>
          <a:off x="0" y="3109734"/>
          <a:ext cx="10515600" cy="79150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l" defTabSz="1466850" rtl="0">
            <a:lnSpc>
              <a:spcPct val="90000"/>
            </a:lnSpc>
            <a:spcBef>
              <a:spcPct val="0"/>
            </a:spcBef>
            <a:spcAft>
              <a:spcPct val="35000"/>
            </a:spcAft>
          </a:pPr>
          <a:r>
            <a:rPr lang="en-US" sz="3300" kern="1200"/>
            <a:t>Emphasize equity in data collection and public engagement</a:t>
          </a:r>
        </a:p>
      </dsp:txBody>
      <dsp:txXfrm>
        <a:off x="38638" y="3148372"/>
        <a:ext cx="10438324" cy="714229"/>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DA12CA4-1350-4F54-89D1-A0B9FFA49442}">
      <dsp:nvSpPr>
        <dsp:cNvPr id="0" name=""/>
        <dsp:cNvSpPr/>
      </dsp:nvSpPr>
      <dsp:spPr>
        <a:xfrm>
          <a:off x="3687611" y="2383"/>
          <a:ext cx="4148562" cy="1146376"/>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60960" rIns="121920" bIns="60960" numCol="1" spcCol="1270" anchor="ctr" anchorCtr="0">
          <a:noAutofit/>
        </a:bodyPr>
        <a:lstStyle/>
        <a:p>
          <a:pPr lvl="0" algn="ctr" defTabSz="1422400" rtl="0">
            <a:lnSpc>
              <a:spcPct val="90000"/>
            </a:lnSpc>
            <a:spcBef>
              <a:spcPct val="0"/>
            </a:spcBef>
            <a:spcAft>
              <a:spcPct val="35000"/>
            </a:spcAft>
          </a:pPr>
          <a:r>
            <a:rPr lang="en-US" sz="3200" b="1" kern="1200"/>
            <a:t>Equitable</a:t>
          </a:r>
          <a:endParaRPr lang="en-US" sz="3200" kern="1200"/>
        </a:p>
      </dsp:txBody>
      <dsp:txXfrm>
        <a:off x="3743572" y="58344"/>
        <a:ext cx="4036640" cy="1034454"/>
      </dsp:txXfrm>
    </dsp:sp>
    <dsp:sp modelId="{5162EB6A-CFD5-4148-A90A-F5E8B1419625}">
      <dsp:nvSpPr>
        <dsp:cNvPr id="0" name=""/>
        <dsp:cNvSpPr/>
      </dsp:nvSpPr>
      <dsp:spPr>
        <a:xfrm>
          <a:off x="3687611" y="1206079"/>
          <a:ext cx="4148562" cy="1146376"/>
        </a:xfrm>
        <a:prstGeom prst="roundRect">
          <a:avLst/>
        </a:prstGeom>
        <a:solidFill>
          <a:schemeClr val="accent5">
            <a:hueOff val="-2451115"/>
            <a:satOff val="-3409"/>
            <a:lumOff val="-130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60960" rIns="121920" bIns="60960" numCol="1" spcCol="1270" anchor="ctr" anchorCtr="0">
          <a:noAutofit/>
        </a:bodyPr>
        <a:lstStyle/>
        <a:p>
          <a:pPr lvl="0" algn="ctr" defTabSz="1422400" rtl="0">
            <a:lnSpc>
              <a:spcPct val="90000"/>
            </a:lnSpc>
            <a:spcBef>
              <a:spcPct val="0"/>
            </a:spcBef>
            <a:spcAft>
              <a:spcPct val="35000"/>
            </a:spcAft>
          </a:pPr>
          <a:r>
            <a:rPr lang="en-US" sz="3200" b="1" kern="1200"/>
            <a:t>Sustainable</a:t>
          </a:r>
          <a:endParaRPr lang="en-US" sz="3200" kern="1200"/>
        </a:p>
      </dsp:txBody>
      <dsp:txXfrm>
        <a:off x="3743572" y="1262040"/>
        <a:ext cx="4036640" cy="1034454"/>
      </dsp:txXfrm>
    </dsp:sp>
    <dsp:sp modelId="{595A4E1C-1CAE-429B-B0E3-ADD8F6890F62}">
      <dsp:nvSpPr>
        <dsp:cNvPr id="0" name=""/>
        <dsp:cNvSpPr/>
      </dsp:nvSpPr>
      <dsp:spPr>
        <a:xfrm>
          <a:off x="3687611" y="2409774"/>
          <a:ext cx="4148562" cy="1146376"/>
        </a:xfrm>
        <a:prstGeom prst="roundRect">
          <a:avLst/>
        </a:prstGeom>
        <a:solidFill>
          <a:schemeClr val="accent5">
            <a:hueOff val="-4902230"/>
            <a:satOff val="-6819"/>
            <a:lumOff val="-261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60960" rIns="121920" bIns="60960" numCol="1" spcCol="1270" anchor="ctr" anchorCtr="0">
          <a:noAutofit/>
        </a:bodyPr>
        <a:lstStyle/>
        <a:p>
          <a:pPr lvl="0" algn="ctr" defTabSz="1422400" rtl="0">
            <a:lnSpc>
              <a:spcPct val="90000"/>
            </a:lnSpc>
            <a:spcBef>
              <a:spcPct val="0"/>
            </a:spcBef>
            <a:spcAft>
              <a:spcPct val="35000"/>
            </a:spcAft>
          </a:pPr>
          <a:r>
            <a:rPr lang="en-US" sz="3200" b="1" kern="1200"/>
            <a:t>Economically productive</a:t>
          </a:r>
          <a:r>
            <a:rPr lang="en-US" sz="3200" kern="1200"/>
            <a:t> </a:t>
          </a:r>
        </a:p>
      </dsp:txBody>
      <dsp:txXfrm>
        <a:off x="3743572" y="2465735"/>
        <a:ext cx="4036640" cy="1034454"/>
      </dsp:txXfrm>
    </dsp:sp>
    <dsp:sp modelId="{BB571C94-521D-4DB9-B71D-E905DB3764DC}">
      <dsp:nvSpPr>
        <dsp:cNvPr id="0" name=""/>
        <dsp:cNvSpPr/>
      </dsp:nvSpPr>
      <dsp:spPr>
        <a:xfrm>
          <a:off x="3687611" y="3613470"/>
          <a:ext cx="4148562" cy="1146376"/>
        </a:xfrm>
        <a:prstGeom prst="roundRect">
          <a:avLst/>
        </a:prstGeom>
        <a:solidFill>
          <a:schemeClr val="accent5">
            <a:hueOff val="-7353344"/>
            <a:satOff val="-10228"/>
            <a:lumOff val="-392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60960" rIns="121920" bIns="60960" numCol="1" spcCol="1270" anchor="ctr" anchorCtr="0">
          <a:noAutofit/>
        </a:bodyPr>
        <a:lstStyle/>
        <a:p>
          <a:pPr lvl="0" algn="ctr" defTabSz="1422400" rtl="0">
            <a:lnSpc>
              <a:spcPct val="90000"/>
            </a:lnSpc>
            <a:spcBef>
              <a:spcPct val="0"/>
            </a:spcBef>
            <a:spcAft>
              <a:spcPct val="35000"/>
            </a:spcAft>
          </a:pPr>
          <a:r>
            <a:rPr lang="en-US" sz="3200" b="1" kern="1200"/>
            <a:t>Affordable</a:t>
          </a:r>
          <a:endParaRPr lang="en-US" sz="3200" kern="1200"/>
        </a:p>
      </dsp:txBody>
      <dsp:txXfrm>
        <a:off x="3743572" y="3669431"/>
        <a:ext cx="4036640" cy="1034454"/>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238D6EF-8950-4A9C-A02D-327A7569A2C8}">
      <dsp:nvSpPr>
        <dsp:cNvPr id="0" name=""/>
        <dsp:cNvSpPr/>
      </dsp:nvSpPr>
      <dsp:spPr>
        <a:xfrm>
          <a:off x="0" y="4081499"/>
          <a:ext cx="7137057" cy="892932"/>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177800" rIns="177800" bIns="177800" numCol="1" spcCol="1270" anchor="ctr" anchorCtr="0">
          <a:noAutofit/>
        </a:bodyPr>
        <a:lstStyle/>
        <a:p>
          <a:pPr lvl="0" algn="ctr" defTabSz="1111250" rtl="0">
            <a:lnSpc>
              <a:spcPct val="90000"/>
            </a:lnSpc>
            <a:spcBef>
              <a:spcPct val="0"/>
            </a:spcBef>
            <a:spcAft>
              <a:spcPct val="35000"/>
            </a:spcAft>
          </a:pPr>
          <a:r>
            <a:rPr lang="en-US" sz="2500" kern="1200" dirty="0"/>
            <a:t>Lower-income community members are priced out</a:t>
          </a:r>
        </a:p>
      </dsp:txBody>
      <dsp:txXfrm>
        <a:off x="0" y="4081499"/>
        <a:ext cx="7137057" cy="892932"/>
      </dsp:txXfrm>
    </dsp:sp>
    <dsp:sp modelId="{27DE36A8-C2B4-441A-B9D7-CB7034D66F57}">
      <dsp:nvSpPr>
        <dsp:cNvPr id="0" name=""/>
        <dsp:cNvSpPr/>
      </dsp:nvSpPr>
      <dsp:spPr>
        <a:xfrm rot="10800000">
          <a:off x="0" y="2721563"/>
          <a:ext cx="7137057" cy="1373330"/>
        </a:xfrm>
        <a:prstGeom prst="upArrowCallou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177800" rIns="177800" bIns="177800" numCol="1" spcCol="1270" anchor="ctr" anchorCtr="0">
          <a:noAutofit/>
        </a:bodyPr>
        <a:lstStyle/>
        <a:p>
          <a:pPr lvl="0" algn="ctr" defTabSz="1111250" rtl="0">
            <a:lnSpc>
              <a:spcPct val="90000"/>
            </a:lnSpc>
            <a:spcBef>
              <a:spcPct val="0"/>
            </a:spcBef>
            <a:spcAft>
              <a:spcPct val="35000"/>
            </a:spcAft>
          </a:pPr>
          <a:r>
            <a:rPr lang="en-US" sz="2500" kern="1200" dirty="0"/>
            <a:t>Property values increase</a:t>
          </a:r>
        </a:p>
      </dsp:txBody>
      <dsp:txXfrm rot="10800000">
        <a:off x="0" y="2721563"/>
        <a:ext cx="7137057" cy="892349"/>
      </dsp:txXfrm>
    </dsp:sp>
    <dsp:sp modelId="{8AAEA99E-01AA-4CE1-9000-CE80361D8A10}">
      <dsp:nvSpPr>
        <dsp:cNvPr id="0" name=""/>
        <dsp:cNvSpPr/>
      </dsp:nvSpPr>
      <dsp:spPr>
        <a:xfrm rot="10800000">
          <a:off x="0" y="1361627"/>
          <a:ext cx="7137057" cy="1373330"/>
        </a:xfrm>
        <a:prstGeom prst="upArrowCallou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177800" rIns="177800" bIns="177800" numCol="1" spcCol="1270" anchor="ctr" anchorCtr="0">
          <a:noAutofit/>
        </a:bodyPr>
        <a:lstStyle/>
        <a:p>
          <a:pPr lvl="0" algn="ctr" defTabSz="1111250" rtl="0">
            <a:lnSpc>
              <a:spcPct val="90000"/>
            </a:lnSpc>
            <a:spcBef>
              <a:spcPct val="0"/>
            </a:spcBef>
            <a:spcAft>
              <a:spcPct val="35000"/>
            </a:spcAft>
          </a:pPr>
          <a:r>
            <a:rPr lang="en-US" sz="2500" kern="1200" dirty="0"/>
            <a:t>Communities are renovated and redeveloped</a:t>
          </a:r>
        </a:p>
      </dsp:txBody>
      <dsp:txXfrm rot="10800000">
        <a:off x="0" y="1361627"/>
        <a:ext cx="7137057" cy="892349"/>
      </dsp:txXfrm>
    </dsp:sp>
    <dsp:sp modelId="{0A5F7AF1-5291-4FCD-A3BF-09968A591EA0}">
      <dsp:nvSpPr>
        <dsp:cNvPr id="0" name=""/>
        <dsp:cNvSpPr/>
      </dsp:nvSpPr>
      <dsp:spPr>
        <a:xfrm rot="10800000">
          <a:off x="0" y="1691"/>
          <a:ext cx="7137057" cy="1373330"/>
        </a:xfrm>
        <a:prstGeom prst="upArrowCallou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177800" rIns="177800" bIns="177800" numCol="1" spcCol="1270" anchor="ctr" anchorCtr="0">
          <a:noAutofit/>
        </a:bodyPr>
        <a:lstStyle/>
        <a:p>
          <a:pPr lvl="0" algn="ctr" defTabSz="1111250" rtl="0">
            <a:lnSpc>
              <a:spcPct val="90000"/>
            </a:lnSpc>
            <a:spcBef>
              <a:spcPct val="0"/>
            </a:spcBef>
            <a:spcAft>
              <a:spcPct val="35000"/>
            </a:spcAft>
          </a:pPr>
          <a:r>
            <a:rPr lang="en-US" sz="2500" kern="1200" dirty="0"/>
            <a:t>Investments in transportation improve accessibility</a:t>
          </a:r>
        </a:p>
      </dsp:txBody>
      <dsp:txXfrm rot="10800000">
        <a:off x="0" y="1691"/>
        <a:ext cx="7137057" cy="892349"/>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617CA3-9FA7-4E3D-A66B-390F5EDC69BB}">
      <dsp:nvSpPr>
        <dsp:cNvPr id="0" name=""/>
        <dsp:cNvSpPr/>
      </dsp:nvSpPr>
      <dsp:spPr>
        <a:xfrm>
          <a:off x="4855" y="904290"/>
          <a:ext cx="3200882" cy="3200882"/>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22350" rtl="0">
            <a:lnSpc>
              <a:spcPct val="90000"/>
            </a:lnSpc>
            <a:spcBef>
              <a:spcPct val="0"/>
            </a:spcBef>
            <a:spcAft>
              <a:spcPct val="35000"/>
            </a:spcAft>
          </a:pPr>
          <a:r>
            <a:rPr lang="en-US" sz="2300" kern="1200" dirty="0"/>
            <a:t>Transportation technology is rapidly advancing</a:t>
          </a:r>
        </a:p>
      </dsp:txBody>
      <dsp:txXfrm>
        <a:off x="473613" y="1373048"/>
        <a:ext cx="2263366" cy="2263366"/>
      </dsp:txXfrm>
    </dsp:sp>
    <dsp:sp modelId="{0547D1AE-9CC0-424B-8CDF-1DFF5433AF64}">
      <dsp:nvSpPr>
        <dsp:cNvPr id="0" name=""/>
        <dsp:cNvSpPr/>
      </dsp:nvSpPr>
      <dsp:spPr>
        <a:xfrm rot="17683426">
          <a:off x="2765864" y="1463031"/>
          <a:ext cx="1839051" cy="0"/>
        </a:xfrm>
        <a:custGeom>
          <a:avLst/>
          <a:gdLst/>
          <a:ahLst/>
          <a:cxnLst/>
          <a:rect l="0" t="0" r="0" b="0"/>
          <a:pathLst>
            <a:path>
              <a:moveTo>
                <a:pt x="0" y="0"/>
              </a:moveTo>
              <a:lnTo>
                <a:pt x="1839051" y="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C19FD20-85F0-4651-AFAE-3765B4644719}">
      <dsp:nvSpPr>
        <dsp:cNvPr id="0" name=""/>
        <dsp:cNvSpPr/>
      </dsp:nvSpPr>
      <dsp:spPr>
        <a:xfrm rot="14716574">
          <a:off x="6936294" y="1463031"/>
          <a:ext cx="1839051" cy="0"/>
        </a:xfrm>
        <a:custGeom>
          <a:avLst/>
          <a:gdLst/>
          <a:ahLst/>
          <a:cxnLst/>
          <a:rect l="0" t="0" r="0" b="0"/>
          <a:pathLst>
            <a:path>
              <a:moveTo>
                <a:pt x="0" y="0"/>
              </a:moveTo>
              <a:lnTo>
                <a:pt x="1839051" y="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DC1155E-304A-4BB0-A6C8-7E96DEE1727F}">
      <dsp:nvSpPr>
        <dsp:cNvPr id="0" name=""/>
        <dsp:cNvSpPr/>
      </dsp:nvSpPr>
      <dsp:spPr>
        <a:xfrm>
          <a:off x="4069976" y="627794"/>
          <a:ext cx="374138" cy="0"/>
        </a:xfrm>
        <a:prstGeom prst="line">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AA0D384-7192-4AFD-8660-20018C2617EC}">
      <dsp:nvSpPr>
        <dsp:cNvPr id="0" name=""/>
        <dsp:cNvSpPr/>
      </dsp:nvSpPr>
      <dsp:spPr>
        <a:xfrm>
          <a:off x="4444114" y="2148"/>
          <a:ext cx="2652981" cy="1251291"/>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142240" tIns="142240" rIns="142240" bIns="142240" numCol="1" spcCol="1270" anchor="ctr" anchorCtr="0">
          <a:noAutofit/>
        </a:bodyPr>
        <a:lstStyle/>
        <a:p>
          <a:pPr lvl="0" algn="ctr" defTabSz="889000" rtl="0">
            <a:lnSpc>
              <a:spcPct val="90000"/>
            </a:lnSpc>
            <a:spcBef>
              <a:spcPct val="0"/>
            </a:spcBef>
            <a:spcAft>
              <a:spcPct val="35000"/>
            </a:spcAft>
          </a:pPr>
          <a:r>
            <a:rPr lang="en-US" sz="2000" kern="1200" dirty="0"/>
            <a:t>Applications for real-time public transit information</a:t>
          </a:r>
        </a:p>
      </dsp:txBody>
      <dsp:txXfrm>
        <a:off x="4444114" y="2148"/>
        <a:ext cx="2652981" cy="1251291"/>
      </dsp:txXfrm>
    </dsp:sp>
    <dsp:sp modelId="{3761728F-957E-4715-BF9E-A4FCA1FEC832}">
      <dsp:nvSpPr>
        <dsp:cNvPr id="0" name=""/>
        <dsp:cNvSpPr/>
      </dsp:nvSpPr>
      <dsp:spPr>
        <a:xfrm>
          <a:off x="7097096" y="627794"/>
          <a:ext cx="374138" cy="0"/>
        </a:xfrm>
        <a:prstGeom prst="line">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3F937CE-2480-4F8F-9D7E-2B1C335A866F}">
      <dsp:nvSpPr>
        <dsp:cNvPr id="0" name=""/>
        <dsp:cNvSpPr/>
      </dsp:nvSpPr>
      <dsp:spPr>
        <a:xfrm rot="19445891">
          <a:off x="3210606" y="2157498"/>
          <a:ext cx="949568" cy="0"/>
        </a:xfrm>
        <a:custGeom>
          <a:avLst/>
          <a:gdLst/>
          <a:ahLst/>
          <a:cxnLst/>
          <a:rect l="0" t="0" r="0" b="0"/>
          <a:pathLst>
            <a:path>
              <a:moveTo>
                <a:pt x="0" y="0"/>
              </a:moveTo>
              <a:lnTo>
                <a:pt x="949568" y="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8718CC5-3DE3-4370-9231-8E945FE23C6A}">
      <dsp:nvSpPr>
        <dsp:cNvPr id="0" name=""/>
        <dsp:cNvSpPr/>
      </dsp:nvSpPr>
      <dsp:spPr>
        <a:xfrm rot="12954109">
          <a:off x="7381036" y="2157498"/>
          <a:ext cx="949568" cy="0"/>
        </a:xfrm>
        <a:custGeom>
          <a:avLst/>
          <a:gdLst/>
          <a:ahLst/>
          <a:cxnLst/>
          <a:rect l="0" t="0" r="0" b="0"/>
          <a:pathLst>
            <a:path>
              <a:moveTo>
                <a:pt x="0" y="0"/>
              </a:moveTo>
              <a:lnTo>
                <a:pt x="949568" y="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2405A3A-C31F-4585-96E1-EA9ACDF6668C}">
      <dsp:nvSpPr>
        <dsp:cNvPr id="0" name=""/>
        <dsp:cNvSpPr/>
      </dsp:nvSpPr>
      <dsp:spPr>
        <a:xfrm>
          <a:off x="4069976" y="1879086"/>
          <a:ext cx="374138" cy="0"/>
        </a:xfrm>
        <a:prstGeom prst="line">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CC4ECBD-CB54-41F5-8A32-C0272C3F8DF8}">
      <dsp:nvSpPr>
        <dsp:cNvPr id="0" name=""/>
        <dsp:cNvSpPr/>
      </dsp:nvSpPr>
      <dsp:spPr>
        <a:xfrm>
          <a:off x="4444114" y="1253440"/>
          <a:ext cx="2652981" cy="1251291"/>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142240" tIns="142240" rIns="142240" bIns="142240" numCol="1" spcCol="1270" anchor="ctr" anchorCtr="0">
          <a:noAutofit/>
        </a:bodyPr>
        <a:lstStyle/>
        <a:p>
          <a:pPr lvl="0" algn="ctr" defTabSz="889000" rtl="0">
            <a:lnSpc>
              <a:spcPct val="90000"/>
            </a:lnSpc>
            <a:spcBef>
              <a:spcPct val="0"/>
            </a:spcBef>
            <a:spcAft>
              <a:spcPct val="35000"/>
            </a:spcAft>
          </a:pPr>
          <a:r>
            <a:rPr lang="en-US" sz="2000" kern="1200" dirty="0"/>
            <a:t>Rideshare, e.g., Uber and Lyft </a:t>
          </a:r>
        </a:p>
      </dsp:txBody>
      <dsp:txXfrm>
        <a:off x="4444114" y="1253440"/>
        <a:ext cx="2652981" cy="1251291"/>
      </dsp:txXfrm>
    </dsp:sp>
    <dsp:sp modelId="{3EA5FFC9-83BD-4632-B3E9-071188CB8961}">
      <dsp:nvSpPr>
        <dsp:cNvPr id="0" name=""/>
        <dsp:cNvSpPr/>
      </dsp:nvSpPr>
      <dsp:spPr>
        <a:xfrm>
          <a:off x="7097096" y="1879086"/>
          <a:ext cx="374138" cy="0"/>
        </a:xfrm>
        <a:prstGeom prst="line">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56ABF42-4C22-4653-A3A0-07B9BEADDD58}">
      <dsp:nvSpPr>
        <dsp:cNvPr id="0" name=""/>
        <dsp:cNvSpPr/>
      </dsp:nvSpPr>
      <dsp:spPr>
        <a:xfrm rot="2154109">
          <a:off x="3210606" y="2851965"/>
          <a:ext cx="949568" cy="0"/>
        </a:xfrm>
        <a:custGeom>
          <a:avLst/>
          <a:gdLst/>
          <a:ahLst/>
          <a:cxnLst/>
          <a:rect l="0" t="0" r="0" b="0"/>
          <a:pathLst>
            <a:path>
              <a:moveTo>
                <a:pt x="0" y="0"/>
              </a:moveTo>
              <a:lnTo>
                <a:pt x="949568" y="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C956E71-46DE-4EE9-9225-085BE0BC6775}">
      <dsp:nvSpPr>
        <dsp:cNvPr id="0" name=""/>
        <dsp:cNvSpPr/>
      </dsp:nvSpPr>
      <dsp:spPr>
        <a:xfrm rot="8645891">
          <a:off x="7381036" y="2851965"/>
          <a:ext cx="949568" cy="0"/>
        </a:xfrm>
        <a:custGeom>
          <a:avLst/>
          <a:gdLst/>
          <a:ahLst/>
          <a:cxnLst/>
          <a:rect l="0" t="0" r="0" b="0"/>
          <a:pathLst>
            <a:path>
              <a:moveTo>
                <a:pt x="0" y="0"/>
              </a:moveTo>
              <a:lnTo>
                <a:pt x="949568" y="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E7B9CD6-B565-4FD8-BF84-6FB766B254A7}">
      <dsp:nvSpPr>
        <dsp:cNvPr id="0" name=""/>
        <dsp:cNvSpPr/>
      </dsp:nvSpPr>
      <dsp:spPr>
        <a:xfrm>
          <a:off x="4069976" y="3130377"/>
          <a:ext cx="374138" cy="0"/>
        </a:xfrm>
        <a:prstGeom prst="line">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9A797EB-2CE4-40AA-91F9-4DA3E237D30C}">
      <dsp:nvSpPr>
        <dsp:cNvPr id="0" name=""/>
        <dsp:cNvSpPr/>
      </dsp:nvSpPr>
      <dsp:spPr>
        <a:xfrm>
          <a:off x="4444114" y="2504731"/>
          <a:ext cx="2652981" cy="1251291"/>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142240" tIns="142240" rIns="142240" bIns="142240" numCol="1" spcCol="1270" anchor="ctr" anchorCtr="0">
          <a:noAutofit/>
        </a:bodyPr>
        <a:lstStyle/>
        <a:p>
          <a:pPr lvl="0" algn="ctr" defTabSz="889000" rtl="0">
            <a:lnSpc>
              <a:spcPct val="90000"/>
            </a:lnSpc>
            <a:spcBef>
              <a:spcPct val="0"/>
            </a:spcBef>
            <a:spcAft>
              <a:spcPct val="35000"/>
            </a:spcAft>
          </a:pPr>
          <a:r>
            <a:rPr lang="en-US" sz="2000" kern="1200" dirty="0"/>
            <a:t>Contactless smart cards</a:t>
          </a:r>
        </a:p>
      </dsp:txBody>
      <dsp:txXfrm>
        <a:off x="4444114" y="2504731"/>
        <a:ext cx="2652981" cy="1251291"/>
      </dsp:txXfrm>
    </dsp:sp>
    <dsp:sp modelId="{59187B53-233F-41AB-915E-DBEDDBCD01E5}">
      <dsp:nvSpPr>
        <dsp:cNvPr id="0" name=""/>
        <dsp:cNvSpPr/>
      </dsp:nvSpPr>
      <dsp:spPr>
        <a:xfrm>
          <a:off x="7097096" y="3130377"/>
          <a:ext cx="374138" cy="0"/>
        </a:xfrm>
        <a:prstGeom prst="line">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C6C45EB-FA3C-4316-82E2-93C29D0FA6FF}">
      <dsp:nvSpPr>
        <dsp:cNvPr id="0" name=""/>
        <dsp:cNvSpPr/>
      </dsp:nvSpPr>
      <dsp:spPr>
        <a:xfrm rot="3916574">
          <a:off x="2765864" y="3546432"/>
          <a:ext cx="1839051" cy="0"/>
        </a:xfrm>
        <a:custGeom>
          <a:avLst/>
          <a:gdLst/>
          <a:ahLst/>
          <a:cxnLst/>
          <a:rect l="0" t="0" r="0" b="0"/>
          <a:pathLst>
            <a:path>
              <a:moveTo>
                <a:pt x="0" y="0"/>
              </a:moveTo>
              <a:lnTo>
                <a:pt x="1839051" y="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D71F137-379C-4816-81D0-1C9ACB208F5D}">
      <dsp:nvSpPr>
        <dsp:cNvPr id="0" name=""/>
        <dsp:cNvSpPr/>
      </dsp:nvSpPr>
      <dsp:spPr>
        <a:xfrm rot="6883426">
          <a:off x="6936294" y="3546432"/>
          <a:ext cx="1839051" cy="0"/>
        </a:xfrm>
        <a:custGeom>
          <a:avLst/>
          <a:gdLst/>
          <a:ahLst/>
          <a:cxnLst/>
          <a:rect l="0" t="0" r="0" b="0"/>
          <a:pathLst>
            <a:path>
              <a:moveTo>
                <a:pt x="0" y="0"/>
              </a:moveTo>
              <a:lnTo>
                <a:pt x="1839051" y="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98F40FE0-BE75-482B-ABEC-6FD00AA741B4}">
      <dsp:nvSpPr>
        <dsp:cNvPr id="0" name=""/>
        <dsp:cNvSpPr/>
      </dsp:nvSpPr>
      <dsp:spPr>
        <a:xfrm>
          <a:off x="4069976" y="4381669"/>
          <a:ext cx="374138" cy="0"/>
        </a:xfrm>
        <a:prstGeom prst="line">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A25E4D4-1F14-4119-B34A-16B58A478494}">
      <dsp:nvSpPr>
        <dsp:cNvPr id="0" name=""/>
        <dsp:cNvSpPr/>
      </dsp:nvSpPr>
      <dsp:spPr>
        <a:xfrm>
          <a:off x="4444114" y="3756023"/>
          <a:ext cx="2652981" cy="1251291"/>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142240" tIns="142240" rIns="142240" bIns="142240" numCol="1" spcCol="1270" anchor="ctr" anchorCtr="0">
          <a:noAutofit/>
        </a:bodyPr>
        <a:lstStyle/>
        <a:p>
          <a:pPr lvl="0" algn="ctr" defTabSz="889000" rtl="0">
            <a:lnSpc>
              <a:spcPct val="90000"/>
            </a:lnSpc>
            <a:spcBef>
              <a:spcPct val="0"/>
            </a:spcBef>
            <a:spcAft>
              <a:spcPct val="35000"/>
            </a:spcAft>
          </a:pPr>
          <a:r>
            <a:rPr lang="en-US" sz="2000" kern="1200"/>
            <a:t>Automated </a:t>
          </a:r>
          <a:r>
            <a:rPr lang="en-US" sz="2000" kern="1200" dirty="0"/>
            <a:t>fare collection systems</a:t>
          </a:r>
        </a:p>
      </dsp:txBody>
      <dsp:txXfrm>
        <a:off x="4444114" y="3756023"/>
        <a:ext cx="2652981" cy="1251291"/>
      </dsp:txXfrm>
    </dsp:sp>
    <dsp:sp modelId="{EF080D5E-A24C-408F-9DCB-BE8453D12F8E}">
      <dsp:nvSpPr>
        <dsp:cNvPr id="0" name=""/>
        <dsp:cNvSpPr/>
      </dsp:nvSpPr>
      <dsp:spPr>
        <a:xfrm>
          <a:off x="7097096" y="4381669"/>
          <a:ext cx="374138" cy="0"/>
        </a:xfrm>
        <a:prstGeom prst="line">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2692F1D-BEBF-4251-8641-6A32F49FDE2A}">
      <dsp:nvSpPr>
        <dsp:cNvPr id="0" name=""/>
        <dsp:cNvSpPr/>
      </dsp:nvSpPr>
      <dsp:spPr>
        <a:xfrm>
          <a:off x="8335472" y="904290"/>
          <a:ext cx="3200882" cy="3200882"/>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22350" rtl="0">
            <a:lnSpc>
              <a:spcPct val="90000"/>
            </a:lnSpc>
            <a:spcBef>
              <a:spcPct val="0"/>
            </a:spcBef>
            <a:spcAft>
              <a:spcPct val="35000"/>
            </a:spcAft>
          </a:pPr>
          <a:r>
            <a:rPr lang="en-US" sz="2300" kern="1200" dirty="0"/>
            <a:t>Persons without a smart phone, credit card, and/or no internet access have little to no access to these services</a:t>
          </a:r>
        </a:p>
      </dsp:txBody>
      <dsp:txXfrm>
        <a:off x="8804230" y="1373048"/>
        <a:ext cx="2263366" cy="2263366"/>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246C431-8CA2-4D39-BE3B-9AAF372ACBEB}">
      <dsp:nvSpPr>
        <dsp:cNvPr id="0" name=""/>
        <dsp:cNvSpPr/>
      </dsp:nvSpPr>
      <dsp:spPr>
        <a:xfrm>
          <a:off x="8671" y="0"/>
          <a:ext cx="3506241" cy="3730625"/>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rtl="0">
            <a:lnSpc>
              <a:spcPct val="90000"/>
            </a:lnSpc>
            <a:spcBef>
              <a:spcPct val="0"/>
            </a:spcBef>
            <a:spcAft>
              <a:spcPct val="35000"/>
            </a:spcAft>
          </a:pPr>
          <a:r>
            <a:rPr lang="en-US" sz="2900" kern="1200"/>
            <a:t>How can we improve access to opportunity for underserved populations?</a:t>
          </a:r>
        </a:p>
      </dsp:txBody>
      <dsp:txXfrm>
        <a:off x="111365" y="102694"/>
        <a:ext cx="3300853" cy="3525237"/>
      </dsp:txXfrm>
    </dsp:sp>
    <dsp:sp modelId="{A1C29E43-04D5-4631-A55D-E2DEEAB35B1E}">
      <dsp:nvSpPr>
        <dsp:cNvPr id="0" name=""/>
        <dsp:cNvSpPr/>
      </dsp:nvSpPr>
      <dsp:spPr>
        <a:xfrm>
          <a:off x="4103960" y="0"/>
          <a:ext cx="3506241" cy="3730625"/>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rtl="0">
            <a:lnSpc>
              <a:spcPct val="90000"/>
            </a:lnSpc>
            <a:spcBef>
              <a:spcPct val="0"/>
            </a:spcBef>
            <a:spcAft>
              <a:spcPct val="35000"/>
            </a:spcAft>
          </a:pPr>
          <a:r>
            <a:rPr lang="en-US" sz="2900" kern="1200" dirty="0"/>
            <a:t>What are the potential consequences of the strategies identified?</a:t>
          </a:r>
        </a:p>
      </dsp:txBody>
      <dsp:txXfrm>
        <a:off x="4206654" y="102694"/>
        <a:ext cx="3300853" cy="3525237"/>
      </dsp:txXfrm>
    </dsp:sp>
    <dsp:sp modelId="{AC453797-8F47-4AA7-A8E1-360D51083A52}">
      <dsp:nvSpPr>
        <dsp:cNvPr id="0" name=""/>
        <dsp:cNvSpPr/>
      </dsp:nvSpPr>
      <dsp:spPr>
        <a:xfrm>
          <a:off x="8199250" y="0"/>
          <a:ext cx="3506241" cy="3730625"/>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rtl="0">
            <a:lnSpc>
              <a:spcPct val="90000"/>
            </a:lnSpc>
            <a:spcBef>
              <a:spcPct val="0"/>
            </a:spcBef>
            <a:spcAft>
              <a:spcPct val="35000"/>
            </a:spcAft>
          </a:pPr>
          <a:r>
            <a:rPr lang="en-US" sz="2900" kern="1200" dirty="0"/>
            <a:t>Are there any mitigating measures that can improve anticipated outcomes for underserved populations?</a:t>
          </a:r>
        </a:p>
      </dsp:txBody>
      <dsp:txXfrm>
        <a:off x="8301944" y="102694"/>
        <a:ext cx="3300853" cy="3525237"/>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9/3/layout/SubStepProcess">
  <dgm:title val=""/>
  <dgm:desc val=""/>
  <dgm:catLst>
    <dgm:cat type="process" pri="12250"/>
  </dgm:catLst>
  <dgm:sampData>
    <dgm:dataModel>
      <dgm:ptLst>
        <dgm:pt modelId="0" type="doc"/>
        <dgm:pt modelId="1">
          <dgm:prSet phldr="1"/>
        </dgm:pt>
        <dgm:pt modelId="11">
          <dgm:prSet phldr="1"/>
        </dgm:pt>
        <dgm:pt modelId="12">
          <dgm:prSet phldr="1"/>
        </dgm:pt>
        <dgm:pt modelId="2">
          <dgm:prSet phldr="1"/>
        </dgm:pt>
        <dgm:pt modelId="3">
          <dgm:prSet phldr="1"/>
        </dgm:pt>
      </dgm:ptLst>
      <dgm:cxnLst>
        <dgm:cxn modelId="6" srcId="0" destId="1" srcOrd="0" destOrd="0"/>
        <dgm:cxn modelId="61" srcId="1" destId="11" srcOrd="0" destOrd="0"/>
        <dgm:cxn modelId="62" srcId="1" destId="12" srcOrd="1" destOrd="0"/>
        <dgm:cxn modelId="7" srcId="0" destId="2" srcOrd="0" destOrd="0"/>
        <dgm:cxn modelId="8" srcId="0" destId="3" srcOrd="0" destOrd="0"/>
      </dgm:cxnLst>
      <dgm:bg/>
      <dgm:whole/>
    </dgm:dataModel>
  </dgm:sampData>
  <dgm:styleData>
    <dgm:dataModel>
      <dgm:ptLst>
        <dgm:pt modelId="0" type="doc"/>
        <dgm:pt modelId="1">
          <dgm:prSet phldr="1"/>
        </dgm:pt>
        <dgm:pt modelId="11">
          <dgm:prSet phldr="1"/>
        </dgm:pt>
        <dgm:pt modelId="12">
          <dgm:prSet phldr="1"/>
        </dgm:pt>
        <dgm:pt modelId="2">
          <dgm:prSet phldr="1"/>
        </dgm:pt>
      </dgm:ptLst>
      <dgm:cxnLst>
        <dgm:cxn modelId="4" srcId="0" destId="1" srcOrd="0" destOrd="0"/>
        <dgm:cxn modelId="41" srcId="1" destId="11" srcOrd="0" destOrd="0"/>
        <dgm:cxn modelId="42" srcId="1" destId="12" srcOrd="1" destOrd="0"/>
        <dgm:cxn modelId="5" srcId="0" destId="2" srcOrd="0" destOrd="0"/>
      </dgm:cxnLst>
      <dgm:bg/>
      <dgm:whole/>
    </dgm:dataModel>
  </dgm:styleData>
  <dgm:clrData>
    <dgm:dataModel>
      <dgm:ptLst>
        <dgm:pt modelId="0" type="doc"/>
        <dgm:pt modelId="1">
          <dgm:prSet phldr="1"/>
        </dgm:pt>
        <dgm:pt modelId="11">
          <dgm:prSet phldr="1"/>
        </dgm:pt>
        <dgm:pt modelId="12">
          <dgm:prSet phldr="1"/>
        </dgm:pt>
        <dgm:pt modelId="2">
          <dgm:prSet phldr="1"/>
        </dgm:pt>
        <dgm:pt modelId="3">
          <dgm:prSet phldr="1"/>
        </dgm:pt>
        <dgm:pt modelId="4">
          <dgm:prSet phldr="1"/>
        </dgm:pt>
      </dgm:ptLst>
      <dgm:cxnLst>
        <dgm:cxn modelId="8" srcId="0" destId="1" srcOrd="0" destOrd="0"/>
        <dgm:cxn modelId="81" srcId="1" destId="11" srcOrd="0" destOrd="0"/>
        <dgm:cxn modelId="82" srcId="1" destId="12" srcOrd="1" destOrd="0"/>
        <dgm:cxn modelId="9" srcId="0" destId="2" srcOrd="0" destOrd="0"/>
        <dgm:cxn modelId="10" srcId="0" destId="3" srcOrd="0" destOrd="0"/>
        <dgm:cxn modelId="11" srcId="0" destId="4" srcOrd="0" destOrd="0"/>
      </dgm:cxnLst>
      <dgm:bg/>
      <dgm:whole/>
    </dgm:dataModel>
  </dgm:clrData>
  <dgm:layoutNode name="Name0">
    <dgm:varLst>
      <dgm:chMax val="7"/>
      <dgm:dir/>
      <dgm:animOne val="branch"/>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parTx1" refType="w"/>
      <dgm:constr type="w" for="ch" forName="chLin1" refType="w" refFor="ch" refForName="parTx1" fact="1.38"/>
      <dgm:constr type="h" for="ch" forName="chLin1" refType="h"/>
      <dgm:constr type="w" for="ch" forName="spPre1" refType="w" fact="0.27"/>
      <dgm:constr type="w" for="ch" forName="spPost1" refType="w" fact="0.27"/>
      <dgm:constr type="h" for="ch" forName="spPre1" refType="h"/>
      <dgm:constr type="h" for="ch" forName="spPost1" refType="h"/>
      <dgm:constr type="primFontSz" for="ch" forName="parTx1" val="65"/>
      <dgm:constr type="primFontSz" for="des" forName="desTx1" refType="primFontSz" refFor="ch" refForName="parTx1" fact="0.78"/>
      <dgm:constr type="primFontSz" for="des" forName="desTx1" op="equ"/>
      <dgm:constr type="w" for="ch" forName="parTx2" refType="w"/>
      <dgm:constr type="w" for="ch" forName="chLin2" refType="w" refFor="ch" refForName="parTx2" fact="1.38"/>
      <dgm:constr type="h" for="ch" forName="chLin2" refType="h"/>
      <dgm:constr type="w" for="ch" forName="spPre2" refType="w" fact="0.54"/>
      <dgm:constr type="w" for="ch" forName="spPost2" refType="w" fact="0.54"/>
      <dgm:constr type="h" for="ch" forName="spPre2" refType="h"/>
      <dgm:constr type="h" for="ch" forName="spPost2" refType="h"/>
      <dgm:constr type="primFontSz" for="ch" forName="parTx2" refType="primFontSz" refFor="ch" refForName="parTx1" op="equ"/>
      <dgm:constr type="primFontSz" for="des" forName="desTx2" refType="primFontSz" refFor="des" refForName="desTx1" op="equ"/>
      <dgm:constr type="w" for="ch" forName="parTx3" refType="w"/>
      <dgm:constr type="w" for="ch" forName="chLin3" refType="w" refFor="ch" refForName="parTx3" fact="1.38"/>
      <dgm:constr type="h" for="ch" forName="chLin3" refType="h"/>
      <dgm:constr type="w" for="ch" forName="spPre3" refType="w" fact="0.54"/>
      <dgm:constr type="w" for="ch" forName="spPost3" refType="w" fact="0.54"/>
      <dgm:constr type="h" for="ch" forName="spPre3" refType="h"/>
      <dgm:constr type="h" for="ch" forName="spPost3" refType="h"/>
      <dgm:constr type="primFontSz" for="ch" forName="parTx3" refType="primFontSz" refFor="ch" refForName="parTx1" op="equ"/>
      <dgm:constr type="primFontSz" for="des" forName="desTx3" refType="primFontSz" refFor="des" refForName="desTx1" op="equ"/>
      <dgm:constr type="w" for="ch" forName="parTx4" refType="w"/>
      <dgm:constr type="w" for="ch" forName="chLin4" refType="w" refFor="ch" refForName="parTx4" fact="1.38"/>
      <dgm:constr type="h" for="ch" forName="chLin4" refType="h"/>
      <dgm:constr type="w" for="ch" forName="spPre4" refType="w" fact="0.54"/>
      <dgm:constr type="w" for="ch" forName="spPost4" refType="w" fact="0.54"/>
      <dgm:constr type="h" for="ch" forName="spPre4" refType="h"/>
      <dgm:constr type="h" for="ch" forName="spPost4" refType="h"/>
      <dgm:constr type="primFontSz" for="ch" forName="parTx4" refType="primFontSz" refFor="ch" refForName="parTx1" op="equ"/>
      <dgm:constr type="primFontSz" for="des" forName="desTx4" refType="primFontSz" refFor="des" refForName="desTx1" op="equ"/>
      <dgm:constr type="w" for="ch" forName="parTx5" refType="w"/>
      <dgm:constr type="w" for="ch" forName="chLin5" refType="w" refFor="ch" refForName="parTx5" fact="1.38"/>
      <dgm:constr type="h" for="ch" forName="chLin5" refType="h"/>
      <dgm:constr type="w" for="ch" forName="spPre5" refType="w" fact="0.54"/>
      <dgm:constr type="w" for="ch" forName="spPost5" refType="w" fact="0.54"/>
      <dgm:constr type="h" for="ch" forName="spPre5" refType="h"/>
      <dgm:constr type="h" for="ch" forName="spPost5" refType="h"/>
      <dgm:constr type="primFontSz" for="ch" forName="parTx5" refType="primFontSz" refFor="ch" refForName="parTx1" op="equ"/>
      <dgm:constr type="primFontSz" for="des" forName="desTx5" refType="primFontSz" refFor="des" refForName="desTx1" op="equ"/>
      <dgm:constr type="w" for="ch" forName="parTx6" refType="w"/>
      <dgm:constr type="w" for="ch" forName="chLin6" refType="w" refFor="ch" refForName="parTx6" fact="1.38"/>
      <dgm:constr type="h" for="ch" forName="chLin6" refType="h"/>
      <dgm:constr type="w" for="ch" forName="spPre6" refType="w" fact="0.54"/>
      <dgm:constr type="w" for="ch" forName="spPost6" refType="w" fact="0.54"/>
      <dgm:constr type="h" for="ch" forName="spPre6" refType="h"/>
      <dgm:constr type="h" for="ch" forName="spPost6" refType="h"/>
      <dgm:constr type="primFontSz" for="ch" forName="parTx6" refType="primFontSz" refFor="ch" refForName="parTx1" op="equ"/>
      <dgm:constr type="primFontSz" for="des" forName="desTx6" refType="primFontSz" refFor="des" refForName="desTx1" op="equ"/>
      <dgm:constr type="w" for="ch" forName="parTx7" refType="w"/>
      <dgm:constr type="w" for="ch" forName="chLin7" refType="w" refFor="ch" refForName="parTx7" fact="1.38"/>
      <dgm:constr type="h" for="ch" forName="chLin7" refType="h"/>
      <dgm:constr type="w" for="ch" forName="spPre7" refType="w" fact="0.54"/>
      <dgm:constr type="w" for="ch" forName="spPost7" refType="w" fact="0.54"/>
      <dgm:constr type="h" for="ch" forName="spPre7" refType="h"/>
      <dgm:constr type="h" for="ch" forName="spPost7" refType="h"/>
      <dgm:constr type="primFontSz" for="ch" forName="parTx7" refType="primFontSz" refFor="ch" refForName="parTx1" op="equ"/>
      <dgm:constr type="primFontSz" for="des" forName="desTx7" refType="primFontSz" refFor="des" refForName="desTx1" op="equ"/>
    </dgm:constrLst>
    <dgm:forEach name="Name4" axis="ch" ptType="node">
      <dgm:choose name="Name5">
        <dgm:if name="Name6" axis="self" ptType="node" func="pos" op="equ" val="1">
          <dgm:layoutNode name="parTx1"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7">
            <dgm:if name="Name8" axis="ch" ptType="node" func="cnt" op="gte" val="1">
              <dgm:layoutNode name="spPre1">
                <dgm:alg type="sp"/>
                <dgm:shape xmlns:r="http://schemas.openxmlformats.org/officeDocument/2006/relationships" r:blip="">
                  <dgm:adjLst/>
                </dgm:shape>
              </dgm:layoutNode>
              <dgm:layoutNode name="chLin1">
                <dgm:alg type="lin">
                  <dgm:param type="linDir" val="fromT"/>
                </dgm:alg>
                <dgm:shape xmlns:r="http://schemas.openxmlformats.org/officeDocument/2006/relationships" r:blip="">
                  <dgm:adjLst/>
                </dgm:shape>
                <dgm:presOf/>
                <dgm:constrLst>
                  <dgm:constr type="w" for="ch" forName="txAndLines1" refType="w" fact="0.77"/>
                  <dgm:constr type="w" for="ch" forName="top1" refType="w" refFor="ch" refForName="txAndLines1" fact="0.78"/>
                </dgm:constrLst>
                <dgm:forEach name="Name9" axis="ch">
                  <dgm:forEach name="Name10" axis="self" ptType="parTrans">
                    <dgm:layoutNode name="Name11" styleLbl="parChTrans1D1">
                      <dgm:choose name="Name12">
                        <dgm:if name="Name13" func="var" arg="dir" op="equ" val="norm">
                          <dgm:alg type="conn">
                            <dgm:param type="dim" val="1D"/>
                            <dgm:param type="begPts" val="midR"/>
                            <dgm:param type="endSty" val="noArr"/>
                            <dgm:param type="dstNode" val="anchor1"/>
                          </dgm:alg>
                        </dgm:if>
                        <dgm:else name="Name14">
                          <dgm:alg type="conn">
                            <dgm:param type="dim" val="1D"/>
                            <dgm:param type="begPts" val="midL"/>
                            <dgm:param type="endSty" val="noArr"/>
                            <dgm:param type="srcNode" val="parTx1"/>
                            <dgm:param type="dstNode" val="anchor1"/>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5" axis="self" ptType="node">
                    <dgm:choose name="Name16">
                      <dgm:if name="Name17" axis="par ch" ptType="node node" func="cnt" op="equ" val="1">
                        <dgm:layoutNode name="top1">
                          <dgm:alg type="sp"/>
                          <dgm:shape xmlns:r="http://schemas.openxmlformats.org/officeDocument/2006/relationships" r:blip="">
                            <dgm:adjLst/>
                          </dgm:shape>
                          <dgm:constrLst>
                            <dgm:constr type="h" refType="w" fact="0.6"/>
                          </dgm:constrLst>
                        </dgm:layoutNode>
                      </dgm:if>
                      <dgm:else name="Name18"/>
                    </dgm:choose>
                    <dgm:layoutNode name="txAndLines1">
                      <dgm:choose name="Name19">
                        <dgm:if name="Name20" func="var" arg="dir" op="equ" val="norm">
                          <dgm:alg type="lin"/>
                        </dgm:if>
                        <dgm:else name="Name21">
                          <dgm:alg type="lin">
                            <dgm:param type="linDir" val="fromR"/>
                          </dgm:alg>
                        </dgm:else>
                      </dgm:choose>
                      <dgm:shape xmlns:r="http://schemas.openxmlformats.org/officeDocument/2006/relationships" r:blip="">
                        <dgm:adjLst/>
                      </dgm:shape>
                      <dgm:presOf/>
                      <dgm:choose name="Name22">
                        <dgm:if name="Name23" axis="root ch" ptType="all node" func="cnt" op="gte" val="2">
                          <dgm:constrLst>
                            <dgm:constr type="w" for="ch" forName="anchor1" refType="w"/>
                            <dgm:constr type="w" for="ch" forName="backup1" refType="w" fact="-1"/>
                            <dgm:constr type="w" for="ch" forName="preLine1" refType="w" fact="0.11"/>
                            <dgm:constr type="w" for="ch" forName="desTx1" refType="w" fact="0.78"/>
                            <dgm:constr type="w" for="ch" forName="postLine1" refType="w" fact="0.11"/>
                          </dgm:constrLst>
                        </dgm:if>
                        <dgm:else name="Name24">
                          <dgm:constrLst>
                            <dgm:constr type="w" for="ch" forName="anchor1" refType="w" fact="0.89"/>
                            <dgm:constr type="w" for="ch" forName="backup1" refType="w" fact="-0.89"/>
                            <dgm:constr type="w" for="ch" forName="preLine1" refType="w" fact="0.11"/>
                            <dgm:constr type="w" for="ch" forName="desTx1" refType="w" fact="0.78"/>
                          </dgm:constrLst>
                        </dgm:else>
                      </dgm:choose>
                      <dgm:layoutNode name="anchor1" moveWith="desTx1">
                        <dgm:alg type="sp"/>
                        <dgm:shape xmlns:r="http://schemas.openxmlformats.org/officeDocument/2006/relationships" r:blip="">
                          <dgm:adjLst/>
                        </dgm:shape>
                      </dgm:layoutNode>
                      <dgm:layoutNode name="backup1" moveWith="desTx1">
                        <dgm:alg type="sp"/>
                        <dgm:shape xmlns:r="http://schemas.openxmlformats.org/officeDocument/2006/relationships" r:blip="">
                          <dgm:adjLst/>
                        </dgm:shape>
                      </dgm:layoutNode>
                      <dgm:layoutNode name="preLine1" styleLbl="parChTrans1D1" moveWith="desTx1">
                        <dgm:alg type="sp"/>
                        <dgm:shape xmlns:r="http://schemas.openxmlformats.org/officeDocument/2006/relationships" type="line" r:blip="">
                          <dgm:adjLst/>
                        </dgm:shape>
                        <dgm:presOf/>
                      </dgm:layoutNode>
                      <dgm:layoutNode name="desTx1"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25">
                        <dgm:if name="Name26" axis="root ch" ptType="all node" func="cnt" op="gte" val="2">
                          <dgm:layoutNode name="postLine1" styleLbl="parChTrans1D1" moveWith="desTx1">
                            <dgm:alg type="sp"/>
                            <dgm:shape xmlns:r="http://schemas.openxmlformats.org/officeDocument/2006/relationships" type="line" r:blip="">
                              <dgm:adjLst/>
                            </dgm:shape>
                            <dgm:presOf/>
                          </dgm:layoutNode>
                        </dgm:if>
                        <dgm:else name="Name27"/>
                      </dgm:choose>
                    </dgm:layoutNode>
                  </dgm:forEach>
                  <dgm:choose name="Name28">
                    <dgm:if name="Name29" axis="root ch" ptType="all node" func="cnt" op="gte" val="2">
                      <dgm:forEach name="Name30" axis="self" ptType="parTrans">
                        <dgm:layoutNode name="Name31" styleLbl="parChTrans1D1">
                          <dgm:choose name="Name32">
                            <dgm:if name="Name33" func="var" arg="dir" op="equ" val="norm">
                              <dgm:alg type="conn">
                                <dgm:param type="dim" val="1D"/>
                                <dgm:param type="begPts" val="midL"/>
                                <dgm:param type="srcNode" val="parTx2"/>
                                <dgm:param type="endSty" val="noArr"/>
                                <dgm:param type="dstNode" val="anchor1"/>
                              </dgm:alg>
                            </dgm:if>
                            <dgm:else name="Name34">
                              <dgm:alg type="conn">
                                <dgm:param type="dim" val="1D"/>
                                <dgm:param type="begPts" val="midR"/>
                                <dgm:param type="endSty" val="noArr"/>
                                <dgm:param type="srcNode" val="parTx2"/>
                                <dgm:param type="dstNode" val="anchor1"/>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35"/>
                  </dgm:choose>
                </dgm:forEach>
              </dgm:layoutNode>
              <dgm:choose name="Name36">
                <dgm:if name="Name37" axis="root ch" ptType="all node" func="cnt" op="gte" val="2">
                  <dgm:layoutNode name="spPost1">
                    <dgm:alg type="sp"/>
                    <dgm:shape xmlns:r="http://schemas.openxmlformats.org/officeDocument/2006/relationships" r:blip="">
                      <dgm:adjLst/>
                    </dgm:shape>
                  </dgm:layoutNode>
                </dgm:if>
                <dgm:else name="Name38"/>
              </dgm:choose>
            </dgm:if>
            <dgm:else name="Name39"/>
          </dgm:choose>
        </dgm:if>
        <dgm:if name="Name40" axis="self" ptType="node" func="pos" op="equ" val="2">
          <dgm:layoutNode name="parTx2"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41">
            <dgm:if name="Name42" axis="ch" ptType="node" func="cnt" op="gte" val="1">
              <dgm:layoutNode name="spPre2">
                <dgm:alg type="sp"/>
                <dgm:shape xmlns:r="http://schemas.openxmlformats.org/officeDocument/2006/relationships" r:blip="">
                  <dgm:adjLst/>
                </dgm:shape>
              </dgm:layoutNode>
              <dgm:layoutNode name="chLin2">
                <dgm:alg type="lin">
                  <dgm:param type="linDir" val="fromT"/>
                </dgm:alg>
                <dgm:shape xmlns:r="http://schemas.openxmlformats.org/officeDocument/2006/relationships" r:blip="">
                  <dgm:adjLst/>
                </dgm:shape>
                <dgm:presOf/>
                <dgm:constrLst>
                  <dgm:constr type="w" for="ch" forName="txAndLines2" refType="w" fact="0.77"/>
                  <dgm:constr type="w" for="ch" forName="top2" refType="w" refFor="ch" refForName="txAndLines2" fact="0.78"/>
                </dgm:constrLst>
                <dgm:forEach name="Name43" axis="ch">
                  <dgm:forEach name="Name44" axis="self" ptType="parTrans">
                    <dgm:layoutNode name="Name45" styleLbl="parChTrans1D1">
                      <dgm:choose name="Name46">
                        <dgm:if name="Name47" func="var" arg="dir" op="equ" val="norm">
                          <dgm:alg type="conn">
                            <dgm:param type="dim" val="1D"/>
                            <dgm:param type="begPts" val="midR"/>
                            <dgm:param type="endSty" val="noArr"/>
                            <dgm:param type="dstNode" val="anchor2"/>
                          </dgm:alg>
                        </dgm:if>
                        <dgm:else name="Name48">
                          <dgm:alg type="conn">
                            <dgm:param type="dim" val="1D"/>
                            <dgm:param type="begPts" val="midL"/>
                            <dgm:param type="endSty" val="noArr"/>
                            <dgm:param type="srcNode" val="parTx2"/>
                            <dgm:param type="dstNode" val="anchor2"/>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49" axis="self" ptType="node">
                    <dgm:choose name="Name50">
                      <dgm:if name="Name51" axis="par ch" ptType="node node" func="cnt" op="equ" val="1">
                        <dgm:layoutNode name="top2">
                          <dgm:alg type="sp"/>
                          <dgm:shape xmlns:r="http://schemas.openxmlformats.org/officeDocument/2006/relationships" r:blip="">
                            <dgm:adjLst/>
                          </dgm:shape>
                          <dgm:constrLst>
                            <dgm:constr type="h" refType="w" fact="0.6"/>
                          </dgm:constrLst>
                        </dgm:layoutNode>
                      </dgm:if>
                      <dgm:else name="Name52"/>
                    </dgm:choose>
                    <dgm:layoutNode name="txAndLines2">
                      <dgm:choose name="Name53">
                        <dgm:if name="Name54" func="var" arg="dir" op="equ" val="norm">
                          <dgm:alg type="lin"/>
                        </dgm:if>
                        <dgm:else name="Name55">
                          <dgm:alg type="lin">
                            <dgm:param type="linDir" val="fromR"/>
                          </dgm:alg>
                        </dgm:else>
                      </dgm:choose>
                      <dgm:shape xmlns:r="http://schemas.openxmlformats.org/officeDocument/2006/relationships" r:blip="">
                        <dgm:adjLst/>
                      </dgm:shape>
                      <dgm:presOf/>
                      <dgm:choose name="Name56">
                        <dgm:if name="Name57" axis="root ch" ptType="all node" func="cnt" op="gte" val="3">
                          <dgm:constrLst>
                            <dgm:constr type="w" for="ch" forName="anchor2" refType="w"/>
                            <dgm:constr type="w" for="ch" forName="backup2" refType="w" fact="-1"/>
                            <dgm:constr type="w" for="ch" forName="preLine2" refType="w" fact="0.11"/>
                            <dgm:constr type="w" for="ch" forName="desTx2" refType="w" fact="0.78"/>
                            <dgm:constr type="w" for="ch" forName="postLine2" refType="w" fact="0.11"/>
                          </dgm:constrLst>
                        </dgm:if>
                        <dgm:else name="Name58">
                          <dgm:constrLst>
                            <dgm:constr type="w" for="ch" forName="anchor2" refType="w" fact="0.89"/>
                            <dgm:constr type="w" for="ch" forName="backup2" refType="w" fact="-0.89"/>
                            <dgm:constr type="w" for="ch" forName="preLine2" refType="w" fact="0.11"/>
                            <dgm:constr type="w" for="ch" forName="desTx2" refType="w" fact="0.78"/>
                          </dgm:constrLst>
                        </dgm:else>
                      </dgm:choose>
                      <dgm:layoutNode name="anchor2" moveWith="desTx2">
                        <dgm:alg type="sp"/>
                        <dgm:shape xmlns:r="http://schemas.openxmlformats.org/officeDocument/2006/relationships" r:blip="">
                          <dgm:adjLst/>
                        </dgm:shape>
                      </dgm:layoutNode>
                      <dgm:layoutNode name="backup2" moveWith="desTx2">
                        <dgm:alg type="sp"/>
                        <dgm:shape xmlns:r="http://schemas.openxmlformats.org/officeDocument/2006/relationships" r:blip="">
                          <dgm:adjLst/>
                        </dgm:shape>
                      </dgm:layoutNode>
                      <dgm:layoutNode name="preLine2" styleLbl="parChTrans1D1" moveWith="desTx2">
                        <dgm:alg type="sp"/>
                        <dgm:shape xmlns:r="http://schemas.openxmlformats.org/officeDocument/2006/relationships" type="line" r:blip="">
                          <dgm:adjLst/>
                        </dgm:shape>
                        <dgm:presOf/>
                      </dgm:layoutNode>
                      <dgm:layoutNode name="desTx2"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59">
                        <dgm:if name="Name60" axis="root ch" ptType="all node" func="cnt" op="gte" val="3">
                          <dgm:layoutNode name="postLine2" styleLbl="parChTrans1D1" moveWith="desTx2">
                            <dgm:alg type="sp"/>
                            <dgm:shape xmlns:r="http://schemas.openxmlformats.org/officeDocument/2006/relationships" type="line" r:blip="">
                              <dgm:adjLst/>
                            </dgm:shape>
                            <dgm:presOf/>
                          </dgm:layoutNode>
                        </dgm:if>
                        <dgm:else name="Name61"/>
                      </dgm:choose>
                    </dgm:layoutNode>
                  </dgm:forEach>
                  <dgm:choose name="Name62">
                    <dgm:if name="Name63" axis="root ch" ptType="all node" func="cnt" op="gte" val="3">
                      <dgm:forEach name="Name64" axis="self" ptType="parTrans">
                        <dgm:layoutNode name="Name65" styleLbl="parChTrans1D1">
                          <dgm:choose name="Name66">
                            <dgm:if name="Name67" func="var" arg="dir" op="equ" val="norm">
                              <dgm:alg type="conn">
                                <dgm:param type="dim" val="1D"/>
                                <dgm:param type="begPts" val="midL"/>
                                <dgm:param type="srcNode" val="parTx3"/>
                                <dgm:param type="endSty" val="noArr"/>
                                <dgm:param type="dstNode" val="anchor2"/>
                              </dgm:alg>
                            </dgm:if>
                            <dgm:else name="Name68">
                              <dgm:alg type="conn">
                                <dgm:param type="dim" val="1D"/>
                                <dgm:param type="begPts" val="midR"/>
                                <dgm:param type="endSty" val="noArr"/>
                                <dgm:param type="srcNode" val="parTx3"/>
                                <dgm:param type="dstNode" val="anchor2"/>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69"/>
                  </dgm:choose>
                </dgm:forEach>
              </dgm:layoutNode>
              <dgm:choose name="Name70">
                <dgm:if name="Name71" axis="root ch" ptType="all node" func="cnt" op="gte" val="3">
                  <dgm:layoutNode name="spPost2">
                    <dgm:alg type="sp"/>
                    <dgm:shape xmlns:r="http://schemas.openxmlformats.org/officeDocument/2006/relationships" r:blip="">
                      <dgm:adjLst/>
                    </dgm:shape>
                  </dgm:layoutNode>
                </dgm:if>
                <dgm:else name="Name72"/>
              </dgm:choose>
            </dgm:if>
            <dgm:else name="Name73"/>
          </dgm:choose>
        </dgm:if>
        <dgm:if name="Name74" axis="self" ptType="node" func="pos" op="equ" val="3">
          <dgm:layoutNode name="parTx3"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75">
            <dgm:if name="Name76" axis="ch" ptType="node" func="cnt" op="gte" val="1">
              <dgm:layoutNode name="spPre3">
                <dgm:alg type="sp"/>
                <dgm:shape xmlns:r="http://schemas.openxmlformats.org/officeDocument/2006/relationships" r:blip="">
                  <dgm:adjLst/>
                </dgm:shape>
              </dgm:layoutNode>
              <dgm:layoutNode name="chLin3">
                <dgm:alg type="lin">
                  <dgm:param type="linDir" val="fromT"/>
                </dgm:alg>
                <dgm:shape xmlns:r="http://schemas.openxmlformats.org/officeDocument/2006/relationships" r:blip="">
                  <dgm:adjLst/>
                </dgm:shape>
                <dgm:presOf/>
                <dgm:constrLst>
                  <dgm:constr type="w" for="ch" forName="txAndLines3" refType="w" fact="0.77"/>
                  <dgm:constr type="w" for="ch" forName="top3" refType="w" refFor="ch" refForName="txAndLines3" fact="0.78"/>
                </dgm:constrLst>
                <dgm:forEach name="Name77" axis="ch">
                  <dgm:forEach name="Name78" axis="self" ptType="parTrans">
                    <dgm:layoutNode name="Name79" styleLbl="parChTrans1D1">
                      <dgm:choose name="Name80">
                        <dgm:if name="Name81" func="var" arg="dir" op="equ" val="norm">
                          <dgm:alg type="conn">
                            <dgm:param type="dim" val="1D"/>
                            <dgm:param type="begPts" val="midR"/>
                            <dgm:param type="endSty" val="noArr"/>
                            <dgm:param type="dstNode" val="anchor3"/>
                          </dgm:alg>
                        </dgm:if>
                        <dgm:else name="Name82">
                          <dgm:alg type="conn">
                            <dgm:param type="dim" val="1D"/>
                            <dgm:param type="begPts" val="midL"/>
                            <dgm:param type="endSty" val="noArr"/>
                            <dgm:param type="srcNode" val="parTx3"/>
                            <dgm:param type="dstNode" val="anchor3"/>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83" axis="self" ptType="node">
                    <dgm:choose name="Name84">
                      <dgm:if name="Name85" axis="par ch" ptType="node node" func="cnt" op="equ" val="1">
                        <dgm:layoutNode name="top3">
                          <dgm:alg type="sp"/>
                          <dgm:shape xmlns:r="http://schemas.openxmlformats.org/officeDocument/2006/relationships" r:blip="">
                            <dgm:adjLst/>
                          </dgm:shape>
                          <dgm:constrLst>
                            <dgm:constr type="h" refType="w" fact="0.6"/>
                          </dgm:constrLst>
                        </dgm:layoutNode>
                      </dgm:if>
                      <dgm:else name="Name86"/>
                    </dgm:choose>
                    <dgm:layoutNode name="txAndLines3">
                      <dgm:choose name="Name87">
                        <dgm:if name="Name88" func="var" arg="dir" op="equ" val="norm">
                          <dgm:alg type="lin"/>
                        </dgm:if>
                        <dgm:else name="Name89">
                          <dgm:alg type="lin">
                            <dgm:param type="linDir" val="fromR"/>
                          </dgm:alg>
                        </dgm:else>
                      </dgm:choose>
                      <dgm:shape xmlns:r="http://schemas.openxmlformats.org/officeDocument/2006/relationships" r:blip="">
                        <dgm:adjLst/>
                      </dgm:shape>
                      <dgm:presOf/>
                      <dgm:choose name="Name90">
                        <dgm:if name="Name91" axis="root ch" ptType="all node" func="cnt" op="gte" val="4">
                          <dgm:constrLst>
                            <dgm:constr type="w" for="ch" forName="anchor3" refType="w"/>
                            <dgm:constr type="w" for="ch" forName="backup3" refType="w" fact="-1"/>
                            <dgm:constr type="w" for="ch" forName="preLine3" refType="w" fact="0.11"/>
                            <dgm:constr type="w" for="ch" forName="desTx3" refType="w" fact="0.78"/>
                            <dgm:constr type="w" for="ch" forName="postLine3" refType="w" fact="0.11"/>
                          </dgm:constrLst>
                        </dgm:if>
                        <dgm:else name="Name92">
                          <dgm:constrLst>
                            <dgm:constr type="w" for="ch" forName="anchor3" refType="w" fact="0.89"/>
                            <dgm:constr type="w" for="ch" forName="backup3" refType="w" fact="-0.89"/>
                            <dgm:constr type="w" for="ch" forName="preLine3" refType="w" fact="0.11"/>
                            <dgm:constr type="w" for="ch" forName="desTx3" refType="w" fact="0.78"/>
                          </dgm:constrLst>
                        </dgm:else>
                      </dgm:choose>
                      <dgm:layoutNode name="anchor3" moveWith="desTx3">
                        <dgm:alg type="sp"/>
                        <dgm:shape xmlns:r="http://schemas.openxmlformats.org/officeDocument/2006/relationships" r:blip="">
                          <dgm:adjLst/>
                        </dgm:shape>
                      </dgm:layoutNode>
                      <dgm:layoutNode name="backup3" moveWith="desTx3">
                        <dgm:alg type="sp"/>
                        <dgm:shape xmlns:r="http://schemas.openxmlformats.org/officeDocument/2006/relationships" r:blip="">
                          <dgm:adjLst/>
                        </dgm:shape>
                      </dgm:layoutNode>
                      <dgm:layoutNode name="preLine3" styleLbl="parChTrans1D1" moveWith="desTx3">
                        <dgm:alg type="sp"/>
                        <dgm:shape xmlns:r="http://schemas.openxmlformats.org/officeDocument/2006/relationships" type="line" r:blip="">
                          <dgm:adjLst/>
                        </dgm:shape>
                        <dgm:presOf/>
                      </dgm:layoutNode>
                      <dgm:layoutNode name="desTx3"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93">
                        <dgm:if name="Name94" axis="root ch" ptType="all node" func="cnt" op="gte" val="4">
                          <dgm:layoutNode name="postLine3" styleLbl="parChTrans1D1" moveWith="desTx3">
                            <dgm:alg type="sp"/>
                            <dgm:shape xmlns:r="http://schemas.openxmlformats.org/officeDocument/2006/relationships" type="line" r:blip="">
                              <dgm:adjLst/>
                            </dgm:shape>
                            <dgm:presOf/>
                          </dgm:layoutNode>
                        </dgm:if>
                        <dgm:else name="Name95"/>
                      </dgm:choose>
                    </dgm:layoutNode>
                  </dgm:forEach>
                  <dgm:choose name="Name96">
                    <dgm:if name="Name97" axis="root ch" ptType="all node" func="cnt" op="gte" val="4">
                      <dgm:forEach name="Name98" axis="self" ptType="parTrans">
                        <dgm:layoutNode name="Name99" styleLbl="parChTrans1D1">
                          <dgm:choose name="Name100">
                            <dgm:if name="Name101" func="var" arg="dir" op="equ" val="norm">
                              <dgm:alg type="conn">
                                <dgm:param type="dim" val="1D"/>
                                <dgm:param type="begPts" val="midL"/>
                                <dgm:param type="srcNode" val="parTx4"/>
                                <dgm:param type="endSty" val="noArr"/>
                                <dgm:param type="dstNode" val="anchor3"/>
                              </dgm:alg>
                            </dgm:if>
                            <dgm:else name="Name102">
                              <dgm:alg type="conn">
                                <dgm:param type="dim" val="1D"/>
                                <dgm:param type="begPts" val="midR"/>
                                <dgm:param type="endSty" val="noArr"/>
                                <dgm:param type="srcNode" val="parTx4"/>
                                <dgm:param type="dstNode" val="anchor3"/>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03"/>
                  </dgm:choose>
                </dgm:forEach>
              </dgm:layoutNode>
              <dgm:choose name="Name104">
                <dgm:if name="Name105" axis="root ch" ptType="all node" func="cnt" op="gte" val="4">
                  <dgm:layoutNode name="spPost3">
                    <dgm:alg type="sp"/>
                    <dgm:shape xmlns:r="http://schemas.openxmlformats.org/officeDocument/2006/relationships" r:blip="">
                      <dgm:adjLst/>
                    </dgm:shape>
                  </dgm:layoutNode>
                </dgm:if>
                <dgm:else name="Name106"/>
              </dgm:choose>
            </dgm:if>
            <dgm:else name="Name107"/>
          </dgm:choose>
        </dgm:if>
        <dgm:if name="Name108" axis="self" ptType="node" func="pos" op="equ" val="4">
          <dgm:layoutNode name="parTx4"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09">
            <dgm:if name="Name110" axis="ch" ptType="node" func="cnt" op="gte" val="1">
              <dgm:layoutNode name="spPre4">
                <dgm:alg type="sp"/>
                <dgm:shape xmlns:r="http://schemas.openxmlformats.org/officeDocument/2006/relationships" r:blip="">
                  <dgm:adjLst/>
                </dgm:shape>
              </dgm:layoutNode>
              <dgm:layoutNode name="chLin4">
                <dgm:alg type="lin">
                  <dgm:param type="linDir" val="fromT"/>
                </dgm:alg>
                <dgm:shape xmlns:r="http://schemas.openxmlformats.org/officeDocument/2006/relationships" r:blip="">
                  <dgm:adjLst/>
                </dgm:shape>
                <dgm:presOf/>
                <dgm:constrLst>
                  <dgm:constr type="w" for="ch" forName="txAndLines4" refType="w" fact="0.77"/>
                  <dgm:constr type="w" for="ch" forName="top4" refType="w" refFor="ch" refForName="txAndLines4" fact="0.78"/>
                </dgm:constrLst>
                <dgm:forEach name="Name111" axis="ch">
                  <dgm:forEach name="Name112" axis="self" ptType="parTrans">
                    <dgm:layoutNode name="Name113" styleLbl="parChTrans1D1">
                      <dgm:choose name="Name114">
                        <dgm:if name="Name115" func="var" arg="dir" op="equ" val="norm">
                          <dgm:alg type="conn">
                            <dgm:param type="dim" val="1D"/>
                            <dgm:param type="begPts" val="midR"/>
                            <dgm:param type="endSty" val="noArr"/>
                            <dgm:param type="dstNode" val="anchor4"/>
                          </dgm:alg>
                        </dgm:if>
                        <dgm:else name="Name116">
                          <dgm:alg type="conn">
                            <dgm:param type="dim" val="1D"/>
                            <dgm:param type="begPts" val="midL"/>
                            <dgm:param type="endSty" val="noArr"/>
                            <dgm:param type="srcNode" val="parTx4"/>
                            <dgm:param type="dstNode" val="anchor4"/>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17" axis="self" ptType="node">
                    <dgm:choose name="Name118">
                      <dgm:if name="Name119" axis="par ch" ptType="node node" func="cnt" op="equ" val="1">
                        <dgm:layoutNode name="top4">
                          <dgm:alg type="sp"/>
                          <dgm:shape xmlns:r="http://schemas.openxmlformats.org/officeDocument/2006/relationships" r:blip="">
                            <dgm:adjLst/>
                          </dgm:shape>
                          <dgm:constrLst>
                            <dgm:constr type="h" refType="w" fact="0.6"/>
                          </dgm:constrLst>
                        </dgm:layoutNode>
                      </dgm:if>
                      <dgm:else name="Name120"/>
                    </dgm:choose>
                    <dgm:layoutNode name="txAndLines4">
                      <dgm:choose name="Name121">
                        <dgm:if name="Name122" func="var" arg="dir" op="equ" val="norm">
                          <dgm:alg type="lin"/>
                        </dgm:if>
                        <dgm:else name="Name123">
                          <dgm:alg type="lin">
                            <dgm:param type="linDir" val="fromR"/>
                          </dgm:alg>
                        </dgm:else>
                      </dgm:choose>
                      <dgm:shape xmlns:r="http://schemas.openxmlformats.org/officeDocument/2006/relationships" r:blip="">
                        <dgm:adjLst/>
                      </dgm:shape>
                      <dgm:presOf/>
                      <dgm:choose name="Name124">
                        <dgm:if name="Name125" axis="root ch" ptType="all node" func="cnt" op="gte" val="5">
                          <dgm:constrLst>
                            <dgm:constr type="w" for="ch" forName="anchor4" refType="w"/>
                            <dgm:constr type="w" for="ch" forName="backup4" refType="w" fact="-1"/>
                            <dgm:constr type="w" for="ch" forName="preLine4" refType="w" fact="0.11"/>
                            <dgm:constr type="w" for="ch" forName="desTx4" refType="w" fact="0.78"/>
                            <dgm:constr type="w" for="ch" forName="postLine4" refType="w" fact="0.11"/>
                          </dgm:constrLst>
                        </dgm:if>
                        <dgm:else name="Name126">
                          <dgm:constrLst>
                            <dgm:constr type="w" for="ch" forName="anchor4" refType="w" fact="0.89"/>
                            <dgm:constr type="w" for="ch" forName="backup4" refType="w" fact="-0.89"/>
                            <dgm:constr type="w" for="ch" forName="preLine4" refType="w" fact="0.11"/>
                            <dgm:constr type="w" for="ch" forName="desTx4" refType="w" fact="0.78"/>
                          </dgm:constrLst>
                        </dgm:else>
                      </dgm:choose>
                      <dgm:layoutNode name="anchor4" moveWith="desTx4">
                        <dgm:alg type="sp"/>
                        <dgm:shape xmlns:r="http://schemas.openxmlformats.org/officeDocument/2006/relationships" r:blip="">
                          <dgm:adjLst/>
                        </dgm:shape>
                      </dgm:layoutNode>
                      <dgm:layoutNode name="backup4" moveWith="desTx4">
                        <dgm:alg type="sp"/>
                        <dgm:shape xmlns:r="http://schemas.openxmlformats.org/officeDocument/2006/relationships" r:blip="">
                          <dgm:adjLst/>
                        </dgm:shape>
                      </dgm:layoutNode>
                      <dgm:layoutNode name="preLine4" styleLbl="parChTrans1D1" moveWith="desTx4">
                        <dgm:alg type="sp"/>
                        <dgm:shape xmlns:r="http://schemas.openxmlformats.org/officeDocument/2006/relationships" type="line" r:blip="">
                          <dgm:adjLst/>
                        </dgm:shape>
                        <dgm:presOf/>
                      </dgm:layoutNode>
                      <dgm:layoutNode name="desTx4"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27">
                        <dgm:if name="Name128" axis="root ch" ptType="all node" func="cnt" op="gte" val="5">
                          <dgm:layoutNode name="postLine4" styleLbl="parChTrans1D1" moveWith="desTx4">
                            <dgm:alg type="sp"/>
                            <dgm:shape xmlns:r="http://schemas.openxmlformats.org/officeDocument/2006/relationships" type="line" r:blip="">
                              <dgm:adjLst/>
                            </dgm:shape>
                            <dgm:presOf/>
                          </dgm:layoutNode>
                        </dgm:if>
                        <dgm:else name="Name129"/>
                      </dgm:choose>
                    </dgm:layoutNode>
                  </dgm:forEach>
                  <dgm:choose name="Name130">
                    <dgm:if name="Name131" axis="root ch" ptType="all node" func="cnt" op="gte" val="5">
                      <dgm:forEach name="Name132" axis="self" ptType="parTrans">
                        <dgm:layoutNode name="Name133" styleLbl="parChTrans1D1">
                          <dgm:choose name="Name134">
                            <dgm:if name="Name135" func="var" arg="dir" op="equ" val="norm">
                              <dgm:alg type="conn">
                                <dgm:param type="dim" val="1D"/>
                                <dgm:param type="begPts" val="midL"/>
                                <dgm:param type="srcNode" val="parTx5"/>
                                <dgm:param type="endSty" val="noArr"/>
                                <dgm:param type="dstNode" val="anchor4"/>
                              </dgm:alg>
                            </dgm:if>
                            <dgm:else name="Name136">
                              <dgm:alg type="conn">
                                <dgm:param type="dim" val="1D"/>
                                <dgm:param type="begPts" val="midR"/>
                                <dgm:param type="endSty" val="noArr"/>
                                <dgm:param type="srcNode" val="parTx5"/>
                                <dgm:param type="dstNode" val="anchor4"/>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37"/>
                  </dgm:choose>
                </dgm:forEach>
              </dgm:layoutNode>
              <dgm:choose name="Name138">
                <dgm:if name="Name139" axis="root ch" ptType="all node" func="cnt" op="gte" val="5">
                  <dgm:layoutNode name="spPost4">
                    <dgm:alg type="sp"/>
                    <dgm:shape xmlns:r="http://schemas.openxmlformats.org/officeDocument/2006/relationships" r:blip="">
                      <dgm:adjLst/>
                    </dgm:shape>
                  </dgm:layoutNode>
                </dgm:if>
                <dgm:else name="Name140"/>
              </dgm:choose>
            </dgm:if>
            <dgm:else name="Name141"/>
          </dgm:choose>
        </dgm:if>
        <dgm:if name="Name142" axis="self" ptType="node" func="pos" op="equ" val="5">
          <dgm:layoutNode name="parTx5"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43">
            <dgm:if name="Name144" axis="ch" ptType="node" func="cnt" op="gte" val="1">
              <dgm:layoutNode name="spPre5">
                <dgm:alg type="sp"/>
                <dgm:shape xmlns:r="http://schemas.openxmlformats.org/officeDocument/2006/relationships" r:blip="">
                  <dgm:adjLst/>
                </dgm:shape>
              </dgm:layoutNode>
              <dgm:layoutNode name="chLin5">
                <dgm:alg type="lin">
                  <dgm:param type="linDir" val="fromT"/>
                </dgm:alg>
                <dgm:shape xmlns:r="http://schemas.openxmlformats.org/officeDocument/2006/relationships" r:blip="">
                  <dgm:adjLst/>
                </dgm:shape>
                <dgm:presOf/>
                <dgm:constrLst>
                  <dgm:constr type="w" for="ch" forName="txAndLines5" refType="w" fact="0.77"/>
                  <dgm:constr type="w" for="ch" forName="top5" refType="w" refFor="ch" refForName="txAndLines5" fact="0.78"/>
                </dgm:constrLst>
                <dgm:forEach name="Name145" axis="ch">
                  <dgm:forEach name="Name146" axis="self" ptType="parTrans">
                    <dgm:layoutNode name="Name147" styleLbl="parChTrans1D1">
                      <dgm:choose name="Name148">
                        <dgm:if name="Name149" func="var" arg="dir" op="equ" val="norm">
                          <dgm:alg type="conn">
                            <dgm:param type="dim" val="1D"/>
                            <dgm:param type="begPts" val="midR"/>
                            <dgm:param type="endSty" val="noArr"/>
                            <dgm:param type="dstNode" val="anchor5"/>
                          </dgm:alg>
                        </dgm:if>
                        <dgm:else name="Name150">
                          <dgm:alg type="conn">
                            <dgm:param type="dim" val="1D"/>
                            <dgm:param type="begPts" val="midL"/>
                            <dgm:param type="endSty" val="noArr"/>
                            <dgm:param type="srcNode" val="parTx5"/>
                            <dgm:param type="dstNode" val="anchor5"/>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51" axis="self" ptType="node">
                    <dgm:choose name="Name152">
                      <dgm:if name="Name153" axis="par ch" ptType="node node" func="cnt" op="equ" val="1">
                        <dgm:layoutNode name="top5">
                          <dgm:alg type="sp"/>
                          <dgm:shape xmlns:r="http://schemas.openxmlformats.org/officeDocument/2006/relationships" r:blip="">
                            <dgm:adjLst/>
                          </dgm:shape>
                          <dgm:constrLst>
                            <dgm:constr type="h" refType="w" fact="0.6"/>
                          </dgm:constrLst>
                        </dgm:layoutNode>
                      </dgm:if>
                      <dgm:else name="Name154"/>
                    </dgm:choose>
                    <dgm:layoutNode name="txAndLines5">
                      <dgm:choose name="Name155">
                        <dgm:if name="Name156" func="var" arg="dir" op="equ" val="norm">
                          <dgm:alg type="lin"/>
                        </dgm:if>
                        <dgm:else name="Name157">
                          <dgm:alg type="lin">
                            <dgm:param type="linDir" val="fromR"/>
                          </dgm:alg>
                        </dgm:else>
                      </dgm:choose>
                      <dgm:shape xmlns:r="http://schemas.openxmlformats.org/officeDocument/2006/relationships" r:blip="">
                        <dgm:adjLst/>
                      </dgm:shape>
                      <dgm:presOf/>
                      <dgm:choose name="Name158">
                        <dgm:if name="Name159" axis="root ch" ptType="all node" func="cnt" op="gte" val="6">
                          <dgm:constrLst>
                            <dgm:constr type="w" for="ch" forName="anchor5" refType="w"/>
                            <dgm:constr type="w" for="ch" forName="backup5" refType="w" fact="-1"/>
                            <dgm:constr type="w" for="ch" forName="preLine5" refType="w" fact="0.11"/>
                            <dgm:constr type="w" for="ch" forName="desTx5" refType="w" fact="0.78"/>
                            <dgm:constr type="w" for="ch" forName="postLine5" refType="w" fact="0.11"/>
                          </dgm:constrLst>
                        </dgm:if>
                        <dgm:else name="Name160">
                          <dgm:constrLst>
                            <dgm:constr type="w" for="ch" forName="anchor5" refType="w" fact="0.89"/>
                            <dgm:constr type="w" for="ch" forName="backup5" refType="w" fact="-0.89"/>
                            <dgm:constr type="w" for="ch" forName="preLine5" refType="w" fact="0.11"/>
                            <dgm:constr type="w" for="ch" forName="desTx5" refType="w" fact="0.78"/>
                          </dgm:constrLst>
                        </dgm:else>
                      </dgm:choose>
                      <dgm:layoutNode name="anchor5" moveWith="desTx5">
                        <dgm:alg type="sp"/>
                        <dgm:shape xmlns:r="http://schemas.openxmlformats.org/officeDocument/2006/relationships" r:blip="">
                          <dgm:adjLst/>
                        </dgm:shape>
                      </dgm:layoutNode>
                      <dgm:layoutNode name="backup5" moveWith="desTx5">
                        <dgm:alg type="sp"/>
                        <dgm:shape xmlns:r="http://schemas.openxmlformats.org/officeDocument/2006/relationships" r:blip="">
                          <dgm:adjLst/>
                        </dgm:shape>
                      </dgm:layoutNode>
                      <dgm:layoutNode name="preLine5" styleLbl="parChTrans1D1" moveWith="desTx5">
                        <dgm:alg type="sp"/>
                        <dgm:shape xmlns:r="http://schemas.openxmlformats.org/officeDocument/2006/relationships" type="line" r:blip="">
                          <dgm:adjLst/>
                        </dgm:shape>
                        <dgm:presOf/>
                      </dgm:layoutNode>
                      <dgm:layoutNode name="desTx5"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61">
                        <dgm:if name="Name162" axis="root ch" ptType="all node" func="cnt" op="gte" val="6">
                          <dgm:layoutNode name="postLine5" styleLbl="parChTrans1D1" moveWith="desTx5">
                            <dgm:alg type="sp"/>
                            <dgm:shape xmlns:r="http://schemas.openxmlformats.org/officeDocument/2006/relationships" type="line" r:blip="">
                              <dgm:adjLst/>
                            </dgm:shape>
                            <dgm:presOf/>
                          </dgm:layoutNode>
                        </dgm:if>
                        <dgm:else name="Name163"/>
                      </dgm:choose>
                    </dgm:layoutNode>
                  </dgm:forEach>
                  <dgm:choose name="Name164">
                    <dgm:if name="Name165" axis="root ch" ptType="all node" func="cnt" op="gte" val="6">
                      <dgm:forEach name="Name166" axis="self" ptType="parTrans">
                        <dgm:layoutNode name="Name167" styleLbl="parChTrans1D1">
                          <dgm:choose name="Name168">
                            <dgm:if name="Name169" func="var" arg="dir" op="equ" val="norm">
                              <dgm:alg type="conn">
                                <dgm:param type="dim" val="1D"/>
                                <dgm:param type="begPts" val="midL"/>
                                <dgm:param type="srcNode" val="parTx6"/>
                                <dgm:param type="endSty" val="noArr"/>
                                <dgm:param type="dstNode" val="anchor5"/>
                              </dgm:alg>
                            </dgm:if>
                            <dgm:else name="Name170">
                              <dgm:alg type="conn">
                                <dgm:param type="dim" val="1D"/>
                                <dgm:param type="begPts" val="midR"/>
                                <dgm:param type="endSty" val="noArr"/>
                                <dgm:param type="srcNode" val="parTx6"/>
                                <dgm:param type="dstNode" val="anchor5"/>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71"/>
                  </dgm:choose>
                </dgm:forEach>
              </dgm:layoutNode>
              <dgm:choose name="Name172">
                <dgm:if name="Name173" axis="root ch" ptType="all node" func="cnt" op="gte" val="6">
                  <dgm:layoutNode name="spPost5">
                    <dgm:alg type="sp"/>
                    <dgm:shape xmlns:r="http://schemas.openxmlformats.org/officeDocument/2006/relationships" r:blip="">
                      <dgm:adjLst/>
                    </dgm:shape>
                  </dgm:layoutNode>
                </dgm:if>
                <dgm:else name="Name174"/>
              </dgm:choose>
            </dgm:if>
            <dgm:else name="Name175"/>
          </dgm:choose>
        </dgm:if>
        <dgm:if name="Name176" axis="self" ptType="node" func="pos" op="equ" val="6">
          <dgm:layoutNode name="parTx6"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77">
            <dgm:if name="Name178" axis="ch" ptType="node" func="cnt" op="gte" val="1">
              <dgm:layoutNode name="spPre6">
                <dgm:alg type="sp"/>
                <dgm:shape xmlns:r="http://schemas.openxmlformats.org/officeDocument/2006/relationships" r:blip="">
                  <dgm:adjLst/>
                </dgm:shape>
              </dgm:layoutNode>
              <dgm:layoutNode name="chLin6">
                <dgm:alg type="lin">
                  <dgm:param type="linDir" val="fromT"/>
                </dgm:alg>
                <dgm:shape xmlns:r="http://schemas.openxmlformats.org/officeDocument/2006/relationships" r:blip="">
                  <dgm:adjLst/>
                </dgm:shape>
                <dgm:presOf/>
                <dgm:constrLst>
                  <dgm:constr type="w" for="ch" forName="txAndLines6" refType="w" fact="0.77"/>
                  <dgm:constr type="w" for="ch" forName="top6" refType="w" refFor="ch" refForName="txAndLines6" fact="0.78"/>
                </dgm:constrLst>
                <dgm:forEach name="Name179" axis="ch">
                  <dgm:forEach name="Name180" axis="self" ptType="parTrans">
                    <dgm:layoutNode name="Name181" styleLbl="parChTrans1D1">
                      <dgm:choose name="Name182">
                        <dgm:if name="Name183" func="var" arg="dir" op="equ" val="norm">
                          <dgm:alg type="conn">
                            <dgm:param type="dim" val="1D"/>
                            <dgm:param type="begPts" val="midR"/>
                            <dgm:param type="endSty" val="noArr"/>
                            <dgm:param type="dstNode" val="anchor6"/>
                          </dgm:alg>
                        </dgm:if>
                        <dgm:else name="Name184">
                          <dgm:alg type="conn">
                            <dgm:param type="dim" val="1D"/>
                            <dgm:param type="begPts" val="midL"/>
                            <dgm:param type="endSty" val="noArr"/>
                            <dgm:param type="srcNode" val="parTx6"/>
                            <dgm:param type="dstNode" val="anchor6"/>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85" axis="self" ptType="node">
                    <dgm:choose name="Name186">
                      <dgm:if name="Name187" axis="par ch" ptType="node node" func="cnt" op="equ" val="1">
                        <dgm:layoutNode name="top6">
                          <dgm:alg type="sp"/>
                          <dgm:shape xmlns:r="http://schemas.openxmlformats.org/officeDocument/2006/relationships" r:blip="">
                            <dgm:adjLst/>
                          </dgm:shape>
                          <dgm:constrLst>
                            <dgm:constr type="h" refType="w" fact="0.6"/>
                          </dgm:constrLst>
                        </dgm:layoutNode>
                      </dgm:if>
                      <dgm:else name="Name188"/>
                    </dgm:choose>
                    <dgm:layoutNode name="txAndLines6">
                      <dgm:choose name="Name189">
                        <dgm:if name="Name190" func="var" arg="dir" op="equ" val="norm">
                          <dgm:alg type="lin"/>
                        </dgm:if>
                        <dgm:else name="Name191">
                          <dgm:alg type="lin">
                            <dgm:param type="linDir" val="fromR"/>
                          </dgm:alg>
                        </dgm:else>
                      </dgm:choose>
                      <dgm:shape xmlns:r="http://schemas.openxmlformats.org/officeDocument/2006/relationships" r:blip="">
                        <dgm:adjLst/>
                      </dgm:shape>
                      <dgm:presOf/>
                      <dgm:choose name="Name192">
                        <dgm:if name="Name193" axis="root ch" ptType="all node" func="cnt" op="gte" val="7">
                          <dgm:constrLst>
                            <dgm:constr type="w" for="ch" forName="anchor6" refType="w"/>
                            <dgm:constr type="w" for="ch" forName="backup6" refType="w" fact="-1"/>
                            <dgm:constr type="w" for="ch" forName="preLine6" refType="w" fact="0.11"/>
                            <dgm:constr type="w" for="ch" forName="desTx6" refType="w" fact="0.78"/>
                            <dgm:constr type="w" for="ch" forName="postLine6" refType="w" fact="0.11"/>
                          </dgm:constrLst>
                        </dgm:if>
                        <dgm:else name="Name194">
                          <dgm:constrLst>
                            <dgm:constr type="w" for="ch" forName="anchor6" refType="w" fact="0.89"/>
                            <dgm:constr type="w" for="ch" forName="backup6" refType="w" fact="-0.89"/>
                            <dgm:constr type="w" for="ch" forName="preLine6" refType="w" fact="0.11"/>
                            <dgm:constr type="w" for="ch" forName="desTx6" refType="w" fact="0.78"/>
                          </dgm:constrLst>
                        </dgm:else>
                      </dgm:choose>
                      <dgm:layoutNode name="anchor6" moveWith="desTx6">
                        <dgm:alg type="sp"/>
                        <dgm:shape xmlns:r="http://schemas.openxmlformats.org/officeDocument/2006/relationships" r:blip="">
                          <dgm:adjLst/>
                        </dgm:shape>
                      </dgm:layoutNode>
                      <dgm:layoutNode name="backup6" moveWith="desTx6">
                        <dgm:alg type="sp"/>
                        <dgm:shape xmlns:r="http://schemas.openxmlformats.org/officeDocument/2006/relationships" r:blip="">
                          <dgm:adjLst/>
                        </dgm:shape>
                      </dgm:layoutNode>
                      <dgm:layoutNode name="preLine6" styleLbl="parChTrans1D1" moveWith="desTx6">
                        <dgm:alg type="sp"/>
                        <dgm:shape xmlns:r="http://schemas.openxmlformats.org/officeDocument/2006/relationships" type="line" r:blip="">
                          <dgm:adjLst/>
                        </dgm:shape>
                        <dgm:presOf/>
                      </dgm:layoutNode>
                      <dgm:layoutNode name="desTx6"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95">
                        <dgm:if name="Name196" axis="root ch" ptType="all node" func="cnt" op="gte" val="7">
                          <dgm:layoutNode name="postLine6" styleLbl="parChTrans1D1" moveWith="desTx6">
                            <dgm:alg type="sp"/>
                            <dgm:shape xmlns:r="http://schemas.openxmlformats.org/officeDocument/2006/relationships" type="line" r:blip="">
                              <dgm:adjLst/>
                            </dgm:shape>
                            <dgm:presOf/>
                          </dgm:layoutNode>
                        </dgm:if>
                        <dgm:else name="Name197"/>
                      </dgm:choose>
                    </dgm:layoutNode>
                  </dgm:forEach>
                  <dgm:choose name="Name198">
                    <dgm:if name="Name199" axis="root ch" ptType="all node" func="cnt" op="gte" val="7">
                      <dgm:forEach name="Name200" axis="self" ptType="parTrans">
                        <dgm:layoutNode name="Name201" styleLbl="parChTrans1D1">
                          <dgm:choose name="Name202">
                            <dgm:if name="Name203" func="var" arg="dir" op="equ" val="norm">
                              <dgm:alg type="conn">
                                <dgm:param type="dim" val="1D"/>
                                <dgm:param type="begPts" val="midL"/>
                                <dgm:param type="srcNode" val="parTx7"/>
                                <dgm:param type="endSty" val="noArr"/>
                                <dgm:param type="dstNode" val="anchor6"/>
                              </dgm:alg>
                            </dgm:if>
                            <dgm:else name="Name204">
                              <dgm:alg type="conn">
                                <dgm:param type="dim" val="1D"/>
                                <dgm:param type="begPts" val="midR"/>
                                <dgm:param type="endSty" val="noArr"/>
                                <dgm:param type="srcNode" val="parTx7"/>
                                <dgm:param type="dstNode" val="anchor6"/>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205"/>
                  </dgm:choose>
                </dgm:forEach>
              </dgm:layoutNode>
              <dgm:choose name="Name206">
                <dgm:if name="Name207" axis="root ch" ptType="all node" func="cnt" op="gte" val="7">
                  <dgm:layoutNode name="spPost6">
                    <dgm:alg type="sp"/>
                    <dgm:shape xmlns:r="http://schemas.openxmlformats.org/officeDocument/2006/relationships" r:blip="">
                      <dgm:adjLst/>
                    </dgm:shape>
                  </dgm:layoutNode>
                </dgm:if>
                <dgm:else name="Name208"/>
              </dgm:choose>
            </dgm:if>
            <dgm:else name="Name209"/>
          </dgm:choose>
        </dgm:if>
        <dgm:if name="Name210" axis="self" ptType="node" func="pos" op="equ" val="7">
          <dgm:layoutNode name="parTx7"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211">
            <dgm:if name="Name212" axis="ch" ptType="node" func="cnt" op="gte" val="1">
              <dgm:layoutNode name="spPre7">
                <dgm:alg type="sp"/>
                <dgm:shape xmlns:r="http://schemas.openxmlformats.org/officeDocument/2006/relationships" r:blip="">
                  <dgm:adjLst/>
                </dgm:shape>
              </dgm:layoutNode>
              <dgm:layoutNode name="chLin7">
                <dgm:alg type="lin">
                  <dgm:param type="linDir" val="fromT"/>
                </dgm:alg>
                <dgm:shape xmlns:r="http://schemas.openxmlformats.org/officeDocument/2006/relationships" r:blip="">
                  <dgm:adjLst/>
                </dgm:shape>
                <dgm:presOf/>
                <dgm:constrLst>
                  <dgm:constr type="w" for="ch" forName="txAndLines7" refType="w" fact="0.77"/>
                  <dgm:constr type="w" for="ch" forName="top7" refType="w" refFor="ch" refForName="txAndLines7" fact="0.78"/>
                </dgm:constrLst>
                <dgm:forEach name="Name213" axis="ch">
                  <dgm:forEach name="Name214" axis="self" ptType="parTrans">
                    <dgm:layoutNode name="Name215" styleLbl="parChTrans1D1">
                      <dgm:choose name="Name216">
                        <dgm:if name="Name217" func="var" arg="dir" op="equ" val="norm">
                          <dgm:alg type="conn">
                            <dgm:param type="dim" val="1D"/>
                            <dgm:param type="begPts" val="midR"/>
                            <dgm:param type="endSty" val="noArr"/>
                            <dgm:param type="dstNode" val="anchor7"/>
                          </dgm:alg>
                        </dgm:if>
                        <dgm:else name="Name218">
                          <dgm:alg type="conn">
                            <dgm:param type="dim" val="1D"/>
                            <dgm:param type="begPts" val="midL"/>
                            <dgm:param type="endSty" val="noArr"/>
                            <dgm:param type="srcNode" val="parTx7"/>
                            <dgm:param type="dstNode" val="anchor7"/>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219" axis="self" ptType="node">
                    <dgm:choose name="Name220">
                      <dgm:if name="Name221" axis="par ch" ptType="node node" func="cnt" op="equ" val="1">
                        <dgm:layoutNode name="top7">
                          <dgm:alg type="sp"/>
                          <dgm:shape xmlns:r="http://schemas.openxmlformats.org/officeDocument/2006/relationships" r:blip="">
                            <dgm:adjLst/>
                          </dgm:shape>
                          <dgm:constrLst>
                            <dgm:constr type="h" refType="w" fact="0.6"/>
                          </dgm:constrLst>
                        </dgm:layoutNode>
                      </dgm:if>
                      <dgm:else name="Name222"/>
                    </dgm:choose>
                    <dgm:layoutNode name="txAndLines7">
                      <dgm:choose name="Name223">
                        <dgm:if name="Name224" func="var" arg="dir" op="equ" val="norm">
                          <dgm:alg type="lin"/>
                        </dgm:if>
                        <dgm:else name="Name225">
                          <dgm:alg type="lin">
                            <dgm:param type="linDir" val="fromR"/>
                          </dgm:alg>
                        </dgm:else>
                      </dgm:choose>
                      <dgm:shape xmlns:r="http://schemas.openxmlformats.org/officeDocument/2006/relationships" r:blip="">
                        <dgm:adjLst/>
                      </dgm:shape>
                      <dgm:presOf/>
                      <dgm:constrLst>
                        <dgm:constr type="w" for="ch" forName="anchor7" refType="w" fact="0.89"/>
                        <dgm:constr type="w" for="ch" forName="backup7" refType="w" fact="-0.89"/>
                        <dgm:constr type="w" for="ch" forName="preLine7" refType="w" fact="0.11"/>
                        <dgm:constr type="w" for="ch" forName="desTx7" refType="w" fact="0.78"/>
                      </dgm:constrLst>
                      <dgm:layoutNode name="anchor7" moveWith="desTx7">
                        <dgm:alg type="sp"/>
                        <dgm:shape xmlns:r="http://schemas.openxmlformats.org/officeDocument/2006/relationships" r:blip="">
                          <dgm:adjLst/>
                        </dgm:shape>
                      </dgm:layoutNode>
                      <dgm:layoutNode name="backup7" moveWith="desTx7">
                        <dgm:alg type="sp"/>
                        <dgm:shape xmlns:r="http://schemas.openxmlformats.org/officeDocument/2006/relationships" r:blip="">
                          <dgm:adjLst/>
                        </dgm:shape>
                      </dgm:layoutNode>
                      <dgm:layoutNode name="preLine7" styleLbl="parChTrans1D1" moveWith="desTx7">
                        <dgm:alg type="sp"/>
                        <dgm:shape xmlns:r="http://schemas.openxmlformats.org/officeDocument/2006/relationships" type="line" r:blip="">
                          <dgm:adjLst/>
                        </dgm:shape>
                        <dgm:presOf/>
                      </dgm:layoutNode>
                      <dgm:layoutNode name="desTx7"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layoutNode>
                  </dgm:forEach>
                </dgm:forEach>
              </dgm:layoutNode>
            </dgm:if>
            <dgm:else name="Name226"/>
          </dgm:choose>
        </dgm:if>
        <dgm:else name="Name227"/>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architecture">
  <dgm:title val="Architecture Layout"/>
  <dgm:desc val="Use to show hierarchical relationships that build from the bottom up. This layout works well for showing architectural components or objects that build on other objects."/>
  <dgm:catLst>
    <dgm:cat type="hierarchy" pri="4500"/>
    <dgm:cat type="list" pri="24500"/>
    <dgm:cat type="relationship" pri="10500"/>
    <dgm:cat type="officeonline" pri="7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b"/>
        </dgm:alg>
      </dgm:if>
      <dgm:else name="Name3">
        <dgm:alg type="lin">
          <dgm:param type="linDir" val="fromR"/>
          <dgm:param type="nodeVertAlign" val="b"/>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B"/>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b"/>
              </dgm:alg>
            </dgm:if>
            <dgm:else name="Name10">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B"/>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b"/>
                    </dgm:alg>
                  </dgm:if>
                  <dgm:else name="Name17">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B"/>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b"/>
                          </dgm:alg>
                        </dgm:if>
                        <dgm:else name="Name24">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B"/>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b"/>
                                </dgm:alg>
                              </dgm:if>
                              <dgm:else name="Name30">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7E39B9E-AF2E-481C-933E-5CB1E91939B7}" type="datetimeFigureOut">
              <a:rPr lang="en-US" smtClean="0"/>
              <a:t>5/25/2022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8A369A0-DCBA-4D38-AB62-88309E3BFB37}" type="slidenum">
              <a:rPr lang="en-US" smtClean="0"/>
              <a:t>‹#›</a:t>
            </a:fld>
            <a:endParaRPr lang="en-US"/>
          </a:p>
        </p:txBody>
      </p:sp>
    </p:spTree>
    <p:extLst>
      <p:ext uri="{BB962C8B-B14F-4D97-AF65-F5344CB8AC3E}">
        <p14:creationId xmlns:p14="http://schemas.microsoft.com/office/powerpoint/2010/main" val="7220017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s://opportunityinsights.org/wp-content/uploads/2018/03/movers_paper1.pdf" TargetMode="External"/><Relationship Id="rId2" Type="http://schemas.openxmlformats.org/officeDocument/2006/relationships/slide" Target="../slides/slide19.xml"/><Relationship Id="rId1" Type="http://schemas.openxmlformats.org/officeDocument/2006/relationships/notesMaster" Target="../notesMasters/notesMaster1.xml"/><Relationship Id="rId4" Type="http://schemas.openxmlformats.org/officeDocument/2006/relationships/hyperlink" Target="https://www.huduser.gov/portal/periodicals/em/fall15/highlight3.html" TargetMode="Externa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3" Type="http://schemas.openxmlformats.org/officeDocument/2006/relationships/hyperlink" Target="https://findingspress.org/article/25224-a-comprehensive-transit-accessibility-and-equity-dashboard" TargetMode="External"/><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3" Type="http://schemas.openxmlformats.org/officeDocument/2006/relationships/hyperlink" Target="https://www.sandag.org/index.asp?classid=13&amp;projectid=614&amp;fuseaction=projects.detail" TargetMode="External"/><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www.youtube.com/watch?v=4OMv6CqrzvE"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www.transportation.gov/mission/health/housing-and-transportation-affordability" TargetMode="External"/><Relationship Id="rId2" Type="http://schemas.openxmlformats.org/officeDocument/2006/relationships/slide" Target="../slides/slide9.xml"/><Relationship Id="rId1" Type="http://schemas.openxmlformats.org/officeDocument/2006/relationships/notesMaster" Target="../notesMasters/notesMaster1.xml"/><Relationship Id="rId6" Type="http://schemas.openxmlformats.org/officeDocument/2006/relationships/hyperlink" Target="https://www.bloomberg.com/news/articles/2013-03-04/3-charts-that-explain-why-you-spend-so-much-on-transportation" TargetMode="External"/><Relationship Id="rId5" Type="http://schemas.openxmlformats.org/officeDocument/2006/relationships/hyperlink" Target="https://www.planetizen.com/node/60908" TargetMode="External"/><Relationship Id="rId4" Type="http://schemas.openxmlformats.org/officeDocument/2006/relationships/hyperlink" Target="https://www.pewtrusts.org/~/media/assets/2016/03/household_expenditures_and_income.pdf"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8A369A0-DCBA-4D38-AB62-88309E3BFB37}" type="slidenum">
              <a:rPr lang="en-US" smtClean="0"/>
              <a:t>1</a:t>
            </a:fld>
            <a:endParaRPr lang="en-US"/>
          </a:p>
        </p:txBody>
      </p:sp>
    </p:spTree>
    <p:extLst>
      <p:ext uri="{BB962C8B-B14F-4D97-AF65-F5344CB8AC3E}">
        <p14:creationId xmlns:p14="http://schemas.microsoft.com/office/powerpoint/2010/main" val="6842027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Key Message:</a:t>
            </a:r>
            <a:r>
              <a:rPr lang="en-US" baseline="0" dirty="0"/>
              <a:t> </a:t>
            </a:r>
            <a:r>
              <a:rPr lang="en-US" dirty="0"/>
              <a:t>The Housing and Transportation Affordability Indicator measures the percent of household income spent on housing and transportation</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References:</a:t>
            </a:r>
          </a:p>
          <a:p>
            <a:r>
              <a:rPr lang="en-US" dirty="0"/>
              <a:t>CNT. (n.d.) Housing + transportation index.</a:t>
            </a:r>
            <a:r>
              <a:rPr lang="en-US" baseline="0" dirty="0"/>
              <a:t> </a:t>
            </a:r>
            <a:r>
              <a:rPr lang="en-US" dirty="0"/>
              <a:t>https://www.cnt.org/tools/housing-and-transportation-affordability-index </a:t>
            </a:r>
          </a:p>
          <a:p>
            <a:endParaRPr lang="en-US" dirty="0"/>
          </a:p>
        </p:txBody>
      </p:sp>
      <p:sp>
        <p:nvSpPr>
          <p:cNvPr id="4" name="Slide Number Placeholder 3"/>
          <p:cNvSpPr>
            <a:spLocks noGrp="1"/>
          </p:cNvSpPr>
          <p:nvPr>
            <p:ph type="sldNum" sz="quarter" idx="10"/>
          </p:nvPr>
        </p:nvSpPr>
        <p:spPr/>
        <p:txBody>
          <a:bodyPr/>
          <a:lstStyle/>
          <a:p>
            <a:fld id="{84EE19A7-2998-4B3C-B8A4-A17507482E18}" type="slidenum">
              <a:rPr lang="en-US" smtClean="0"/>
              <a:t>10</a:t>
            </a:fld>
            <a:endParaRPr lang="en-US"/>
          </a:p>
        </p:txBody>
      </p:sp>
    </p:spTree>
    <p:extLst>
      <p:ext uri="{BB962C8B-B14F-4D97-AF65-F5344CB8AC3E}">
        <p14:creationId xmlns:p14="http://schemas.microsoft.com/office/powerpoint/2010/main" val="14730813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Talking Points: </a:t>
            </a:r>
          </a:p>
          <a:p>
            <a:pPr defTabSz="984978"/>
            <a:r>
              <a:rPr lang="en-US" b="0" i="0" dirty="0"/>
              <a:t>Association of Bay Area Government’s (serves as MPO for San Francisco metro area) </a:t>
            </a:r>
          </a:p>
          <a:p>
            <a:pPr defTabSz="984978">
              <a:defRPr/>
            </a:pPr>
            <a:r>
              <a:rPr lang="en-US" b="0" i="0" dirty="0"/>
              <a:t>Used a </a:t>
            </a:r>
            <a:r>
              <a:rPr lang="x-none" b="0" i="0" dirty="0"/>
              <a:t>housing and transportation cost index </a:t>
            </a:r>
            <a:r>
              <a:rPr lang="en-US" b="0" i="0" dirty="0"/>
              <a:t>in their 2013 regional plan to evaluate the equity impacts of various plan scenarios on communities of concern. </a:t>
            </a:r>
            <a:r>
              <a:rPr lang="x-none" b="0" i="0" dirty="0"/>
              <a:t>The metric compare</a:t>
            </a:r>
            <a:r>
              <a:rPr lang="en-US" b="0" i="0" dirty="0"/>
              <a:t>s</a:t>
            </a:r>
            <a:r>
              <a:rPr lang="x-none" b="0" i="0" dirty="0"/>
              <a:t> affordability between lower income </a:t>
            </a:r>
            <a:r>
              <a:rPr lang="en-US" b="0" i="0" dirty="0"/>
              <a:t>individuals </a:t>
            </a:r>
            <a:r>
              <a:rPr lang="x-none" b="0" i="0" dirty="0"/>
              <a:t>(those making under $38,000 a year) and </a:t>
            </a:r>
            <a:r>
              <a:rPr lang="en-US" b="0" i="0" dirty="0"/>
              <a:t>those of </a:t>
            </a:r>
            <a:r>
              <a:rPr lang="x-none" b="0" i="0" dirty="0"/>
              <a:t>higher income</a:t>
            </a:r>
            <a:r>
              <a:rPr lang="en-US" b="0" i="0" dirty="0"/>
              <a:t> on a regional basis.</a:t>
            </a:r>
            <a:r>
              <a:rPr lang="x-none" b="0" i="0" dirty="0"/>
              <a:t> </a:t>
            </a:r>
            <a:endParaRPr lang="en-US" b="0" i="0" dirty="0"/>
          </a:p>
          <a:p>
            <a:pPr defTabSz="984978">
              <a:defRPr/>
            </a:pPr>
            <a:endParaRPr lang="en-US" i="1" dirty="0"/>
          </a:p>
          <a:p>
            <a:pPr defTabSz="984978">
              <a:defRPr/>
            </a:pPr>
            <a:r>
              <a:rPr lang="x-none" dirty="0"/>
              <a:t>Average housing costs per household are combined with transportation costs and divided by average income. </a:t>
            </a:r>
            <a:endParaRPr lang="en-US" dirty="0"/>
          </a:p>
          <a:p>
            <a:endParaRPr lang="en-US" sz="1200" kern="1200" dirty="0">
              <a:solidFill>
                <a:schemeClr val="tx1"/>
              </a:solidFill>
              <a:effectLst/>
              <a:latin typeface="+mn-lt"/>
              <a:ea typeface="+mn-ea"/>
              <a:cs typeface="+mn-cs"/>
            </a:endParaRPr>
          </a:p>
          <a:p>
            <a:r>
              <a:rPr lang="en-US" dirty="0"/>
              <a:t>References:</a:t>
            </a:r>
          </a:p>
          <a:p>
            <a:pPr defTabSz="984978">
              <a:defRPr/>
            </a:pPr>
            <a:r>
              <a:rPr lang="en-US" i="0" dirty="0"/>
              <a:t>Association of Bay Area Governments</a:t>
            </a:r>
            <a:r>
              <a:rPr lang="en-US" i="0" baseline="0" dirty="0"/>
              <a:t> and Metropolitan Transportation Commission. (2013). Equity analysis report: Including Title VI, environmental justice and equity analysis for plan bay area. https://www.planbayarea.org/sites/default/files/pdf/final_supplemental_reports/FINAL_PBA_Equity_Analysis_Report.pdf </a:t>
            </a:r>
            <a:endParaRPr lang="en-US" i="0" dirty="0"/>
          </a:p>
          <a:p>
            <a:pPr marL="174708" indent="-174708" defTabSz="984978">
              <a:buFont typeface="Arial" panose="020B0604020202020204" pitchFamily="34" charset="0"/>
              <a:buChar char="•"/>
            </a:pPr>
            <a:endParaRPr lang="en-US" i="1" dirty="0"/>
          </a:p>
          <a:p>
            <a:pPr marL="174708" indent="-174708" defTabSz="984978">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7EBC431A-714C-44EA-B1C2-2662167F3EFB}" type="slidenum">
              <a:rPr lang="en-US" smtClean="0"/>
              <a:t>11</a:t>
            </a:fld>
            <a:endParaRPr lang="en-US"/>
          </a:p>
        </p:txBody>
      </p:sp>
    </p:spTree>
    <p:extLst>
      <p:ext uri="{BB962C8B-B14F-4D97-AF65-F5344CB8AC3E}">
        <p14:creationId xmlns:p14="http://schemas.microsoft.com/office/powerpoint/2010/main" val="20053968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Key Message: The maps</a:t>
            </a:r>
            <a:r>
              <a:rPr lang="en-US" baseline="0" dirty="0"/>
              <a:t> show </a:t>
            </a:r>
            <a:r>
              <a:rPr lang="en-US" dirty="0"/>
              <a:t>and example of </a:t>
            </a:r>
            <a:r>
              <a:rPr lang="en-US" baseline="0" dirty="0"/>
              <a:t>housing affordability and the transportation cost index in underserved communities in relation to a proposed project</a:t>
            </a:r>
            <a:r>
              <a:rPr lang="en-US" dirty="0"/>
              <a:t> </a:t>
            </a:r>
            <a:endParaRPr lang="en-US" baseline="0" dirty="0"/>
          </a:p>
          <a:p>
            <a:endParaRPr lang="en-US" baseline="0" dirty="0">
              <a:cs typeface="Calibri"/>
            </a:endParaRPr>
          </a:p>
          <a:p>
            <a:pPr>
              <a:defRPr/>
            </a:pPr>
            <a:r>
              <a:rPr lang="en-US" dirty="0">
                <a:cs typeface="Calibri"/>
              </a:rPr>
              <a:t>Suggestion:</a:t>
            </a:r>
          </a:p>
          <a:p>
            <a:pPr>
              <a:defRPr/>
            </a:pPr>
            <a:r>
              <a:rPr lang="en-US" dirty="0">
                <a:cs typeface="Calibri"/>
              </a:rPr>
              <a:t>Before you move to the next slide, complete the knowledge probe activity Module 6 Probe Question #2 (see the module outline for more information): </a:t>
            </a:r>
          </a:p>
          <a:p>
            <a:r>
              <a:rPr lang="en-US" dirty="0">
                <a:cs typeface="Calibri"/>
              </a:rPr>
              <a:t>What strategies can agencies use to reduce transportation and housing costs for underserved communities?</a:t>
            </a:r>
          </a:p>
          <a:p>
            <a:endParaRPr lang="en-US" dirty="0"/>
          </a:p>
          <a:p>
            <a:r>
              <a:rPr lang="en-US" sz="1200" kern="1200" dirty="0">
                <a:solidFill>
                  <a:schemeClr val="tx1"/>
                </a:solidFill>
                <a:effectLst/>
                <a:latin typeface="+mn-lt"/>
                <a:ea typeface="+mn-ea"/>
                <a:cs typeface="+mn-cs"/>
              </a:rPr>
              <a:t>References:</a:t>
            </a:r>
          </a:p>
          <a:p>
            <a:r>
              <a:rPr lang="en-US" baseline="0" dirty="0"/>
              <a:t>Williams, K. et al. (2020). Transportation equity scorecard – A tool for project screening and prioritization. https://www.cutr.usf.edu/wp-content/uploads/2021/09/The-Transportation-Equity-Scorecard-User-Guide.pdf </a:t>
            </a:r>
            <a:endParaRPr lang="en-US" dirty="0"/>
          </a:p>
        </p:txBody>
      </p:sp>
      <p:sp>
        <p:nvSpPr>
          <p:cNvPr id="4" name="Slide Number Placeholder 3"/>
          <p:cNvSpPr>
            <a:spLocks noGrp="1"/>
          </p:cNvSpPr>
          <p:nvPr>
            <p:ph type="sldNum" sz="quarter" idx="10"/>
          </p:nvPr>
        </p:nvSpPr>
        <p:spPr/>
        <p:txBody>
          <a:bodyPr/>
          <a:lstStyle/>
          <a:p>
            <a:fld id="{F8A369A0-DCBA-4D38-AB62-88309E3BFB37}" type="slidenum">
              <a:rPr lang="en-US" smtClean="0"/>
              <a:t>12</a:t>
            </a:fld>
            <a:endParaRPr lang="en-US"/>
          </a:p>
        </p:txBody>
      </p:sp>
    </p:spTree>
    <p:extLst>
      <p:ext uri="{BB962C8B-B14F-4D97-AF65-F5344CB8AC3E}">
        <p14:creationId xmlns:p14="http://schemas.microsoft.com/office/powerpoint/2010/main" val="21384062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dirty="0">
                <a:cs typeface="Calibri"/>
              </a:rPr>
              <a:t>Suggestion:</a:t>
            </a:r>
          </a:p>
          <a:p>
            <a:pPr>
              <a:defRPr/>
            </a:pPr>
            <a:r>
              <a:rPr lang="en-US" dirty="0">
                <a:cs typeface="Calibri"/>
              </a:rPr>
              <a:t>Before you move to the next slide, complete the knowledge probe activity Module 6 Probe Question #3 (see the module outline for more information):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What pertinent questions might transportation professional ask when assessing transportation affordability in a community?</a:t>
            </a:r>
            <a:endParaRPr lang="en-US" dirty="0"/>
          </a:p>
          <a:p>
            <a:r>
              <a:rPr lang="en-US" dirty="0"/>
              <a:t>What sources might agency staff</a:t>
            </a:r>
            <a:r>
              <a:rPr lang="en-US" baseline="0" dirty="0"/>
              <a:t> </a:t>
            </a:r>
            <a:r>
              <a:rPr lang="en-US" dirty="0"/>
              <a:t>use to better understand </a:t>
            </a:r>
            <a:r>
              <a:rPr lang="en-US" baseline="0" dirty="0"/>
              <a:t>affordability in a community? </a:t>
            </a:r>
            <a:endParaRPr lang="en-US" dirty="0"/>
          </a:p>
        </p:txBody>
      </p:sp>
      <p:sp>
        <p:nvSpPr>
          <p:cNvPr id="4" name="Slide Number Placeholder 3"/>
          <p:cNvSpPr>
            <a:spLocks noGrp="1"/>
          </p:cNvSpPr>
          <p:nvPr>
            <p:ph type="sldNum" sz="quarter" idx="10"/>
          </p:nvPr>
        </p:nvSpPr>
        <p:spPr/>
        <p:txBody>
          <a:bodyPr/>
          <a:lstStyle/>
          <a:p>
            <a:fld id="{F8A369A0-DCBA-4D38-AB62-88309E3BFB37}" type="slidenum">
              <a:rPr lang="en-US" smtClean="0"/>
              <a:t>13</a:t>
            </a:fld>
            <a:endParaRPr lang="en-US"/>
          </a:p>
        </p:txBody>
      </p:sp>
    </p:spTree>
    <p:extLst>
      <p:ext uri="{BB962C8B-B14F-4D97-AF65-F5344CB8AC3E}">
        <p14:creationId xmlns:p14="http://schemas.microsoft.com/office/powerpoint/2010/main" val="422845259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8A369A0-DCBA-4D38-AB62-88309E3BFB37}" type="slidenum">
              <a:rPr lang="en-US" smtClean="0"/>
              <a:t>14</a:t>
            </a:fld>
            <a:endParaRPr lang="en-US"/>
          </a:p>
        </p:txBody>
      </p:sp>
    </p:spTree>
    <p:extLst>
      <p:ext uri="{BB962C8B-B14F-4D97-AF65-F5344CB8AC3E}">
        <p14:creationId xmlns:p14="http://schemas.microsoft.com/office/powerpoint/2010/main" val="281569328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ea typeface="+mn-lt"/>
                <a:cs typeface="+mn-lt"/>
              </a:rPr>
              <a:t>Key Message:</a:t>
            </a:r>
            <a:r>
              <a:rPr lang="en-US" baseline="0" dirty="0">
                <a:ea typeface="+mn-lt"/>
                <a:cs typeface="+mn-lt"/>
              </a:rPr>
              <a:t> There is a</a:t>
            </a:r>
            <a:r>
              <a:rPr lang="en-US" dirty="0">
                <a:ea typeface="+mn-lt"/>
                <a:cs typeface="+mn-lt"/>
              </a:rPr>
              <a:t> gap between where jobs are and where people live that disproportionately</a:t>
            </a:r>
            <a:r>
              <a:rPr lang="en-US" baseline="0" dirty="0">
                <a:ea typeface="+mn-lt"/>
                <a:cs typeface="+mn-lt"/>
              </a:rPr>
              <a:t> affects underserved communities including </a:t>
            </a:r>
            <a:r>
              <a:rPr lang="en-US" dirty="0"/>
              <a:t>hourly, low entry barrier, and shift jobs</a:t>
            </a:r>
          </a:p>
          <a:p>
            <a:endParaRPr lang="en-US" dirty="0"/>
          </a:p>
          <a:p>
            <a:r>
              <a:rPr lang="en-US" dirty="0">
                <a:cs typeface="Calibri" panose="020F0502020204030204"/>
              </a:rPr>
              <a:t>Talking Points:</a:t>
            </a:r>
          </a:p>
          <a:p>
            <a:pPr marL="171450" indent="-171450">
              <a:lnSpc>
                <a:spcPct val="90000"/>
              </a:lnSpc>
              <a:spcBef>
                <a:spcPts val="1000"/>
              </a:spcBef>
              <a:buFont typeface="Arial"/>
              <a:buChar char="•"/>
            </a:pPr>
            <a:r>
              <a:rPr lang="en-US" dirty="0"/>
              <a:t>Spatial mismatch is influenced by:</a:t>
            </a:r>
          </a:p>
          <a:p>
            <a:pPr marL="628650" lvl="1" indent="-171450">
              <a:lnSpc>
                <a:spcPct val="90000"/>
              </a:lnSpc>
              <a:spcBef>
                <a:spcPts val="500"/>
              </a:spcBef>
              <a:buFont typeface="Arial"/>
              <a:buChar char="•"/>
            </a:pPr>
            <a:r>
              <a:rPr lang="en-US" dirty="0"/>
              <a:t>Transportation accessibility and affordability</a:t>
            </a:r>
            <a:endParaRPr lang="en-US" dirty="0">
              <a:cs typeface="Calibri"/>
            </a:endParaRPr>
          </a:p>
          <a:p>
            <a:pPr marL="628650" lvl="1" indent="-171450">
              <a:lnSpc>
                <a:spcPct val="90000"/>
              </a:lnSpc>
              <a:spcBef>
                <a:spcPts val="500"/>
              </a:spcBef>
              <a:buFont typeface="Arial"/>
              <a:buChar char="•"/>
            </a:pPr>
            <a:r>
              <a:rPr lang="en-US" dirty="0"/>
              <a:t>Land use and development</a:t>
            </a:r>
            <a:endParaRPr lang="en-US" dirty="0">
              <a:cs typeface="Calibri"/>
            </a:endParaRPr>
          </a:p>
          <a:p>
            <a:pPr marL="171450" indent="-171450">
              <a:lnSpc>
                <a:spcPct val="90000"/>
              </a:lnSpc>
              <a:spcBef>
                <a:spcPts val="1000"/>
              </a:spcBef>
              <a:buFont typeface="Arial"/>
              <a:buChar char="•"/>
            </a:pPr>
            <a:r>
              <a:rPr lang="en-US" dirty="0"/>
              <a:t>It results in:</a:t>
            </a:r>
            <a:endParaRPr lang="en-US" dirty="0">
              <a:cs typeface="Calibri"/>
            </a:endParaRPr>
          </a:p>
          <a:p>
            <a:pPr marL="628650" lvl="1" indent="-171450">
              <a:lnSpc>
                <a:spcPct val="90000"/>
              </a:lnSpc>
              <a:spcBef>
                <a:spcPts val="500"/>
              </a:spcBef>
              <a:buFont typeface="Arial"/>
              <a:buChar char="•"/>
            </a:pPr>
            <a:r>
              <a:rPr lang="en-US" dirty="0"/>
              <a:t>High unemployment rates</a:t>
            </a:r>
            <a:endParaRPr lang="en-US" dirty="0">
              <a:cs typeface="Calibri"/>
            </a:endParaRPr>
          </a:p>
          <a:p>
            <a:pPr marL="628650" lvl="1" indent="-171450">
              <a:lnSpc>
                <a:spcPct val="90000"/>
              </a:lnSpc>
              <a:spcBef>
                <a:spcPts val="500"/>
              </a:spcBef>
              <a:buFont typeface="Arial"/>
              <a:buChar char="•"/>
            </a:pPr>
            <a:r>
              <a:rPr lang="en-US" dirty="0"/>
              <a:t>Extensive spells of joblessness</a:t>
            </a:r>
            <a:endParaRPr lang="en-US" dirty="0">
              <a:cs typeface="Calibri"/>
            </a:endParaRPr>
          </a:p>
          <a:p>
            <a:pPr marL="171450" indent="-171450">
              <a:lnSpc>
                <a:spcPct val="90000"/>
              </a:lnSpc>
              <a:spcBef>
                <a:spcPts val="1000"/>
              </a:spcBef>
              <a:buFont typeface="Arial"/>
              <a:buChar char="•"/>
            </a:pPr>
            <a:r>
              <a:rPr lang="en-US" dirty="0"/>
              <a:t>Spatial mismatch most significantly affects:</a:t>
            </a:r>
            <a:endParaRPr lang="en-US" dirty="0">
              <a:cs typeface="Calibri"/>
            </a:endParaRPr>
          </a:p>
          <a:p>
            <a:pPr marL="628650" lvl="1" indent="-171450">
              <a:lnSpc>
                <a:spcPct val="90000"/>
              </a:lnSpc>
              <a:spcBef>
                <a:spcPts val="500"/>
              </a:spcBef>
              <a:buFont typeface="Arial"/>
              <a:buChar char="•"/>
            </a:pPr>
            <a:r>
              <a:rPr lang="en-US" dirty="0"/>
              <a:t>Low-income households</a:t>
            </a:r>
            <a:endParaRPr lang="en-US" dirty="0">
              <a:cs typeface="Calibri"/>
            </a:endParaRPr>
          </a:p>
          <a:p>
            <a:pPr marL="628650" lvl="1" indent="-171450">
              <a:lnSpc>
                <a:spcPct val="90000"/>
              </a:lnSpc>
              <a:spcBef>
                <a:spcPts val="500"/>
              </a:spcBef>
              <a:buFont typeface="Arial"/>
              <a:buChar char="•"/>
            </a:pPr>
            <a:r>
              <a:rPr lang="en-US" dirty="0"/>
              <a:t>Zero vehicle households</a:t>
            </a:r>
            <a:endParaRPr lang="en-US" dirty="0">
              <a:cs typeface="Calibri"/>
            </a:endParaRPr>
          </a:p>
          <a:p>
            <a:pPr marL="628650" lvl="1" indent="-171450">
              <a:lnSpc>
                <a:spcPct val="90000"/>
              </a:lnSpc>
              <a:spcBef>
                <a:spcPts val="500"/>
              </a:spcBef>
              <a:buFont typeface="Arial"/>
              <a:buChar char="•"/>
            </a:pPr>
            <a:r>
              <a:rPr lang="en-US" dirty="0"/>
              <a:t>Households with limited or no access to transit</a:t>
            </a:r>
            <a:endParaRPr lang="en-US" dirty="0">
              <a:cs typeface="Calibri"/>
            </a:endParaRPr>
          </a:p>
          <a:p>
            <a:pPr marL="628650" lvl="1" indent="-171450">
              <a:lnSpc>
                <a:spcPct val="90000"/>
              </a:lnSpc>
              <a:spcBef>
                <a:spcPts val="500"/>
              </a:spcBef>
              <a:buFont typeface="Arial"/>
              <a:buChar char="•"/>
            </a:pPr>
            <a:r>
              <a:rPr lang="en-US" dirty="0"/>
              <a:t>Minority communities</a:t>
            </a:r>
            <a:endParaRPr lang="en-US" dirty="0">
              <a:cs typeface="Calibri"/>
            </a:endParaRPr>
          </a:p>
          <a:p>
            <a:endParaRPr lang="en-US" dirty="0">
              <a:cs typeface="Calibri"/>
            </a:endParaRPr>
          </a:p>
          <a:p>
            <a:r>
              <a:rPr lang="en-US" sz="1200" kern="1200" dirty="0">
                <a:solidFill>
                  <a:schemeClr val="tx1"/>
                </a:solidFill>
                <a:effectLst/>
                <a:latin typeface="+mn-lt"/>
                <a:ea typeface="+mn-ea"/>
                <a:cs typeface="+mn-cs"/>
              </a:rPr>
              <a:t>References:</a:t>
            </a:r>
          </a:p>
          <a:p>
            <a:r>
              <a:rPr lang="en-US" dirty="0"/>
              <a:t>Dowell, E. (2020). Job sprawl results in unemployment for low-income urban residents. https://www.census.gov/library/stories/2020/03/spatial-mismatch-when-workers-can-not-get-to-jobs-in-suburbs.html</a:t>
            </a:r>
          </a:p>
          <a:p>
            <a:endParaRPr lang="en-US" baseline="0" dirty="0"/>
          </a:p>
          <a:p>
            <a:r>
              <a:rPr lang="en-US" baseline="0" dirty="0"/>
              <a:t>Stacy, C. et al. (2019). Too far from jobs: spatial mismatch and hourly workers. https://www.urban.org/features/too-far-jobs-spatial-mismatch-and-hourly-workers </a:t>
            </a:r>
            <a:endParaRPr lang="en-US" dirty="0"/>
          </a:p>
          <a:p>
            <a:endParaRPr lang="en-US" dirty="0"/>
          </a:p>
        </p:txBody>
      </p:sp>
      <p:sp>
        <p:nvSpPr>
          <p:cNvPr id="4" name="Slide Number Placeholder 3"/>
          <p:cNvSpPr>
            <a:spLocks noGrp="1"/>
          </p:cNvSpPr>
          <p:nvPr>
            <p:ph type="sldNum" sz="quarter" idx="5"/>
          </p:nvPr>
        </p:nvSpPr>
        <p:spPr/>
        <p:txBody>
          <a:bodyPr/>
          <a:lstStyle/>
          <a:p>
            <a:fld id="{F8A369A0-DCBA-4D38-AB62-88309E3BFB37}" type="slidenum">
              <a:rPr lang="en-US" smtClean="0"/>
              <a:t>15</a:t>
            </a:fld>
            <a:endParaRPr lang="en-US"/>
          </a:p>
        </p:txBody>
      </p:sp>
    </p:spTree>
    <p:extLst>
      <p:ext uri="{BB962C8B-B14F-4D97-AF65-F5344CB8AC3E}">
        <p14:creationId xmlns:p14="http://schemas.microsoft.com/office/powerpoint/2010/main" val="224643630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mn-lt"/>
                <a:ea typeface="+mn-ea"/>
                <a:cs typeface="+mn-cs"/>
              </a:rPr>
              <a:t>Webinar by Reza </a:t>
            </a:r>
            <a:r>
              <a:rPr kumimoji="0" lang="en-US" sz="1200" b="0" i="0" u="none" strike="noStrike" kern="1200" cap="none" spc="0" normalizeH="0" baseline="0" noProof="0" dirty="0" err="1">
                <a:ln>
                  <a:noFill/>
                </a:ln>
                <a:solidFill>
                  <a:prstClr val="black"/>
                </a:solidFill>
                <a:effectLst/>
                <a:uLnTx/>
                <a:uFillTx/>
                <a:latin typeface="+mn-lt"/>
                <a:ea typeface="+mn-ea"/>
                <a:cs typeface="+mn-cs"/>
              </a:rPr>
              <a:t>Sardari</a:t>
            </a:r>
            <a:r>
              <a:rPr kumimoji="0" lang="en-US" sz="1200" b="0" i="0" u="none" strike="noStrike" kern="1200" cap="none" spc="0" normalizeH="0" baseline="0" noProof="0" dirty="0">
                <a:ln>
                  <a:noFill/>
                </a:ln>
                <a:solidFill>
                  <a:prstClr val="black"/>
                </a:solidFill>
                <a:effectLst/>
                <a:uLnTx/>
                <a:uFillTx/>
                <a:latin typeface="+mn-lt"/>
                <a:ea typeface="+mn-ea"/>
                <a:cs typeface="+mn-cs"/>
              </a:rPr>
              <a:t>, PH.D., GISP discussing job sprawl and its impact on access to opportunity for low-income families in the Dallas Fort Worth region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mn-lt"/>
                <a:ea typeface="+mn-ea"/>
                <a:cs typeface="+mn-cs"/>
              </a:rPr>
              <a:t>(50 minutes 22 seconds)</a:t>
            </a:r>
          </a:p>
          <a:p>
            <a:r>
              <a:rPr lang="en-US" dirty="0"/>
              <a:t>https://www.census.gov/data/academy/webinars/2019/job-growth-spatial-mismatch.html </a:t>
            </a:r>
          </a:p>
          <a:p>
            <a:endParaRPr lang="en-US" dirty="0"/>
          </a:p>
          <a:p>
            <a:r>
              <a:rPr lang="en-US" dirty="0"/>
              <a:t>*The link provides access to the webinar</a:t>
            </a:r>
            <a:r>
              <a:rPr lang="en-US" baseline="0" dirty="0"/>
              <a:t> recording, presentation, and transcript</a:t>
            </a:r>
            <a:endParaRPr lang="en-US" dirty="0"/>
          </a:p>
        </p:txBody>
      </p:sp>
      <p:sp>
        <p:nvSpPr>
          <p:cNvPr id="4" name="Slide Number Placeholder 3"/>
          <p:cNvSpPr>
            <a:spLocks noGrp="1"/>
          </p:cNvSpPr>
          <p:nvPr>
            <p:ph type="sldNum" sz="quarter" idx="10"/>
          </p:nvPr>
        </p:nvSpPr>
        <p:spPr/>
        <p:txBody>
          <a:bodyPr/>
          <a:lstStyle/>
          <a:p>
            <a:fld id="{F8A369A0-DCBA-4D38-AB62-88309E3BFB37}" type="slidenum">
              <a:rPr lang="en-US" smtClean="0"/>
              <a:t>16</a:t>
            </a:fld>
            <a:endParaRPr lang="en-US"/>
          </a:p>
        </p:txBody>
      </p:sp>
    </p:spTree>
    <p:extLst>
      <p:ext uri="{BB962C8B-B14F-4D97-AF65-F5344CB8AC3E}">
        <p14:creationId xmlns:p14="http://schemas.microsoft.com/office/powerpoint/2010/main" val="94334267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Key Message: Spatial mismatch</a:t>
            </a:r>
            <a:r>
              <a:rPr lang="en-US" baseline="0" dirty="0"/>
              <a:t> is calculated using mapping software to visualize where job seekers live and where employment is located</a:t>
            </a:r>
            <a:endParaRPr lang="en-US" dirty="0"/>
          </a:p>
          <a:p>
            <a:endParaRPr lang="en-US" dirty="0"/>
          </a:p>
          <a:p>
            <a:r>
              <a:rPr lang="en-US" dirty="0"/>
              <a:t>Talking</a:t>
            </a:r>
            <a:r>
              <a:rPr lang="en-US" baseline="0" dirty="0"/>
              <a:t> points:</a:t>
            </a:r>
          </a:p>
          <a:p>
            <a:r>
              <a:rPr lang="en-US" baseline="0" dirty="0"/>
              <a:t>Stacy et al</a:t>
            </a:r>
            <a:r>
              <a:rPr lang="en-US" dirty="0"/>
              <a:t>.</a:t>
            </a:r>
            <a:r>
              <a:rPr lang="en-US" baseline="0" dirty="0"/>
              <a:t> (2019) explain that</a:t>
            </a:r>
            <a:r>
              <a:rPr lang="en-US" dirty="0"/>
              <a:t> when analyzing the effects of spatial mismatch on hourly workers,  </a:t>
            </a:r>
            <a:r>
              <a:rPr lang="en-US" baseline="0" dirty="0"/>
              <a:t>“We calculate the population-weighted centroid for each zip code by taking population counts from the American Community Survey at the census block group level and geospatially calculating the mean center of each zip code weighted by the distribution of population by census block group</a:t>
            </a:r>
            <a:r>
              <a:rPr lang="en-US" dirty="0"/>
              <a:t>.” </a:t>
            </a:r>
            <a:endParaRPr lang="en-US" dirty="0">
              <a:cs typeface="Calibri"/>
            </a:endParaRPr>
          </a:p>
          <a:p>
            <a:endParaRPr lang="en-US" dirty="0"/>
          </a:p>
          <a:p>
            <a:r>
              <a:rPr lang="en-US" sz="1200" kern="1200" dirty="0">
                <a:solidFill>
                  <a:schemeClr val="tx1"/>
                </a:solidFill>
                <a:effectLst/>
                <a:latin typeface="+mn-lt"/>
                <a:ea typeface="+mn-ea"/>
                <a:cs typeface="+mn-cs"/>
              </a:rPr>
              <a:t>References:</a:t>
            </a:r>
          </a:p>
          <a:p>
            <a:r>
              <a:rPr lang="en-US" baseline="0" dirty="0"/>
              <a:t>Stacy, C. et al. (2019). Too far from jobs: spatial mismatch and hourly workers. https://www.urban.org/features/too-far-jobs-spatial-mismatch-and-hourly-workers </a:t>
            </a:r>
            <a:endParaRPr lang="en-US" dirty="0"/>
          </a:p>
        </p:txBody>
      </p:sp>
      <p:sp>
        <p:nvSpPr>
          <p:cNvPr id="4" name="Slide Number Placeholder 3"/>
          <p:cNvSpPr>
            <a:spLocks noGrp="1"/>
          </p:cNvSpPr>
          <p:nvPr>
            <p:ph type="sldNum" sz="quarter" idx="10"/>
          </p:nvPr>
        </p:nvSpPr>
        <p:spPr/>
        <p:txBody>
          <a:bodyPr/>
          <a:lstStyle/>
          <a:p>
            <a:fld id="{F8A369A0-DCBA-4D38-AB62-88309E3BFB37}" type="slidenum">
              <a:rPr lang="en-US" smtClean="0"/>
              <a:t>17</a:t>
            </a:fld>
            <a:endParaRPr lang="en-US"/>
          </a:p>
        </p:txBody>
      </p:sp>
    </p:spTree>
    <p:extLst>
      <p:ext uri="{BB962C8B-B14F-4D97-AF65-F5344CB8AC3E}">
        <p14:creationId xmlns:p14="http://schemas.microsoft.com/office/powerpoint/2010/main" val="230458550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dirty="0">
                <a:solidFill>
                  <a:schemeClr val="tx1"/>
                </a:solidFill>
                <a:effectLst/>
                <a:latin typeface="+mn-lt"/>
                <a:ea typeface="+mn-ea"/>
                <a:cs typeface="+mn-cs"/>
              </a:rPr>
              <a:t>Key Message: The map shows the</a:t>
            </a:r>
            <a:r>
              <a:rPr lang="en-US" sz="1200" b="0" i="0" u="none" strike="noStrike" kern="1200" baseline="0" dirty="0">
                <a:solidFill>
                  <a:schemeClr val="tx1"/>
                </a:solidFill>
                <a:effectLst/>
                <a:latin typeface="+mn-lt"/>
                <a:ea typeface="+mn-ea"/>
                <a:cs typeface="+mn-cs"/>
              </a:rPr>
              <a:t> locations of jobs posted</a:t>
            </a:r>
            <a:r>
              <a:rPr lang="en-US" sz="1200" b="0" i="0" u="none" strike="noStrike" kern="1200" dirty="0">
                <a:solidFill>
                  <a:schemeClr val="tx1"/>
                </a:solidFill>
                <a:effectLst/>
                <a:latin typeface="+mn-lt"/>
                <a:ea typeface="+mn-ea"/>
                <a:cs typeface="+mn-cs"/>
              </a:rPr>
              <a:t> and the location of job applicants within a reasonable distance of each zip code in the San Francisco Bay Area. </a:t>
            </a:r>
          </a:p>
          <a:p>
            <a:endParaRPr lang="en-US" sz="1200" b="0" i="0" u="none" strike="noStrike"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References:</a:t>
            </a:r>
          </a:p>
          <a:p>
            <a:r>
              <a:rPr lang="en-US" baseline="0" dirty="0"/>
              <a:t>Stacy, C. et al. (2019). Too far from jobs: spatial mismatch and hourly workers. https://www.urban.org/features/too-far-jobs-spatial-mismatch-and-hourly-workers </a:t>
            </a:r>
            <a:endParaRPr lang="en-US" dirty="0"/>
          </a:p>
          <a:p>
            <a:endParaRPr lang="en-US" dirty="0"/>
          </a:p>
        </p:txBody>
      </p:sp>
      <p:sp>
        <p:nvSpPr>
          <p:cNvPr id="4" name="Slide Number Placeholder 3"/>
          <p:cNvSpPr>
            <a:spLocks noGrp="1"/>
          </p:cNvSpPr>
          <p:nvPr>
            <p:ph type="sldNum" sz="quarter" idx="5"/>
          </p:nvPr>
        </p:nvSpPr>
        <p:spPr/>
        <p:txBody>
          <a:bodyPr/>
          <a:lstStyle/>
          <a:p>
            <a:fld id="{F8A369A0-DCBA-4D38-AB62-88309E3BFB37}" type="slidenum">
              <a:rPr lang="en-US" smtClean="0"/>
              <a:t>18</a:t>
            </a:fld>
            <a:endParaRPr lang="en-US"/>
          </a:p>
        </p:txBody>
      </p:sp>
    </p:spTree>
    <p:extLst>
      <p:ext uri="{BB962C8B-B14F-4D97-AF65-F5344CB8AC3E}">
        <p14:creationId xmlns:p14="http://schemas.microsoft.com/office/powerpoint/2010/main" val="293065328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Key Message: “</a:t>
            </a:r>
            <a:r>
              <a:rPr lang="en-US" dirty="0"/>
              <a:t>Areas of opportunity that experience greater proportions of growth may experience an increased risk of displacement.” Puget Sound Regional Council (n.d.)</a:t>
            </a:r>
          </a:p>
          <a:p>
            <a:endParaRPr lang="en-US" dirty="0"/>
          </a:p>
          <a:p>
            <a:r>
              <a:rPr lang="en-US" dirty="0"/>
              <a:t>Talking points:</a:t>
            </a:r>
          </a:p>
          <a:p>
            <a:r>
              <a:rPr lang="en-US" dirty="0"/>
              <a:t>Social and economic</a:t>
            </a:r>
            <a:r>
              <a:rPr lang="en-US" baseline="0" dirty="0"/>
              <a:t> mobility relate to access to opportunity.</a:t>
            </a:r>
            <a:endParaRPr lang="en-US" dirty="0"/>
          </a:p>
          <a:p>
            <a:r>
              <a:rPr lang="en-US" dirty="0"/>
              <a:t>Economic mobility is the ability to</a:t>
            </a:r>
            <a:r>
              <a:rPr lang="en-US" baseline="0" dirty="0"/>
              <a:t> change an individual’s, family’s, or groups’ economic status (i.e. moving income brackets, acquiring or increasing wealth)</a:t>
            </a:r>
          </a:p>
          <a:p>
            <a:r>
              <a:rPr lang="en-US" baseline="0" dirty="0"/>
              <a:t>Social mobility is the ability to move from one social position to another (can include income and wealth, but also includes occupation, political power, etc.)</a:t>
            </a:r>
            <a:endParaRPr lang="en-US" dirty="0"/>
          </a:p>
          <a:p>
            <a:endParaRPr lang="en-US" dirty="0"/>
          </a:p>
          <a:p>
            <a:pPr>
              <a:defRPr/>
            </a:pPr>
            <a:r>
              <a:rPr lang="en-US" dirty="0">
                <a:cs typeface="Calibri"/>
              </a:rPr>
              <a:t>Suggestion:</a:t>
            </a:r>
          </a:p>
          <a:p>
            <a:pPr>
              <a:defRPr/>
            </a:pPr>
            <a:r>
              <a:rPr lang="en-US" dirty="0">
                <a:cs typeface="Calibri"/>
              </a:rPr>
              <a:t>Before you move to the next slide, complete the knowledge probe activity Module 6 Probe Question #4 (see the module outline for more information): </a:t>
            </a:r>
          </a:p>
          <a:p>
            <a:r>
              <a:rPr lang="en-US" sz="1200" kern="1200" dirty="0">
                <a:solidFill>
                  <a:schemeClr val="tx1"/>
                </a:solidFill>
                <a:effectLst/>
                <a:latin typeface="+mn-lt"/>
                <a:ea typeface="+mn-ea"/>
                <a:cs typeface="+mn-cs"/>
              </a:rPr>
              <a:t>In what ways does transportation affect</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opportunities for social and economic mobility?</a:t>
            </a:r>
            <a:endParaRPr lang="en-US" dirty="0"/>
          </a:p>
          <a:p>
            <a:endParaRPr lang="en-US" dirty="0"/>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References:</a:t>
            </a:r>
          </a:p>
          <a:p>
            <a:r>
              <a:rPr lang="en-US" sz="1200" kern="1200" dirty="0" err="1">
                <a:solidFill>
                  <a:schemeClr val="tx1"/>
                </a:solidFill>
                <a:effectLst/>
                <a:latin typeface="+mn-lt"/>
                <a:ea typeface="+mn-ea"/>
                <a:cs typeface="+mn-cs"/>
              </a:rPr>
              <a:t>Chetty</a:t>
            </a:r>
            <a:r>
              <a:rPr lang="en-US" sz="1200" kern="1200" dirty="0">
                <a:solidFill>
                  <a:schemeClr val="tx1"/>
                </a:solidFill>
                <a:effectLst/>
                <a:latin typeface="+mn-lt"/>
                <a:ea typeface="+mn-ea"/>
                <a:cs typeface="+mn-cs"/>
              </a:rPr>
              <a:t>, R., and </a:t>
            </a:r>
            <a:r>
              <a:rPr lang="en-US" sz="1200" kern="1200" dirty="0" err="1">
                <a:solidFill>
                  <a:schemeClr val="tx1"/>
                </a:solidFill>
                <a:effectLst/>
                <a:latin typeface="+mn-lt"/>
                <a:ea typeface="+mn-ea"/>
                <a:cs typeface="+mn-cs"/>
              </a:rPr>
              <a:t>Hendren</a:t>
            </a:r>
            <a:r>
              <a:rPr lang="en-US" sz="1200" kern="1200" dirty="0">
                <a:solidFill>
                  <a:schemeClr val="tx1"/>
                </a:solidFill>
                <a:effectLst/>
                <a:latin typeface="+mn-lt"/>
                <a:ea typeface="+mn-ea"/>
                <a:cs typeface="+mn-cs"/>
              </a:rPr>
              <a:t>, N. (2017). The impacts of neighborhoods on intergenerational mobility I: Childhood exposure effects. </a:t>
            </a:r>
            <a:r>
              <a:rPr lang="en-US" sz="1200" u="sng" kern="1200" dirty="0">
                <a:solidFill>
                  <a:schemeClr val="tx1"/>
                </a:solidFill>
                <a:effectLst/>
                <a:latin typeface="+mn-lt"/>
                <a:ea typeface="+mn-ea"/>
                <a:cs typeface="+mn-cs"/>
                <a:hlinkClick r:id="rId3"/>
              </a:rPr>
              <a:t>https://opportunityinsights.org/wp-content/uploads/2018/03/movers_paper1.pdf</a:t>
            </a:r>
            <a:endParaRPr lang="en-US" dirty="0"/>
          </a:p>
          <a:p>
            <a:endParaRPr lang="en-US" dirty="0"/>
          </a:p>
          <a:p>
            <a:r>
              <a:rPr lang="en-US" dirty="0"/>
              <a:t>Kirwan Institute for the Study of Race and Ethnicity. (2012).</a:t>
            </a:r>
            <a:r>
              <a:rPr lang="en-US" baseline="0" dirty="0"/>
              <a:t> Equity, opportunity, and sustainability in the Central Puget Sound Region: Geography of opportunity in the Central Puget Sound. Region</a:t>
            </a:r>
            <a:r>
              <a:rPr lang="en-US" dirty="0"/>
              <a:t>http://www.kirwaninstitute.osu.edu/reports/2012/05_2012_PugetSoundOppMapping.pdf</a:t>
            </a:r>
          </a:p>
          <a:p>
            <a:endParaRPr lang="en-US" dirty="0"/>
          </a:p>
          <a:p>
            <a:r>
              <a:rPr lang="en-US" dirty="0"/>
              <a:t>Puget Sound</a:t>
            </a:r>
            <a:r>
              <a:rPr lang="en-US" baseline="0" dirty="0"/>
              <a:t> Regional Council. (n.d.) Opportunity mapping report. </a:t>
            </a:r>
            <a:r>
              <a:rPr lang="en-US" dirty="0"/>
              <a:t>https://psregcncl.maps.arcgis.com/apps/MapSeries/index.html?appid=6ecc0239067e4c00809e0d6bcdee4e64   </a:t>
            </a:r>
          </a:p>
          <a:p>
            <a:endParaRPr lang="en-US" dirty="0"/>
          </a:p>
          <a:p>
            <a:r>
              <a:rPr lang="en-US" dirty="0"/>
              <a:t>U.S. Department of Housing and Urban Development's (HUD's) Office of Policy Development and Research (PD&amp;R). (2015). Moving toward a sustainable future: Three models of regional planning. </a:t>
            </a:r>
            <a:endParaRPr lang="en-US" dirty="0">
              <a:hlinkClick r:id="rId4" tooltip="https://www.huduser.gov/portal/periodicals/em/fall15/highlight3.html"/>
            </a:endParaRPr>
          </a:p>
          <a:p>
            <a:r>
              <a:rPr lang="en-US" dirty="0">
                <a:hlinkClick r:id="rId4" tooltip="https://www.huduser.gov/portal/periodicals/em/fall15/highlight3.html"/>
              </a:rPr>
              <a:t>https://www.huduser.gov/portal/periodicals/em/fall15/highlight3.html</a:t>
            </a:r>
            <a:r>
              <a:rPr lang="en-US" dirty="0"/>
              <a:t> </a:t>
            </a:r>
          </a:p>
          <a:p>
            <a:endParaRPr lang="en-US" dirty="0"/>
          </a:p>
          <a:p>
            <a:endParaRPr lang="en-US" dirty="0"/>
          </a:p>
        </p:txBody>
      </p:sp>
      <p:sp>
        <p:nvSpPr>
          <p:cNvPr id="4" name="Slide Number Placeholder 3"/>
          <p:cNvSpPr>
            <a:spLocks noGrp="1"/>
          </p:cNvSpPr>
          <p:nvPr>
            <p:ph type="sldNum" sz="quarter" idx="5"/>
          </p:nvPr>
        </p:nvSpPr>
        <p:spPr/>
        <p:txBody>
          <a:bodyPr/>
          <a:lstStyle/>
          <a:p>
            <a:fld id="{F8A369A0-DCBA-4D38-AB62-88309E3BFB37}" type="slidenum">
              <a:rPr lang="en-US" smtClean="0"/>
              <a:t>19</a:t>
            </a:fld>
            <a:endParaRPr lang="en-US"/>
          </a:p>
        </p:txBody>
      </p:sp>
    </p:spTree>
    <p:extLst>
      <p:ext uri="{BB962C8B-B14F-4D97-AF65-F5344CB8AC3E}">
        <p14:creationId xmlns:p14="http://schemas.microsoft.com/office/powerpoint/2010/main" val="3388987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8A369A0-DCBA-4D38-AB62-88309E3BFB37}" type="slidenum">
              <a:rPr lang="en-US" smtClean="0"/>
              <a:t>2</a:t>
            </a:fld>
            <a:endParaRPr lang="en-US"/>
          </a:p>
        </p:txBody>
      </p:sp>
    </p:spTree>
    <p:extLst>
      <p:ext uri="{BB962C8B-B14F-4D97-AF65-F5344CB8AC3E}">
        <p14:creationId xmlns:p14="http://schemas.microsoft.com/office/powerpoint/2010/main" val="358391120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Key Message: The map shows the comprehensive opportunity map for a section of the Puget Sound region</a:t>
            </a:r>
          </a:p>
          <a:p>
            <a:endParaRPr lang="en-US" dirty="0">
              <a:cs typeface="Calibri"/>
            </a:endParaRPr>
          </a:p>
          <a:p>
            <a:r>
              <a:rPr lang="en-US" dirty="0">
                <a:cs typeface="Calibri"/>
              </a:rPr>
              <a:t>Talking points:</a:t>
            </a:r>
            <a:endParaRPr lang="en-US" dirty="0"/>
          </a:p>
          <a:p>
            <a:r>
              <a:rPr lang="en-US" dirty="0"/>
              <a:t>The Puget Sound example demonstrates a method for assessing access to opportunity that uses indicators to determine areas of different levels of opportunity with a goal to" guide investment in areas of low opportunity and strengthen connections to high-opportunity neighborhoods“</a:t>
            </a:r>
            <a:endParaRPr lang="en-US" dirty="0">
              <a:cs typeface="Calibri" panose="020F0502020204030204"/>
            </a:endParaRPr>
          </a:p>
          <a:p>
            <a:endParaRPr lang="en-US" dirty="0"/>
          </a:p>
          <a:p>
            <a:r>
              <a:rPr lang="en-US" sz="1200" kern="1200" dirty="0">
                <a:solidFill>
                  <a:schemeClr val="tx1"/>
                </a:solidFill>
                <a:effectLst/>
                <a:latin typeface="+mn-lt"/>
                <a:ea typeface="+mn-ea"/>
                <a:cs typeface="+mn-cs"/>
              </a:rPr>
              <a:t>References:</a:t>
            </a:r>
          </a:p>
          <a:p>
            <a:r>
              <a:rPr lang="en-US" dirty="0"/>
              <a:t>Puget Sound</a:t>
            </a:r>
            <a:r>
              <a:rPr lang="en-US" baseline="0" dirty="0"/>
              <a:t> Regional Council. (n.d.) Opportunity mapping report. </a:t>
            </a:r>
            <a:r>
              <a:rPr lang="en-US" dirty="0"/>
              <a:t>https://psregcncl.maps.arcgis.com/apps/MapSeries/index.html?appid=6ecc0239067e4c00809e0d6bcdee4e64   </a:t>
            </a:r>
          </a:p>
        </p:txBody>
      </p:sp>
      <p:sp>
        <p:nvSpPr>
          <p:cNvPr id="4" name="Slide Number Placeholder 3"/>
          <p:cNvSpPr>
            <a:spLocks noGrp="1"/>
          </p:cNvSpPr>
          <p:nvPr>
            <p:ph type="sldNum" sz="quarter" idx="10"/>
          </p:nvPr>
        </p:nvSpPr>
        <p:spPr/>
        <p:txBody>
          <a:bodyPr/>
          <a:lstStyle/>
          <a:p>
            <a:fld id="{F8A369A0-DCBA-4D38-AB62-88309E3BFB37}" type="slidenum">
              <a:rPr lang="en-US" smtClean="0"/>
              <a:t>20</a:t>
            </a:fld>
            <a:endParaRPr lang="en-US"/>
          </a:p>
        </p:txBody>
      </p:sp>
    </p:spTree>
    <p:extLst>
      <p:ext uri="{BB962C8B-B14F-4D97-AF65-F5344CB8AC3E}">
        <p14:creationId xmlns:p14="http://schemas.microsoft.com/office/powerpoint/2010/main" val="13111314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Key Message: Addressing spatial mismatch</a:t>
            </a:r>
            <a:r>
              <a:rPr lang="en-US" baseline="0" dirty="0"/>
              <a:t> ensures that low-income workers are matched with jobs that provide gainful employment, providing opportunities for economic advancement.</a:t>
            </a:r>
            <a:endParaRPr lang="en-US" dirty="0"/>
          </a:p>
          <a:p>
            <a:endParaRPr lang="en-US" dirty="0"/>
          </a:p>
          <a:p>
            <a:r>
              <a:rPr lang="en-US" dirty="0"/>
              <a:t>Talking Points:</a:t>
            </a:r>
          </a:p>
          <a:p>
            <a:pPr marL="171450" indent="-171450">
              <a:buFont typeface="Arial"/>
              <a:buChar char="•"/>
            </a:pPr>
            <a:r>
              <a:rPr lang="en-US" dirty="0"/>
              <a:t>Strengthen career pathways </a:t>
            </a:r>
            <a:endParaRPr lang="en-US" dirty="0">
              <a:cs typeface="Calibri" panose="020F0502020204030204"/>
            </a:endParaRPr>
          </a:p>
          <a:p>
            <a:pPr marL="800100" lvl="1" indent="-171450">
              <a:buFont typeface="Arial"/>
              <a:buChar char="•"/>
            </a:pPr>
            <a:r>
              <a:rPr lang="en-US" dirty="0">
                <a:cs typeface="Calibri" panose="020F0502020204030204"/>
              </a:rPr>
              <a:t>Provide training and opportunities for career advancement</a:t>
            </a:r>
          </a:p>
          <a:p>
            <a:pPr marL="171450" indent="-171450">
              <a:buFont typeface="Arial"/>
              <a:buChar char="•"/>
            </a:pPr>
            <a:r>
              <a:rPr lang="en-US" dirty="0"/>
              <a:t>Create housing near jobs and transit</a:t>
            </a:r>
            <a:endParaRPr lang="en-US" dirty="0">
              <a:cs typeface="Calibri" panose="020F0502020204030204"/>
            </a:endParaRPr>
          </a:p>
          <a:p>
            <a:pPr marL="800100" lvl="1" indent="-171450">
              <a:buFont typeface="Arial"/>
              <a:buChar char="•"/>
            </a:pPr>
            <a:r>
              <a:rPr lang="en-US" dirty="0">
                <a:cs typeface="Calibri" panose="020F0502020204030204"/>
              </a:rPr>
              <a:t>Increase affordable housing near jobs and transit</a:t>
            </a:r>
          </a:p>
          <a:p>
            <a:pPr marL="171450" indent="-171450">
              <a:buFont typeface="Arial"/>
              <a:buChar char="•"/>
            </a:pPr>
            <a:r>
              <a:rPr lang="en-US" dirty="0"/>
              <a:t>Improve access to public transit</a:t>
            </a:r>
            <a:endParaRPr lang="en-US" dirty="0">
              <a:cs typeface="Calibri" panose="020F0502020204030204"/>
            </a:endParaRPr>
          </a:p>
          <a:p>
            <a:pPr marL="800100" lvl="1" indent="-171450">
              <a:buFont typeface="Arial"/>
              <a:buChar char="•"/>
            </a:pPr>
            <a:r>
              <a:rPr lang="en-US" dirty="0">
                <a:cs typeface="Calibri" panose="020F0502020204030204"/>
              </a:rPr>
              <a:t>Reduce or eliminate transit fares</a:t>
            </a:r>
          </a:p>
          <a:p>
            <a:pPr marL="800100" lvl="1" indent="-171450">
              <a:buFont typeface="Arial"/>
              <a:buChar char="•"/>
            </a:pPr>
            <a:r>
              <a:rPr lang="en-US" dirty="0">
                <a:cs typeface="Calibri" panose="020F0502020204030204"/>
              </a:rPr>
              <a:t>Provide direct access between residential areas and employment centers (e.g. transit circulator)</a:t>
            </a:r>
            <a:endParaRPr lang="en-US" dirty="0"/>
          </a:p>
          <a:p>
            <a:pPr marL="171450" indent="-171450">
              <a:buFont typeface="Arial"/>
              <a:buChar char="•"/>
            </a:pPr>
            <a:r>
              <a:rPr lang="en-US" dirty="0"/>
              <a:t>Emphasize equity in data collection and public engagement</a:t>
            </a:r>
            <a:endParaRPr lang="en-US" dirty="0">
              <a:cs typeface="Calibri"/>
            </a:endParaRPr>
          </a:p>
          <a:p>
            <a:pPr marL="800100" lvl="1" indent="-171450">
              <a:buFont typeface="Arial"/>
              <a:buChar char="•"/>
            </a:pPr>
            <a:r>
              <a:rPr lang="en-US" dirty="0">
                <a:cs typeface="Calibri"/>
              </a:rPr>
              <a:t>Focus on identifying and addressing the specific needs of underserved communities</a:t>
            </a:r>
          </a:p>
          <a:p>
            <a:endParaRPr lang="en-US" dirty="0"/>
          </a:p>
          <a:p>
            <a:r>
              <a:rPr lang="en-US" sz="1200" kern="1200" dirty="0">
                <a:solidFill>
                  <a:schemeClr val="tx1"/>
                </a:solidFill>
                <a:effectLst/>
                <a:latin typeface="+mn-lt"/>
                <a:ea typeface="+mn-ea"/>
                <a:cs typeface="+mn-cs"/>
              </a:rPr>
              <a:t>References:</a:t>
            </a:r>
          </a:p>
          <a:p>
            <a:r>
              <a:rPr lang="en-US" baseline="0" dirty="0"/>
              <a:t>Stacy, C. et al. (2019). Too far from jobs: spatial mismatch and hourly workers. https://www.urban.org/features/too-far-jobs-spatial-mismatch-and-hourly-workers </a:t>
            </a:r>
            <a:endParaRPr lang="en-US" dirty="0"/>
          </a:p>
          <a:p>
            <a:endParaRPr lang="en-US" baseline="0" dirty="0"/>
          </a:p>
          <a:p>
            <a:r>
              <a:rPr lang="en-US" baseline="0" dirty="0"/>
              <a:t>Stacy, C. et al. (2020). The unequal commute. </a:t>
            </a:r>
            <a:r>
              <a:rPr lang="en-US" dirty="0"/>
              <a:t>https://www.urban.org/features/unequal-commute </a:t>
            </a:r>
          </a:p>
          <a:p>
            <a:endParaRPr lang="en-US" dirty="0"/>
          </a:p>
        </p:txBody>
      </p:sp>
      <p:sp>
        <p:nvSpPr>
          <p:cNvPr id="4" name="Slide Number Placeholder 3"/>
          <p:cNvSpPr>
            <a:spLocks noGrp="1"/>
          </p:cNvSpPr>
          <p:nvPr>
            <p:ph type="sldNum" sz="quarter" idx="5"/>
          </p:nvPr>
        </p:nvSpPr>
        <p:spPr/>
        <p:txBody>
          <a:bodyPr/>
          <a:lstStyle/>
          <a:p>
            <a:fld id="{F8A369A0-DCBA-4D38-AB62-88309E3BFB37}" type="slidenum">
              <a:rPr lang="en-US" smtClean="0"/>
              <a:t>21</a:t>
            </a:fld>
            <a:endParaRPr lang="en-US"/>
          </a:p>
        </p:txBody>
      </p:sp>
    </p:spTree>
    <p:extLst>
      <p:ext uri="{BB962C8B-B14F-4D97-AF65-F5344CB8AC3E}">
        <p14:creationId xmlns:p14="http://schemas.microsoft.com/office/powerpoint/2010/main" val="35995416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F8A369A0-DCBA-4D38-AB62-88309E3BFB37}" type="slidenum">
              <a:rPr lang="en-US" smtClean="0"/>
              <a:t>22</a:t>
            </a:fld>
            <a:endParaRPr lang="en-US"/>
          </a:p>
        </p:txBody>
      </p:sp>
    </p:spTree>
    <p:extLst>
      <p:ext uri="{BB962C8B-B14F-4D97-AF65-F5344CB8AC3E}">
        <p14:creationId xmlns:p14="http://schemas.microsoft.com/office/powerpoint/2010/main" val="299896687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Key message: Transit investment must remove barriers for minority groups, low-income populations, and people with disabilities</a:t>
            </a:r>
          </a:p>
          <a:p>
            <a:endParaRPr lang="en-US" dirty="0"/>
          </a:p>
          <a:p>
            <a:r>
              <a:rPr lang="en-US" dirty="0"/>
              <a:t>Talking points:</a:t>
            </a:r>
          </a:p>
          <a:p>
            <a:r>
              <a:rPr lang="en-US" dirty="0"/>
              <a:t>Transit justice</a:t>
            </a:r>
            <a:r>
              <a:rPr lang="en-US" baseline="0" dirty="0"/>
              <a:t> principles are as follows:</a:t>
            </a:r>
          </a:p>
          <a:p>
            <a:pPr marL="171450" indent="-171450">
              <a:buFont typeface="Arial" panose="020B0604020202020204" pitchFamily="34" charset="0"/>
              <a:buChar char="•"/>
            </a:pPr>
            <a:r>
              <a:rPr lang="en-US" b="1" dirty="0"/>
              <a:t>Equitable</a:t>
            </a:r>
            <a:r>
              <a:rPr lang="en-US" dirty="0"/>
              <a:t>: A car-based transportation system created barriers to mobility that reinforced social inequities. </a:t>
            </a:r>
          </a:p>
          <a:p>
            <a:pPr marL="171450" indent="-171450">
              <a:buFont typeface="Arial" panose="020B0604020202020204" pitchFamily="34" charset="0"/>
              <a:buChar char="•"/>
            </a:pPr>
            <a:r>
              <a:rPr lang="en-US" b="1" dirty="0"/>
              <a:t>Sustainable</a:t>
            </a:r>
            <a:r>
              <a:rPr lang="en-US" dirty="0"/>
              <a:t>: Investments must expand access to bus and train service to avert single use vehicles</a:t>
            </a:r>
          </a:p>
          <a:p>
            <a:pPr marL="171450" indent="-171450">
              <a:buFont typeface="Arial" panose="020B0604020202020204" pitchFamily="34" charset="0"/>
              <a:buChar char="•"/>
            </a:pPr>
            <a:r>
              <a:rPr lang="en-US" b="1" dirty="0"/>
              <a:t>Economically productive</a:t>
            </a:r>
            <a:r>
              <a:rPr lang="en-US" dirty="0"/>
              <a:t>: Expand workers access to jobs, employer access to the workforce, customer access to business, and business access to customers</a:t>
            </a:r>
          </a:p>
          <a:p>
            <a:pPr marL="171450" indent="-171450">
              <a:buFont typeface="Arial" panose="020B0604020202020204" pitchFamily="34" charset="0"/>
              <a:buChar char="•"/>
            </a:pPr>
            <a:r>
              <a:rPr lang="en-US" b="1" dirty="0"/>
              <a:t>Affordable</a:t>
            </a:r>
            <a:r>
              <a:rPr lang="en-US" dirty="0"/>
              <a:t>: Access to transit should not be contingent on one’s ability to pay, investments should establish programs to provide fare relief </a:t>
            </a:r>
          </a:p>
          <a:p>
            <a:endParaRPr lang="en-US" dirty="0"/>
          </a:p>
          <a:p>
            <a:r>
              <a:rPr lang="en-US" dirty="0"/>
              <a:t>Transportation should</a:t>
            </a:r>
            <a:r>
              <a:rPr lang="en-US" baseline="0" dirty="0"/>
              <a:t> e</a:t>
            </a:r>
            <a:r>
              <a:rPr lang="en-US" dirty="0"/>
              <a:t>nsures personal freedom, access, and connection</a:t>
            </a:r>
          </a:p>
          <a:p>
            <a:pPr lvl="1"/>
            <a:r>
              <a:rPr lang="en-US" dirty="0"/>
              <a:t>Freedom: well-designed and maintained transportation system that allows people to go where they want easily and safely</a:t>
            </a:r>
          </a:p>
          <a:p>
            <a:pPr lvl="1"/>
            <a:r>
              <a:rPr lang="en-US" dirty="0"/>
              <a:t>Access: safe, healthy, reliable, and affordable transportation that supports access to jobs, education, culture, and recreation</a:t>
            </a:r>
          </a:p>
          <a:p>
            <a:pPr lvl="1"/>
            <a:r>
              <a:rPr lang="en-US" dirty="0"/>
              <a:t>Connection: transportation options that make it easier to get from one place to another</a:t>
            </a:r>
          </a:p>
          <a:p>
            <a:pPr marL="457200" marR="0" lvl="1" indent="0" algn="r" defTabSz="914400" rtl="0" eaLnBrk="1" fontAlgn="auto" latinLnBrk="0" hangingPunct="1">
              <a:lnSpc>
                <a:spcPct val="100000"/>
              </a:lnSpc>
              <a:spcBef>
                <a:spcPts val="0"/>
              </a:spcBef>
              <a:spcAft>
                <a:spcPts val="0"/>
              </a:spcAft>
              <a:buClrTx/>
              <a:buSzTx/>
              <a:buFontTx/>
              <a:buNone/>
              <a:tabLst/>
              <a:defRPr/>
            </a:pPr>
            <a:r>
              <a:rPr lang="en-US" dirty="0"/>
              <a:t>-Portland Bureau of Transportation</a:t>
            </a:r>
          </a:p>
          <a:p>
            <a:pPr marL="457200" marR="0" lvl="1" indent="0" algn="r" defTabSz="914400" rtl="0" eaLnBrk="1" fontAlgn="auto" latinLnBrk="0" hangingPunct="1">
              <a:lnSpc>
                <a:spcPct val="100000"/>
              </a:lnSpc>
              <a:spcBef>
                <a:spcPts val="0"/>
              </a:spcBef>
              <a:spcAft>
                <a:spcPts val="0"/>
              </a:spcAft>
              <a:buClrTx/>
              <a:buSzTx/>
              <a:buFontTx/>
              <a:buNone/>
              <a:tabLst/>
              <a:defRPr/>
            </a:pPr>
            <a:endParaRPr lang="en-US" dirty="0"/>
          </a:p>
          <a:p>
            <a:pPr lvl="0" algn="l"/>
            <a:r>
              <a:rPr lang="en-US" dirty="0"/>
              <a:t>References:</a:t>
            </a:r>
          </a:p>
          <a:p>
            <a:r>
              <a:rPr lang="en-US" dirty="0"/>
              <a:t>City of Portland, Oregon. (n.d.) strategic plan overview. https://www.portlandoregon.gov/transportation/article/741201</a:t>
            </a:r>
          </a:p>
          <a:p>
            <a:endParaRPr lang="en-US" dirty="0"/>
          </a:p>
          <a:p>
            <a:r>
              <a:rPr lang="en-US" dirty="0"/>
              <a:t>National</a:t>
            </a:r>
            <a:r>
              <a:rPr lang="en-US" baseline="0" dirty="0"/>
              <a:t> Campaign for Transit Justice. (n.d.). Transit justice principles. </a:t>
            </a:r>
            <a:r>
              <a:rPr lang="en-US" dirty="0"/>
              <a:t>https://transitjustice.org/about/transit-justice-principles/</a:t>
            </a:r>
          </a:p>
        </p:txBody>
      </p:sp>
      <p:sp>
        <p:nvSpPr>
          <p:cNvPr id="4" name="Slide Number Placeholder 3"/>
          <p:cNvSpPr>
            <a:spLocks noGrp="1"/>
          </p:cNvSpPr>
          <p:nvPr>
            <p:ph type="sldNum" sz="quarter" idx="5"/>
          </p:nvPr>
        </p:nvSpPr>
        <p:spPr/>
        <p:txBody>
          <a:bodyPr/>
          <a:lstStyle/>
          <a:p>
            <a:fld id="{F8A369A0-DCBA-4D38-AB62-88309E3BFB37}" type="slidenum">
              <a:rPr lang="en-US" smtClean="0"/>
              <a:t>23</a:t>
            </a:fld>
            <a:endParaRPr lang="en-US"/>
          </a:p>
        </p:txBody>
      </p:sp>
    </p:spTree>
    <p:extLst>
      <p:ext uri="{BB962C8B-B14F-4D97-AF65-F5344CB8AC3E}">
        <p14:creationId xmlns:p14="http://schemas.microsoft.com/office/powerpoint/2010/main" val="108632232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Key Message: This list is</a:t>
            </a:r>
            <a:r>
              <a:rPr lang="en-US" baseline="0" dirty="0"/>
              <a:t> a sampling of </a:t>
            </a:r>
            <a:r>
              <a:rPr lang="en-US" dirty="0"/>
              <a:t>a several accessibility</a:t>
            </a:r>
            <a:r>
              <a:rPr lang="en-US" baseline="0" dirty="0"/>
              <a:t> measures.</a:t>
            </a:r>
            <a:r>
              <a:rPr lang="en-US" dirty="0"/>
              <a:t> </a:t>
            </a:r>
            <a:endParaRPr lang="en-US" baseline="0" dirty="0"/>
          </a:p>
          <a:p>
            <a:endParaRPr lang="en-US" baseline="0" dirty="0"/>
          </a:p>
          <a:p>
            <a:r>
              <a:rPr lang="en-US" dirty="0"/>
              <a:t>Talking Points:</a:t>
            </a:r>
          </a:p>
          <a:p>
            <a:r>
              <a:rPr lang="en-US" dirty="0"/>
              <a:t>Ultimately, transit that meets the needs of system users with safe, affordable, reliable, convenient transportation options to meet daily needs</a:t>
            </a:r>
            <a:endParaRPr lang="en-US" dirty="0">
              <a:cs typeface="Calibri" panose="020F0502020204030204"/>
            </a:endParaRPr>
          </a:p>
          <a:p>
            <a:endParaRPr lang="en-US" dirty="0">
              <a:cs typeface="Calibri" panose="020F0502020204030204"/>
            </a:endParaRPr>
          </a:p>
          <a:p>
            <a:r>
              <a:rPr lang="en-US" baseline="0" dirty="0"/>
              <a:t>References:</a:t>
            </a:r>
          </a:p>
          <a:p>
            <a:r>
              <a:rPr lang="en-US" baseline="0" dirty="0"/>
              <a:t>Williams, K. et al. (2020). Transportation equity scorecard – A tool for project screening and prioritization. https://www.cutr.usf.edu/wp-content/uploads/2021/09/The-Transportation-Equity-Scorecard-User-Guide.pdf </a:t>
            </a:r>
            <a:endParaRPr lang="en-US" dirty="0"/>
          </a:p>
          <a:p>
            <a:endParaRPr lang="en-US" dirty="0"/>
          </a:p>
        </p:txBody>
      </p:sp>
      <p:sp>
        <p:nvSpPr>
          <p:cNvPr id="4" name="Slide Number Placeholder 3"/>
          <p:cNvSpPr>
            <a:spLocks noGrp="1"/>
          </p:cNvSpPr>
          <p:nvPr>
            <p:ph type="sldNum" sz="quarter" idx="10"/>
          </p:nvPr>
        </p:nvSpPr>
        <p:spPr/>
        <p:txBody>
          <a:bodyPr/>
          <a:lstStyle/>
          <a:p>
            <a:fld id="{F8A369A0-DCBA-4D38-AB62-88309E3BFB37}" type="slidenum">
              <a:rPr lang="en-US" smtClean="0"/>
              <a:t>24</a:t>
            </a:fld>
            <a:endParaRPr lang="en-US"/>
          </a:p>
        </p:txBody>
      </p:sp>
    </p:spTree>
    <p:extLst>
      <p:ext uri="{BB962C8B-B14F-4D97-AF65-F5344CB8AC3E}">
        <p14:creationId xmlns:p14="http://schemas.microsoft.com/office/powerpoint/2010/main" val="45963311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Key Message: The maps developed by the Transit Center show the extent to which residents have equitable access to jobs, shopping, healthcare, and other essential destinations using transit.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r>
              <a:rPr lang="en-US" baseline="0" dirty="0"/>
              <a:t>Talking points: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map</a:t>
            </a:r>
            <a:r>
              <a:rPr lang="en-US" baseline="0" dirty="0"/>
              <a:t> can be adjusted for the following variables: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a:t>Destinations (jobs, low wage jobs, parks, grocery stores, hospitals, etc.)</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a:t>Time period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a:t>Time available to travel</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a:t>Region (metropolitan statistical area, economic region, urban core, and equity neighborhoods),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a:t>Trip affordability</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a:t>Demographic groups</a:t>
            </a:r>
            <a:endParaRPr lang="en-US" dirty="0"/>
          </a:p>
          <a:p>
            <a:endParaRPr lang="en-US" baseline="0" dirty="0"/>
          </a:p>
          <a:p>
            <a:r>
              <a:rPr lang="en-US" baseline="0" dirty="0"/>
              <a:t>Equity neighborhoods are defined as “</a:t>
            </a:r>
            <a:r>
              <a:rPr lang="en-US" sz="1200" b="0" i="0" kern="1200" dirty="0">
                <a:solidFill>
                  <a:schemeClr val="tx1"/>
                </a:solidFill>
                <a:effectLst/>
                <a:latin typeface="+mn-lt"/>
                <a:ea typeface="+mn-ea"/>
                <a:cs typeface="+mn-cs"/>
              </a:rPr>
              <a:t>areas that local transit advocates and </a:t>
            </a:r>
            <a:r>
              <a:rPr lang="en-US" sz="1200" b="0" i="0" kern="1200" dirty="0" err="1">
                <a:solidFill>
                  <a:schemeClr val="tx1"/>
                </a:solidFill>
                <a:effectLst/>
                <a:latin typeface="+mn-lt"/>
                <a:ea typeface="+mn-ea"/>
                <a:cs typeface="+mn-cs"/>
              </a:rPr>
              <a:t>TransitCenter</a:t>
            </a:r>
            <a:r>
              <a:rPr lang="en-US" sz="1200" b="0" i="0" kern="1200" dirty="0">
                <a:solidFill>
                  <a:schemeClr val="tx1"/>
                </a:solidFill>
                <a:effectLst/>
                <a:latin typeface="+mn-lt"/>
                <a:ea typeface="+mn-ea"/>
                <a:cs typeface="+mn-cs"/>
              </a:rPr>
              <a:t> identified as meriting additional resources for transit improvements because of past disinvestments or marginalization in planning decisions.”</a:t>
            </a:r>
          </a:p>
          <a:p>
            <a:endParaRPr lang="en-US" sz="1200" b="0" i="0" kern="1200" dirty="0">
              <a:solidFill>
                <a:schemeClr val="tx1"/>
              </a:solidFill>
              <a:effectLst/>
              <a:latin typeface="+mn-lt"/>
              <a:ea typeface="+mn-ea"/>
              <a:cs typeface="+mn-cs"/>
            </a:endParaRPr>
          </a:p>
          <a:p>
            <a:r>
              <a:rPr lang="en-US" dirty="0">
                <a:cs typeface="Calibri" panose="020F0502020204030204"/>
              </a:rPr>
              <a:t>In Chicago, the analysis showed the following:</a:t>
            </a:r>
          </a:p>
          <a:p>
            <a:pPr marL="285750" indent="-285750">
              <a:buFont typeface="Arial"/>
              <a:buChar char="•"/>
            </a:pPr>
            <a:r>
              <a:rPr lang="en-US" dirty="0">
                <a:cs typeface="Calibri" panose="020F0502020204030204"/>
              </a:rPr>
              <a:t>Less access to opportunity for minority communities</a:t>
            </a:r>
          </a:p>
          <a:p>
            <a:pPr marL="285750" indent="-285750">
              <a:buFont typeface="Arial"/>
              <a:buChar char="•"/>
            </a:pPr>
            <a:r>
              <a:rPr lang="en-US" dirty="0">
                <a:cs typeface="Calibri" panose="020F0502020204030204"/>
              </a:rPr>
              <a:t>Transportation and land use patterns limit accessibility</a:t>
            </a:r>
          </a:p>
          <a:p>
            <a:pPr marL="285750" indent="-285750">
              <a:buFont typeface="Arial"/>
              <a:buChar char="•"/>
            </a:pPr>
            <a:r>
              <a:rPr lang="en-US" dirty="0">
                <a:cs typeface="Calibri" panose="020F0502020204030204"/>
              </a:rPr>
              <a:t>Transit costs reduce opportunities to access essential destinations</a:t>
            </a:r>
          </a:p>
          <a:p>
            <a:endParaRPr lang="en-US" dirty="0"/>
          </a:p>
          <a:p>
            <a:r>
              <a:rPr lang="en-US" dirty="0"/>
              <a:t>References:</a:t>
            </a:r>
          </a:p>
          <a:p>
            <a:r>
              <a:rPr lang="en-US" sz="1200" b="0" i="0" kern="1200" dirty="0" err="1">
                <a:solidFill>
                  <a:schemeClr val="tx1"/>
                </a:solidFill>
                <a:effectLst/>
                <a:latin typeface="+mn-lt"/>
                <a:ea typeface="+mn-ea"/>
                <a:cs typeface="+mn-cs"/>
              </a:rPr>
              <a:t>Klumpenhouwer</a:t>
            </a:r>
            <a:r>
              <a:rPr lang="en-US" sz="1200" b="0" i="0" kern="1200" dirty="0">
                <a:solidFill>
                  <a:schemeClr val="tx1"/>
                </a:solidFill>
                <a:effectLst/>
                <a:latin typeface="+mn-lt"/>
                <a:ea typeface="+mn-ea"/>
                <a:cs typeface="+mn-cs"/>
              </a:rPr>
              <a:t>, W., Allen, J., Li, L., Liu, R., Robinson, M., Da Silva, D. L., Farber, S., Karner, A., </a:t>
            </a:r>
            <a:r>
              <a:rPr lang="en-US" sz="1200" b="0" i="0" kern="1200" dirty="0" err="1">
                <a:solidFill>
                  <a:schemeClr val="tx1"/>
                </a:solidFill>
                <a:effectLst/>
                <a:latin typeface="+mn-lt"/>
                <a:ea typeface="+mn-ea"/>
                <a:cs typeface="+mn-cs"/>
              </a:rPr>
              <a:t>Rowangould</a:t>
            </a:r>
            <a:r>
              <a:rPr lang="en-US" sz="1200" b="0" i="0" kern="1200" dirty="0">
                <a:solidFill>
                  <a:schemeClr val="tx1"/>
                </a:solidFill>
                <a:effectLst/>
                <a:latin typeface="+mn-lt"/>
                <a:ea typeface="+mn-ea"/>
                <a:cs typeface="+mn-cs"/>
              </a:rPr>
              <a:t>, D., Shalaby, A., Buchanan, M., &amp; Higashide, S. (2021). </a:t>
            </a:r>
            <a:r>
              <a:rPr lang="en-US" sz="1200" b="0" i="0" u="none" strike="noStrike" kern="1200" dirty="0">
                <a:solidFill>
                  <a:schemeClr val="tx1"/>
                </a:solidFill>
                <a:effectLst/>
                <a:latin typeface="+mn-lt"/>
                <a:ea typeface="+mn-ea"/>
                <a:cs typeface="+mn-cs"/>
                <a:hlinkClick r:id="rId3"/>
              </a:rPr>
              <a:t>A Comprehensive Transit Accessibility and Equity Dashboard.</a:t>
            </a:r>
            <a:r>
              <a:rPr lang="en-US" sz="1200" b="0" i="1" kern="1200" dirty="0">
                <a:solidFill>
                  <a:schemeClr val="tx1"/>
                </a:solidFill>
                <a:effectLst/>
                <a:latin typeface="+mn-lt"/>
                <a:ea typeface="+mn-ea"/>
                <a:cs typeface="+mn-cs"/>
              </a:rPr>
              <a:t>Findings</a:t>
            </a:r>
            <a:r>
              <a:rPr lang="en-US" sz="1200" b="0" i="0" kern="1200" dirty="0">
                <a:solidFill>
                  <a:schemeClr val="tx1"/>
                </a:solidFill>
                <a:effectLst/>
                <a:latin typeface="+mn-lt"/>
                <a:ea typeface="+mn-ea"/>
                <a:cs typeface="+mn-cs"/>
              </a:rPr>
              <a:t>, July.</a:t>
            </a:r>
            <a:r>
              <a:rPr lang="en-US" dirty="0"/>
              <a:t> </a:t>
            </a:r>
          </a:p>
        </p:txBody>
      </p:sp>
      <p:sp>
        <p:nvSpPr>
          <p:cNvPr id="4" name="Slide Number Placeholder 3"/>
          <p:cNvSpPr>
            <a:spLocks noGrp="1"/>
          </p:cNvSpPr>
          <p:nvPr>
            <p:ph type="sldNum" sz="quarter" idx="5"/>
          </p:nvPr>
        </p:nvSpPr>
        <p:spPr/>
        <p:txBody>
          <a:bodyPr/>
          <a:lstStyle/>
          <a:p>
            <a:fld id="{F8A369A0-DCBA-4D38-AB62-88309E3BFB37}" type="slidenum">
              <a:rPr lang="en-US" smtClean="0"/>
              <a:t>25</a:t>
            </a:fld>
            <a:endParaRPr lang="en-US"/>
          </a:p>
        </p:txBody>
      </p:sp>
    </p:spTree>
    <p:extLst>
      <p:ext uri="{BB962C8B-B14F-4D97-AF65-F5344CB8AC3E}">
        <p14:creationId xmlns:p14="http://schemas.microsoft.com/office/powerpoint/2010/main" val="186486534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8A369A0-DCBA-4D38-AB62-88309E3BFB37}" type="slidenum">
              <a:rPr lang="en-US" smtClean="0"/>
              <a:t>26</a:t>
            </a:fld>
            <a:endParaRPr lang="en-US"/>
          </a:p>
        </p:txBody>
      </p:sp>
    </p:spTree>
    <p:extLst>
      <p:ext uri="{BB962C8B-B14F-4D97-AF65-F5344CB8AC3E}">
        <p14:creationId xmlns:p14="http://schemas.microsoft.com/office/powerpoint/2010/main" val="34103414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Key message: Transit-induced gentrification</a:t>
            </a:r>
            <a:r>
              <a:rPr lang="en-US" baseline="0" dirty="0"/>
              <a:t> is a s</a:t>
            </a:r>
            <a:r>
              <a:rPr lang="en-US" dirty="0"/>
              <a:t>ocioeconomic byproduct of transit-oriented development</a:t>
            </a:r>
          </a:p>
          <a:p>
            <a:endParaRPr lang="en-US" dirty="0"/>
          </a:p>
          <a:p>
            <a:r>
              <a:rPr lang="en-US" dirty="0"/>
              <a:t>Talking Points:</a:t>
            </a:r>
          </a:p>
          <a:p>
            <a:r>
              <a:rPr lang="en-US" dirty="0">
                <a:cs typeface="Calibri"/>
              </a:rPr>
              <a:t>Transit-induced gentrification is typically observed in the following phases:</a:t>
            </a:r>
            <a:endParaRPr lang="en-US" dirty="0"/>
          </a:p>
          <a:p>
            <a:pPr marL="228600" indent="-228600">
              <a:buAutoNum type="arabicPeriod"/>
            </a:pPr>
            <a:r>
              <a:rPr lang="en-US" dirty="0"/>
              <a:t>Accessibility is improved through transportation</a:t>
            </a:r>
            <a:endParaRPr lang="en-US" dirty="0">
              <a:cs typeface="Calibri" panose="020F0502020204030204"/>
            </a:endParaRPr>
          </a:p>
          <a:p>
            <a:pPr marL="228600" indent="-228600">
              <a:buAutoNum type="arabicPeriod"/>
            </a:pPr>
            <a:r>
              <a:rPr lang="en-US" dirty="0"/>
              <a:t>Low-income communities experience an influx of middle class or wealthy people</a:t>
            </a:r>
            <a:endParaRPr lang="en-US" dirty="0">
              <a:cs typeface="Calibri" panose="020F0502020204030204"/>
            </a:endParaRPr>
          </a:p>
          <a:p>
            <a:pPr marL="228600" indent="-228600">
              <a:buAutoNum type="arabicPeriod"/>
            </a:pPr>
            <a:r>
              <a:rPr lang="en-US" dirty="0"/>
              <a:t>Homes and businesses are renovated </a:t>
            </a:r>
            <a:endParaRPr lang="en-US" dirty="0">
              <a:cs typeface="Calibri" panose="020F0502020204030204"/>
            </a:endParaRPr>
          </a:p>
          <a:p>
            <a:pPr marL="228600" indent="-228600">
              <a:buAutoNum type="arabicPeriod"/>
            </a:pPr>
            <a:r>
              <a:rPr lang="en-US" dirty="0"/>
              <a:t>Often results in an increase in property values and the displacement of lower-income residents </a:t>
            </a:r>
            <a:endParaRPr lang="en-US" dirty="0">
              <a:cs typeface="Calibri" panose="020F0502020204030204"/>
            </a:endParaRPr>
          </a:p>
          <a:p>
            <a:endParaRPr lang="en-US" dirty="0"/>
          </a:p>
          <a:p>
            <a:r>
              <a:rPr lang="en-US" dirty="0"/>
              <a:t>Gentrification indicators are most</a:t>
            </a:r>
            <a:r>
              <a:rPr lang="en-US" baseline="0" dirty="0"/>
              <a:t> effective when identified by local agencies and communities, but should consider the needs of renters vs homeowners and those dependent on transit</a:t>
            </a:r>
            <a:endParaRPr lang="en-US" dirty="0"/>
          </a:p>
          <a:p>
            <a:endParaRPr lang="en-US" dirty="0"/>
          </a:p>
          <a:p>
            <a:r>
              <a:rPr lang="en-US" dirty="0"/>
              <a:t>References:</a:t>
            </a:r>
          </a:p>
          <a:p>
            <a:r>
              <a:rPr lang="en-US" dirty="0" err="1"/>
              <a:t>Turrentine</a:t>
            </a:r>
            <a:r>
              <a:rPr lang="en-US" dirty="0"/>
              <a:t>, J.</a:t>
            </a:r>
            <a:r>
              <a:rPr lang="en-US" baseline="0" dirty="0"/>
              <a:t> (2018). When public transportation leads to gentrification. </a:t>
            </a:r>
            <a:r>
              <a:rPr lang="en-US" dirty="0"/>
              <a:t>https://www.nrdc.org/onearth/when-public-transportation-leads-gentrification </a:t>
            </a:r>
          </a:p>
          <a:p>
            <a:endParaRPr lang="en-US" dirty="0"/>
          </a:p>
          <a:p>
            <a:r>
              <a:rPr lang="en-US" dirty="0"/>
              <a:t>Auger,</a:t>
            </a:r>
            <a:r>
              <a:rPr lang="en-US" baseline="0" dirty="0"/>
              <a:t> D. (2007). The politics of revitalization in gentrifying neighborhoods: The case of Boston’s South End. </a:t>
            </a:r>
            <a:r>
              <a:rPr lang="en-US" dirty="0"/>
              <a:t>https://www.tandfonline.com/doi/abs/10.1080/01944367908976999</a:t>
            </a:r>
          </a:p>
          <a:p>
            <a:endParaRPr lang="en-US" dirty="0"/>
          </a:p>
        </p:txBody>
      </p:sp>
      <p:sp>
        <p:nvSpPr>
          <p:cNvPr id="4" name="Slide Number Placeholder 3"/>
          <p:cNvSpPr>
            <a:spLocks noGrp="1"/>
          </p:cNvSpPr>
          <p:nvPr>
            <p:ph type="sldNum" sz="quarter" idx="10"/>
          </p:nvPr>
        </p:nvSpPr>
        <p:spPr/>
        <p:txBody>
          <a:bodyPr/>
          <a:lstStyle/>
          <a:p>
            <a:fld id="{F8A369A0-DCBA-4D38-AB62-88309E3BFB37}" type="slidenum">
              <a:rPr lang="en-US" smtClean="0"/>
              <a:t>27</a:t>
            </a:fld>
            <a:endParaRPr lang="en-US"/>
          </a:p>
        </p:txBody>
      </p:sp>
    </p:spTree>
    <p:extLst>
      <p:ext uri="{BB962C8B-B14F-4D97-AF65-F5344CB8AC3E}">
        <p14:creationId xmlns:p14="http://schemas.microsoft.com/office/powerpoint/2010/main" val="206410960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Key Message: “The most vulnerable to displacement are minorities, seniors, those with disabilities, and other economically disadvantaged groups” (NCTCOG,</a:t>
            </a:r>
            <a:r>
              <a:rPr lang="en-US" baseline="0" dirty="0"/>
              <a:t> 2019)</a:t>
            </a:r>
            <a:endParaRPr lang="en-US" dirty="0"/>
          </a:p>
          <a:p>
            <a:endParaRPr lang="en-US" dirty="0"/>
          </a:p>
          <a:p>
            <a:r>
              <a:rPr lang="en-US" dirty="0"/>
              <a:t>Talking Points:</a:t>
            </a:r>
          </a:p>
          <a:p>
            <a:r>
              <a:rPr lang="en-US" dirty="0">
                <a:cs typeface="Calibri" panose="020F0502020204030204"/>
              </a:rPr>
              <a:t>There are various types of displacement, but they most severely affect the most vulnerable population groups.</a:t>
            </a:r>
          </a:p>
          <a:p>
            <a:endParaRPr lang="en-US" dirty="0"/>
          </a:p>
          <a:p>
            <a:r>
              <a:rPr lang="en-US" dirty="0"/>
              <a:t>References:</a:t>
            </a:r>
          </a:p>
          <a:p>
            <a:r>
              <a:rPr lang="en-US" dirty="0"/>
              <a:t>NCTCOG.</a:t>
            </a:r>
            <a:r>
              <a:rPr lang="en-US" baseline="0" dirty="0"/>
              <a:t> Transportation and gentrification: A toolbox for positive neighborhood change. </a:t>
            </a:r>
            <a:r>
              <a:rPr lang="en-US" dirty="0"/>
              <a:t>https://www.nctcog.org/nctcg/media/Transportation/DocsMaps/Plan/GentrificationStudy.pdf</a:t>
            </a:r>
          </a:p>
        </p:txBody>
      </p:sp>
      <p:sp>
        <p:nvSpPr>
          <p:cNvPr id="4" name="Slide Number Placeholder 3"/>
          <p:cNvSpPr>
            <a:spLocks noGrp="1"/>
          </p:cNvSpPr>
          <p:nvPr>
            <p:ph type="sldNum" sz="quarter" idx="10"/>
          </p:nvPr>
        </p:nvSpPr>
        <p:spPr/>
        <p:txBody>
          <a:bodyPr/>
          <a:lstStyle/>
          <a:p>
            <a:fld id="{F8A369A0-DCBA-4D38-AB62-88309E3BFB37}" type="slidenum">
              <a:rPr lang="en-US" smtClean="0"/>
              <a:t>28</a:t>
            </a:fld>
            <a:endParaRPr lang="en-US"/>
          </a:p>
        </p:txBody>
      </p:sp>
    </p:spTree>
    <p:extLst>
      <p:ext uri="{BB962C8B-B14F-4D97-AF65-F5344CB8AC3E}">
        <p14:creationId xmlns:p14="http://schemas.microsoft.com/office/powerpoint/2010/main" val="236012089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Talking Points: </a:t>
            </a:r>
          </a:p>
          <a:p>
            <a:pPr marL="174708" indent="-174708">
              <a:buFont typeface="Arial" panose="020B0604020202020204" pitchFamily="34" charset="0"/>
              <a:buChar char="•"/>
            </a:pPr>
            <a:r>
              <a:rPr lang="en-US" b="0" dirty="0"/>
              <a:t>Another consideration for affordability is displacement risk</a:t>
            </a:r>
          </a:p>
          <a:p>
            <a:pPr marL="631908" lvl="1" indent="-174708">
              <a:buFont typeface="Arial" panose="020B0604020202020204" pitchFamily="34" charset="0"/>
              <a:buChar char="•"/>
            </a:pPr>
            <a:r>
              <a:rPr lang="en-US" b="0" dirty="0"/>
              <a:t>The Southern California Association of Governments (SCAG) in the 2012-2035 regional</a:t>
            </a:r>
            <a:r>
              <a:rPr lang="en-US" b="0" baseline="0" dirty="0"/>
              <a:t> transportation plan</a:t>
            </a:r>
            <a:r>
              <a:rPr lang="en-US" b="0" dirty="0"/>
              <a:t> conducted an analysis of risk of gentrification and displacement, based upon areas with a high proportion of people at risk of displacement. </a:t>
            </a:r>
          </a:p>
          <a:p>
            <a:pPr marL="631908" lvl="1" indent="-174708">
              <a:buFont typeface="Arial" panose="020B0604020202020204" pitchFamily="34" charset="0"/>
              <a:buChar char="•"/>
            </a:pPr>
            <a:r>
              <a:rPr lang="en-US" b="0" dirty="0"/>
              <a:t>This metric measured: percent of minority population, poverty rate, share of 65+ population, percent of households without a car, percent of non-English speaking, population without a high school diploma, and percent of renters. </a:t>
            </a:r>
          </a:p>
          <a:p>
            <a:pPr marL="631908" lvl="1" indent="-174708">
              <a:buFont typeface="Arial" panose="020B0604020202020204" pitchFamily="34" charset="0"/>
              <a:buChar char="•"/>
            </a:pPr>
            <a:r>
              <a:rPr lang="en-US" b="0" dirty="0"/>
              <a:t>The SCAG methodology looked at gentrification in Transit Oriented Communities (TOCs), which are defined as neighborhoods within ½-mile distance of existing rail stations, compared to the greater region and High Quality Transit Areas (HQTAs). According to the analysis, Hispanics and seniors have seen less growth in TOCs during the 2000-2013 period while median gross rent has increased and median gross income has decreased in these TOCs compared to the greater region. SCAG recognizes these different growth patterns of possible evidence of gentrification and displacement – but acknowledges the limits of their statistical testing and the need for continued monitoring.  </a:t>
            </a:r>
          </a:p>
          <a:p>
            <a:pPr marL="631908" lvl="1" indent="-174708">
              <a:buFont typeface="Arial" panose="020B0604020202020204" pitchFamily="34" charset="0"/>
              <a:buChar char="•"/>
            </a:pPr>
            <a:r>
              <a:rPr lang="en-US" baseline="0" dirty="0"/>
              <a:t>The 2020–2045 Regional Transportation Plan/Sustainable Communities Strategy expanded </a:t>
            </a:r>
            <a:r>
              <a:rPr lang="en-US" dirty="0"/>
              <a:t>the “Gentrification and Displacement” analysis to non-transit areas; It</a:t>
            </a:r>
            <a:r>
              <a:rPr lang="en-US" baseline="0" dirty="0"/>
              <a:t> considers</a:t>
            </a:r>
            <a:r>
              <a:rPr lang="en-US" dirty="0"/>
              <a:t> race, educational attainment, rent vs. homeowners as indicators to determine communities vulnerable to gentrification and displacement</a:t>
            </a:r>
            <a:r>
              <a:rPr lang="en-US" baseline="0" dirty="0"/>
              <a:t> </a:t>
            </a:r>
          </a:p>
          <a:p>
            <a:pPr marL="631908" lvl="1" indent="-174708">
              <a:buFont typeface="Arial" panose="020B0604020202020204" pitchFamily="34" charset="0"/>
              <a:buChar char="•"/>
            </a:pPr>
            <a:r>
              <a:rPr lang="en-US" baseline="0" dirty="0"/>
              <a:t>The SCAG </a:t>
            </a:r>
            <a:r>
              <a:rPr lang="en-US" dirty="0"/>
              <a:t>Regional Target Advisory Committee (RTAC) recommended that displacement and gentrification, as a result of changing land uses and increased housing costs, should be addressed and specifically avoided to the extent possible in the SCS</a:t>
            </a:r>
          </a:p>
          <a:p>
            <a:pPr marL="174708" indent="-174708" defTabSz="984978">
              <a:buFont typeface="Arial" panose="020B0604020202020204" pitchFamily="34" charset="0"/>
              <a:buChar char="•"/>
            </a:pPr>
            <a:endParaRPr lang="en-US" dirty="0"/>
          </a:p>
          <a:p>
            <a:r>
              <a:rPr lang="en-US" dirty="0"/>
              <a:t>References:</a:t>
            </a:r>
          </a:p>
          <a:p>
            <a:r>
              <a:rPr lang="en-US" dirty="0"/>
              <a:t>Southern California Association of Governments. (2020). Plan performance:</a:t>
            </a:r>
            <a:r>
              <a:rPr lang="en-US" baseline="0" dirty="0"/>
              <a:t> Environmental justice. https://scag.ca.gov/sites/main/files/file-attachments/0903fconnectsocal_environmental-justice.pdf?1606001617 </a:t>
            </a:r>
            <a:endParaRPr lang="en-US" dirty="0"/>
          </a:p>
        </p:txBody>
      </p:sp>
      <p:sp>
        <p:nvSpPr>
          <p:cNvPr id="4" name="Slide Number Placeholder 3"/>
          <p:cNvSpPr>
            <a:spLocks noGrp="1"/>
          </p:cNvSpPr>
          <p:nvPr>
            <p:ph type="sldNum" sz="quarter" idx="10"/>
          </p:nvPr>
        </p:nvSpPr>
        <p:spPr/>
        <p:txBody>
          <a:bodyPr/>
          <a:lstStyle/>
          <a:p>
            <a:fld id="{7EBC431A-714C-44EA-B1C2-2662167F3EFB}" type="slidenum">
              <a:rPr lang="en-US" smtClean="0"/>
              <a:t>29</a:t>
            </a:fld>
            <a:endParaRPr lang="en-US"/>
          </a:p>
        </p:txBody>
      </p:sp>
    </p:spTree>
    <p:extLst>
      <p:ext uri="{BB962C8B-B14F-4D97-AF65-F5344CB8AC3E}">
        <p14:creationId xmlns:p14="http://schemas.microsoft.com/office/powerpoint/2010/main" val="19569779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8A369A0-DCBA-4D38-AB62-88309E3BFB37}" type="slidenum">
              <a:rPr lang="en-US" smtClean="0"/>
              <a:t>3</a:t>
            </a:fld>
            <a:endParaRPr lang="en-US"/>
          </a:p>
        </p:txBody>
      </p:sp>
    </p:spTree>
    <p:extLst>
      <p:ext uri="{BB962C8B-B14F-4D97-AF65-F5344CB8AC3E}">
        <p14:creationId xmlns:p14="http://schemas.microsoft.com/office/powerpoint/2010/main" val="239739816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Key Message: An</a:t>
            </a:r>
            <a:r>
              <a:rPr lang="en-US" baseline="0" dirty="0"/>
              <a:t> article </a:t>
            </a:r>
            <a:r>
              <a:rPr lang="en-US" dirty="0"/>
              <a:t>by the San</a:t>
            </a:r>
            <a:r>
              <a:rPr lang="en-US" baseline="0" dirty="0"/>
              <a:t> Diego Tribune reported that housing built around transit resulted in displacement of residents most dependent on transit services</a:t>
            </a:r>
            <a:endParaRPr lang="en-US" dirty="0"/>
          </a:p>
          <a:p>
            <a:endParaRPr lang="en-US" dirty="0"/>
          </a:p>
          <a:p>
            <a:r>
              <a:rPr lang="en-US" dirty="0"/>
              <a:t>Talking Points: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In San Diego, Los Angeles, Sacramento, San Francisco housing costs increase near rail and other forms</a:t>
            </a:r>
            <a:r>
              <a:rPr lang="en-US" baseline="0" dirty="0"/>
              <a:t> of transit</a:t>
            </a:r>
          </a:p>
          <a:p>
            <a:r>
              <a:rPr lang="en-US" dirty="0"/>
              <a:t>Nearly 400 new multifamily buildings were constructed within half a mile of a transit stop over 5 years</a:t>
            </a:r>
          </a:p>
          <a:p>
            <a:pPr marL="628650" lvl="1" indent="-171450">
              <a:buFont typeface="Arial" panose="020B0604020202020204" pitchFamily="34" charset="0"/>
              <a:buChar char="•"/>
            </a:pPr>
            <a:r>
              <a:rPr lang="en-US" dirty="0"/>
              <a:t>The average monthly rent for a two-bedroom apartment was more than $3,500. </a:t>
            </a:r>
          </a:p>
          <a:p>
            <a:r>
              <a:rPr lang="en-US" dirty="0"/>
              <a:t>Many households in the neighborhoods could not afford to rent a unit in these buildings</a:t>
            </a:r>
          </a:p>
          <a:p>
            <a:pPr marL="628650" lvl="1" indent="-171450">
              <a:buFont typeface="Arial" panose="020B0604020202020204" pitchFamily="34" charset="0"/>
              <a:buChar char="•"/>
            </a:pPr>
            <a:r>
              <a:rPr lang="en-US" dirty="0"/>
              <a:t>Median household income averaged less than $64,000. </a:t>
            </a:r>
          </a:p>
          <a:p>
            <a:endParaRPr lang="en-US" baseline="0" dirty="0"/>
          </a:p>
          <a:p>
            <a:r>
              <a:rPr lang="en-US" dirty="0"/>
              <a:t>References:</a:t>
            </a:r>
          </a:p>
          <a:p>
            <a:r>
              <a:rPr lang="en-US" dirty="0"/>
              <a:t>Smith, J. (2018). Efforts to build housing around transit threaten to price out those most dependent on bus and rail. https://www.sandiegouniontribune.com/news/environment/sd-me-transit-gentrification-20180517-story.html</a:t>
            </a:r>
          </a:p>
          <a:p>
            <a:endParaRPr lang="en-US" dirty="0"/>
          </a:p>
          <a:p>
            <a:r>
              <a:rPr lang="en-US" dirty="0" err="1"/>
              <a:t>Turrentine</a:t>
            </a:r>
            <a:r>
              <a:rPr lang="en-US" dirty="0"/>
              <a:t>, J.</a:t>
            </a:r>
            <a:r>
              <a:rPr lang="en-US" baseline="0" dirty="0"/>
              <a:t> (2018). When public transportation leads to gentrification. </a:t>
            </a:r>
            <a:r>
              <a:rPr lang="en-US" dirty="0"/>
              <a:t>https://www.nrdc.org/onearth/when-public-transportation-leads-gentrification </a:t>
            </a:r>
          </a:p>
        </p:txBody>
      </p:sp>
      <p:sp>
        <p:nvSpPr>
          <p:cNvPr id="4" name="Slide Number Placeholder 3"/>
          <p:cNvSpPr>
            <a:spLocks noGrp="1"/>
          </p:cNvSpPr>
          <p:nvPr>
            <p:ph type="sldNum" sz="quarter" idx="5"/>
          </p:nvPr>
        </p:nvSpPr>
        <p:spPr/>
        <p:txBody>
          <a:bodyPr/>
          <a:lstStyle/>
          <a:p>
            <a:fld id="{F8A369A0-DCBA-4D38-AB62-88309E3BFB37}" type="slidenum">
              <a:rPr lang="en-US" smtClean="0"/>
              <a:t>30</a:t>
            </a:fld>
            <a:endParaRPr lang="en-US"/>
          </a:p>
        </p:txBody>
      </p:sp>
    </p:spTree>
    <p:extLst>
      <p:ext uri="{BB962C8B-B14F-4D97-AF65-F5344CB8AC3E}">
        <p14:creationId xmlns:p14="http://schemas.microsoft.com/office/powerpoint/2010/main" val="369501093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Key Message:</a:t>
            </a:r>
            <a:r>
              <a:rPr lang="en-US" baseline="0" dirty="0"/>
              <a:t> There are a multitude of strategies that can be implemented to address gentrification and displacement. </a:t>
            </a:r>
            <a:endParaRPr lang="en-US" dirty="0"/>
          </a:p>
          <a:p>
            <a:endParaRPr lang="en-US" dirty="0"/>
          </a:p>
          <a:p>
            <a:pPr>
              <a:defRPr/>
            </a:pPr>
            <a:r>
              <a:rPr lang="en-US" dirty="0">
                <a:cs typeface="Calibri"/>
              </a:rPr>
              <a:t>Suggestion:</a:t>
            </a:r>
          </a:p>
          <a:p>
            <a:pPr>
              <a:defRPr/>
            </a:pPr>
            <a:r>
              <a:rPr lang="en-US" dirty="0">
                <a:cs typeface="Calibri"/>
              </a:rPr>
              <a:t>Before you move to the next slide, complete the knowledge probe activity Module 6 Probe Question #5 (see the module outline for more information): </a:t>
            </a:r>
          </a:p>
          <a:p>
            <a:r>
              <a:rPr lang="en-US" dirty="0"/>
              <a:t>Ask</a:t>
            </a:r>
            <a:r>
              <a:rPr lang="en-US" baseline="0" dirty="0"/>
              <a:t> students to discuss the strategies provided on the slide.</a:t>
            </a:r>
          </a:p>
          <a:p>
            <a:r>
              <a:rPr lang="en-US" baseline="0" dirty="0"/>
              <a:t>What other strategies can be used to address the need for transit while also mitigating the potential gentrification and displacement of low-income community members?</a:t>
            </a:r>
            <a:endParaRPr lang="en-US" dirty="0"/>
          </a:p>
          <a:p>
            <a:endParaRPr lang="en-US" dirty="0"/>
          </a:p>
          <a:p>
            <a:r>
              <a:rPr lang="en-US" dirty="0"/>
              <a:t>References:</a:t>
            </a:r>
          </a:p>
          <a:p>
            <a:r>
              <a:rPr lang="en-US" dirty="0"/>
              <a:t>NCTCOG.</a:t>
            </a:r>
            <a:r>
              <a:rPr lang="en-US" baseline="0" dirty="0"/>
              <a:t> Transportation and gentrification: A toolbox for positive neighborhood change. </a:t>
            </a:r>
            <a:r>
              <a:rPr lang="en-US" dirty="0"/>
              <a:t>https://www.nctcog.org/nctcg/media/Transportation/DocsMaps/Plan/GentrificationStudy.pdf</a:t>
            </a:r>
          </a:p>
        </p:txBody>
      </p:sp>
      <p:sp>
        <p:nvSpPr>
          <p:cNvPr id="4" name="Slide Number Placeholder 3"/>
          <p:cNvSpPr>
            <a:spLocks noGrp="1"/>
          </p:cNvSpPr>
          <p:nvPr>
            <p:ph type="sldNum" sz="quarter" idx="10"/>
          </p:nvPr>
        </p:nvSpPr>
        <p:spPr/>
        <p:txBody>
          <a:bodyPr/>
          <a:lstStyle/>
          <a:p>
            <a:fld id="{F8A369A0-DCBA-4D38-AB62-88309E3BFB37}" type="slidenum">
              <a:rPr lang="en-US" smtClean="0"/>
              <a:t>31</a:t>
            </a:fld>
            <a:endParaRPr lang="en-US"/>
          </a:p>
        </p:txBody>
      </p:sp>
    </p:spTree>
    <p:extLst>
      <p:ext uri="{BB962C8B-B14F-4D97-AF65-F5344CB8AC3E}">
        <p14:creationId xmlns:p14="http://schemas.microsoft.com/office/powerpoint/2010/main" val="416792470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8A369A0-DCBA-4D38-AB62-88309E3BFB37}" type="slidenum">
              <a:rPr lang="en-US" smtClean="0"/>
              <a:t>32</a:t>
            </a:fld>
            <a:endParaRPr lang="en-US"/>
          </a:p>
        </p:txBody>
      </p:sp>
    </p:spTree>
    <p:extLst>
      <p:ext uri="{BB962C8B-B14F-4D97-AF65-F5344CB8AC3E}">
        <p14:creationId xmlns:p14="http://schemas.microsoft.com/office/powerpoint/2010/main" val="124264733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Key Message: There is a gap between people who have access to digital devices and the internet and those who do not. </a:t>
            </a:r>
          </a:p>
          <a:p>
            <a:endParaRPr lang="en-US" dirty="0"/>
          </a:p>
          <a:p>
            <a:r>
              <a:rPr lang="en-US" dirty="0"/>
              <a:t>Talking Points:</a:t>
            </a:r>
          </a:p>
          <a:p>
            <a:pPr marL="171450" indent="-171450">
              <a:buFont typeface="Arial" panose="020B0604020202020204" pitchFamily="34" charset="0"/>
              <a:buChar char="•"/>
            </a:pPr>
            <a:r>
              <a:rPr lang="en-US" dirty="0"/>
              <a:t>Roughly a quarter of adults with household incomes below $30,000 don’t own a smartphone</a:t>
            </a:r>
          </a:p>
          <a:p>
            <a:pPr marL="628650" lvl="1" indent="-171450">
              <a:buFont typeface="Arial" panose="020B0604020202020204" pitchFamily="34" charset="0"/>
              <a:buChar char="•"/>
            </a:pPr>
            <a:r>
              <a:rPr lang="en-US" dirty="0"/>
              <a:t>43% of adults with lower incomes do not have home broadband services</a:t>
            </a:r>
          </a:p>
          <a:p>
            <a:pPr marL="628650" lvl="1" indent="-171450">
              <a:buFont typeface="Arial" panose="020B0604020202020204" pitchFamily="34" charset="0"/>
              <a:buChar char="•"/>
            </a:pPr>
            <a:r>
              <a:rPr lang="en-US" dirty="0"/>
              <a:t>41% do not have a desktop of laptop computer</a:t>
            </a:r>
          </a:p>
          <a:p>
            <a:pPr marL="171450" lvl="0" indent="-171450">
              <a:buFont typeface="Arial" panose="020B0604020202020204" pitchFamily="34" charset="0"/>
              <a:buChar char="•"/>
            </a:pPr>
            <a:r>
              <a:rPr lang="en-US" dirty="0"/>
              <a:t>Black</a:t>
            </a:r>
            <a:r>
              <a:rPr lang="en-US" baseline="0" dirty="0"/>
              <a:t> and Hispanic adults are less likely than white adults to own a traditional computer or have high-speed internet at home, although, ownership trends for devices such as smartphones and tablets are similar between each racial group.</a:t>
            </a:r>
          </a:p>
          <a:p>
            <a:pPr marL="171450" indent="-171450">
              <a:buFont typeface="Arial" panose="020B0604020202020204" pitchFamily="34" charset="0"/>
              <a:buChar char="•"/>
            </a:pPr>
            <a:endParaRPr lang="en-US" dirty="0">
              <a:cs typeface="Calibri" panose="020F0502020204030204"/>
            </a:endParaRPr>
          </a:p>
          <a:p>
            <a:r>
              <a:rPr lang="en-US" dirty="0">
                <a:cs typeface="Calibri" panose="020F0502020204030204"/>
              </a:rPr>
              <a:t>Broadband – high-quality high-speed internet service</a:t>
            </a:r>
          </a:p>
          <a:p>
            <a:endParaRPr lang="en-US" dirty="0"/>
          </a:p>
          <a:p>
            <a:r>
              <a:rPr lang="en-US" dirty="0"/>
              <a:t>References:</a:t>
            </a:r>
          </a:p>
          <a:p>
            <a:r>
              <a:rPr lang="en-US" dirty="0" err="1"/>
              <a:t>Vogels</a:t>
            </a:r>
            <a:r>
              <a:rPr lang="en-US" dirty="0"/>
              <a:t>, E. (2021). Digital divide persists even as Americans with lower incomes make gains in tech adoption.</a:t>
            </a:r>
            <a:r>
              <a:rPr lang="en-US" baseline="0" dirty="0"/>
              <a:t> </a:t>
            </a:r>
            <a:r>
              <a:rPr lang="en-US" dirty="0"/>
              <a:t>https://www.pewresearch.org/fact-tank/2021/06/22/digital-divide-persists-even-as-americans-with-lower-incomes-make-gains-in-tech-adoption/ </a:t>
            </a:r>
          </a:p>
          <a:p>
            <a:endParaRPr lang="en-US" dirty="0"/>
          </a:p>
          <a:p>
            <a:r>
              <a:rPr lang="en-US" dirty="0" err="1"/>
              <a:t>Atske</a:t>
            </a:r>
            <a:r>
              <a:rPr lang="en-US" dirty="0"/>
              <a:t>, S. and Perrin, A. (2021). Home broadband adoption, computer ownership vary by race, ethnicity in the U.S..</a:t>
            </a:r>
            <a:r>
              <a:rPr lang="en-US" baseline="0" dirty="0"/>
              <a:t> </a:t>
            </a:r>
            <a:r>
              <a:rPr lang="en-US" dirty="0"/>
              <a:t>https://www.pewresearch.org/fact-tank/2021/07/16/home-broadband-adoption-computer-ownership-vary-by-race-ethnicity-in-the-u-s/</a:t>
            </a:r>
          </a:p>
          <a:p>
            <a:endParaRPr lang="en-US" dirty="0"/>
          </a:p>
          <a:p>
            <a:r>
              <a:rPr lang="en-US" dirty="0"/>
              <a:t>Perrin</a:t>
            </a:r>
            <a:r>
              <a:rPr lang="en-US" baseline="0" dirty="0"/>
              <a:t>, A., and </a:t>
            </a:r>
            <a:r>
              <a:rPr lang="en-US" baseline="0" dirty="0" err="1"/>
              <a:t>Atske</a:t>
            </a:r>
            <a:r>
              <a:rPr lang="en-US" baseline="0" dirty="0"/>
              <a:t>, S. (2021). Americans with disabilities less likely than those without to own some digital devices. </a:t>
            </a:r>
            <a:r>
              <a:rPr lang="en-US" dirty="0"/>
              <a:t>https://www.pewresearch.org/fact-tank/2021/09/10/americans-with-disabilities-less-likely-than-those-without-to-own-some-digital-devices/</a:t>
            </a:r>
          </a:p>
          <a:p>
            <a:endParaRPr lang="en-US" dirty="0"/>
          </a:p>
          <a:p>
            <a:r>
              <a:rPr lang="en-US" dirty="0" err="1"/>
              <a:t>Vogels</a:t>
            </a:r>
            <a:r>
              <a:rPr lang="en-US" dirty="0"/>
              <a:t>, E. (2021). Some digital divides persist between rural, urban and suburban America. https://www.pewresearch.org/fact-tank/2021/08/19/some-digital-divides-persist-between-rural-urban-and-suburban-america/</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Swenson, K. and </a:t>
            </a:r>
            <a:r>
              <a:rPr lang="en-US" dirty="0" err="1"/>
              <a:t>Ghertner</a:t>
            </a:r>
            <a:r>
              <a:rPr lang="en-US" dirty="0"/>
              <a:t>, R. (2020). People in low-income</a:t>
            </a:r>
            <a:r>
              <a:rPr lang="en-US" baseline="0" dirty="0"/>
              <a:t> households have less access to internet services. </a:t>
            </a:r>
            <a:r>
              <a:rPr lang="en-US" dirty="0"/>
              <a:t>https://aspe.hhs.gov/sites/default/files/private/pdf/263601/Internet_Access_Among_Low_Income.pdf</a:t>
            </a:r>
          </a:p>
          <a:p>
            <a:endParaRPr lang="en-US" dirty="0"/>
          </a:p>
        </p:txBody>
      </p:sp>
      <p:sp>
        <p:nvSpPr>
          <p:cNvPr id="4" name="Slide Number Placeholder 3"/>
          <p:cNvSpPr>
            <a:spLocks noGrp="1"/>
          </p:cNvSpPr>
          <p:nvPr>
            <p:ph type="sldNum" sz="quarter" idx="5"/>
          </p:nvPr>
        </p:nvSpPr>
        <p:spPr/>
        <p:txBody>
          <a:bodyPr/>
          <a:lstStyle/>
          <a:p>
            <a:fld id="{F8A369A0-DCBA-4D38-AB62-88309E3BFB37}" type="slidenum">
              <a:rPr lang="en-US" smtClean="0"/>
              <a:t>33</a:t>
            </a:fld>
            <a:endParaRPr lang="en-US"/>
          </a:p>
        </p:txBody>
      </p:sp>
    </p:spTree>
    <p:extLst>
      <p:ext uri="{BB962C8B-B14F-4D97-AF65-F5344CB8AC3E}">
        <p14:creationId xmlns:p14="http://schemas.microsoft.com/office/powerpoint/2010/main" val="18446669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dirty="0"/>
              <a:t>Key Message: Due to the digital divide, many persons in underserved communities do not have access to critical technology needed to increase access to opportunity</a:t>
            </a:r>
          </a:p>
          <a:p>
            <a:endParaRPr lang="en-US" dirty="0"/>
          </a:p>
          <a:p>
            <a:r>
              <a:rPr lang="en-US" dirty="0"/>
              <a:t>Talking Points:</a:t>
            </a:r>
          </a:p>
          <a:p>
            <a:r>
              <a:rPr lang="en-US" dirty="0"/>
              <a:t>Broadband provides</a:t>
            </a:r>
            <a:r>
              <a:rPr lang="en-US" baseline="0" dirty="0"/>
              <a:t> an avenue for access to education, employment, socialization, health (telemedicine, etc.) and many other resources. Those who do not have access to broadband cannot benefit from these services.</a:t>
            </a:r>
            <a:endParaRPr lang="en-US" dirty="0">
              <a:cs typeface="Calibri" panose="020F0502020204030204"/>
            </a:endParaRPr>
          </a:p>
          <a:p>
            <a:endParaRPr lang="en-US" dirty="0">
              <a:cs typeface="Calibri" panose="020F0502020204030204"/>
            </a:endParaRPr>
          </a:p>
          <a:p>
            <a:r>
              <a:rPr lang="en-US" dirty="0"/>
              <a:t>References:</a:t>
            </a:r>
          </a:p>
          <a:p>
            <a:r>
              <a:rPr lang="en-US" dirty="0"/>
              <a:t>Stephens, J. (2015). Digital divide</a:t>
            </a:r>
            <a:r>
              <a:rPr lang="en-US" baseline="0" dirty="0"/>
              <a:t> includes transportation and tech. </a:t>
            </a:r>
            <a:r>
              <a:rPr lang="en-US" dirty="0"/>
              <a:t>https://www.planetizen.com/node/73640</a:t>
            </a:r>
          </a:p>
          <a:p>
            <a:endParaRPr lang="en-US" dirty="0"/>
          </a:p>
          <a:p>
            <a:r>
              <a:rPr lang="en-US" dirty="0"/>
              <a:t>Schmitt, A. (2015). 10 cities that are</a:t>
            </a:r>
            <a:r>
              <a:rPr lang="en-US" baseline="0" dirty="0"/>
              <a:t> getting “wired transportation” right. </a:t>
            </a:r>
            <a:r>
              <a:rPr lang="en-US" dirty="0"/>
              <a:t>https://usa.streetsblog.org/2015/02/04/10-cities-that-are-getting-wired-transportation-right/</a:t>
            </a:r>
          </a:p>
          <a:p>
            <a:endParaRPr lang="en-US" dirty="0"/>
          </a:p>
        </p:txBody>
      </p:sp>
      <p:sp>
        <p:nvSpPr>
          <p:cNvPr id="4" name="Slide Number Placeholder 3"/>
          <p:cNvSpPr>
            <a:spLocks noGrp="1"/>
          </p:cNvSpPr>
          <p:nvPr>
            <p:ph type="sldNum" sz="quarter" idx="10"/>
          </p:nvPr>
        </p:nvSpPr>
        <p:spPr/>
        <p:txBody>
          <a:bodyPr/>
          <a:lstStyle/>
          <a:p>
            <a:fld id="{F8A369A0-DCBA-4D38-AB62-88309E3BFB37}" type="slidenum">
              <a:rPr lang="en-US" smtClean="0"/>
              <a:t>34</a:t>
            </a:fld>
            <a:endParaRPr lang="en-US"/>
          </a:p>
        </p:txBody>
      </p:sp>
    </p:spTree>
    <p:extLst>
      <p:ext uri="{BB962C8B-B14F-4D97-AF65-F5344CB8AC3E}">
        <p14:creationId xmlns:p14="http://schemas.microsoft.com/office/powerpoint/2010/main" val="306174347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Key Message: The San Diego Association of Governments (SANDAG) evaluated broadband access, adoption, and infrastructure in the San Diego Region. </a:t>
            </a:r>
          </a:p>
          <a:p>
            <a:endParaRPr lang="en-US" dirty="0"/>
          </a:p>
          <a:p>
            <a:r>
              <a:rPr lang="en-US" dirty="0"/>
              <a:t>Talking Points:</a:t>
            </a:r>
          </a:p>
          <a:p>
            <a:r>
              <a:rPr lang="en-US" dirty="0"/>
              <a:t>Communities with limited to no access to broadband were most affected by COVID-19 and related increases in unemployment</a:t>
            </a:r>
            <a:endParaRPr lang="en-US" dirty="0">
              <a:cs typeface="Calibri"/>
            </a:endParaRPr>
          </a:p>
          <a:p>
            <a:endParaRPr lang="en-US" dirty="0"/>
          </a:p>
          <a:p>
            <a:r>
              <a:rPr lang="en-US" dirty="0"/>
              <a:t>References: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SANDAG. (n.d.) The digital</a:t>
            </a:r>
            <a:r>
              <a:rPr lang="en-US" sz="1200" baseline="0" dirty="0"/>
              <a:t> divide in the San Diego region. </a:t>
            </a:r>
            <a:r>
              <a:rPr lang="en-US" sz="1200" dirty="0"/>
              <a:t>https://storymaps.arcgis.com/stories/f204b9b88ea4483b8a0d46c8d099c3a7</a:t>
            </a:r>
            <a:endParaRPr lang="en-US" sz="1200" dirty="0">
              <a:cs typeface="Calibri"/>
            </a:endParaRPr>
          </a:p>
          <a:p>
            <a:endParaRPr lang="en-US" dirty="0"/>
          </a:p>
        </p:txBody>
      </p:sp>
      <p:sp>
        <p:nvSpPr>
          <p:cNvPr id="4" name="Slide Number Placeholder 3"/>
          <p:cNvSpPr>
            <a:spLocks noGrp="1"/>
          </p:cNvSpPr>
          <p:nvPr>
            <p:ph type="sldNum" sz="quarter" idx="10"/>
          </p:nvPr>
        </p:nvSpPr>
        <p:spPr/>
        <p:txBody>
          <a:bodyPr/>
          <a:lstStyle/>
          <a:p>
            <a:fld id="{F8A369A0-DCBA-4D38-AB62-88309E3BFB37}" type="slidenum">
              <a:rPr lang="en-US" smtClean="0"/>
              <a:t>35</a:t>
            </a:fld>
            <a:endParaRPr lang="en-US"/>
          </a:p>
        </p:txBody>
      </p:sp>
    </p:spTree>
    <p:extLst>
      <p:ext uri="{BB962C8B-B14F-4D97-AF65-F5344CB8AC3E}">
        <p14:creationId xmlns:p14="http://schemas.microsoft.com/office/powerpoint/2010/main" val="389877151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Key Message: The San Diego Association of Governments (SANDAG) has developed a regional digital</a:t>
            </a:r>
            <a:r>
              <a:rPr lang="en-US" baseline="0" dirty="0"/>
              <a:t> equity strategy to address the digital divide in the region</a:t>
            </a:r>
            <a:endParaRPr lang="en-US" dirty="0"/>
          </a:p>
          <a:p>
            <a:endParaRPr lang="en-US" dirty="0"/>
          </a:p>
          <a:p>
            <a:r>
              <a:rPr lang="en-US" dirty="0"/>
              <a:t>References: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SANDAG. (n.d.) The digital</a:t>
            </a:r>
            <a:r>
              <a:rPr lang="en-US" sz="1200" baseline="0" dirty="0"/>
              <a:t> divide in the San Diego region. </a:t>
            </a:r>
            <a:r>
              <a:rPr lang="en-US" sz="1200" dirty="0"/>
              <a:t>https://storymaps.arcgis.com/stories/f204b9b88ea4483b8a0d46c8d099c3a7</a:t>
            </a:r>
            <a:endParaRPr lang="en-US" sz="1200" dirty="0">
              <a:cs typeface="Calibri"/>
            </a:endParaRPr>
          </a:p>
          <a:p>
            <a:pPr>
              <a:defRPr/>
            </a:pPr>
            <a:endParaRPr lang="en-US" dirty="0">
              <a:hlinkClick r:id="rId3"/>
            </a:endParaRPr>
          </a:p>
          <a:p>
            <a:pPr>
              <a:defRPr/>
            </a:pPr>
            <a:r>
              <a:rPr lang="en-US" dirty="0">
                <a:hlinkClick r:id="rId3"/>
              </a:rPr>
              <a:t>SANDAG.</a:t>
            </a:r>
            <a:r>
              <a:rPr lang="en-US" baseline="0" dirty="0">
                <a:hlinkClick r:id="rId3"/>
              </a:rPr>
              <a:t> (2021). Regional digital divide equity strategy and action plan. </a:t>
            </a:r>
            <a:r>
              <a:rPr lang="en-US" dirty="0">
                <a:hlinkClick r:id="rId3"/>
              </a:rPr>
              <a:t>https://www.sandag.org/index.asp?classid=13&amp;projectid=614&amp;fuseaction=projects.detail</a:t>
            </a:r>
            <a:r>
              <a:rPr lang="en-US" dirty="0"/>
              <a:t> </a:t>
            </a:r>
            <a:endParaRPr lang="en-US" dirty="0">
              <a:cs typeface="Calibri"/>
            </a:endParaRPr>
          </a:p>
          <a:p>
            <a:endParaRPr lang="en-US" dirty="0"/>
          </a:p>
          <a:p>
            <a:endParaRPr lang="en-US" dirty="0"/>
          </a:p>
        </p:txBody>
      </p:sp>
      <p:sp>
        <p:nvSpPr>
          <p:cNvPr id="4" name="Slide Number Placeholder 3"/>
          <p:cNvSpPr>
            <a:spLocks noGrp="1"/>
          </p:cNvSpPr>
          <p:nvPr>
            <p:ph type="sldNum" sz="quarter" idx="10"/>
          </p:nvPr>
        </p:nvSpPr>
        <p:spPr/>
        <p:txBody>
          <a:bodyPr/>
          <a:lstStyle/>
          <a:p>
            <a:fld id="{F8A369A0-DCBA-4D38-AB62-88309E3BFB37}" type="slidenum">
              <a:rPr lang="en-US" smtClean="0"/>
              <a:t>36</a:t>
            </a:fld>
            <a:endParaRPr lang="en-US"/>
          </a:p>
        </p:txBody>
      </p:sp>
    </p:spTree>
    <p:extLst>
      <p:ext uri="{BB962C8B-B14F-4D97-AF65-F5344CB8AC3E}">
        <p14:creationId xmlns:p14="http://schemas.microsoft.com/office/powerpoint/2010/main" val="187683105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Key Message: Broadband is essential for increasing access to opportunity. </a:t>
            </a:r>
          </a:p>
          <a:p>
            <a:endParaRPr lang="en-US" dirty="0"/>
          </a:p>
          <a:p>
            <a:pPr>
              <a:defRPr/>
            </a:pPr>
            <a:r>
              <a:rPr lang="en-US" dirty="0">
                <a:cs typeface="Calibri"/>
              </a:rPr>
              <a:t>Suggestion:</a:t>
            </a:r>
          </a:p>
          <a:p>
            <a:pPr>
              <a:defRPr/>
            </a:pPr>
            <a:r>
              <a:rPr lang="en-US" dirty="0">
                <a:cs typeface="Calibri"/>
              </a:rPr>
              <a:t>Before you move to the next slide, complete the knowledge probe activity Module 6 Probe Question #6 (see the module outline for more information):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Ask</a:t>
            </a:r>
            <a:r>
              <a:rPr lang="en-US" baseline="0" dirty="0"/>
              <a:t> students to discuss the strategies provided on the slide.</a:t>
            </a:r>
          </a:p>
          <a:p>
            <a:r>
              <a:rPr lang="en-US" dirty="0"/>
              <a:t>What other</a:t>
            </a:r>
            <a:r>
              <a:rPr lang="en-US" baseline="0" dirty="0"/>
              <a:t> strategies can be used </a:t>
            </a:r>
            <a:r>
              <a:rPr lang="en-US" dirty="0"/>
              <a:t>to provide access to broadband? How do they improve accessibility needs for underserved populations?</a:t>
            </a:r>
            <a:endParaRPr lang="en-US" dirty="0">
              <a:cs typeface="Calibri"/>
            </a:endParaRPr>
          </a:p>
          <a:p>
            <a:endParaRPr lang="en-US" dirty="0"/>
          </a:p>
          <a:p>
            <a:r>
              <a:rPr lang="en-US" dirty="0"/>
              <a:t>References:</a:t>
            </a:r>
          </a:p>
          <a:p>
            <a:r>
              <a:rPr lang="en-US" dirty="0" err="1"/>
              <a:t>Tomer</a:t>
            </a:r>
            <a:r>
              <a:rPr lang="en-US" dirty="0"/>
              <a:t>, A.,</a:t>
            </a:r>
            <a:r>
              <a:rPr lang="en-US" baseline="0" dirty="0"/>
              <a:t> </a:t>
            </a:r>
            <a:r>
              <a:rPr lang="en-US" baseline="0" dirty="0" err="1"/>
              <a:t>Fishbane</a:t>
            </a:r>
            <a:r>
              <a:rPr lang="en-US" baseline="0" dirty="0"/>
              <a:t>, L., </a:t>
            </a:r>
            <a:r>
              <a:rPr lang="en-US" baseline="0" dirty="0" err="1"/>
              <a:t>Siefer</a:t>
            </a:r>
            <a:r>
              <a:rPr lang="en-US" baseline="0" dirty="0"/>
              <a:t>, A., and Callahan, B. (2020). Digital prosperity: How broadband can deliver health and equity to all communities. </a:t>
            </a:r>
            <a:r>
              <a:rPr lang="en-US" dirty="0"/>
              <a:t>https://www.brookings.edu/wp-content/uploads/2020/02/20200227_BrookingsMetro_Digital-Prosperity-Report-final.pdf </a:t>
            </a:r>
          </a:p>
          <a:p>
            <a:endParaRPr lang="en-US" dirty="0"/>
          </a:p>
          <a:p>
            <a:r>
              <a:rPr lang="en-US" dirty="0"/>
              <a:t>USDOT. (2016). How we grow</a:t>
            </a:r>
            <a:r>
              <a:rPr lang="en-US" baseline="0" dirty="0"/>
              <a:t> opportunity for </a:t>
            </a:r>
            <a:r>
              <a:rPr lang="en-US" baseline="0"/>
              <a:t>all. </a:t>
            </a:r>
            <a:r>
              <a:rPr lang="en-US" dirty="0"/>
              <a:t>https://www.transportation.gov/smartcity/how-we-grow-opportunity</a:t>
            </a:r>
          </a:p>
        </p:txBody>
      </p:sp>
      <p:sp>
        <p:nvSpPr>
          <p:cNvPr id="4" name="Slide Number Placeholder 3"/>
          <p:cNvSpPr>
            <a:spLocks noGrp="1"/>
          </p:cNvSpPr>
          <p:nvPr>
            <p:ph type="sldNum" sz="quarter" idx="10"/>
          </p:nvPr>
        </p:nvSpPr>
        <p:spPr/>
        <p:txBody>
          <a:bodyPr/>
          <a:lstStyle/>
          <a:p>
            <a:fld id="{F8A369A0-DCBA-4D38-AB62-88309E3BFB37}" type="slidenum">
              <a:rPr lang="en-US" smtClean="0"/>
              <a:t>37</a:t>
            </a:fld>
            <a:endParaRPr lang="en-US"/>
          </a:p>
        </p:txBody>
      </p:sp>
    </p:spTree>
    <p:extLst>
      <p:ext uri="{BB962C8B-B14F-4D97-AF65-F5344CB8AC3E}">
        <p14:creationId xmlns:p14="http://schemas.microsoft.com/office/powerpoint/2010/main" val="377875397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dirty="0">
                <a:cs typeface="Calibri"/>
              </a:rPr>
              <a:t>Suggestion:</a:t>
            </a:r>
          </a:p>
          <a:p>
            <a:pPr>
              <a:defRPr/>
            </a:pPr>
            <a:r>
              <a:rPr lang="en-US" dirty="0">
                <a:cs typeface="Calibri"/>
              </a:rPr>
              <a:t>Before you wrap up the lecture, complete the knowledge probe activity Module 6 Probe Question #7 (see the module outline for more information): </a:t>
            </a:r>
          </a:p>
          <a:p>
            <a:pPr>
              <a:defRPr/>
            </a:pPr>
            <a:r>
              <a:rPr lang="en-US" dirty="0">
                <a:cs typeface="Calibri"/>
              </a:rPr>
              <a:t>Encourage students to think about the</a:t>
            </a:r>
            <a:r>
              <a:rPr lang="en-US" baseline="0" dirty="0">
                <a:cs typeface="Calibri"/>
              </a:rPr>
              <a:t> issues for access to opportunities identified throughout the lecture. Ask them to recall the strategies they identified and discussed during the probe questions and subsequent discussions. </a:t>
            </a:r>
            <a:endParaRPr lang="en-US" dirty="0">
              <a:cs typeface="Calibri"/>
            </a:endParaRPr>
          </a:p>
          <a:p>
            <a:pPr>
              <a:defRPr/>
            </a:pPr>
            <a:endParaRPr lang="en-US" dirty="0">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What other strategies can be used to improve access to opportunity for underserved populations? How do these strategies improve opportunities for social and economic mobility?</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What are the potential consequences of the strategies identified? Are there any mitigating measures that can improve anticipated outcomes for underserved populations?</a:t>
            </a:r>
            <a:endParaRPr lang="en-US" dirty="0">
              <a:cs typeface="Calibri"/>
            </a:endParaRPr>
          </a:p>
          <a:p>
            <a:endParaRPr lang="en-US" dirty="0"/>
          </a:p>
        </p:txBody>
      </p:sp>
      <p:sp>
        <p:nvSpPr>
          <p:cNvPr id="4" name="Slide Number Placeholder 3"/>
          <p:cNvSpPr>
            <a:spLocks noGrp="1"/>
          </p:cNvSpPr>
          <p:nvPr>
            <p:ph type="sldNum" sz="quarter" idx="10"/>
          </p:nvPr>
        </p:nvSpPr>
        <p:spPr/>
        <p:txBody>
          <a:bodyPr/>
          <a:lstStyle/>
          <a:p>
            <a:fld id="{F8A369A0-DCBA-4D38-AB62-88309E3BFB37}" type="slidenum">
              <a:rPr lang="en-US" smtClean="0"/>
              <a:t>38</a:t>
            </a:fld>
            <a:endParaRPr lang="en-US"/>
          </a:p>
        </p:txBody>
      </p:sp>
    </p:spTree>
    <p:extLst>
      <p:ext uri="{BB962C8B-B14F-4D97-AF65-F5344CB8AC3E}">
        <p14:creationId xmlns:p14="http://schemas.microsoft.com/office/powerpoint/2010/main" val="27153427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Key Message:</a:t>
            </a:r>
            <a:r>
              <a:rPr lang="en-US" dirty="0"/>
              <a:t> Accessibility and mobility are key to equitable transportation systems</a:t>
            </a:r>
            <a:endParaRPr lang="en-US" sz="1200" kern="1200" dirty="0">
              <a:solidFill>
                <a:schemeClr val="tx1"/>
              </a:solidFill>
              <a:effectLst/>
              <a:latin typeface="+mn-lt"/>
              <a:ea typeface="+mn-ea"/>
              <a:cs typeface="+mn-cs"/>
            </a:endParaRPr>
          </a:p>
          <a:p>
            <a:endParaRPr lang="en-US" sz="1200" kern="1200" baseline="0" dirty="0">
              <a:solidFill>
                <a:schemeClr val="tx1"/>
              </a:solidFill>
              <a:effectLst/>
              <a:latin typeface="+mn-lt"/>
              <a:ea typeface="+mn-ea"/>
              <a:cs typeface="+mn-cs"/>
            </a:endParaRPr>
          </a:p>
          <a:p>
            <a:r>
              <a:rPr lang="en-US" sz="1200" kern="1200" baseline="0" dirty="0">
                <a:solidFill>
                  <a:schemeClr val="tx1"/>
                </a:solidFill>
                <a:effectLst/>
                <a:latin typeface="+mn-lt"/>
                <a:ea typeface="+mn-ea"/>
                <a:cs typeface="+mn-cs"/>
              </a:rPr>
              <a:t>Taking Points:</a:t>
            </a:r>
          </a:p>
          <a:p>
            <a:r>
              <a:rPr lang="en-US" kern="1200" dirty="0">
                <a:effectLst/>
              </a:rPr>
              <a:t>Mobility</a:t>
            </a:r>
            <a:r>
              <a:rPr lang="en-US" dirty="0"/>
              <a:t> measures people’s ability to make trips to satisfy their needs or desires using any combination of transportation modes.</a:t>
            </a:r>
            <a:endParaRPr lang="en-US" dirty="0">
              <a:cs typeface="Calibri"/>
            </a:endParaRPr>
          </a:p>
          <a:p>
            <a:endParaRPr lang="en-US" sz="1200" kern="1200" baseline="0" dirty="0">
              <a:solidFill>
                <a:schemeClr val="tx1"/>
              </a:solidFill>
              <a:effectLst/>
              <a:latin typeface="+mn-lt"/>
              <a:ea typeface="+mn-ea"/>
              <a:cs typeface="+mn-cs"/>
            </a:endParaRPr>
          </a:p>
          <a:p>
            <a:r>
              <a:rPr lang="en-US" sz="1200" kern="1200" baseline="0" dirty="0">
                <a:solidFill>
                  <a:schemeClr val="tx1"/>
                </a:solidFill>
                <a:effectLst/>
                <a:latin typeface="+mn-lt"/>
                <a:ea typeface="+mn-ea"/>
                <a:cs typeface="+mn-cs"/>
              </a:rPr>
              <a:t>Accessibility </a:t>
            </a:r>
            <a:r>
              <a:rPr lang="en-US" dirty="0"/>
              <a:t>measures how easily people can travel between locations within a defined geographic area</a:t>
            </a:r>
            <a:endParaRPr lang="en-US" dirty="0">
              <a:cs typeface="Calibri" panose="020F0502020204030204"/>
            </a:endParaRPr>
          </a:p>
          <a:p>
            <a:r>
              <a:rPr lang="en-US" sz="1200" i="0" kern="1200" dirty="0">
                <a:solidFill>
                  <a:schemeClr val="tx1"/>
                </a:solidFill>
                <a:effectLst/>
                <a:latin typeface="+mn-lt"/>
                <a:ea typeface="+mn-ea"/>
                <a:cs typeface="+mn-cs"/>
              </a:rPr>
              <a:t>Places that are highly accessible can be reached by many people quickly, whereas inaccessible places can only be reached by a few people in the same amount of time.</a:t>
            </a:r>
            <a:endParaRPr lang="en-US" sz="1200" i="0" kern="1200" baseline="0" dirty="0">
              <a:solidFill>
                <a:schemeClr val="tx1"/>
              </a:solidFill>
              <a:effectLst/>
              <a:latin typeface="+mn-lt"/>
              <a:cs typeface="Calibri"/>
            </a:endParaRPr>
          </a:p>
        </p:txBody>
      </p:sp>
      <p:sp>
        <p:nvSpPr>
          <p:cNvPr id="4" name="Slide Number Placeholder 3"/>
          <p:cNvSpPr>
            <a:spLocks noGrp="1"/>
          </p:cNvSpPr>
          <p:nvPr>
            <p:ph type="sldNum" sz="quarter" idx="10"/>
          </p:nvPr>
        </p:nvSpPr>
        <p:spPr/>
        <p:txBody>
          <a:bodyPr/>
          <a:lstStyle/>
          <a:p>
            <a:fld id="{8E11F3C5-15F5-43FE-965C-A4FA24F9BA92}" type="slidenum">
              <a:rPr lang="en-US" smtClean="0"/>
              <a:t>4</a:t>
            </a:fld>
            <a:endParaRPr lang="en-US" dirty="0"/>
          </a:p>
        </p:txBody>
      </p:sp>
    </p:spTree>
    <p:extLst>
      <p:ext uri="{BB962C8B-B14F-4D97-AF65-F5344CB8AC3E}">
        <p14:creationId xmlns:p14="http://schemas.microsoft.com/office/powerpoint/2010/main" val="31974892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mn-lt"/>
                <a:ea typeface="+mn-ea"/>
                <a:cs typeface="+mn-cs"/>
              </a:rPr>
              <a:t>Video of Susan Handy discussing the different relationships between accessibility and mobility</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mn-lt"/>
                <a:ea typeface="+mn-ea"/>
                <a:cs typeface="+mn-cs"/>
              </a:rPr>
              <a:t>(5 minutes 14 seconds)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hlinkClick r:id="rId3"/>
              </a:rPr>
              <a:t>https://www.youtube.com/watch?v=4OMv6CqrzvE</a:t>
            </a:r>
            <a:r>
              <a:rPr lang="en-US" dirty="0"/>
              <a:t> </a:t>
            </a:r>
          </a:p>
          <a:p>
            <a:endParaRPr lang="en-US" dirty="0"/>
          </a:p>
        </p:txBody>
      </p:sp>
      <p:sp>
        <p:nvSpPr>
          <p:cNvPr id="4" name="Slide Number Placeholder 3"/>
          <p:cNvSpPr>
            <a:spLocks noGrp="1"/>
          </p:cNvSpPr>
          <p:nvPr>
            <p:ph type="sldNum" sz="quarter" idx="5"/>
          </p:nvPr>
        </p:nvSpPr>
        <p:spPr/>
        <p:txBody>
          <a:bodyPr/>
          <a:lstStyle/>
          <a:p>
            <a:fld id="{F8A369A0-DCBA-4D38-AB62-88309E3BFB37}" type="slidenum">
              <a:rPr lang="en-US" smtClean="0"/>
              <a:t>5</a:t>
            </a:fld>
            <a:endParaRPr lang="en-US"/>
          </a:p>
        </p:txBody>
      </p:sp>
    </p:spTree>
    <p:extLst>
      <p:ext uri="{BB962C8B-B14F-4D97-AF65-F5344CB8AC3E}">
        <p14:creationId xmlns:p14="http://schemas.microsoft.com/office/powerpoint/2010/main" val="31886265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Key message: It is important to improve accessibility, as well as mobility, and to think about both terms broadly in terms of moving people rather than just vehicles and organizing land uses so they are more accessible via a variety of modes and paths.</a:t>
            </a:r>
            <a:r>
              <a:rPr lang="en-US" dirty="0"/>
              <a:t> </a:t>
            </a:r>
            <a:r>
              <a:rPr lang="en-US" sz="1200" kern="1200" dirty="0">
                <a:solidFill>
                  <a:schemeClr val="tx1"/>
                </a:solidFill>
                <a:effectLst/>
                <a:latin typeface="+mn-lt"/>
                <a:ea typeface="+mn-ea"/>
                <a:cs typeface="+mn-cs"/>
              </a:rPr>
              <a:t>Access to education, jobs, affordable shopping and healthcare facilitated through multimodal transportation</a:t>
            </a:r>
            <a:r>
              <a:rPr lang="en-US" dirty="0"/>
              <a:t> (integrated transportation and land use) </a:t>
            </a:r>
            <a:r>
              <a:rPr lang="en-US" sz="1200" kern="1200" dirty="0">
                <a:solidFill>
                  <a:schemeClr val="tx1"/>
                </a:solidFill>
                <a:effectLst/>
                <a:latin typeface="+mn-lt"/>
                <a:ea typeface="+mn-ea"/>
                <a:cs typeface="+mn-cs"/>
              </a:rPr>
              <a:t>is particularly important for physically, economically and socially disadvantaged groups who are vulnerable users of the transportation system</a:t>
            </a:r>
            <a:r>
              <a:rPr lang="en-US" dirty="0"/>
              <a:t> </a:t>
            </a:r>
            <a:endParaRPr lang="en-US" sz="1200" kern="1200" dirty="0">
              <a:solidFill>
                <a:schemeClr val="tx1"/>
              </a:solidFill>
              <a:effectLst/>
              <a:latin typeface="+mn-lt"/>
              <a:cs typeface="Calibri"/>
            </a:endParaRP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Talking Points:</a:t>
            </a:r>
          </a:p>
          <a:p>
            <a:r>
              <a:rPr lang="en-US" dirty="0"/>
              <a:t>Destination accessibility is</a:t>
            </a:r>
            <a:r>
              <a:rPr lang="en-US" baseline="0" dirty="0"/>
              <a:t> often used as a measure to reduce vehicle miles traveled (VMT), but poor accessibility results in high VMT as a consequence of sprawl.</a:t>
            </a:r>
            <a:endParaRPr lang="en-US" baseline="0" dirty="0">
              <a:cs typeface="Calibri"/>
            </a:endParaRPr>
          </a:p>
          <a:p>
            <a:endParaRPr lang="en-US" baseline="0" dirty="0"/>
          </a:p>
          <a:p>
            <a:pPr marR="0" algn="l" defTabSz="914400" rtl="0" eaLnBrk="1" fontAlgn="auto" latinLnBrk="0" hangingPunct="1">
              <a:lnSpc>
                <a:spcPct val="100000"/>
              </a:lnSpc>
              <a:spcBef>
                <a:spcPts val="0"/>
              </a:spcBef>
              <a:spcAft>
                <a:spcPts val="0"/>
              </a:spcAft>
              <a:buClrTx/>
              <a:buSzTx/>
              <a:tabLst/>
              <a:defRPr/>
            </a:pPr>
            <a:r>
              <a:rPr lang="en-US" sz="1200" b="0" i="0" kern="1200" dirty="0">
                <a:solidFill>
                  <a:schemeClr val="tx1"/>
                </a:solidFill>
                <a:effectLst/>
                <a:latin typeface="+mn-lt"/>
                <a:ea typeface="+mn-ea"/>
                <a:cs typeface="+mn-cs"/>
              </a:rPr>
              <a:t>To provide a highly accessible setting, where an individual will have access to a wide array of goods and services, employment as well as social opportunities </a:t>
            </a:r>
            <a:r>
              <a:rPr lang="en-US" sz="1200" b="0" i="0" kern="1200" baseline="0" dirty="0">
                <a:solidFill>
                  <a:schemeClr val="tx1"/>
                </a:solidFill>
                <a:effectLst/>
                <a:latin typeface="+mn-lt"/>
                <a:ea typeface="+mn-ea"/>
                <a:cs typeface="+mn-cs"/>
              </a:rPr>
              <a:t>(the more density the more opportunities) and a transportation system that connects them to those opportunities with a variety of mode choices and service options (bike share, car share, zip car, etc.)</a:t>
            </a:r>
            <a:endParaRPr lang="en-US" sz="1200" kern="1200" baseline="0" dirty="0">
              <a:solidFill>
                <a:schemeClr val="tx1"/>
              </a:solidFill>
              <a:effectLst/>
              <a:latin typeface="+mn-lt"/>
              <a:cs typeface="Calibri"/>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effectLst/>
              <a:latin typeface="+mn-lt"/>
              <a:ea typeface="+mn-ea"/>
              <a:cs typeface="+mn-cs"/>
            </a:endParaRPr>
          </a:p>
          <a:p>
            <a:pPr>
              <a:defRPr/>
            </a:pPr>
            <a:r>
              <a:rPr lang="en-US" dirty="0">
                <a:cs typeface="Calibri"/>
              </a:rPr>
              <a:t>Suggestion:</a:t>
            </a:r>
          </a:p>
          <a:p>
            <a:pPr>
              <a:defRPr/>
            </a:pPr>
            <a:r>
              <a:rPr lang="en-US" dirty="0">
                <a:cs typeface="Calibri"/>
              </a:rPr>
              <a:t>Before you move to the next slide, complete the knowledge probe activity Module 6 Probe Question #1 (see the module outline for more information): </a:t>
            </a:r>
          </a:p>
          <a:p>
            <a:pPr>
              <a:defRPr/>
            </a:pPr>
            <a:r>
              <a:rPr lang="en-US" dirty="0">
                <a:cs typeface="Calibri"/>
              </a:rPr>
              <a:t>In what ways does accessibility specifically affect underserved communities? Consider both the short-term and long-term impacts on individuals and on the community </a:t>
            </a:r>
            <a:r>
              <a:rPr lang="en-US" sz="1200" kern="1200" dirty="0">
                <a:solidFill>
                  <a:schemeClr val="tx1"/>
                </a:solidFill>
                <a:effectLst/>
                <a:latin typeface="+mn-lt"/>
                <a:ea typeface="+mn-ea"/>
                <a:cs typeface="+mn-cs"/>
              </a:rPr>
              <a:t>(including socio-economic mobility)</a:t>
            </a:r>
            <a:r>
              <a:rPr lang="en-US" dirty="0">
                <a:cs typeface="Calibri"/>
              </a:rPr>
              <a:t>. Explain the thought process behind your answers. </a:t>
            </a:r>
          </a:p>
          <a:p>
            <a:pPr>
              <a:defRPr/>
            </a:pPr>
            <a:endParaRPr lang="en-US" dirty="0">
              <a:cs typeface="Calibri"/>
            </a:endParaRPr>
          </a:p>
          <a:p>
            <a:pPr>
              <a:defRPr/>
            </a:pPr>
            <a:r>
              <a:rPr lang="en-US" dirty="0">
                <a:cs typeface="Calibri"/>
              </a:rPr>
              <a:t>Throughout the lecture, encourage them to think about strategies that can increase equitable access to opportunity. At the end of the lecture, ask students to discuss the strategies they identified, including any potential consequences of these strategies and necessary mitigating measures.</a:t>
            </a:r>
            <a:endParaRPr lang="en-US" sz="1200" b="0" i="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a:p>
            <a:r>
              <a:rPr lang="en-US" sz="1200" kern="1200" dirty="0">
                <a:solidFill>
                  <a:schemeClr val="tx1"/>
                </a:solidFill>
                <a:effectLst/>
                <a:latin typeface="+mn-lt"/>
                <a:ea typeface="+mn-ea"/>
                <a:cs typeface="+mn-cs"/>
              </a:rPr>
              <a:t>References:</a:t>
            </a:r>
          </a:p>
          <a:p>
            <a:r>
              <a:rPr lang="en-US" sz="1200" kern="1200" dirty="0">
                <a:solidFill>
                  <a:schemeClr val="tx1"/>
                </a:solidFill>
                <a:effectLst/>
                <a:latin typeface="+mn-lt"/>
                <a:ea typeface="+mn-ea"/>
                <a:cs typeface="+mn-cs"/>
              </a:rPr>
              <a:t>Litman, T. (2021). Evaluating Transportation Equity. https://vtpi.org/equity.pdf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kern="1200" baseline="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baseline="0" dirty="0">
                <a:solidFill>
                  <a:schemeClr val="tx1"/>
                </a:solidFill>
                <a:latin typeface="+mn-lt"/>
                <a:ea typeface="+mn-ea"/>
                <a:cs typeface="+mn-cs"/>
              </a:rPr>
              <a:t>Williams, K., and </a:t>
            </a:r>
            <a:r>
              <a:rPr lang="en-US" sz="1200" b="0" i="0" u="none" strike="noStrike" kern="1200" baseline="0" dirty="0" err="1">
                <a:solidFill>
                  <a:schemeClr val="tx1"/>
                </a:solidFill>
                <a:latin typeface="+mn-lt"/>
                <a:ea typeface="+mn-ea"/>
                <a:cs typeface="+mn-cs"/>
              </a:rPr>
              <a:t>Seggerman</a:t>
            </a:r>
            <a:r>
              <a:rPr lang="en-US" sz="1200" b="0" i="0" u="none" strike="noStrike" kern="1200" baseline="0" dirty="0">
                <a:solidFill>
                  <a:schemeClr val="tx1"/>
                </a:solidFill>
                <a:latin typeface="+mn-lt"/>
                <a:ea typeface="+mn-ea"/>
                <a:cs typeface="+mn-cs"/>
              </a:rPr>
              <a:t>, K. (2014). Multimodal Transportation Best Practices and Model Element. https://www.nctr.usf.edu/wp-content/uploads/2015/08/77954.pdf</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baseline="0" dirty="0">
                <a:solidFill>
                  <a:schemeClr val="tx1"/>
                </a:solidFill>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9A19AAD5-0772-4E6B-8566-EB7B9A2D4B90}" type="slidenum">
              <a:rPr lang="en-US" smtClean="0"/>
              <a:t>6</a:t>
            </a:fld>
            <a:endParaRPr lang="en-US"/>
          </a:p>
        </p:txBody>
      </p:sp>
    </p:spTree>
    <p:extLst>
      <p:ext uri="{BB962C8B-B14F-4D97-AF65-F5344CB8AC3E}">
        <p14:creationId xmlns:p14="http://schemas.microsoft.com/office/powerpoint/2010/main" val="23094460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Key Message:  The figure shows how access-based approaches through multimodal transportation can provide better access to opportunities and better mobility options and reduce mobility costs for underserved populations. </a:t>
            </a:r>
          </a:p>
          <a:p>
            <a:endParaRPr lang="en-US" dirty="0"/>
          </a:p>
          <a:p>
            <a:r>
              <a:rPr lang="en-US" dirty="0"/>
              <a:t>Talking Points:</a:t>
            </a:r>
            <a:endParaRPr lang="en-US" dirty="0">
              <a:cs typeface="Calibri"/>
            </a:endParaRPr>
          </a:p>
          <a:p>
            <a:r>
              <a:rPr lang="en-US" dirty="0"/>
              <a:t>There</a:t>
            </a:r>
            <a:r>
              <a:rPr lang="en-US" baseline="0" dirty="0"/>
              <a:t> are a few ways that we can measure access to opportunity. Two common measurements include:</a:t>
            </a:r>
          </a:p>
          <a:p>
            <a:pPr marL="171450" indent="-171450">
              <a:buFont typeface="Arial" panose="020B0604020202020204" pitchFamily="34" charset="0"/>
              <a:buChar char="•"/>
            </a:pPr>
            <a:r>
              <a:rPr lang="en-US" dirty="0"/>
              <a:t>The number of potential opportunities (destinations) that can be reached within a certain amount of time. </a:t>
            </a:r>
          </a:p>
          <a:p>
            <a:pPr marL="171450" indent="-171450">
              <a:buFont typeface="Arial" panose="020B0604020202020204" pitchFamily="34" charset="0"/>
              <a:buChar char="•"/>
            </a:pPr>
            <a:r>
              <a:rPr lang="en-US" dirty="0"/>
              <a:t>The cost to move between origin and destination, and opportunities available at the destination.</a:t>
            </a:r>
          </a:p>
          <a:p>
            <a:endParaRPr lang="en-US" dirty="0"/>
          </a:p>
          <a:p>
            <a:r>
              <a:rPr lang="en-US" sz="1200" kern="1200" dirty="0">
                <a:solidFill>
                  <a:schemeClr val="tx1"/>
                </a:solidFill>
                <a:effectLst/>
                <a:latin typeface="+mn-lt"/>
                <a:ea typeface="+mn-ea"/>
                <a:cs typeface="+mn-cs"/>
              </a:rPr>
              <a:t>References: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Venter, C., Mahendra, A., &amp; </a:t>
            </a:r>
            <a:r>
              <a:rPr lang="en-US" sz="1200" kern="1200" dirty="0" err="1">
                <a:solidFill>
                  <a:schemeClr val="tx1"/>
                </a:solidFill>
                <a:effectLst/>
                <a:latin typeface="+mn-lt"/>
                <a:ea typeface="+mn-ea"/>
                <a:cs typeface="+mn-cs"/>
              </a:rPr>
              <a:t>Hidaslo</a:t>
            </a:r>
            <a:r>
              <a:rPr lang="en-US" sz="1200" kern="1200" dirty="0">
                <a:solidFill>
                  <a:schemeClr val="tx1"/>
                </a:solidFill>
                <a:effectLst/>
                <a:latin typeface="+mn-lt"/>
                <a:ea typeface="+mn-ea"/>
                <a:cs typeface="+mn-cs"/>
              </a:rPr>
              <a:t>, D. (2019). </a:t>
            </a:r>
            <a:r>
              <a:rPr lang="en-US" sz="1200" i="1" kern="1200" dirty="0">
                <a:solidFill>
                  <a:schemeClr val="tx1"/>
                </a:solidFill>
                <a:effectLst/>
                <a:latin typeface="+mn-lt"/>
                <a:ea typeface="+mn-ea"/>
                <a:cs typeface="+mn-cs"/>
              </a:rPr>
              <a:t>From Mobility to Access for All: Expanding Urban Transportation Choices in the Global South</a:t>
            </a:r>
            <a:r>
              <a:rPr lang="en-US" sz="1200" kern="1200" dirty="0">
                <a:solidFill>
                  <a:schemeClr val="tx1"/>
                </a:solidFill>
                <a:effectLst/>
                <a:latin typeface="+mn-lt"/>
                <a:ea typeface="+mn-ea"/>
                <a:cs typeface="+mn-cs"/>
              </a:rPr>
              <a:t> [Working Paper]. https://files.wri.org/s3fs-public/from-mobility-to-access-for-all.pdf</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F8A369A0-DCBA-4D38-AB62-88309E3BFB37}" type="slidenum">
              <a:rPr lang="en-US" smtClean="0"/>
              <a:t>7</a:t>
            </a:fld>
            <a:endParaRPr lang="en-US"/>
          </a:p>
        </p:txBody>
      </p:sp>
    </p:spTree>
    <p:extLst>
      <p:ext uri="{BB962C8B-B14F-4D97-AF65-F5344CB8AC3E}">
        <p14:creationId xmlns:p14="http://schemas.microsoft.com/office/powerpoint/2010/main" val="21102987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8A369A0-DCBA-4D38-AB62-88309E3BFB37}" type="slidenum">
              <a:rPr lang="en-US" smtClean="0"/>
              <a:t>8</a:t>
            </a:fld>
            <a:endParaRPr lang="en-US"/>
          </a:p>
        </p:txBody>
      </p:sp>
    </p:spTree>
    <p:extLst>
      <p:ext uri="{BB962C8B-B14F-4D97-AF65-F5344CB8AC3E}">
        <p14:creationId xmlns:p14="http://schemas.microsoft.com/office/powerpoint/2010/main" val="323406643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dirty="0"/>
              <a:t>Key Message: Housing and transportation are the two largest household expenditures. Lower-income families spend a larger share of income on transportation than middle- and high-income families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r>
              <a:rPr lang="en-US" dirty="0"/>
              <a:t>Talking Points:</a:t>
            </a:r>
            <a:endParaRPr lang="en-US" dirty="0">
              <a:cs typeface="Calibri"/>
            </a:endParaRPr>
          </a:p>
          <a:p>
            <a:r>
              <a:rPr lang="en-US" dirty="0"/>
              <a:t>Transportation costs are estimated based on land use mix, commute patterns, and socioeconomic information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Affordability is most effectively measured by combining transportation and</a:t>
            </a:r>
            <a:r>
              <a:rPr lang="en-US" baseline="0" dirty="0"/>
              <a:t> housing costs</a:t>
            </a:r>
            <a:endParaRPr lang="en-US" dirty="0"/>
          </a:p>
          <a:p>
            <a:endParaRPr lang="en-US" dirty="0"/>
          </a:p>
          <a:p>
            <a:r>
              <a:rPr lang="en-US" sz="1200" kern="1200" dirty="0">
                <a:solidFill>
                  <a:schemeClr val="tx1"/>
                </a:solidFill>
                <a:effectLst/>
                <a:latin typeface="+mn-lt"/>
                <a:ea typeface="+mn-ea"/>
                <a:cs typeface="+mn-cs"/>
              </a:rPr>
              <a:t>References:</a:t>
            </a:r>
          </a:p>
          <a:p>
            <a:r>
              <a:rPr lang="en-US" dirty="0"/>
              <a:t>VTPI. (2016)</a:t>
            </a:r>
            <a:r>
              <a:rPr lang="en-US" baseline="0" dirty="0"/>
              <a:t> Transportation affordability. </a:t>
            </a:r>
            <a:r>
              <a:rPr lang="en-US" dirty="0"/>
              <a:t>https://www.vtpi.org/tdm/tdm106.htm</a:t>
            </a:r>
          </a:p>
          <a:p>
            <a:endParaRPr lang="en-US" dirty="0"/>
          </a:p>
          <a:p>
            <a:r>
              <a:rPr lang="en-US" dirty="0" err="1"/>
              <a:t>Litman</a:t>
            </a:r>
            <a:r>
              <a:rPr lang="en-US" dirty="0"/>
              <a:t>, T. (2021). Transportation affordability:</a:t>
            </a:r>
            <a:r>
              <a:rPr lang="en-US" baseline="0" dirty="0"/>
              <a:t> Evaluation and improvement strategies. </a:t>
            </a:r>
            <a:r>
              <a:rPr lang="en-US" dirty="0"/>
              <a:t>https://www.vtpi.org/affordability.pdf</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latin typeface="+mn-lt"/>
              <a:ea typeface="+mn-ea"/>
              <a:cs typeface="+mn-cs"/>
              <a:hlinkClick r:id="rId3"/>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hlinkClick r:id="rId3"/>
              </a:rPr>
              <a:t>US DOT. (2015) Housing and transportation affordability. https://www.transportation.gov/mission/health/housing-and-transportation-affordability</a:t>
            </a:r>
            <a:endParaRPr lang="en-US" sz="1200" kern="120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latin typeface="+mn-lt"/>
              <a:ea typeface="+mn-ea"/>
              <a:cs typeface="+mn-cs"/>
              <a:hlinkClick r:id="rId4"/>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hlinkClick r:id="rId4"/>
              </a:rPr>
              <a:t>Pew Charitable Trusts. (2016). Household expenditures and income. https://www.pewtrusts.org/~/media/assets/2016/03/household_expenditures_and_income.pdf</a:t>
            </a:r>
            <a:endParaRPr lang="en-US" sz="1200" kern="1200" dirty="0">
              <a:solidFill>
                <a:schemeClr val="tx1"/>
              </a:solidFill>
              <a:latin typeface="+mn-lt"/>
              <a:ea typeface="+mn-ea"/>
              <a:cs typeface="+mn-cs"/>
            </a:endParaRPr>
          </a:p>
          <a:p>
            <a:pPr marL="0" algn="l" defTabSz="914400" rtl="0" eaLnBrk="1" latinLnBrk="0" hangingPunct="1"/>
            <a:endParaRPr lang="en-US" sz="1200" kern="1200" dirty="0">
              <a:solidFill>
                <a:schemeClr val="tx1"/>
              </a:solidFill>
              <a:latin typeface="+mn-lt"/>
              <a:ea typeface="+mn-ea"/>
              <a:cs typeface="+mn-cs"/>
              <a:hlinkClick r:id="rId5"/>
            </a:endParaRPr>
          </a:p>
          <a:p>
            <a:pPr marL="0" algn="l" defTabSz="914400" rtl="0" eaLnBrk="1" latinLnBrk="0" hangingPunct="1"/>
            <a:r>
              <a:rPr lang="en-US" sz="1200" kern="1200" dirty="0" err="1">
                <a:solidFill>
                  <a:schemeClr val="tx1"/>
                </a:solidFill>
                <a:latin typeface="+mn-lt"/>
                <a:ea typeface="+mn-ea"/>
                <a:cs typeface="+mn-cs"/>
                <a:hlinkClick r:id="rId5"/>
              </a:rPr>
              <a:t>Litman</a:t>
            </a:r>
            <a:r>
              <a:rPr lang="en-US" sz="1200" kern="1200" dirty="0">
                <a:solidFill>
                  <a:schemeClr val="tx1"/>
                </a:solidFill>
                <a:latin typeface="+mn-lt"/>
                <a:ea typeface="+mn-ea"/>
                <a:cs typeface="+mn-cs"/>
                <a:hlinkClick r:id="rId5"/>
              </a:rPr>
              <a:t>, T. (2013). Affordability as a transportation planning objective. https://www.planetizen.com/node/60908</a:t>
            </a:r>
          </a:p>
          <a:p>
            <a:pPr marL="0" algn="l" defTabSz="914400" rtl="0" eaLnBrk="1" latinLnBrk="0" hangingPunct="1"/>
            <a:endParaRPr lang="en-US" sz="1200" kern="1200" dirty="0">
              <a:solidFill>
                <a:schemeClr val="tx1"/>
              </a:solidFill>
              <a:latin typeface="+mn-lt"/>
              <a:ea typeface="+mn-ea"/>
              <a:cs typeface="+mn-cs"/>
              <a:hlinkClick r:id="rId6"/>
            </a:endParaRPr>
          </a:p>
          <a:p>
            <a:pPr marL="0" algn="l" defTabSz="914400" rtl="0" eaLnBrk="1" latinLnBrk="0" hangingPunct="1"/>
            <a:r>
              <a:rPr lang="en-US" sz="1200" kern="1200" dirty="0">
                <a:solidFill>
                  <a:schemeClr val="tx1"/>
                </a:solidFill>
                <a:latin typeface="+mn-lt"/>
                <a:ea typeface="+mn-ea"/>
                <a:cs typeface="+mn-cs"/>
                <a:hlinkClick r:id="rId6"/>
              </a:rPr>
              <a:t>Jaffe, E. (2013). 3 charts that explain why you spend so much on transportation. https://www.bloomberg.com/news/articles/2013-03-04/3-charts-that-explain-why-you-spend-so-much-on-transportation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cs typeface="Calibri" panose="020F0502020204030204"/>
            </a:endParaRPr>
          </a:p>
          <a:p>
            <a:endParaRPr lang="en-US" dirty="0"/>
          </a:p>
        </p:txBody>
      </p:sp>
      <p:sp>
        <p:nvSpPr>
          <p:cNvPr id="4" name="Slide Number Placeholder 3"/>
          <p:cNvSpPr>
            <a:spLocks noGrp="1"/>
          </p:cNvSpPr>
          <p:nvPr>
            <p:ph type="sldNum" sz="quarter" idx="5"/>
          </p:nvPr>
        </p:nvSpPr>
        <p:spPr/>
        <p:txBody>
          <a:bodyPr/>
          <a:lstStyle/>
          <a:p>
            <a:fld id="{F8A369A0-DCBA-4D38-AB62-88309E3BFB37}" type="slidenum">
              <a:rPr lang="en-US" smtClean="0"/>
              <a:t>9</a:t>
            </a:fld>
            <a:endParaRPr lang="en-US"/>
          </a:p>
        </p:txBody>
      </p:sp>
    </p:spTree>
    <p:extLst>
      <p:ext uri="{BB962C8B-B14F-4D97-AF65-F5344CB8AC3E}">
        <p14:creationId xmlns:p14="http://schemas.microsoft.com/office/powerpoint/2010/main" val="25243689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2.xml"/></Relationships>
</file>

<file path=ppt/slideLayouts/_rels/slideLayout13.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3.xml"/></Relationships>
</file>

<file path=ppt/slideLayouts/_rels/slideLayout14.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4.xml"/></Relationships>
</file>

<file path=ppt/slideLayouts/_rels/slideLayout15.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5.xml"/></Relationships>
</file>

<file path=ppt/slideLayouts/_rels/slideLayout16.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6.xml"/></Relationships>
</file>

<file path=ppt/slideLayouts/_rels/slideLayout17.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7.xml"/></Relationships>
</file>

<file path=ppt/slideLayouts/_rels/slideLayout18.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8.xml"/></Relationships>
</file>

<file path=ppt/slideLayouts/_rels/slideLayout19.xml.rels><?xml version="1.0" encoding="UTF-8" standalone="yes"?>
<Relationships xmlns="http://schemas.openxmlformats.org/package/2006/relationships"><Relationship Id="rId3" Type="http://schemas.openxmlformats.org/officeDocument/2006/relationships/image" Target="NULL"/><Relationship Id="rId2" Type="http://schemas.openxmlformats.org/officeDocument/2006/relationships/slideMaster" Target="../slideMasters/slideMaster2.xml"/><Relationship Id="rId1" Type="http://schemas.openxmlformats.org/officeDocument/2006/relationships/tags" Target="../tags/tag9.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10.xml"/></Relationships>
</file>

<file path=ppt/slideLayouts/_rels/slideLayout21.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1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F94500C-C74C-4473-9E90-1AAB317E76FF}" type="datetime1">
              <a:rPr lang="en-US" smtClean="0"/>
              <a:t>5/25/2022</a:t>
            </a:fld>
            <a:endParaRPr lang="en-US"/>
          </a:p>
        </p:txBody>
      </p:sp>
      <p:sp>
        <p:nvSpPr>
          <p:cNvPr id="5" name="Footer Placeholder 4"/>
          <p:cNvSpPr>
            <a:spLocks noGrp="1"/>
          </p:cNvSpPr>
          <p:nvPr>
            <p:ph type="ftr" sz="quarter" idx="11"/>
          </p:nvPr>
        </p:nvSpPr>
        <p:spPr/>
        <p:txBody>
          <a:bodyPr/>
          <a:lstStyle/>
          <a:p>
            <a:r>
              <a:rPr lang="en-US"/>
              <a:t>The Transportation Equity Curriculum: Access to Opportunity</a:t>
            </a:r>
            <a:endParaRPr lang="en-US" dirty="0"/>
          </a:p>
        </p:txBody>
      </p:sp>
      <p:sp>
        <p:nvSpPr>
          <p:cNvPr id="6" name="Slide Number Placeholder 5"/>
          <p:cNvSpPr>
            <a:spLocks noGrp="1"/>
          </p:cNvSpPr>
          <p:nvPr>
            <p:ph type="sldNum" sz="quarter" idx="12"/>
          </p:nvPr>
        </p:nvSpPr>
        <p:spPr/>
        <p:txBody>
          <a:bodyPr/>
          <a:lstStyle/>
          <a:p>
            <a:fld id="{82692506-6D33-4386-AFDA-6DB3896FF238}" type="slidenum">
              <a:rPr lang="en-US" smtClean="0"/>
              <a:t>‹#›</a:t>
            </a:fld>
            <a:endParaRPr lang="en-US"/>
          </a:p>
        </p:txBody>
      </p:sp>
      <p:grpSp>
        <p:nvGrpSpPr>
          <p:cNvPr id="8" name="Group 7"/>
          <p:cNvGrpSpPr>
            <a:grpSpLocks noChangeAspect="1"/>
          </p:cNvGrpSpPr>
          <p:nvPr/>
        </p:nvGrpSpPr>
        <p:grpSpPr>
          <a:xfrm>
            <a:off x="10455417" y="4680426"/>
            <a:ext cx="1293319" cy="1280160"/>
            <a:chOff x="0" y="8629"/>
            <a:chExt cx="873760" cy="865456"/>
          </a:xfrm>
        </p:grpSpPr>
        <p:grpSp>
          <p:nvGrpSpPr>
            <p:cNvPr id="9" name="Group 8"/>
            <p:cNvGrpSpPr/>
            <p:nvPr/>
          </p:nvGrpSpPr>
          <p:grpSpPr>
            <a:xfrm>
              <a:off x="0" y="438150"/>
              <a:ext cx="873005" cy="435935"/>
              <a:chOff x="0" y="0"/>
              <a:chExt cx="1465167" cy="731520"/>
            </a:xfrm>
          </p:grpSpPr>
          <p:sp>
            <p:nvSpPr>
              <p:cNvPr id="11" name="Rectangle 10"/>
              <p:cNvSpPr/>
              <p:nvPr/>
            </p:nvSpPr>
            <p:spPr>
              <a:xfrm>
                <a:off x="0" y="0"/>
                <a:ext cx="731520" cy="731520"/>
              </a:xfrm>
              <a:prstGeom prst="rect">
                <a:avLst/>
              </a:prstGeom>
              <a:solidFill>
                <a:srgbClr val="F8DE93"/>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12" name="Rectangle 11"/>
              <p:cNvSpPr/>
              <p:nvPr/>
            </p:nvSpPr>
            <p:spPr>
              <a:xfrm>
                <a:off x="733647" y="0"/>
                <a:ext cx="731520" cy="731520"/>
              </a:xfrm>
              <a:prstGeom prst="rect">
                <a:avLst/>
              </a:prstGeom>
              <a:solidFill>
                <a:schemeClr val="bg1">
                  <a:lumMod val="65000"/>
                </a:schemeClr>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grpSp>
        <p:sp>
          <p:nvSpPr>
            <p:cNvPr id="10" name="Rectangle 9"/>
            <p:cNvSpPr/>
            <p:nvPr/>
          </p:nvSpPr>
          <p:spPr>
            <a:xfrm>
              <a:off x="438150" y="8629"/>
              <a:ext cx="435610" cy="435610"/>
            </a:xfrm>
            <a:prstGeom prst="rect">
              <a:avLst/>
            </a:prstGeom>
            <a:solidFill>
              <a:srgbClr val="005E88"/>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grpSp>
      <p:sp>
        <p:nvSpPr>
          <p:cNvPr id="13" name="Rectangle 12"/>
          <p:cNvSpPr/>
          <p:nvPr/>
        </p:nvSpPr>
        <p:spPr>
          <a:xfrm flipV="1">
            <a:off x="7983870" y="5200331"/>
            <a:ext cx="2338705" cy="182880"/>
          </a:xfrm>
          <a:prstGeom prst="rect">
            <a:avLst/>
          </a:prstGeom>
          <a:solidFill>
            <a:srgbClr val="F8DE93"/>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14" name="Rectangle 13"/>
          <p:cNvSpPr/>
          <p:nvPr/>
        </p:nvSpPr>
        <p:spPr>
          <a:xfrm flipV="1">
            <a:off x="1699895" y="1047680"/>
            <a:ext cx="2338705" cy="182880"/>
          </a:xfrm>
          <a:prstGeom prst="rect">
            <a:avLst/>
          </a:prstGeom>
          <a:solidFill>
            <a:schemeClr val="accent5">
              <a:lumMod val="50000"/>
            </a:schemeClr>
          </a:solidFill>
          <a:ln w="12700" cap="flat" cmpd="sng" algn="ctr">
            <a:solidFill>
              <a:schemeClr val="accent5">
                <a:lumMod val="50000"/>
              </a:scheme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grpSp>
        <p:nvGrpSpPr>
          <p:cNvPr id="15" name="Group 14"/>
          <p:cNvGrpSpPr/>
          <p:nvPr/>
        </p:nvGrpSpPr>
        <p:grpSpPr>
          <a:xfrm rot="10800000">
            <a:off x="200872" y="233185"/>
            <a:ext cx="1088390" cy="1085851"/>
            <a:chOff x="0" y="2519"/>
            <a:chExt cx="873760" cy="871566"/>
          </a:xfrm>
        </p:grpSpPr>
        <p:grpSp>
          <p:nvGrpSpPr>
            <p:cNvPr id="16" name="Group 15"/>
            <p:cNvGrpSpPr/>
            <p:nvPr/>
          </p:nvGrpSpPr>
          <p:grpSpPr>
            <a:xfrm>
              <a:off x="0" y="438129"/>
              <a:ext cx="873004" cy="435956"/>
              <a:chOff x="0" y="-36"/>
              <a:chExt cx="1465167" cy="731556"/>
            </a:xfrm>
          </p:grpSpPr>
          <p:sp>
            <p:nvSpPr>
              <p:cNvPr id="18" name="Rectangle 17"/>
              <p:cNvSpPr/>
              <p:nvPr/>
            </p:nvSpPr>
            <p:spPr>
              <a:xfrm>
                <a:off x="0" y="-36"/>
                <a:ext cx="731521" cy="731520"/>
              </a:xfrm>
              <a:prstGeom prst="rect">
                <a:avLst/>
              </a:prstGeom>
              <a:solidFill>
                <a:srgbClr val="0088B8"/>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19" name="Rectangle 18"/>
              <p:cNvSpPr/>
              <p:nvPr/>
            </p:nvSpPr>
            <p:spPr>
              <a:xfrm>
                <a:off x="733647" y="0"/>
                <a:ext cx="731520" cy="731520"/>
              </a:xfrm>
              <a:prstGeom prst="rect">
                <a:avLst/>
              </a:prstGeom>
              <a:solidFill>
                <a:srgbClr val="005E88"/>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grpSp>
        <p:sp>
          <p:nvSpPr>
            <p:cNvPr id="17" name="Rectangle 16"/>
            <p:cNvSpPr/>
            <p:nvPr/>
          </p:nvSpPr>
          <p:spPr>
            <a:xfrm>
              <a:off x="438150" y="2519"/>
              <a:ext cx="435610" cy="435610"/>
            </a:xfrm>
            <a:prstGeom prst="rect">
              <a:avLst/>
            </a:prstGeom>
            <a:solidFill>
              <a:srgbClr val="F8DE93"/>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grpSp>
      <p:sp>
        <p:nvSpPr>
          <p:cNvPr id="23" name="Rectangle 22"/>
          <p:cNvSpPr/>
          <p:nvPr/>
        </p:nvSpPr>
        <p:spPr>
          <a:xfrm>
            <a:off x="7332655" y="5152706"/>
            <a:ext cx="2338705" cy="47625"/>
          </a:xfrm>
          <a:prstGeom prst="rect">
            <a:avLst/>
          </a:prstGeom>
          <a:solidFill>
            <a:srgbClr val="003A5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24" name="Rectangle 23"/>
          <p:cNvSpPr/>
          <p:nvPr/>
        </p:nvSpPr>
        <p:spPr>
          <a:xfrm>
            <a:off x="2539047" y="1245640"/>
            <a:ext cx="2338705" cy="47625"/>
          </a:xfrm>
          <a:prstGeom prst="rect">
            <a:avLst/>
          </a:prstGeom>
          <a:solidFill>
            <a:srgbClr val="F8DE9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Tree>
    <p:extLst>
      <p:ext uri="{BB962C8B-B14F-4D97-AF65-F5344CB8AC3E}">
        <p14:creationId xmlns:p14="http://schemas.microsoft.com/office/powerpoint/2010/main" val="26152291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FB28328-8139-4D30-B883-1C7435595FA0}" type="datetime1">
              <a:rPr lang="en-US" smtClean="0"/>
              <a:t>5/25/2022</a:t>
            </a:fld>
            <a:endParaRPr lang="en-US"/>
          </a:p>
        </p:txBody>
      </p:sp>
      <p:sp>
        <p:nvSpPr>
          <p:cNvPr id="5" name="Footer Placeholder 4"/>
          <p:cNvSpPr>
            <a:spLocks noGrp="1"/>
          </p:cNvSpPr>
          <p:nvPr>
            <p:ph type="ftr" sz="quarter" idx="11"/>
          </p:nvPr>
        </p:nvSpPr>
        <p:spPr/>
        <p:txBody>
          <a:bodyPr/>
          <a:lstStyle/>
          <a:p>
            <a:r>
              <a:rPr lang="en-US"/>
              <a:t>The Transportation Equity Curriculum: Access to Opportunity</a:t>
            </a:r>
            <a:endParaRPr lang="en-US" dirty="0"/>
          </a:p>
        </p:txBody>
      </p:sp>
      <p:sp>
        <p:nvSpPr>
          <p:cNvPr id="6" name="Slide Number Placeholder 5"/>
          <p:cNvSpPr>
            <a:spLocks noGrp="1"/>
          </p:cNvSpPr>
          <p:nvPr>
            <p:ph type="sldNum" sz="quarter" idx="12"/>
          </p:nvPr>
        </p:nvSpPr>
        <p:spPr/>
        <p:txBody>
          <a:bodyPr/>
          <a:lstStyle/>
          <a:p>
            <a:fld id="{82692506-6D33-4386-AFDA-6DB3896FF238}" type="slidenum">
              <a:rPr lang="en-US" smtClean="0"/>
              <a:t>‹#›</a:t>
            </a:fld>
            <a:endParaRPr lang="en-US"/>
          </a:p>
        </p:txBody>
      </p:sp>
    </p:spTree>
    <p:extLst>
      <p:ext uri="{BB962C8B-B14F-4D97-AF65-F5344CB8AC3E}">
        <p14:creationId xmlns:p14="http://schemas.microsoft.com/office/powerpoint/2010/main" val="26413151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6B2F6E2-D35C-44E7-90C0-A48D54291CB5}" type="datetime1">
              <a:rPr lang="en-US" smtClean="0"/>
              <a:t>5/25/2022</a:t>
            </a:fld>
            <a:endParaRPr lang="en-US"/>
          </a:p>
        </p:txBody>
      </p:sp>
      <p:sp>
        <p:nvSpPr>
          <p:cNvPr id="5" name="Footer Placeholder 4"/>
          <p:cNvSpPr>
            <a:spLocks noGrp="1"/>
          </p:cNvSpPr>
          <p:nvPr>
            <p:ph type="ftr" sz="quarter" idx="11"/>
          </p:nvPr>
        </p:nvSpPr>
        <p:spPr/>
        <p:txBody>
          <a:bodyPr/>
          <a:lstStyle/>
          <a:p>
            <a:r>
              <a:rPr lang="en-US"/>
              <a:t>The Transportation Equity Curriculum: Access to Opportunity</a:t>
            </a:r>
            <a:endParaRPr lang="en-US" dirty="0"/>
          </a:p>
        </p:txBody>
      </p:sp>
      <p:sp>
        <p:nvSpPr>
          <p:cNvPr id="6" name="Slide Number Placeholder 5"/>
          <p:cNvSpPr>
            <a:spLocks noGrp="1"/>
          </p:cNvSpPr>
          <p:nvPr>
            <p:ph type="sldNum" sz="quarter" idx="12"/>
          </p:nvPr>
        </p:nvSpPr>
        <p:spPr/>
        <p:txBody>
          <a:bodyPr/>
          <a:lstStyle/>
          <a:p>
            <a:fld id="{82692506-6D33-4386-AFDA-6DB3896FF238}" type="slidenum">
              <a:rPr lang="en-US" smtClean="0"/>
              <a:t>‹#›</a:t>
            </a:fld>
            <a:endParaRPr lang="en-US"/>
          </a:p>
        </p:txBody>
      </p:sp>
    </p:spTree>
    <p:extLst>
      <p:ext uri="{BB962C8B-B14F-4D97-AF65-F5344CB8AC3E}">
        <p14:creationId xmlns:p14="http://schemas.microsoft.com/office/powerpoint/2010/main" val="193284671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735108"/>
            <a:ext cx="9144000" cy="2387600"/>
          </a:xfrm>
        </p:spPr>
        <p:txBody>
          <a:bodyPr anchor="b"/>
          <a:lstStyle>
            <a:lvl1pPr algn="ctr">
              <a:defRPr sz="6000" b="1"/>
            </a:lvl1pPr>
          </a:lstStyle>
          <a:p>
            <a:r>
              <a:rPr lang="en-US" dirty="0"/>
              <a:t>Click to edit Master title style</a:t>
            </a:r>
          </a:p>
        </p:txBody>
      </p:sp>
      <p:sp>
        <p:nvSpPr>
          <p:cNvPr id="3" name="Subtitle 2"/>
          <p:cNvSpPr>
            <a:spLocks noGrp="1"/>
          </p:cNvSpPr>
          <p:nvPr>
            <p:ph type="subTitle" idx="1"/>
          </p:nvPr>
        </p:nvSpPr>
        <p:spPr>
          <a:xfrm>
            <a:off x="1524000" y="4214783"/>
            <a:ext cx="9144000" cy="1655762"/>
          </a:xfrm>
        </p:spPr>
        <p:txBody>
          <a:bodyPr>
            <a:normAutofit/>
          </a:bodyPr>
          <a:lstStyle>
            <a:lvl1pPr marL="0" indent="0" algn="ctr">
              <a:buNone/>
              <a:defRPr sz="3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6" name="Slide Number Placeholder 5"/>
          <p:cNvSpPr>
            <a:spLocks noGrp="1"/>
          </p:cNvSpPr>
          <p:nvPr>
            <p:ph type="sldNum" sz="quarter" idx="12"/>
          </p:nvPr>
        </p:nvSpPr>
        <p:spPr>
          <a:xfrm>
            <a:off x="9027860" y="6062061"/>
            <a:ext cx="2743200" cy="365125"/>
          </a:xfrm>
        </p:spPr>
        <p:txBody>
          <a:bodyPr/>
          <a:lstStyle/>
          <a:p>
            <a:fld id="{561BF587-D48E-4F0D-A39C-5AB282297A33}" type="slidenum">
              <a:rPr lang="en-US" smtClean="0"/>
              <a:t>‹#›</a:t>
            </a:fld>
            <a:endParaRPr lang="en-US"/>
          </a:p>
        </p:txBody>
      </p:sp>
    </p:spTree>
    <p:custDataLst>
      <p:tags r:id="rId1"/>
    </p:custDataLst>
    <p:extLst>
      <p:ext uri="{BB962C8B-B14F-4D97-AF65-F5344CB8AC3E}">
        <p14:creationId xmlns:p14="http://schemas.microsoft.com/office/powerpoint/2010/main" val="4156988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xfrm>
            <a:off x="457200" y="1554480"/>
            <a:ext cx="11292840" cy="4434840"/>
          </a:xfrm>
        </p:spPr>
        <p:txBody>
          <a:bodyPr>
            <a:normAutofit/>
          </a:bodyPr>
          <a:lstStyle>
            <a:lvl1pPr>
              <a:lnSpc>
                <a:spcPct val="100000"/>
              </a:lnSpc>
              <a:buClr>
                <a:srgbClr val="03684A"/>
              </a:buClr>
              <a:defRPr sz="3400"/>
            </a:lvl1pPr>
            <a:lvl2pPr marL="800100" indent="-342900">
              <a:lnSpc>
                <a:spcPct val="100000"/>
              </a:lnSpc>
              <a:buClr>
                <a:srgbClr val="03684A"/>
              </a:buClr>
              <a:buFont typeface="Arial" panose="020B0604020202020204" pitchFamily="34" charset="0"/>
              <a:buChar char="•"/>
              <a:defRPr sz="3200"/>
            </a:lvl2pPr>
            <a:lvl3pPr marL="1257300" indent="-342900">
              <a:lnSpc>
                <a:spcPct val="100000"/>
              </a:lnSpc>
              <a:buClr>
                <a:srgbClr val="03684A"/>
              </a:buClr>
              <a:buFont typeface="Calibri" panose="020F0502020204030204" pitchFamily="34" charset="0"/>
              <a:buChar char="◦"/>
              <a:defRPr sz="3000"/>
            </a:lvl3pPr>
            <a:lvl4pPr marL="1657350" indent="-285750">
              <a:lnSpc>
                <a:spcPct val="100000"/>
              </a:lnSpc>
              <a:buClr>
                <a:srgbClr val="03684A"/>
              </a:buClr>
              <a:buFont typeface="Calibri" panose="020F0502020204030204" pitchFamily="34" charset="0"/>
              <a:buChar char="▫"/>
              <a:defRPr sz="2800"/>
            </a:lvl4pPr>
            <a:lvl5pPr marL="2114550" indent="-285750">
              <a:lnSpc>
                <a:spcPct val="100000"/>
              </a:lnSpc>
              <a:buClr>
                <a:srgbClr val="03684A"/>
              </a:buClr>
              <a:buFont typeface="Calibri" panose="020F0502020204030204" pitchFamily="34" charset="0"/>
              <a:buChar char="̶"/>
              <a:defRPr sz="2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11"/>
          </p:nvPr>
        </p:nvSpPr>
        <p:spPr/>
        <p:txBody>
          <a:bodyPr/>
          <a:lstStyle/>
          <a:p>
            <a:r>
              <a:rPr lang="en-US"/>
              <a:t>The Transportation Equity Curriculum: Access to Opportunity</a:t>
            </a:r>
          </a:p>
        </p:txBody>
      </p:sp>
      <p:sp>
        <p:nvSpPr>
          <p:cNvPr id="6" name="Slide Number Placeholder 5"/>
          <p:cNvSpPr>
            <a:spLocks noGrp="1"/>
          </p:cNvSpPr>
          <p:nvPr>
            <p:ph type="sldNum" sz="quarter" idx="12"/>
          </p:nvPr>
        </p:nvSpPr>
        <p:spPr/>
        <p:txBody>
          <a:bodyPr/>
          <a:lstStyle/>
          <a:p>
            <a:fld id="{561BF587-D48E-4F0D-A39C-5AB282297A33}" type="slidenum">
              <a:rPr lang="en-US" smtClean="0"/>
              <a:t>‹#›</a:t>
            </a:fld>
            <a:endParaRPr lang="en-US" dirty="0"/>
          </a:p>
        </p:txBody>
      </p:sp>
    </p:spTree>
    <p:custDataLst>
      <p:tags r:id="rId1"/>
    </p:custDataLst>
    <p:extLst>
      <p:ext uri="{BB962C8B-B14F-4D97-AF65-F5344CB8AC3E}">
        <p14:creationId xmlns:p14="http://schemas.microsoft.com/office/powerpoint/2010/main" val="311578432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554480"/>
            <a:ext cx="5486400" cy="4434840"/>
          </a:xfrm>
        </p:spPr>
        <p:txBody>
          <a:bodyPr>
            <a:normAutofit/>
          </a:bodyPr>
          <a:lstStyle>
            <a:lvl1pPr>
              <a:lnSpc>
                <a:spcPct val="100000"/>
              </a:lnSpc>
              <a:buClr>
                <a:srgbClr val="03684A"/>
              </a:buClr>
              <a:defRPr sz="3400"/>
            </a:lvl1pPr>
            <a:lvl2pPr marL="800100" indent="-342900">
              <a:lnSpc>
                <a:spcPct val="100000"/>
              </a:lnSpc>
              <a:buClr>
                <a:srgbClr val="03684A"/>
              </a:buClr>
              <a:buFont typeface="Arial" panose="020B0604020202020204" pitchFamily="34" charset="0"/>
              <a:buChar char="•"/>
              <a:defRPr sz="3200"/>
            </a:lvl2pPr>
            <a:lvl3pPr marL="1257300" indent="-342900">
              <a:lnSpc>
                <a:spcPct val="100000"/>
              </a:lnSpc>
              <a:buClr>
                <a:srgbClr val="03684A"/>
              </a:buClr>
              <a:buFont typeface="Calibri" panose="020F0502020204030204" pitchFamily="34" charset="0"/>
              <a:buChar char="◦"/>
              <a:defRPr sz="3000"/>
            </a:lvl3pPr>
            <a:lvl4pPr marL="1657350" indent="-285750">
              <a:lnSpc>
                <a:spcPct val="100000"/>
              </a:lnSpc>
              <a:buClr>
                <a:srgbClr val="03684A"/>
              </a:buClr>
              <a:buFont typeface="Calibri" panose="020F0502020204030204" pitchFamily="34" charset="0"/>
              <a:buChar char="▫"/>
              <a:defRPr sz="2800"/>
            </a:lvl4pPr>
            <a:lvl5pPr marL="2114550" indent="-285750">
              <a:lnSpc>
                <a:spcPct val="100000"/>
              </a:lnSpc>
              <a:buClr>
                <a:srgbClr val="03684A"/>
              </a:buClr>
              <a:buFont typeface="Calibri" panose="020F0502020204030204" pitchFamily="34" charset="0"/>
              <a:buChar char="̶"/>
              <a:defRPr sz="2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hasCustomPrompt="1"/>
          </p:nvPr>
        </p:nvSpPr>
        <p:spPr>
          <a:xfrm>
            <a:off x="6172200" y="1554480"/>
            <a:ext cx="5486400" cy="4434840"/>
          </a:xfrm>
        </p:spPr>
        <p:txBody>
          <a:bodyPr>
            <a:normAutofit/>
          </a:bodyPr>
          <a:lstStyle>
            <a:lvl1pPr marL="457200" indent="-457200">
              <a:lnSpc>
                <a:spcPct val="100000"/>
              </a:lnSpc>
              <a:buClr>
                <a:srgbClr val="03684A"/>
              </a:buClr>
              <a:buFont typeface="Wingdings" panose="05000000000000000000" pitchFamily="2" charset="2"/>
              <a:buChar char="§"/>
              <a:defRPr sz="3400"/>
            </a:lvl1pPr>
            <a:lvl2pPr marL="914400" indent="-457200">
              <a:lnSpc>
                <a:spcPct val="100000"/>
              </a:lnSpc>
              <a:buClr>
                <a:srgbClr val="03684A"/>
              </a:buClr>
              <a:buFont typeface="Arial" panose="020B0604020202020204" pitchFamily="34" charset="0"/>
              <a:buChar char="•"/>
              <a:defRPr sz="3200"/>
            </a:lvl2pPr>
            <a:lvl3pPr marL="1371600" indent="-457200">
              <a:lnSpc>
                <a:spcPct val="100000"/>
              </a:lnSpc>
              <a:buClr>
                <a:srgbClr val="03684A"/>
              </a:buClr>
              <a:buFont typeface="Calibri" panose="020F0502020204030204" pitchFamily="34" charset="0"/>
              <a:buChar char="◦"/>
              <a:defRPr sz="3000"/>
            </a:lvl3pPr>
            <a:lvl4pPr marL="1828800" indent="-457200">
              <a:lnSpc>
                <a:spcPct val="100000"/>
              </a:lnSpc>
              <a:buClr>
                <a:srgbClr val="03684A"/>
              </a:buClr>
              <a:buFont typeface="Calibri" panose="020F0502020204030204" pitchFamily="34" charset="0"/>
              <a:buChar char="▫"/>
              <a:defRPr sz="2800"/>
            </a:lvl4pPr>
            <a:lvl5pPr marL="2286000" indent="-457200">
              <a:lnSpc>
                <a:spcPct val="100000"/>
              </a:lnSpc>
              <a:buClr>
                <a:srgbClr val="03684A"/>
              </a:buClr>
              <a:buFont typeface="Calibri" panose="020F0502020204030204" pitchFamily="34" charset="0"/>
              <a:buChar char="̶"/>
              <a:defRPr sz="2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11"/>
          </p:nvPr>
        </p:nvSpPr>
        <p:spPr/>
        <p:txBody>
          <a:bodyPr/>
          <a:lstStyle/>
          <a:p>
            <a:r>
              <a:rPr lang="en-US"/>
              <a:t>The Transportation Equity Curriculum: Access to Opportunity</a:t>
            </a:r>
          </a:p>
        </p:txBody>
      </p:sp>
      <p:sp>
        <p:nvSpPr>
          <p:cNvPr id="7" name="Slide Number Placeholder 6"/>
          <p:cNvSpPr>
            <a:spLocks noGrp="1"/>
          </p:cNvSpPr>
          <p:nvPr>
            <p:ph type="sldNum" sz="quarter" idx="12"/>
          </p:nvPr>
        </p:nvSpPr>
        <p:spPr/>
        <p:txBody>
          <a:bodyPr/>
          <a:lstStyle/>
          <a:p>
            <a:fld id="{561BF587-D48E-4F0D-A39C-5AB282297A33}" type="slidenum">
              <a:rPr lang="en-US" smtClean="0"/>
              <a:t>‹#›</a:t>
            </a:fld>
            <a:endParaRPr lang="en-US"/>
          </a:p>
        </p:txBody>
      </p:sp>
    </p:spTree>
    <p:custDataLst>
      <p:tags r:id="rId1"/>
    </p:custDataLst>
    <p:extLst>
      <p:ext uri="{BB962C8B-B14F-4D97-AF65-F5344CB8AC3E}">
        <p14:creationId xmlns:p14="http://schemas.microsoft.com/office/powerpoint/2010/main" val="38696894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65176"/>
            <a:ext cx="11292840" cy="704088"/>
          </a:xfrm>
        </p:spPr>
        <p:txBody>
          <a:bodyPr/>
          <a:lstStyle/>
          <a:p>
            <a:r>
              <a:rPr lang="en-US"/>
              <a:t>Click to edit Master title style</a:t>
            </a:r>
          </a:p>
        </p:txBody>
      </p:sp>
      <p:sp>
        <p:nvSpPr>
          <p:cNvPr id="3" name="Text Placeholder 2"/>
          <p:cNvSpPr>
            <a:spLocks noGrp="1"/>
          </p:cNvSpPr>
          <p:nvPr>
            <p:ph type="body" idx="1"/>
          </p:nvPr>
        </p:nvSpPr>
        <p:spPr>
          <a:xfrm>
            <a:off x="457200" y="1449808"/>
            <a:ext cx="5486400" cy="823912"/>
          </a:xfrm>
        </p:spPr>
        <p:txBody>
          <a:bodyPr anchor="b">
            <a:normAutofit/>
          </a:bodyPr>
          <a:lstStyle>
            <a:lvl1pPr marL="0" indent="0">
              <a:buNone/>
              <a:defRPr sz="3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5" name="Text Placeholder 4"/>
          <p:cNvSpPr>
            <a:spLocks noGrp="1"/>
          </p:cNvSpPr>
          <p:nvPr>
            <p:ph type="body" sz="quarter" idx="3"/>
          </p:nvPr>
        </p:nvSpPr>
        <p:spPr>
          <a:xfrm>
            <a:off x="6172200" y="1449808"/>
            <a:ext cx="5486400" cy="823912"/>
          </a:xfrm>
        </p:spPr>
        <p:txBody>
          <a:bodyPr anchor="b">
            <a:normAutofit/>
          </a:bodyPr>
          <a:lstStyle>
            <a:lvl1pPr marL="0" indent="0">
              <a:buNone/>
              <a:defRPr sz="3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8" name="Footer Placeholder 7"/>
          <p:cNvSpPr>
            <a:spLocks noGrp="1"/>
          </p:cNvSpPr>
          <p:nvPr>
            <p:ph type="ftr" sz="quarter" idx="11"/>
          </p:nvPr>
        </p:nvSpPr>
        <p:spPr/>
        <p:txBody>
          <a:bodyPr/>
          <a:lstStyle/>
          <a:p>
            <a:r>
              <a:rPr lang="en-US"/>
              <a:t>The Transportation Equity Curriculum: Access to Opportunity</a:t>
            </a:r>
          </a:p>
        </p:txBody>
      </p:sp>
      <p:sp>
        <p:nvSpPr>
          <p:cNvPr id="9" name="Slide Number Placeholder 8"/>
          <p:cNvSpPr>
            <a:spLocks noGrp="1"/>
          </p:cNvSpPr>
          <p:nvPr>
            <p:ph type="sldNum" sz="quarter" idx="12"/>
          </p:nvPr>
        </p:nvSpPr>
        <p:spPr/>
        <p:txBody>
          <a:bodyPr/>
          <a:lstStyle/>
          <a:p>
            <a:fld id="{561BF587-D48E-4F0D-A39C-5AB282297A33}" type="slidenum">
              <a:rPr lang="en-US" smtClean="0"/>
              <a:t>‹#›</a:t>
            </a:fld>
            <a:endParaRPr lang="en-US"/>
          </a:p>
        </p:txBody>
      </p:sp>
      <p:sp>
        <p:nvSpPr>
          <p:cNvPr id="10" name="Content Placeholder 2"/>
          <p:cNvSpPr>
            <a:spLocks noGrp="1"/>
          </p:cNvSpPr>
          <p:nvPr>
            <p:ph sz="half" idx="13"/>
          </p:nvPr>
        </p:nvSpPr>
        <p:spPr>
          <a:xfrm>
            <a:off x="457200" y="2491740"/>
            <a:ext cx="5486400" cy="3371850"/>
          </a:xfrm>
        </p:spPr>
        <p:txBody>
          <a:bodyPr>
            <a:normAutofit/>
          </a:bodyPr>
          <a:lstStyle>
            <a:lvl1pPr>
              <a:lnSpc>
                <a:spcPct val="100000"/>
              </a:lnSpc>
              <a:buClr>
                <a:srgbClr val="03684A"/>
              </a:buClr>
              <a:defRPr sz="3400"/>
            </a:lvl1pPr>
            <a:lvl2pPr marL="800100" indent="-342900">
              <a:lnSpc>
                <a:spcPct val="100000"/>
              </a:lnSpc>
              <a:buClr>
                <a:srgbClr val="03684A"/>
              </a:buClr>
              <a:buFont typeface="Arial" panose="020B0604020202020204" pitchFamily="34" charset="0"/>
              <a:buChar char="•"/>
              <a:defRPr sz="3200"/>
            </a:lvl2pPr>
            <a:lvl3pPr marL="1257300" indent="-342900">
              <a:lnSpc>
                <a:spcPct val="100000"/>
              </a:lnSpc>
              <a:buClr>
                <a:srgbClr val="03684A"/>
              </a:buClr>
              <a:buFont typeface="Calibri" panose="020F0502020204030204" pitchFamily="34" charset="0"/>
              <a:buChar char="◦"/>
              <a:defRPr sz="3000"/>
            </a:lvl3pPr>
            <a:lvl4pPr marL="1657350" indent="-285750">
              <a:lnSpc>
                <a:spcPct val="100000"/>
              </a:lnSpc>
              <a:buClr>
                <a:srgbClr val="03684A"/>
              </a:buClr>
              <a:buFont typeface="Calibri" panose="020F0502020204030204" pitchFamily="34" charset="0"/>
              <a:buChar char="▫"/>
              <a:defRPr sz="2800"/>
            </a:lvl4pPr>
            <a:lvl5pPr marL="2114550" indent="-285750">
              <a:lnSpc>
                <a:spcPct val="100000"/>
              </a:lnSpc>
              <a:buClr>
                <a:srgbClr val="03684A"/>
              </a:buClr>
              <a:buFont typeface="Calibri" panose="020F0502020204030204" pitchFamily="34" charset="0"/>
              <a:buChar char="̶"/>
              <a:defRPr sz="2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3"/>
          <p:cNvSpPr>
            <a:spLocks noGrp="1"/>
          </p:cNvSpPr>
          <p:nvPr>
            <p:ph sz="half" idx="2"/>
          </p:nvPr>
        </p:nvSpPr>
        <p:spPr>
          <a:xfrm>
            <a:off x="6172200" y="2491740"/>
            <a:ext cx="5486400" cy="3371850"/>
          </a:xfrm>
        </p:spPr>
        <p:txBody>
          <a:bodyPr>
            <a:normAutofit/>
          </a:bodyPr>
          <a:lstStyle>
            <a:lvl1pPr marL="457200" indent="-457200">
              <a:lnSpc>
                <a:spcPct val="100000"/>
              </a:lnSpc>
              <a:buClr>
                <a:srgbClr val="03684A"/>
              </a:buClr>
              <a:buFont typeface="Wingdings" panose="05000000000000000000" pitchFamily="2" charset="2"/>
              <a:buChar char="§"/>
              <a:defRPr sz="3400"/>
            </a:lvl1pPr>
            <a:lvl2pPr marL="914400" indent="-457200">
              <a:lnSpc>
                <a:spcPct val="100000"/>
              </a:lnSpc>
              <a:buClr>
                <a:srgbClr val="03684A"/>
              </a:buClr>
              <a:buFont typeface="Arial" panose="020B0604020202020204" pitchFamily="34" charset="0"/>
              <a:buChar char="•"/>
              <a:defRPr sz="3200"/>
            </a:lvl2pPr>
            <a:lvl3pPr marL="1371600" indent="-457200">
              <a:lnSpc>
                <a:spcPct val="100000"/>
              </a:lnSpc>
              <a:buClr>
                <a:srgbClr val="03684A"/>
              </a:buClr>
              <a:buFont typeface="Calibri" panose="020F0502020204030204" pitchFamily="34" charset="0"/>
              <a:buChar char="◦"/>
              <a:defRPr sz="3000"/>
            </a:lvl3pPr>
            <a:lvl4pPr marL="1828800" indent="-457200">
              <a:lnSpc>
                <a:spcPct val="100000"/>
              </a:lnSpc>
              <a:buClr>
                <a:srgbClr val="03684A"/>
              </a:buClr>
              <a:buFont typeface="Calibri" panose="020F0502020204030204" pitchFamily="34" charset="0"/>
              <a:buChar char="▫"/>
              <a:defRPr sz="2800"/>
            </a:lvl4pPr>
            <a:lvl5pPr marL="2286000" indent="-457200">
              <a:lnSpc>
                <a:spcPct val="100000"/>
              </a:lnSpc>
              <a:buClr>
                <a:srgbClr val="03684A"/>
              </a:buClr>
              <a:buFont typeface="Calibri" panose="020F0502020204030204" pitchFamily="34" charset="0"/>
              <a:buChar char="̶"/>
              <a:defRPr sz="2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ustDataLst>
      <p:tags r:id="rId1"/>
    </p:custDataLst>
    <p:extLst>
      <p:ext uri="{BB962C8B-B14F-4D97-AF65-F5344CB8AC3E}">
        <p14:creationId xmlns:p14="http://schemas.microsoft.com/office/powerpoint/2010/main" val="332448773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03785" y="1671145"/>
            <a:ext cx="10515600" cy="2523468"/>
          </a:xfrm>
        </p:spPr>
        <p:txBody>
          <a:bodyPr anchor="b">
            <a:normAutofit/>
          </a:bodyPr>
          <a:lstStyle>
            <a:lvl1pPr>
              <a:defRPr sz="5400" b="1"/>
            </a:lvl1pPr>
          </a:lstStyle>
          <a:p>
            <a:r>
              <a:rPr lang="en-US" dirty="0"/>
              <a:t>Click to edit Master title style</a:t>
            </a:r>
          </a:p>
        </p:txBody>
      </p:sp>
      <p:sp>
        <p:nvSpPr>
          <p:cNvPr id="3" name="Text Placeholder 2"/>
          <p:cNvSpPr>
            <a:spLocks noGrp="1"/>
          </p:cNvSpPr>
          <p:nvPr>
            <p:ph type="body" idx="1"/>
          </p:nvPr>
        </p:nvSpPr>
        <p:spPr>
          <a:xfrm>
            <a:off x="903785" y="4221601"/>
            <a:ext cx="10515600" cy="1500187"/>
          </a:xfrm>
        </p:spPr>
        <p:txBody>
          <a:bodyPr>
            <a:normAutofit/>
          </a:bodyPr>
          <a:lstStyle>
            <a:lvl1pPr marL="0" indent="0">
              <a:buNone/>
              <a:defRPr sz="32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5" name="Footer Placeholder 4"/>
          <p:cNvSpPr>
            <a:spLocks noGrp="1"/>
          </p:cNvSpPr>
          <p:nvPr>
            <p:ph type="ftr" sz="quarter" idx="11"/>
          </p:nvPr>
        </p:nvSpPr>
        <p:spPr/>
        <p:txBody>
          <a:bodyPr/>
          <a:lstStyle/>
          <a:p>
            <a:r>
              <a:rPr lang="en-US"/>
              <a:t>The Transportation Equity Curriculum: Access to Opportunity</a:t>
            </a:r>
          </a:p>
        </p:txBody>
      </p:sp>
      <p:sp>
        <p:nvSpPr>
          <p:cNvPr id="6" name="Slide Number Placeholder 5"/>
          <p:cNvSpPr>
            <a:spLocks noGrp="1"/>
          </p:cNvSpPr>
          <p:nvPr>
            <p:ph type="sldNum" sz="quarter" idx="12"/>
          </p:nvPr>
        </p:nvSpPr>
        <p:spPr/>
        <p:txBody>
          <a:bodyPr/>
          <a:lstStyle/>
          <a:p>
            <a:fld id="{561BF587-D48E-4F0D-A39C-5AB282297A33}" type="slidenum">
              <a:rPr lang="en-US" smtClean="0"/>
              <a:t>‹#›</a:t>
            </a:fld>
            <a:endParaRPr lang="en-US"/>
          </a:p>
        </p:txBody>
      </p:sp>
    </p:spTree>
    <p:custDataLst>
      <p:tags r:id="rId1"/>
    </p:custDataLst>
    <p:extLst>
      <p:ext uri="{BB962C8B-B14F-4D97-AF65-F5344CB8AC3E}">
        <p14:creationId xmlns:p14="http://schemas.microsoft.com/office/powerpoint/2010/main" val="338904796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4" name="Footer Placeholder 3"/>
          <p:cNvSpPr>
            <a:spLocks noGrp="1"/>
          </p:cNvSpPr>
          <p:nvPr>
            <p:ph type="ftr" sz="quarter" idx="11"/>
          </p:nvPr>
        </p:nvSpPr>
        <p:spPr/>
        <p:txBody>
          <a:bodyPr/>
          <a:lstStyle/>
          <a:p>
            <a:r>
              <a:rPr lang="en-US"/>
              <a:t>The Transportation Equity Curriculum: Access to Opportunity</a:t>
            </a:r>
            <a:endParaRPr lang="en-US" dirty="0"/>
          </a:p>
        </p:txBody>
      </p:sp>
      <p:sp>
        <p:nvSpPr>
          <p:cNvPr id="5" name="Slide Number Placeholder 4"/>
          <p:cNvSpPr>
            <a:spLocks noGrp="1"/>
          </p:cNvSpPr>
          <p:nvPr>
            <p:ph type="sldNum" sz="quarter" idx="12"/>
          </p:nvPr>
        </p:nvSpPr>
        <p:spPr/>
        <p:txBody>
          <a:bodyPr/>
          <a:lstStyle/>
          <a:p>
            <a:fld id="{561BF587-D48E-4F0D-A39C-5AB282297A33}" type="slidenum">
              <a:rPr lang="en-US" smtClean="0"/>
              <a:t>‹#›</a:t>
            </a:fld>
            <a:endParaRPr lang="en-US"/>
          </a:p>
        </p:txBody>
      </p:sp>
    </p:spTree>
    <p:custDataLst>
      <p:tags r:id="rId1"/>
    </p:custDataLst>
    <p:extLst>
      <p:ext uri="{BB962C8B-B14F-4D97-AF65-F5344CB8AC3E}">
        <p14:creationId xmlns:p14="http://schemas.microsoft.com/office/powerpoint/2010/main" val="370093688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a:t>The Transportation Equity Curriculum: Access to Opportunity</a:t>
            </a:r>
          </a:p>
        </p:txBody>
      </p:sp>
      <p:sp>
        <p:nvSpPr>
          <p:cNvPr id="4" name="Slide Number Placeholder 3"/>
          <p:cNvSpPr>
            <a:spLocks noGrp="1"/>
          </p:cNvSpPr>
          <p:nvPr>
            <p:ph type="sldNum" sz="quarter" idx="12"/>
          </p:nvPr>
        </p:nvSpPr>
        <p:spPr/>
        <p:txBody>
          <a:bodyPr/>
          <a:lstStyle/>
          <a:p>
            <a:fld id="{561BF587-D48E-4F0D-A39C-5AB282297A33}" type="slidenum">
              <a:rPr lang="en-US" smtClean="0"/>
              <a:t>‹#›</a:t>
            </a:fld>
            <a:endParaRPr lang="en-US"/>
          </a:p>
        </p:txBody>
      </p:sp>
    </p:spTree>
    <p:custDataLst>
      <p:tags r:id="rId1"/>
    </p:custDataLst>
    <p:extLst>
      <p:ext uri="{BB962C8B-B14F-4D97-AF65-F5344CB8AC3E}">
        <p14:creationId xmlns:p14="http://schemas.microsoft.com/office/powerpoint/2010/main" val="173721158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losing Slide">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a:t>The Transportation Equity Curriculum: Access to Opportunity</a:t>
            </a:r>
            <a:endParaRPr lang="en-US" dirty="0"/>
          </a:p>
        </p:txBody>
      </p:sp>
      <p:sp>
        <p:nvSpPr>
          <p:cNvPr id="5" name="Slide Number Placeholder 4"/>
          <p:cNvSpPr>
            <a:spLocks noGrp="1"/>
          </p:cNvSpPr>
          <p:nvPr>
            <p:ph type="sldNum" sz="quarter" idx="12"/>
          </p:nvPr>
        </p:nvSpPr>
        <p:spPr/>
        <p:txBody>
          <a:bodyPr/>
          <a:lstStyle/>
          <a:p>
            <a:fld id="{561BF587-D48E-4F0D-A39C-5AB282297A33}" type="slidenum">
              <a:rPr lang="en-US" smtClean="0"/>
              <a:t>‹#›</a:t>
            </a:fld>
            <a:endParaRPr lang="en-US"/>
          </a:p>
        </p:txBody>
      </p:sp>
      <p:sp>
        <p:nvSpPr>
          <p:cNvPr id="3" name="Title 2"/>
          <p:cNvSpPr>
            <a:spLocks noGrp="1"/>
          </p:cNvSpPr>
          <p:nvPr>
            <p:ph type="title" hasCustomPrompt="1"/>
          </p:nvPr>
        </p:nvSpPr>
        <p:spPr/>
        <p:txBody>
          <a:bodyPr/>
          <a:lstStyle>
            <a:lvl1pPr>
              <a:defRPr/>
            </a:lvl1pPr>
          </a:lstStyle>
          <a:p>
            <a:r>
              <a:rPr lang="en-US" dirty="0"/>
              <a:t>Thank You!</a:t>
            </a:r>
          </a:p>
        </p:txBody>
      </p:sp>
      <p:pic>
        <p:nvPicPr>
          <p:cNvPr id="6" name="Picture 5"/>
          <p:cNvPicPr>
            <a:picLocks noChangeAspect="1"/>
          </p:cNvPicPr>
          <p:nvPr userDrawn="1"/>
        </p:nvPicPr>
        <p:blipFill>
          <a:blip r:embed="rId3"/>
          <a:stretch>
            <a:fillRect/>
          </a:stretch>
        </p:blipFill>
        <p:spPr>
          <a:xfrm>
            <a:off x="3163997" y="1567240"/>
            <a:ext cx="5687772" cy="3077442"/>
          </a:xfrm>
          <a:prstGeom prst="rect">
            <a:avLst/>
          </a:prstGeom>
          <a:effectLst>
            <a:outerShdw blurRad="50800" dist="76200" dir="2700000" algn="tl" rotWithShape="0">
              <a:prstClr val="black">
                <a:alpha val="40000"/>
              </a:prstClr>
            </a:outerShdw>
          </a:effectLst>
        </p:spPr>
      </p:pic>
      <p:sp>
        <p:nvSpPr>
          <p:cNvPr id="8" name="Text Placeholder 7"/>
          <p:cNvSpPr>
            <a:spLocks noGrp="1"/>
          </p:cNvSpPr>
          <p:nvPr>
            <p:ph type="body" sz="quarter" idx="13" hasCustomPrompt="1"/>
          </p:nvPr>
        </p:nvSpPr>
        <p:spPr>
          <a:xfrm>
            <a:off x="3163888" y="4811715"/>
            <a:ext cx="5688012" cy="1032038"/>
          </a:xfrm>
        </p:spPr>
        <p:txBody>
          <a:bodyPr/>
          <a:lstStyle>
            <a:lvl1pPr marL="0" indent="0" algn="ctr">
              <a:buFontTx/>
              <a:buNone/>
              <a:defRPr>
                <a:solidFill>
                  <a:srgbClr val="03684A"/>
                </a:solidFill>
              </a:defRPr>
            </a:lvl1pPr>
          </a:lstStyle>
          <a:p>
            <a:pPr lvl="0"/>
            <a:r>
              <a:rPr lang="en-US" dirty="0"/>
              <a:t>name@usf.edu</a:t>
            </a:r>
          </a:p>
        </p:txBody>
      </p:sp>
    </p:spTree>
    <p:custDataLst>
      <p:tags r:id="rId1"/>
    </p:custDataLst>
    <p:extLst>
      <p:ext uri="{BB962C8B-B14F-4D97-AF65-F5344CB8AC3E}">
        <p14:creationId xmlns:p14="http://schemas.microsoft.com/office/powerpoint/2010/main" val="33204688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3D5BB8-C1F8-408F-83B8-9C4969A2D34A}" type="datetime1">
              <a:rPr lang="en-US" smtClean="0"/>
              <a:t>5/25/2022</a:t>
            </a:fld>
            <a:endParaRPr lang="en-US"/>
          </a:p>
        </p:txBody>
      </p:sp>
      <p:sp>
        <p:nvSpPr>
          <p:cNvPr id="5" name="Footer Placeholder 4"/>
          <p:cNvSpPr>
            <a:spLocks noGrp="1"/>
          </p:cNvSpPr>
          <p:nvPr>
            <p:ph type="ftr" sz="quarter" idx="11"/>
          </p:nvPr>
        </p:nvSpPr>
        <p:spPr/>
        <p:txBody>
          <a:bodyPr/>
          <a:lstStyle/>
          <a:p>
            <a:r>
              <a:rPr lang="en-US"/>
              <a:t>The Transportation Equity Curriculum: Access to Opportunity</a:t>
            </a:r>
            <a:endParaRPr lang="en-US" dirty="0"/>
          </a:p>
        </p:txBody>
      </p:sp>
      <p:sp>
        <p:nvSpPr>
          <p:cNvPr id="6" name="Slide Number Placeholder 5"/>
          <p:cNvSpPr>
            <a:spLocks noGrp="1"/>
          </p:cNvSpPr>
          <p:nvPr>
            <p:ph type="sldNum" sz="quarter" idx="12"/>
          </p:nvPr>
        </p:nvSpPr>
        <p:spPr/>
        <p:txBody>
          <a:bodyPr/>
          <a:lstStyle/>
          <a:p>
            <a:fld id="{82692506-6D33-4386-AFDA-6DB3896FF238}" type="slidenum">
              <a:rPr lang="en-US" smtClean="0"/>
              <a:t>‹#›</a:t>
            </a:fld>
            <a:endParaRPr lang="en-US"/>
          </a:p>
        </p:txBody>
      </p:sp>
      <p:grpSp>
        <p:nvGrpSpPr>
          <p:cNvPr id="14" name="Group 13"/>
          <p:cNvGrpSpPr/>
          <p:nvPr/>
        </p:nvGrpSpPr>
        <p:grpSpPr>
          <a:xfrm>
            <a:off x="155575" y="205515"/>
            <a:ext cx="2725064" cy="144462"/>
            <a:chOff x="155575" y="205515"/>
            <a:chExt cx="2725064" cy="144462"/>
          </a:xfrm>
        </p:grpSpPr>
        <p:sp>
          <p:nvSpPr>
            <p:cNvPr id="12" name="Rectangle 11"/>
            <p:cNvSpPr/>
            <p:nvPr/>
          </p:nvSpPr>
          <p:spPr>
            <a:xfrm flipV="1">
              <a:off x="155575" y="205515"/>
              <a:ext cx="2054225" cy="120650"/>
            </a:xfrm>
            <a:prstGeom prst="rect">
              <a:avLst/>
            </a:prstGeom>
            <a:solidFill>
              <a:srgbClr val="F8DE9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13" name="Rectangle 12"/>
            <p:cNvSpPr/>
            <p:nvPr/>
          </p:nvSpPr>
          <p:spPr>
            <a:xfrm>
              <a:off x="541934" y="302352"/>
              <a:ext cx="2338705" cy="47625"/>
            </a:xfrm>
            <a:prstGeom prst="rect">
              <a:avLst/>
            </a:prstGeom>
            <a:solidFill>
              <a:srgbClr val="003A5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grpSp>
    </p:spTree>
    <p:extLst>
      <p:ext uri="{BB962C8B-B14F-4D97-AF65-F5344CB8AC3E}">
        <p14:creationId xmlns:p14="http://schemas.microsoft.com/office/powerpoint/2010/main" val="97103247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65176"/>
            <a:ext cx="11292840" cy="704088"/>
          </a:xfrm>
        </p:spPr>
        <p:txBody>
          <a:bodyPr anchor="b">
            <a:normAutofit/>
          </a:bodyPr>
          <a:lstStyle>
            <a:lvl1pPr>
              <a:defRPr sz="4400"/>
            </a:lvl1pPr>
          </a:lstStyle>
          <a:p>
            <a:r>
              <a:rPr lang="en-US" dirty="0"/>
              <a:t>Click to edit Master title style</a:t>
            </a:r>
          </a:p>
        </p:txBody>
      </p:sp>
      <p:sp>
        <p:nvSpPr>
          <p:cNvPr id="3" name="Content Placeholder 2"/>
          <p:cNvSpPr>
            <a:spLocks noGrp="1"/>
          </p:cNvSpPr>
          <p:nvPr>
            <p:ph idx="1"/>
          </p:nvPr>
        </p:nvSpPr>
        <p:spPr>
          <a:xfrm>
            <a:off x="5183188" y="1762268"/>
            <a:ext cx="6566852" cy="4018421"/>
          </a:xfrm>
        </p:spPr>
        <p:txBody>
          <a:bodyPr>
            <a:normAutofit/>
          </a:bodyPr>
          <a:lstStyle>
            <a:lvl1pPr>
              <a:buClr>
                <a:srgbClr val="03684A"/>
              </a:buClr>
              <a:defRPr sz="2800"/>
            </a:lvl1pPr>
            <a:lvl2pPr marL="800100" indent="-342900">
              <a:buClr>
                <a:srgbClr val="03684A"/>
              </a:buClr>
              <a:buFont typeface="Arial" panose="020B0604020202020204" pitchFamily="34" charset="0"/>
              <a:buChar char="•"/>
              <a:defRPr sz="2800"/>
            </a:lvl2pPr>
            <a:lvl3pPr marL="1257300" indent="-342900">
              <a:buClr>
                <a:srgbClr val="03684A"/>
              </a:buClr>
              <a:buFont typeface="Calibri" panose="020F0502020204030204" pitchFamily="34" charset="0"/>
              <a:buChar char="◦"/>
              <a:defRPr sz="2800"/>
            </a:lvl3pPr>
            <a:lvl4pPr marL="1657350" indent="-285750">
              <a:buClr>
                <a:srgbClr val="03684A"/>
              </a:buClr>
              <a:buFont typeface="Calibri" panose="020F0502020204030204" pitchFamily="34" charset="0"/>
              <a:buChar char="▫"/>
              <a:defRPr sz="2800"/>
            </a:lvl4pPr>
            <a:lvl5pPr marL="2114550" indent="-285750">
              <a:buClr>
                <a:srgbClr val="03684A"/>
              </a:buClr>
              <a:buFont typeface="Calibri" panose="020F0502020204030204" pitchFamily="34" charset="0"/>
              <a:buChar char="̶"/>
              <a:defRPr sz="28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0" y="1764792"/>
            <a:ext cx="4309110" cy="401842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6" name="Footer Placeholder 5"/>
          <p:cNvSpPr>
            <a:spLocks noGrp="1"/>
          </p:cNvSpPr>
          <p:nvPr>
            <p:ph type="ftr" sz="quarter" idx="11"/>
          </p:nvPr>
        </p:nvSpPr>
        <p:spPr/>
        <p:txBody>
          <a:bodyPr/>
          <a:lstStyle/>
          <a:p>
            <a:r>
              <a:rPr lang="en-US"/>
              <a:t>The Transportation Equity Curriculum: Access to Opportunity</a:t>
            </a:r>
          </a:p>
        </p:txBody>
      </p:sp>
      <p:sp>
        <p:nvSpPr>
          <p:cNvPr id="7" name="Slide Number Placeholder 6"/>
          <p:cNvSpPr>
            <a:spLocks noGrp="1"/>
          </p:cNvSpPr>
          <p:nvPr>
            <p:ph type="sldNum" sz="quarter" idx="12"/>
          </p:nvPr>
        </p:nvSpPr>
        <p:spPr/>
        <p:txBody>
          <a:bodyPr/>
          <a:lstStyle/>
          <a:p>
            <a:fld id="{561BF587-D48E-4F0D-A39C-5AB282297A33}" type="slidenum">
              <a:rPr lang="en-US" smtClean="0"/>
              <a:t>‹#›</a:t>
            </a:fld>
            <a:endParaRPr lang="en-US"/>
          </a:p>
        </p:txBody>
      </p:sp>
    </p:spTree>
    <p:custDataLst>
      <p:tags r:id="rId1"/>
    </p:custDataLst>
    <p:extLst>
      <p:ext uri="{BB962C8B-B14F-4D97-AF65-F5344CB8AC3E}">
        <p14:creationId xmlns:p14="http://schemas.microsoft.com/office/powerpoint/2010/main" val="29584940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65176"/>
            <a:ext cx="11292840" cy="704088"/>
          </a:xfrm>
        </p:spPr>
        <p:txBody>
          <a:bodyPr anchor="b">
            <a:normAutofit/>
          </a:bodyPr>
          <a:lstStyle>
            <a:lvl1pPr>
              <a:defRPr sz="4400"/>
            </a:lvl1pPr>
          </a:lstStyle>
          <a:p>
            <a:r>
              <a:rPr lang="en-US" dirty="0"/>
              <a:t>Click to edit Master title style</a:t>
            </a:r>
          </a:p>
        </p:txBody>
      </p:sp>
      <p:sp>
        <p:nvSpPr>
          <p:cNvPr id="3" name="Picture Placeholder 2"/>
          <p:cNvSpPr>
            <a:spLocks noGrp="1"/>
          </p:cNvSpPr>
          <p:nvPr>
            <p:ph type="pic" idx="1"/>
          </p:nvPr>
        </p:nvSpPr>
        <p:spPr>
          <a:xfrm>
            <a:off x="5183188" y="1764792"/>
            <a:ext cx="6565392" cy="390280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457200" y="1764792"/>
            <a:ext cx="4306824" cy="3902806"/>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6" name="Footer Placeholder 5"/>
          <p:cNvSpPr>
            <a:spLocks noGrp="1"/>
          </p:cNvSpPr>
          <p:nvPr>
            <p:ph type="ftr" sz="quarter" idx="11"/>
          </p:nvPr>
        </p:nvSpPr>
        <p:spPr/>
        <p:txBody>
          <a:bodyPr/>
          <a:lstStyle/>
          <a:p>
            <a:r>
              <a:rPr lang="en-US"/>
              <a:t>The Transportation Equity Curriculum: Access to Opportunity</a:t>
            </a:r>
          </a:p>
        </p:txBody>
      </p:sp>
      <p:sp>
        <p:nvSpPr>
          <p:cNvPr id="7" name="Slide Number Placeholder 6"/>
          <p:cNvSpPr>
            <a:spLocks noGrp="1"/>
          </p:cNvSpPr>
          <p:nvPr>
            <p:ph type="sldNum" sz="quarter" idx="12"/>
          </p:nvPr>
        </p:nvSpPr>
        <p:spPr/>
        <p:txBody>
          <a:bodyPr/>
          <a:lstStyle/>
          <a:p>
            <a:fld id="{561BF587-D48E-4F0D-A39C-5AB282297A33}" type="slidenum">
              <a:rPr lang="en-US" smtClean="0"/>
              <a:t>‹#›</a:t>
            </a:fld>
            <a:endParaRPr lang="en-US"/>
          </a:p>
        </p:txBody>
      </p:sp>
    </p:spTree>
    <p:custDataLst>
      <p:tags r:id="rId1"/>
    </p:custDataLst>
    <p:extLst>
      <p:ext uri="{BB962C8B-B14F-4D97-AF65-F5344CB8AC3E}">
        <p14:creationId xmlns:p14="http://schemas.microsoft.com/office/powerpoint/2010/main" val="26874586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1234C807-B86D-45D1-8123-F4CB02747E2A}" type="datetime1">
              <a:rPr lang="en-US" smtClean="0"/>
              <a:t>5/25/2022</a:t>
            </a:fld>
            <a:endParaRPr lang="en-US"/>
          </a:p>
        </p:txBody>
      </p:sp>
      <p:sp>
        <p:nvSpPr>
          <p:cNvPr id="5" name="Footer Placeholder 4"/>
          <p:cNvSpPr>
            <a:spLocks noGrp="1"/>
          </p:cNvSpPr>
          <p:nvPr>
            <p:ph type="ftr" sz="quarter" idx="11"/>
          </p:nvPr>
        </p:nvSpPr>
        <p:spPr/>
        <p:txBody>
          <a:bodyPr/>
          <a:lstStyle/>
          <a:p>
            <a:r>
              <a:rPr lang="en-US"/>
              <a:t>The Transportation Equity Curriculum: Access to Opportunity</a:t>
            </a:r>
            <a:endParaRPr lang="en-US" dirty="0"/>
          </a:p>
        </p:txBody>
      </p:sp>
      <p:sp>
        <p:nvSpPr>
          <p:cNvPr id="6" name="Slide Number Placeholder 5"/>
          <p:cNvSpPr>
            <a:spLocks noGrp="1"/>
          </p:cNvSpPr>
          <p:nvPr>
            <p:ph type="sldNum" sz="quarter" idx="12"/>
          </p:nvPr>
        </p:nvSpPr>
        <p:spPr/>
        <p:txBody>
          <a:bodyPr/>
          <a:lstStyle/>
          <a:p>
            <a:fld id="{82692506-6D33-4386-AFDA-6DB3896FF238}" type="slidenum">
              <a:rPr lang="en-US" smtClean="0"/>
              <a:t>‹#›</a:t>
            </a:fld>
            <a:endParaRPr lang="en-US"/>
          </a:p>
        </p:txBody>
      </p:sp>
      <p:sp>
        <p:nvSpPr>
          <p:cNvPr id="7" name="Rectangle 6"/>
          <p:cNvSpPr/>
          <p:nvPr/>
        </p:nvSpPr>
        <p:spPr>
          <a:xfrm flipV="1">
            <a:off x="7551833" y="5998210"/>
            <a:ext cx="2338705" cy="182880"/>
          </a:xfrm>
          <a:prstGeom prst="rect">
            <a:avLst/>
          </a:prstGeom>
          <a:solidFill>
            <a:srgbClr val="F8DE93"/>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8" name="Rectangle 7"/>
          <p:cNvSpPr/>
          <p:nvPr/>
        </p:nvSpPr>
        <p:spPr>
          <a:xfrm flipV="1">
            <a:off x="948369" y="1618298"/>
            <a:ext cx="2338705" cy="182880"/>
          </a:xfrm>
          <a:prstGeom prst="rect">
            <a:avLst/>
          </a:prstGeom>
          <a:solidFill>
            <a:schemeClr val="accent5">
              <a:lumMod val="50000"/>
            </a:schemeClr>
          </a:solidFill>
          <a:ln w="12700" cap="flat" cmpd="sng" algn="ctr">
            <a:solidFill>
              <a:schemeClr val="accent5">
                <a:lumMod val="50000"/>
              </a:scheme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Tree>
    <p:extLst>
      <p:ext uri="{BB962C8B-B14F-4D97-AF65-F5344CB8AC3E}">
        <p14:creationId xmlns:p14="http://schemas.microsoft.com/office/powerpoint/2010/main" val="17930346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DCC4E7B6-44B0-4C41-953D-5937B00BC507}" type="datetime1">
              <a:rPr lang="en-US" smtClean="0"/>
              <a:t>5/25/2022</a:t>
            </a:fld>
            <a:endParaRPr lang="en-US"/>
          </a:p>
        </p:txBody>
      </p:sp>
      <p:sp>
        <p:nvSpPr>
          <p:cNvPr id="6" name="Footer Placeholder 5"/>
          <p:cNvSpPr>
            <a:spLocks noGrp="1"/>
          </p:cNvSpPr>
          <p:nvPr>
            <p:ph type="ftr" sz="quarter" idx="11"/>
          </p:nvPr>
        </p:nvSpPr>
        <p:spPr/>
        <p:txBody>
          <a:bodyPr/>
          <a:lstStyle/>
          <a:p>
            <a:r>
              <a:rPr lang="en-US"/>
              <a:t>The Transportation Equity Curriculum: Access to Opportunity</a:t>
            </a:r>
            <a:endParaRPr lang="en-US" dirty="0"/>
          </a:p>
        </p:txBody>
      </p:sp>
      <p:sp>
        <p:nvSpPr>
          <p:cNvPr id="7" name="Slide Number Placeholder 6"/>
          <p:cNvSpPr>
            <a:spLocks noGrp="1"/>
          </p:cNvSpPr>
          <p:nvPr>
            <p:ph type="sldNum" sz="quarter" idx="12"/>
          </p:nvPr>
        </p:nvSpPr>
        <p:spPr/>
        <p:txBody>
          <a:bodyPr/>
          <a:lstStyle/>
          <a:p>
            <a:fld id="{82692506-6D33-4386-AFDA-6DB3896FF238}" type="slidenum">
              <a:rPr lang="en-US" smtClean="0"/>
              <a:t>‹#›</a:t>
            </a:fld>
            <a:endParaRPr lang="en-US"/>
          </a:p>
        </p:txBody>
      </p:sp>
      <p:grpSp>
        <p:nvGrpSpPr>
          <p:cNvPr id="13" name="Group 12"/>
          <p:cNvGrpSpPr/>
          <p:nvPr/>
        </p:nvGrpSpPr>
        <p:grpSpPr>
          <a:xfrm>
            <a:off x="155575" y="205515"/>
            <a:ext cx="2725064" cy="144462"/>
            <a:chOff x="155575" y="205515"/>
            <a:chExt cx="2725064" cy="144462"/>
          </a:xfrm>
        </p:grpSpPr>
        <p:sp>
          <p:nvSpPr>
            <p:cNvPr id="14" name="Rectangle 13"/>
            <p:cNvSpPr/>
            <p:nvPr/>
          </p:nvSpPr>
          <p:spPr>
            <a:xfrm flipV="1">
              <a:off x="155575" y="205515"/>
              <a:ext cx="2054225" cy="120650"/>
            </a:xfrm>
            <a:prstGeom prst="rect">
              <a:avLst/>
            </a:prstGeom>
            <a:solidFill>
              <a:srgbClr val="F8DE9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15" name="Rectangle 14"/>
            <p:cNvSpPr/>
            <p:nvPr/>
          </p:nvSpPr>
          <p:spPr>
            <a:xfrm>
              <a:off x="541934" y="302352"/>
              <a:ext cx="2338705" cy="47625"/>
            </a:xfrm>
            <a:prstGeom prst="rect">
              <a:avLst/>
            </a:prstGeom>
            <a:solidFill>
              <a:srgbClr val="003A5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grpSp>
    </p:spTree>
    <p:extLst>
      <p:ext uri="{BB962C8B-B14F-4D97-AF65-F5344CB8AC3E}">
        <p14:creationId xmlns:p14="http://schemas.microsoft.com/office/powerpoint/2010/main" val="42858090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9318A2A-6869-43F6-9683-B69642B37907}" type="datetime1">
              <a:rPr lang="en-US" smtClean="0"/>
              <a:t>5/25/2022</a:t>
            </a:fld>
            <a:endParaRPr lang="en-US"/>
          </a:p>
        </p:txBody>
      </p:sp>
      <p:sp>
        <p:nvSpPr>
          <p:cNvPr id="8" name="Footer Placeholder 7"/>
          <p:cNvSpPr>
            <a:spLocks noGrp="1"/>
          </p:cNvSpPr>
          <p:nvPr>
            <p:ph type="ftr" sz="quarter" idx="11"/>
          </p:nvPr>
        </p:nvSpPr>
        <p:spPr/>
        <p:txBody>
          <a:bodyPr/>
          <a:lstStyle/>
          <a:p>
            <a:r>
              <a:rPr lang="en-US"/>
              <a:t>The Transportation Equity Curriculum: Access to Opportunity</a:t>
            </a:r>
            <a:endParaRPr lang="en-US" dirty="0"/>
          </a:p>
        </p:txBody>
      </p:sp>
      <p:sp>
        <p:nvSpPr>
          <p:cNvPr id="9" name="Slide Number Placeholder 8"/>
          <p:cNvSpPr>
            <a:spLocks noGrp="1"/>
          </p:cNvSpPr>
          <p:nvPr>
            <p:ph type="sldNum" sz="quarter" idx="12"/>
          </p:nvPr>
        </p:nvSpPr>
        <p:spPr/>
        <p:txBody>
          <a:bodyPr/>
          <a:lstStyle/>
          <a:p>
            <a:fld id="{82692506-6D33-4386-AFDA-6DB3896FF238}" type="slidenum">
              <a:rPr lang="en-US" smtClean="0"/>
              <a:t>‹#›</a:t>
            </a:fld>
            <a:endParaRPr lang="en-US"/>
          </a:p>
        </p:txBody>
      </p:sp>
      <p:grpSp>
        <p:nvGrpSpPr>
          <p:cNvPr id="15" name="Group 14"/>
          <p:cNvGrpSpPr/>
          <p:nvPr/>
        </p:nvGrpSpPr>
        <p:grpSpPr>
          <a:xfrm>
            <a:off x="155575" y="205515"/>
            <a:ext cx="2725064" cy="144462"/>
            <a:chOff x="155575" y="205515"/>
            <a:chExt cx="2725064" cy="144462"/>
          </a:xfrm>
        </p:grpSpPr>
        <p:sp>
          <p:nvSpPr>
            <p:cNvPr id="16" name="Rectangle 15"/>
            <p:cNvSpPr/>
            <p:nvPr/>
          </p:nvSpPr>
          <p:spPr>
            <a:xfrm flipV="1">
              <a:off x="155575" y="205515"/>
              <a:ext cx="2054225" cy="120650"/>
            </a:xfrm>
            <a:prstGeom prst="rect">
              <a:avLst/>
            </a:prstGeom>
            <a:solidFill>
              <a:srgbClr val="F8DE9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17" name="Rectangle 16"/>
            <p:cNvSpPr/>
            <p:nvPr/>
          </p:nvSpPr>
          <p:spPr>
            <a:xfrm>
              <a:off x="541934" y="302352"/>
              <a:ext cx="2338705" cy="47625"/>
            </a:xfrm>
            <a:prstGeom prst="rect">
              <a:avLst/>
            </a:prstGeom>
            <a:solidFill>
              <a:srgbClr val="003A5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grpSp>
    </p:spTree>
    <p:extLst>
      <p:ext uri="{BB962C8B-B14F-4D97-AF65-F5344CB8AC3E}">
        <p14:creationId xmlns:p14="http://schemas.microsoft.com/office/powerpoint/2010/main" val="38562760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23D33B6-5159-4E3B-A2CC-06ADF87E0E2D}" type="datetime1">
              <a:rPr lang="en-US" smtClean="0"/>
              <a:t>5/25/2022</a:t>
            </a:fld>
            <a:endParaRPr lang="en-US"/>
          </a:p>
        </p:txBody>
      </p:sp>
      <p:sp>
        <p:nvSpPr>
          <p:cNvPr id="4" name="Footer Placeholder 3"/>
          <p:cNvSpPr>
            <a:spLocks noGrp="1"/>
          </p:cNvSpPr>
          <p:nvPr>
            <p:ph type="ftr" sz="quarter" idx="11"/>
          </p:nvPr>
        </p:nvSpPr>
        <p:spPr/>
        <p:txBody>
          <a:bodyPr/>
          <a:lstStyle/>
          <a:p>
            <a:r>
              <a:rPr lang="en-US"/>
              <a:t>The Transportation Equity Curriculum: Access to Opportunity</a:t>
            </a:r>
            <a:endParaRPr lang="en-US" dirty="0"/>
          </a:p>
        </p:txBody>
      </p:sp>
      <p:sp>
        <p:nvSpPr>
          <p:cNvPr id="5" name="Slide Number Placeholder 4"/>
          <p:cNvSpPr>
            <a:spLocks noGrp="1"/>
          </p:cNvSpPr>
          <p:nvPr>
            <p:ph type="sldNum" sz="quarter" idx="12"/>
          </p:nvPr>
        </p:nvSpPr>
        <p:spPr/>
        <p:txBody>
          <a:bodyPr/>
          <a:lstStyle/>
          <a:p>
            <a:fld id="{82692506-6D33-4386-AFDA-6DB3896FF238}" type="slidenum">
              <a:rPr lang="en-US" smtClean="0"/>
              <a:t>‹#›</a:t>
            </a:fld>
            <a:endParaRPr lang="en-US"/>
          </a:p>
        </p:txBody>
      </p:sp>
      <p:grpSp>
        <p:nvGrpSpPr>
          <p:cNvPr id="11" name="Group 10"/>
          <p:cNvGrpSpPr/>
          <p:nvPr/>
        </p:nvGrpSpPr>
        <p:grpSpPr>
          <a:xfrm>
            <a:off x="155575" y="205515"/>
            <a:ext cx="2725064" cy="144462"/>
            <a:chOff x="155575" y="205515"/>
            <a:chExt cx="2725064" cy="144462"/>
          </a:xfrm>
        </p:grpSpPr>
        <p:sp>
          <p:nvSpPr>
            <p:cNvPr id="12" name="Rectangle 11"/>
            <p:cNvSpPr/>
            <p:nvPr/>
          </p:nvSpPr>
          <p:spPr>
            <a:xfrm flipV="1">
              <a:off x="155575" y="205515"/>
              <a:ext cx="2054225" cy="120650"/>
            </a:xfrm>
            <a:prstGeom prst="rect">
              <a:avLst/>
            </a:prstGeom>
            <a:solidFill>
              <a:srgbClr val="F8DE9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13" name="Rectangle 12"/>
            <p:cNvSpPr/>
            <p:nvPr/>
          </p:nvSpPr>
          <p:spPr>
            <a:xfrm>
              <a:off x="541934" y="302352"/>
              <a:ext cx="2338705" cy="47625"/>
            </a:xfrm>
            <a:prstGeom prst="rect">
              <a:avLst/>
            </a:prstGeom>
            <a:solidFill>
              <a:srgbClr val="003A5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grpSp>
    </p:spTree>
    <p:extLst>
      <p:ext uri="{BB962C8B-B14F-4D97-AF65-F5344CB8AC3E}">
        <p14:creationId xmlns:p14="http://schemas.microsoft.com/office/powerpoint/2010/main" val="19941190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309D411-8D78-4C8D-B029-AB18402F516C}" type="datetime1">
              <a:rPr lang="en-US" smtClean="0"/>
              <a:t>5/25/2022</a:t>
            </a:fld>
            <a:endParaRPr lang="en-US"/>
          </a:p>
        </p:txBody>
      </p:sp>
      <p:sp>
        <p:nvSpPr>
          <p:cNvPr id="3" name="Footer Placeholder 2"/>
          <p:cNvSpPr>
            <a:spLocks noGrp="1"/>
          </p:cNvSpPr>
          <p:nvPr>
            <p:ph type="ftr" sz="quarter" idx="11"/>
          </p:nvPr>
        </p:nvSpPr>
        <p:spPr/>
        <p:txBody>
          <a:bodyPr/>
          <a:lstStyle/>
          <a:p>
            <a:r>
              <a:rPr lang="en-US"/>
              <a:t>The Transportation Equity Curriculum: Access to Opportunity</a:t>
            </a:r>
            <a:endParaRPr lang="en-US" dirty="0"/>
          </a:p>
        </p:txBody>
      </p:sp>
      <p:sp>
        <p:nvSpPr>
          <p:cNvPr id="4" name="Slide Number Placeholder 3"/>
          <p:cNvSpPr>
            <a:spLocks noGrp="1"/>
          </p:cNvSpPr>
          <p:nvPr>
            <p:ph type="sldNum" sz="quarter" idx="12"/>
          </p:nvPr>
        </p:nvSpPr>
        <p:spPr/>
        <p:txBody>
          <a:bodyPr/>
          <a:lstStyle/>
          <a:p>
            <a:fld id="{82692506-6D33-4386-AFDA-6DB3896FF238}" type="slidenum">
              <a:rPr lang="en-US" smtClean="0"/>
              <a:t>‹#›</a:t>
            </a:fld>
            <a:endParaRPr lang="en-US"/>
          </a:p>
        </p:txBody>
      </p:sp>
    </p:spTree>
    <p:extLst>
      <p:ext uri="{BB962C8B-B14F-4D97-AF65-F5344CB8AC3E}">
        <p14:creationId xmlns:p14="http://schemas.microsoft.com/office/powerpoint/2010/main" val="26478081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05AF68B9-B849-4212-9B6D-3F67F21FB0F3}" type="datetime1">
              <a:rPr lang="en-US" smtClean="0"/>
              <a:t>5/25/2022</a:t>
            </a:fld>
            <a:endParaRPr lang="en-US"/>
          </a:p>
        </p:txBody>
      </p:sp>
      <p:sp>
        <p:nvSpPr>
          <p:cNvPr id="6" name="Footer Placeholder 5"/>
          <p:cNvSpPr>
            <a:spLocks noGrp="1"/>
          </p:cNvSpPr>
          <p:nvPr>
            <p:ph type="ftr" sz="quarter" idx="11"/>
          </p:nvPr>
        </p:nvSpPr>
        <p:spPr/>
        <p:txBody>
          <a:bodyPr/>
          <a:lstStyle/>
          <a:p>
            <a:r>
              <a:rPr lang="en-US"/>
              <a:t>The Transportation Equity Curriculum: Access to Opportunity</a:t>
            </a:r>
            <a:endParaRPr lang="en-US" dirty="0"/>
          </a:p>
        </p:txBody>
      </p:sp>
      <p:sp>
        <p:nvSpPr>
          <p:cNvPr id="7" name="Slide Number Placeholder 6"/>
          <p:cNvSpPr>
            <a:spLocks noGrp="1"/>
          </p:cNvSpPr>
          <p:nvPr>
            <p:ph type="sldNum" sz="quarter" idx="12"/>
          </p:nvPr>
        </p:nvSpPr>
        <p:spPr/>
        <p:txBody>
          <a:bodyPr/>
          <a:lstStyle/>
          <a:p>
            <a:fld id="{82692506-6D33-4386-AFDA-6DB3896FF238}" type="slidenum">
              <a:rPr lang="en-US" smtClean="0"/>
              <a:t>‹#›</a:t>
            </a:fld>
            <a:endParaRPr lang="en-US"/>
          </a:p>
        </p:txBody>
      </p:sp>
    </p:spTree>
    <p:extLst>
      <p:ext uri="{BB962C8B-B14F-4D97-AF65-F5344CB8AC3E}">
        <p14:creationId xmlns:p14="http://schemas.microsoft.com/office/powerpoint/2010/main" val="37486579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65BECA21-F436-4C2D-81B2-D81D8A00DF45}" type="datetime1">
              <a:rPr lang="en-US" smtClean="0"/>
              <a:t>5/25/2022</a:t>
            </a:fld>
            <a:endParaRPr lang="en-US"/>
          </a:p>
        </p:txBody>
      </p:sp>
      <p:sp>
        <p:nvSpPr>
          <p:cNvPr id="6" name="Footer Placeholder 5"/>
          <p:cNvSpPr>
            <a:spLocks noGrp="1"/>
          </p:cNvSpPr>
          <p:nvPr>
            <p:ph type="ftr" sz="quarter" idx="11"/>
          </p:nvPr>
        </p:nvSpPr>
        <p:spPr/>
        <p:txBody>
          <a:bodyPr/>
          <a:lstStyle/>
          <a:p>
            <a:r>
              <a:rPr lang="en-US"/>
              <a:t>The Transportation Equity Curriculum: Access to Opportunity</a:t>
            </a:r>
            <a:endParaRPr lang="en-US" dirty="0"/>
          </a:p>
        </p:txBody>
      </p:sp>
      <p:sp>
        <p:nvSpPr>
          <p:cNvPr id="7" name="Slide Number Placeholder 6"/>
          <p:cNvSpPr>
            <a:spLocks noGrp="1"/>
          </p:cNvSpPr>
          <p:nvPr>
            <p:ph type="sldNum" sz="quarter" idx="12"/>
          </p:nvPr>
        </p:nvSpPr>
        <p:spPr/>
        <p:txBody>
          <a:bodyPr/>
          <a:lstStyle/>
          <a:p>
            <a:fld id="{82692506-6D33-4386-AFDA-6DB3896FF238}" type="slidenum">
              <a:rPr lang="en-US" smtClean="0"/>
              <a:t>‹#›</a:t>
            </a:fld>
            <a:endParaRPr lang="en-US"/>
          </a:p>
        </p:txBody>
      </p:sp>
    </p:spTree>
    <p:extLst>
      <p:ext uri="{BB962C8B-B14F-4D97-AF65-F5344CB8AC3E}">
        <p14:creationId xmlns:p14="http://schemas.microsoft.com/office/powerpoint/2010/main" val="4364465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NUL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ags" Target="../tags/tag1.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theme" Target="../theme/theme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56E8EE3-1EEA-4D5A-B5E7-2EEF32C7A0FC}" type="datetime1">
              <a:rPr lang="en-US" smtClean="0"/>
              <a:t>5/25/2022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The Transportation Equity Curriculum: Access to Opportunity</a:t>
            </a:r>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2692506-6D33-4386-AFDA-6DB3896FF238}" type="slidenum">
              <a:rPr lang="en-US" smtClean="0"/>
              <a:t>‹#›</a:t>
            </a:fld>
            <a:endParaRPr lang="en-US"/>
          </a:p>
        </p:txBody>
      </p:sp>
      <p:grpSp>
        <p:nvGrpSpPr>
          <p:cNvPr id="19" name="Group 18"/>
          <p:cNvGrpSpPr/>
          <p:nvPr/>
        </p:nvGrpSpPr>
        <p:grpSpPr>
          <a:xfrm>
            <a:off x="155575" y="205515"/>
            <a:ext cx="2725064" cy="144462"/>
            <a:chOff x="155575" y="205515"/>
            <a:chExt cx="2725064" cy="144462"/>
          </a:xfrm>
        </p:grpSpPr>
        <p:sp>
          <p:nvSpPr>
            <p:cNvPr id="20" name="Rectangle 19"/>
            <p:cNvSpPr/>
            <p:nvPr/>
          </p:nvSpPr>
          <p:spPr>
            <a:xfrm flipV="1">
              <a:off x="155575" y="205515"/>
              <a:ext cx="2054225" cy="120650"/>
            </a:xfrm>
            <a:prstGeom prst="rect">
              <a:avLst/>
            </a:prstGeom>
            <a:solidFill>
              <a:srgbClr val="F8DE9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21" name="Rectangle 20"/>
            <p:cNvSpPr/>
            <p:nvPr/>
          </p:nvSpPr>
          <p:spPr>
            <a:xfrm>
              <a:off x="541934" y="302352"/>
              <a:ext cx="2338705" cy="47625"/>
            </a:xfrm>
            <a:prstGeom prst="rect">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grpSp>
      <p:grpSp>
        <p:nvGrpSpPr>
          <p:cNvPr id="22" name="Group 21"/>
          <p:cNvGrpSpPr/>
          <p:nvPr/>
        </p:nvGrpSpPr>
        <p:grpSpPr>
          <a:xfrm rot="10800000" flipH="1">
            <a:off x="10809605" y="205515"/>
            <a:ext cx="1088390" cy="1085851"/>
            <a:chOff x="0" y="2519"/>
            <a:chExt cx="873760" cy="871566"/>
          </a:xfrm>
        </p:grpSpPr>
        <p:grpSp>
          <p:nvGrpSpPr>
            <p:cNvPr id="23" name="Group 22"/>
            <p:cNvGrpSpPr/>
            <p:nvPr/>
          </p:nvGrpSpPr>
          <p:grpSpPr>
            <a:xfrm>
              <a:off x="0" y="438129"/>
              <a:ext cx="873004" cy="435956"/>
              <a:chOff x="0" y="-36"/>
              <a:chExt cx="1465167" cy="731556"/>
            </a:xfrm>
          </p:grpSpPr>
          <p:sp>
            <p:nvSpPr>
              <p:cNvPr id="25" name="Rectangle 24"/>
              <p:cNvSpPr/>
              <p:nvPr/>
            </p:nvSpPr>
            <p:spPr>
              <a:xfrm>
                <a:off x="0" y="-36"/>
                <a:ext cx="731521" cy="731520"/>
              </a:xfrm>
              <a:prstGeom prst="rect">
                <a:avLst/>
              </a:prstGeom>
              <a:solidFill>
                <a:srgbClr val="0088B8"/>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26" name="Rectangle 25"/>
              <p:cNvSpPr/>
              <p:nvPr/>
            </p:nvSpPr>
            <p:spPr>
              <a:xfrm>
                <a:off x="733647" y="0"/>
                <a:ext cx="731520" cy="731520"/>
              </a:xfrm>
              <a:prstGeom prst="rect">
                <a:avLst/>
              </a:prstGeom>
              <a:solidFill>
                <a:srgbClr val="005E88"/>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grpSp>
        <p:sp>
          <p:nvSpPr>
            <p:cNvPr id="24" name="Rectangle 23"/>
            <p:cNvSpPr/>
            <p:nvPr/>
          </p:nvSpPr>
          <p:spPr>
            <a:xfrm>
              <a:off x="438150" y="2519"/>
              <a:ext cx="435610" cy="435610"/>
            </a:xfrm>
            <a:prstGeom prst="rect">
              <a:avLst/>
            </a:prstGeom>
            <a:solidFill>
              <a:srgbClr val="F8DE93"/>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grpSp>
    </p:spTree>
    <p:extLst>
      <p:ext uri="{BB962C8B-B14F-4D97-AF65-F5344CB8AC3E}">
        <p14:creationId xmlns:p14="http://schemas.microsoft.com/office/powerpoint/2010/main" val="774683821"/>
      </p:ext>
    </p:extLst>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Lst>
  <p:hf hdr="0" dt="0"/>
  <p:txStyles>
    <p:titleStyle>
      <a:lvl1pPr algn="l" defTabSz="914400" rtl="0" eaLnBrk="1" latinLnBrk="0" hangingPunct="1">
        <a:lnSpc>
          <a:spcPct val="90000"/>
        </a:lnSpc>
        <a:spcBef>
          <a:spcPct val="0"/>
        </a:spcBef>
        <a:buNone/>
        <a:defRPr sz="4400" b="1" kern="1200">
          <a:solidFill>
            <a:srgbClr val="005E88"/>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68748"/>
            <a:ext cx="11292840" cy="704088"/>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1555423"/>
            <a:ext cx="11292840" cy="4430598"/>
          </a:xfrm>
          <a:prstGeom prst="rect">
            <a:avLst/>
          </a:prstGeom>
        </p:spPr>
        <p:txBody>
          <a:bodyPr vert="horz" lIns="91440" tIns="45720" rIns="91440" bIns="45720" rtlCol="0">
            <a:normAutofit/>
          </a:bodyPr>
          <a:lstStyle/>
          <a:p>
            <a:pPr marL="228600" marR="0" lvl="0" indent="-228600" algn="l" defTabSz="914400" rtl="0" eaLnBrk="1" fontAlgn="auto" latinLnBrk="0" hangingPunct="1">
              <a:lnSpc>
                <a:spcPct val="90000"/>
              </a:lnSpc>
              <a:spcBef>
                <a:spcPts val="1000"/>
              </a:spcBef>
              <a:spcAft>
                <a:spcPts val="0"/>
              </a:spcAft>
              <a:buClrTx/>
              <a:buSzTx/>
              <a:buFont typeface="Arial"/>
              <a:buChar char="•"/>
              <a:tabLst/>
              <a:defRPr/>
            </a:pPr>
            <a:r>
              <a:rPr kumimoji="0" lang="en-US" sz="2800" b="0" i="0" u="none" strike="noStrike" kern="1200" cap="none" spc="0" normalizeH="0" baseline="0" noProof="0" dirty="0">
                <a:ln>
                  <a:noFill/>
                </a:ln>
                <a:solidFill>
                  <a:prstClr val="black"/>
                </a:solidFill>
                <a:effectLst/>
                <a:uLnTx/>
                <a:uFillTx/>
                <a:latin typeface="+mn-lt"/>
                <a:ea typeface="+mn-ea"/>
                <a:cs typeface="+mn-cs"/>
              </a:rPr>
              <a:t>Click to edit Master text styles</a:t>
            </a:r>
          </a:p>
          <a:p>
            <a:pPr marL="685800" marR="0" lvl="1" indent="-228600" algn="l" defTabSz="914400" rtl="0" eaLnBrk="1" fontAlgn="auto" latinLnBrk="0" hangingPunct="1">
              <a:lnSpc>
                <a:spcPct val="90000"/>
              </a:lnSpc>
              <a:spcBef>
                <a:spcPts val="500"/>
              </a:spcBef>
              <a:spcAft>
                <a:spcPts val="0"/>
              </a:spcAft>
              <a:buClrTx/>
              <a:buSzTx/>
              <a:buFont typeface="Arial"/>
              <a:buChar char="•"/>
              <a:tabLst/>
              <a:defRPr/>
            </a:pPr>
            <a:r>
              <a:rPr kumimoji="0" lang="en-US" sz="2400" b="0" i="0" u="none" strike="noStrike" kern="1200" cap="none" spc="0" normalizeH="0" baseline="0" noProof="0" dirty="0">
                <a:ln>
                  <a:noFill/>
                </a:ln>
                <a:solidFill>
                  <a:prstClr val="black"/>
                </a:solidFill>
                <a:effectLst/>
                <a:uLnTx/>
                <a:uFillTx/>
                <a:latin typeface="+mn-lt"/>
                <a:ea typeface="+mn-ea"/>
                <a:cs typeface="+mn-cs"/>
              </a:rPr>
              <a:t>Second level</a:t>
            </a:r>
          </a:p>
          <a:p>
            <a:pPr marL="1143000" marR="0" lvl="2" indent="-228600" algn="l" defTabSz="914400" rtl="0" eaLnBrk="1" fontAlgn="auto" latinLnBrk="0" hangingPunct="1">
              <a:lnSpc>
                <a:spcPct val="90000"/>
              </a:lnSpc>
              <a:spcBef>
                <a:spcPts val="500"/>
              </a:spcBef>
              <a:spcAft>
                <a:spcPts val="0"/>
              </a:spcAft>
              <a:buClrTx/>
              <a:buSzTx/>
              <a:buFont typeface="Arial"/>
              <a:buChar char="•"/>
              <a:tabLst/>
              <a:defRPr/>
            </a:pPr>
            <a:r>
              <a:rPr kumimoji="0" lang="en-US" sz="2000" b="0" i="0" u="none" strike="noStrike" kern="1200" cap="none" spc="0" normalizeH="0" baseline="0" noProof="0" dirty="0">
                <a:ln>
                  <a:noFill/>
                </a:ln>
                <a:solidFill>
                  <a:prstClr val="black"/>
                </a:solidFill>
                <a:effectLst/>
                <a:uLnTx/>
                <a:uFillTx/>
                <a:latin typeface="+mn-lt"/>
                <a:ea typeface="+mn-ea"/>
                <a:cs typeface="+mn-cs"/>
              </a:rPr>
              <a:t>Third level</a:t>
            </a:r>
          </a:p>
          <a:p>
            <a:pPr marL="1600200" marR="0" lvl="3" indent="-228600" algn="l" defTabSz="914400" rtl="0" eaLnBrk="1" fontAlgn="auto" latinLnBrk="0" hangingPunct="1">
              <a:lnSpc>
                <a:spcPct val="90000"/>
              </a:lnSpc>
              <a:spcBef>
                <a:spcPts val="500"/>
              </a:spcBef>
              <a:spcAft>
                <a:spcPts val="0"/>
              </a:spcAft>
              <a:buClrTx/>
              <a:buSzTx/>
              <a:buFont typeface="Arial"/>
              <a:buChar char="•"/>
              <a:tabLst/>
              <a:defRPr/>
            </a:pPr>
            <a:r>
              <a:rPr kumimoji="0" lang="en-US" sz="1800" b="0" i="0" u="none" strike="noStrike" kern="1200" cap="none" spc="0" normalizeH="0" baseline="0" noProof="0" dirty="0">
                <a:ln>
                  <a:noFill/>
                </a:ln>
                <a:solidFill>
                  <a:prstClr val="black"/>
                </a:solidFill>
                <a:effectLst/>
                <a:uLnTx/>
                <a:uFillTx/>
                <a:latin typeface="+mn-lt"/>
                <a:ea typeface="+mn-ea"/>
                <a:cs typeface="+mn-cs"/>
              </a:rPr>
              <a:t>Fourth level</a:t>
            </a:r>
          </a:p>
          <a:p>
            <a:pPr marL="2057400" marR="0" lvl="4" indent="-228600" algn="l" defTabSz="914400" rtl="0" eaLnBrk="1" fontAlgn="auto" latinLnBrk="0" hangingPunct="1">
              <a:lnSpc>
                <a:spcPct val="90000"/>
              </a:lnSpc>
              <a:spcBef>
                <a:spcPts val="500"/>
              </a:spcBef>
              <a:spcAft>
                <a:spcPts val="0"/>
              </a:spcAft>
              <a:buClrTx/>
              <a:buSzTx/>
              <a:buFont typeface="Arial"/>
              <a:buChar char="•"/>
              <a:tabLst/>
              <a:defRPr/>
            </a:pPr>
            <a:r>
              <a:rPr kumimoji="0" lang="en-US" sz="1800" b="0" i="0" u="none" strike="noStrike" kern="1200" cap="none" spc="0" normalizeH="0" baseline="0" noProof="0" dirty="0">
                <a:ln>
                  <a:noFill/>
                </a:ln>
                <a:solidFill>
                  <a:prstClr val="black"/>
                </a:solidFill>
                <a:effectLst/>
                <a:uLnTx/>
                <a:uFillTx/>
                <a:latin typeface="+mn-lt"/>
                <a:ea typeface="+mn-ea"/>
                <a:cs typeface="+mn-cs"/>
              </a:rPr>
              <a:t>Fifth level</a:t>
            </a:r>
          </a:p>
        </p:txBody>
      </p:sp>
      <p:sp>
        <p:nvSpPr>
          <p:cNvPr id="5" name="Footer Placeholder 4"/>
          <p:cNvSpPr>
            <a:spLocks noGrp="1"/>
          </p:cNvSpPr>
          <p:nvPr>
            <p:ph type="ftr" sz="quarter" idx="3"/>
          </p:nvPr>
        </p:nvSpPr>
        <p:spPr>
          <a:xfrm>
            <a:off x="4092485" y="6356349"/>
            <a:ext cx="4298179" cy="365125"/>
          </a:xfrm>
          <a:prstGeom prst="rect">
            <a:avLst/>
          </a:prstGeom>
        </p:spPr>
        <p:txBody>
          <a:bodyPr vert="horz" lIns="91440" tIns="45720" rIns="91440" bIns="45720" rtlCol="0" anchor="ctr"/>
          <a:lstStyle>
            <a:lvl1pPr algn="l">
              <a:defRPr sz="1200">
                <a:solidFill>
                  <a:schemeClr val="bg1"/>
                </a:solidFill>
              </a:defRPr>
            </a:lvl1pPr>
          </a:lstStyle>
          <a:p>
            <a:r>
              <a:rPr lang="en-US"/>
              <a:t>The Transportation Equity Curriculum: Access to Opportunity</a:t>
            </a:r>
            <a:endParaRPr lang="en-US" dirty="0"/>
          </a:p>
        </p:txBody>
      </p:sp>
      <p:sp>
        <p:nvSpPr>
          <p:cNvPr id="6" name="Slide Number Placeholder 5"/>
          <p:cNvSpPr>
            <a:spLocks noGrp="1"/>
          </p:cNvSpPr>
          <p:nvPr>
            <p:ph type="sldNum" sz="quarter" idx="4"/>
          </p:nvPr>
        </p:nvSpPr>
        <p:spPr>
          <a:xfrm>
            <a:off x="9006840" y="6356350"/>
            <a:ext cx="2743200" cy="365125"/>
          </a:xfrm>
          <a:prstGeom prst="rect">
            <a:avLst/>
          </a:prstGeom>
        </p:spPr>
        <p:txBody>
          <a:bodyPr vert="horz" lIns="91440" tIns="45720" rIns="91440" bIns="45720" rtlCol="0" anchor="ctr"/>
          <a:lstStyle>
            <a:lvl1pPr algn="r">
              <a:defRPr sz="1400">
                <a:solidFill>
                  <a:srgbClr val="03684A"/>
                </a:solidFill>
              </a:defRPr>
            </a:lvl1pPr>
          </a:lstStyle>
          <a:p>
            <a:fld id="{561BF587-D48E-4F0D-A39C-5AB282297A33}" type="slidenum">
              <a:rPr lang="en-US" smtClean="0"/>
              <a:pPr/>
              <a:t>‹#›</a:t>
            </a:fld>
            <a:endParaRPr lang="en-US" dirty="0"/>
          </a:p>
        </p:txBody>
      </p:sp>
    </p:spTree>
    <p:custDataLst>
      <p:tags r:id="rId12"/>
    </p:custDataLst>
    <p:extLst>
      <p:ext uri="{BB962C8B-B14F-4D97-AF65-F5344CB8AC3E}">
        <p14:creationId xmlns:p14="http://schemas.microsoft.com/office/powerpoint/2010/main" val="2712734312"/>
      </p:ext>
    </p:extLst>
  </p:cSld>
  <p:clrMap bg1="lt1" tx1="dk1" bg2="lt2" tx2="dk2" accent1="accent1" accent2="accent2" accent3="accent3" accent4="accent4" accent5="accent5" accent6="accent6" hlink="hlink" folHlink="folHlink"/>
  <p:sldLayoutIdLst>
    <p:sldLayoutId id="2147483655" r:id="rId1"/>
    <p:sldLayoutId id="2147483656" r:id="rId2"/>
    <p:sldLayoutId id="2147483658" r:id="rId3"/>
    <p:sldLayoutId id="2147483659" r:id="rId4"/>
    <p:sldLayoutId id="2147483657" r:id="rId5"/>
    <p:sldLayoutId id="2147483660" r:id="rId6"/>
    <p:sldLayoutId id="2147483661" r:id="rId7"/>
    <p:sldLayoutId id="2147483664" r:id="rId8"/>
    <p:sldLayoutId id="2147483662" r:id="rId9"/>
    <p:sldLayoutId id="2147483663" r:id="rId10"/>
  </p:sldLayoutIdLst>
  <p:hf hdr="0" dt="0"/>
  <p:txStyles>
    <p:titleStyle>
      <a:lvl1pPr algn="l" defTabSz="914400" rtl="0" eaLnBrk="1" latinLnBrk="0" hangingPunct="1">
        <a:lnSpc>
          <a:spcPct val="90000"/>
        </a:lnSpc>
        <a:spcBef>
          <a:spcPct val="0"/>
        </a:spcBef>
        <a:buNone/>
        <a:defRPr sz="4400" b="1" kern="1200">
          <a:solidFill>
            <a:srgbClr val="03684A"/>
          </a:solidFill>
          <a:latin typeface="Calibri" panose="020F0502020204030204" pitchFamily="34" charset="0"/>
          <a:ea typeface="+mj-ea"/>
          <a:cs typeface="+mj-cs"/>
        </a:defRPr>
      </a:lvl1pPr>
    </p:titleStyle>
    <p:bodyStyle>
      <a:lvl1pPr marL="457200" marR="0" indent="-457200" algn="l" defTabSz="914400" rtl="0" eaLnBrk="1" fontAlgn="auto" latinLnBrk="0" hangingPunct="1">
        <a:lnSpc>
          <a:spcPct val="90000"/>
        </a:lnSpc>
        <a:spcBef>
          <a:spcPts val="1000"/>
        </a:spcBef>
        <a:spcAft>
          <a:spcPts val="0"/>
        </a:spcAft>
        <a:buClrTx/>
        <a:buSzTx/>
        <a:buFont typeface="Wingdings" panose="05000000000000000000" pitchFamily="2" charset="2"/>
        <a:buChar char="§"/>
        <a:tabLst/>
        <a:defRPr sz="2800" kern="1200">
          <a:solidFill>
            <a:schemeClr val="tx1"/>
          </a:solidFill>
          <a:latin typeface="+mn-lt"/>
          <a:ea typeface="+mn-ea"/>
          <a:cs typeface="+mn-cs"/>
        </a:defRPr>
      </a:lvl1pPr>
      <a:lvl2pPr marL="800100" marR="0" indent="-342900" algn="l" defTabSz="914400" rtl="0" eaLnBrk="1" fontAlgn="auto" latinLnBrk="0" hangingPunct="1">
        <a:lnSpc>
          <a:spcPct val="90000"/>
        </a:lnSpc>
        <a:spcBef>
          <a:spcPts val="500"/>
        </a:spcBef>
        <a:spcAft>
          <a:spcPts val="0"/>
        </a:spcAft>
        <a:buClrTx/>
        <a:buSzTx/>
        <a:buFont typeface="Wingdings" panose="05000000000000000000" pitchFamily="2" charset="2"/>
        <a:buChar char="§"/>
        <a:tabLst/>
        <a:defRPr sz="2800" kern="1200">
          <a:solidFill>
            <a:schemeClr val="tx1"/>
          </a:solidFill>
          <a:latin typeface="+mn-lt"/>
          <a:ea typeface="+mn-ea"/>
          <a:cs typeface="+mn-cs"/>
        </a:defRPr>
      </a:lvl2pPr>
      <a:lvl3pPr marL="1257300" marR="0" indent="-342900" algn="l" defTabSz="914400" rtl="0" eaLnBrk="1" fontAlgn="auto" latinLnBrk="0" hangingPunct="1">
        <a:lnSpc>
          <a:spcPct val="90000"/>
        </a:lnSpc>
        <a:spcBef>
          <a:spcPts val="500"/>
        </a:spcBef>
        <a:spcAft>
          <a:spcPts val="0"/>
        </a:spcAft>
        <a:buClrTx/>
        <a:buSzTx/>
        <a:buFont typeface="Wingdings" panose="05000000000000000000" pitchFamily="2" charset="2"/>
        <a:buChar char="§"/>
        <a:tabLst/>
        <a:defRPr sz="2800" kern="1200">
          <a:solidFill>
            <a:schemeClr val="tx1"/>
          </a:solidFill>
          <a:latin typeface="+mn-lt"/>
          <a:ea typeface="+mn-ea"/>
          <a:cs typeface="+mn-cs"/>
        </a:defRPr>
      </a:lvl3pPr>
      <a:lvl4pPr marL="1657350" marR="0" indent="-285750" algn="l" defTabSz="914400" rtl="0" eaLnBrk="1" fontAlgn="auto" latinLnBrk="0" hangingPunct="1">
        <a:lnSpc>
          <a:spcPct val="90000"/>
        </a:lnSpc>
        <a:spcBef>
          <a:spcPts val="500"/>
        </a:spcBef>
        <a:spcAft>
          <a:spcPts val="0"/>
        </a:spcAft>
        <a:buClrTx/>
        <a:buSzTx/>
        <a:buFont typeface="Wingdings" panose="05000000000000000000" pitchFamily="2" charset="2"/>
        <a:buChar char="§"/>
        <a:tabLst/>
        <a:defRPr sz="2800" kern="1200">
          <a:solidFill>
            <a:schemeClr val="tx1"/>
          </a:solidFill>
          <a:latin typeface="+mn-lt"/>
          <a:ea typeface="+mn-ea"/>
          <a:cs typeface="+mn-cs"/>
        </a:defRPr>
      </a:lvl4pPr>
      <a:lvl5pPr marL="2114550" marR="0" indent="-285750" algn="l" defTabSz="914400" rtl="0" eaLnBrk="1" fontAlgn="auto" latinLnBrk="0" hangingPunct="1">
        <a:lnSpc>
          <a:spcPct val="90000"/>
        </a:lnSpc>
        <a:spcBef>
          <a:spcPts val="500"/>
        </a:spcBef>
        <a:spcAft>
          <a:spcPts val="0"/>
        </a:spcAft>
        <a:buClrTx/>
        <a:buSzTx/>
        <a:buFont typeface="Wingdings" panose="05000000000000000000" pitchFamily="2" charset="2"/>
        <a:buChar char="§"/>
        <a:tabLst/>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cnt.org/tools/housing-and-transportation-affordability-index"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10.emf"/><Relationship Id="rId3" Type="http://schemas.openxmlformats.org/officeDocument/2006/relationships/image" Target="../media/image5.emf"/><Relationship Id="rId7" Type="http://schemas.openxmlformats.org/officeDocument/2006/relationships/image" Target="../media/image9.emf"/><Relationship Id="rId2" Type="http://schemas.openxmlformats.org/officeDocument/2006/relationships/notesSlide" Target="../notesSlides/notesSlide12.xml"/><Relationship Id="rId1" Type="http://schemas.openxmlformats.org/officeDocument/2006/relationships/slideLayout" Target="../slideLayouts/slideLayout4.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emf"/></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4.xml"/><Relationship Id="rId1" Type="http://schemas.openxmlformats.org/officeDocument/2006/relationships/video" Target="https://www.youtube.com/embed/ti13zPTsn1g?feature=oembed" TargetMode="External"/><Relationship Id="rId5" Type="http://schemas.openxmlformats.org/officeDocument/2006/relationships/image" Target="../media/image11.jpeg"/><Relationship Id="rId4" Type="http://schemas.openxmlformats.org/officeDocument/2006/relationships/hyperlink" Target="https://www.census.gov/data/academy/webinars/2019/job-growth-spatial-mismatch.html"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8" Type="http://schemas.openxmlformats.org/officeDocument/2006/relationships/hyperlink" Target="https://transitjustice.org/about/transit-justice-principles/" TargetMode="External"/><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27.xml"/><Relationship Id="rId1" Type="http://schemas.openxmlformats.org/officeDocument/2006/relationships/slideLayout" Target="../slideLayouts/slideLayout4.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0.xml"/><Relationship Id="rId1" Type="http://schemas.openxmlformats.org/officeDocument/2006/relationships/slideLayout" Target="../slideLayouts/slideLayout4.xml"/><Relationship Id="rId4" Type="http://schemas.openxmlformats.org/officeDocument/2006/relationships/image" Target="../media/image21.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34.xml"/><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38.xml"/><Relationship Id="rId1" Type="http://schemas.openxmlformats.org/officeDocument/2006/relationships/slideLayout" Target="../slideLayouts/slideLayout7.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4.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notesSlide" Target="../notesSlides/notesSlide4.xml"/><Relationship Id="rId7" Type="http://schemas.openxmlformats.org/officeDocument/2006/relationships/diagramColors" Target="../diagrams/colors2.xml"/><Relationship Id="rId2" Type="http://schemas.openxmlformats.org/officeDocument/2006/relationships/slideLayout" Target="../slideLayouts/slideLayout2.xml"/><Relationship Id="rId1" Type="http://schemas.openxmlformats.org/officeDocument/2006/relationships/tags" Target="../tags/tag12.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video" Target="https://www.youtube.com/embed/4OMv6CqrzvE?feature=oembed" TargetMode="External"/><Relationship Id="rId5" Type="http://schemas.openxmlformats.org/officeDocument/2006/relationships/hyperlink" Target="https://www.youtube.com/watch?v=4OMv6CqrzvE" TargetMode="External"/><Relationship Id="rId4" Type="http://schemas.openxmlformats.org/officeDocument/2006/relationships/image" Target="../media/image1.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Access to Opportunity</a:t>
            </a:r>
          </a:p>
        </p:txBody>
      </p:sp>
      <p:sp>
        <p:nvSpPr>
          <p:cNvPr id="3" name="Subtitle 2"/>
          <p:cNvSpPr>
            <a:spLocks noGrp="1"/>
          </p:cNvSpPr>
          <p:nvPr>
            <p:ph type="subTitle" idx="1"/>
          </p:nvPr>
        </p:nvSpPr>
        <p:spPr/>
        <p:txBody>
          <a:bodyPr/>
          <a:lstStyle/>
          <a:p>
            <a:endParaRPr lang="en-US" dirty="0"/>
          </a:p>
        </p:txBody>
      </p:sp>
      <p:sp>
        <p:nvSpPr>
          <p:cNvPr id="5" name="Slide Number Placeholder 4"/>
          <p:cNvSpPr>
            <a:spLocks noGrp="1"/>
          </p:cNvSpPr>
          <p:nvPr>
            <p:ph type="sldNum" sz="quarter" idx="12"/>
          </p:nvPr>
        </p:nvSpPr>
        <p:spPr/>
        <p:txBody>
          <a:bodyPr/>
          <a:lstStyle/>
          <a:p>
            <a:fld id="{82692506-6D33-4386-AFDA-6DB3896FF238}" type="slidenum">
              <a:rPr lang="en-US" smtClean="0"/>
              <a:t>1</a:t>
            </a:fld>
            <a:endParaRPr lang="en-US"/>
          </a:p>
        </p:txBody>
      </p:sp>
      <p:sp>
        <p:nvSpPr>
          <p:cNvPr id="6" name="Footer Placeholder 5"/>
          <p:cNvSpPr>
            <a:spLocks noGrp="1"/>
          </p:cNvSpPr>
          <p:nvPr>
            <p:ph type="ftr" sz="quarter" idx="11"/>
          </p:nvPr>
        </p:nvSpPr>
        <p:spPr/>
        <p:txBody>
          <a:bodyPr/>
          <a:lstStyle/>
          <a:p>
            <a:r>
              <a:rPr lang="en-US"/>
              <a:t>The Transportation Equity Curriculum: Access to Opportunity</a:t>
            </a:r>
            <a:endParaRPr lang="en-US" dirty="0"/>
          </a:p>
        </p:txBody>
      </p:sp>
    </p:spTree>
    <p:extLst>
      <p:ext uri="{BB962C8B-B14F-4D97-AF65-F5344CB8AC3E}">
        <p14:creationId xmlns:p14="http://schemas.microsoft.com/office/powerpoint/2010/main" val="33812433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9979617" cy="1325563"/>
          </a:xfrm>
        </p:spPr>
        <p:txBody>
          <a:bodyPr/>
          <a:lstStyle/>
          <a:p>
            <a:r>
              <a:rPr lang="en-US" dirty="0"/>
              <a:t>Tool: Center for Neighborhood Technology H+T Index </a:t>
            </a:r>
          </a:p>
        </p:txBody>
      </p:sp>
      <p:sp>
        <p:nvSpPr>
          <p:cNvPr id="6" name="TextBox 5"/>
          <p:cNvSpPr txBox="1"/>
          <p:nvPr/>
        </p:nvSpPr>
        <p:spPr>
          <a:xfrm>
            <a:off x="8577179" y="2697351"/>
            <a:ext cx="2962601" cy="2607885"/>
          </a:xfrm>
          <a:prstGeom prst="foldedCorner">
            <a:avLst/>
          </a:prstGeom>
        </p:spPr>
        <p:style>
          <a:lnRef idx="3">
            <a:schemeClr val="lt1"/>
          </a:lnRef>
          <a:fillRef idx="1">
            <a:schemeClr val="accent6"/>
          </a:fillRef>
          <a:effectRef idx="1">
            <a:schemeClr val="accent6"/>
          </a:effectRef>
          <a:fontRef idx="minor">
            <a:schemeClr val="lt1"/>
          </a:fontRef>
        </p:style>
        <p:txBody>
          <a:bodyPr wrap="square" rtlCol="0">
            <a:spAutoFit/>
          </a:bodyPr>
          <a:lstStyle/>
          <a:p>
            <a:r>
              <a:rPr lang="en-US" sz="2800" dirty="0"/>
              <a:t>Access the index here: </a:t>
            </a:r>
            <a:r>
              <a:rPr lang="en-US" sz="2000" dirty="0">
                <a:hlinkClick r:id="rId3"/>
              </a:rPr>
              <a:t>https://www.cnt.org/tools/housing-and-transportation-affordability-index</a:t>
            </a:r>
            <a:r>
              <a:rPr lang="en-US" sz="2000" dirty="0"/>
              <a:t> </a:t>
            </a:r>
            <a:endParaRPr lang="en-US" sz="2800" dirty="0"/>
          </a:p>
        </p:txBody>
      </p:sp>
      <p:sp>
        <p:nvSpPr>
          <p:cNvPr id="3" name="Content Placeholder 2"/>
          <p:cNvSpPr>
            <a:spLocks noGrp="1"/>
          </p:cNvSpPr>
          <p:nvPr>
            <p:ph idx="1"/>
          </p:nvPr>
        </p:nvSpPr>
        <p:spPr>
          <a:xfrm>
            <a:off x="838200" y="1825625"/>
            <a:ext cx="7437895" cy="4351338"/>
          </a:xfrm>
          <a:prstGeom prst="rightArrow">
            <a:avLst/>
          </a:prstGeom>
        </p:spPr>
        <p:style>
          <a:lnRef idx="2">
            <a:schemeClr val="accent5">
              <a:shade val="50000"/>
            </a:schemeClr>
          </a:lnRef>
          <a:fillRef idx="1">
            <a:schemeClr val="accent5"/>
          </a:fillRef>
          <a:effectRef idx="0">
            <a:schemeClr val="accent5"/>
          </a:effectRef>
          <a:fontRef idx="minor">
            <a:schemeClr val="lt1"/>
          </a:fontRef>
        </p:style>
        <p:txBody>
          <a:bodyPr tIns="274320"/>
          <a:lstStyle/>
          <a:p>
            <a:pPr lvl="0" rtl="0"/>
            <a:r>
              <a:rPr lang="en-US" dirty="0"/>
              <a:t>Provides an understanding of affordability </a:t>
            </a:r>
          </a:p>
          <a:p>
            <a:pPr lvl="0" rtl="0"/>
            <a:r>
              <a:rPr lang="en-US" dirty="0"/>
              <a:t>Includes housing and transportation costs</a:t>
            </a:r>
          </a:p>
        </p:txBody>
      </p:sp>
    </p:spTree>
    <p:extLst>
      <p:ext uri="{BB962C8B-B14F-4D97-AF65-F5344CB8AC3E}">
        <p14:creationId xmlns:p14="http://schemas.microsoft.com/office/powerpoint/2010/main" val="31271262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Affordability Example: H+T Index</a:t>
            </a:r>
          </a:p>
        </p:txBody>
      </p:sp>
      <p:sp>
        <p:nvSpPr>
          <p:cNvPr id="9" name="Content Placeholder 8"/>
          <p:cNvSpPr>
            <a:spLocks noGrp="1"/>
          </p:cNvSpPr>
          <p:nvPr>
            <p:ph idx="1"/>
          </p:nvPr>
        </p:nvSpPr>
        <p:spPr>
          <a:xfrm>
            <a:off x="838200" y="1494549"/>
            <a:ext cx="10515600" cy="4351338"/>
          </a:xfrm>
        </p:spPr>
        <p:txBody>
          <a:bodyPr>
            <a:normAutofit/>
          </a:bodyPr>
          <a:lstStyle/>
          <a:p>
            <a:pPr marL="0" indent="0">
              <a:buNone/>
            </a:pPr>
            <a:r>
              <a:rPr lang="en-US" sz="2400" b="1" dirty="0"/>
              <a:t>Association of Bay Area Governments</a:t>
            </a:r>
            <a:endParaRPr lang="en-US" sz="2400" dirty="0"/>
          </a:p>
          <a:p>
            <a:r>
              <a:rPr lang="en-US" sz="2400" dirty="0"/>
              <a:t>Evaluated regional planning scenarios using H+T Index as % of income </a:t>
            </a:r>
          </a:p>
        </p:txBody>
      </p:sp>
      <p:pic>
        <p:nvPicPr>
          <p:cNvPr id="10" name="Picture 9"/>
          <p:cNvPicPr>
            <a:picLocks noChangeAspect="1"/>
          </p:cNvPicPr>
          <p:nvPr/>
        </p:nvPicPr>
        <p:blipFill>
          <a:blip r:embed="rId3"/>
          <a:stretch>
            <a:fillRect/>
          </a:stretch>
        </p:blipFill>
        <p:spPr>
          <a:xfrm>
            <a:off x="1394817" y="2467581"/>
            <a:ext cx="9402365" cy="3633537"/>
          </a:xfrm>
          <a:prstGeom prst="rect">
            <a:avLst/>
          </a:prstGeom>
        </p:spPr>
      </p:pic>
      <p:sp>
        <p:nvSpPr>
          <p:cNvPr id="3" name="Slide Number Placeholder 2"/>
          <p:cNvSpPr>
            <a:spLocks noGrp="1"/>
          </p:cNvSpPr>
          <p:nvPr>
            <p:ph type="sldNum" sz="quarter" idx="12"/>
          </p:nvPr>
        </p:nvSpPr>
        <p:spPr/>
        <p:txBody>
          <a:bodyPr/>
          <a:lstStyle/>
          <a:p>
            <a:fld id="{561BF587-D48E-4F0D-A39C-5AB282297A33}" type="slidenum">
              <a:rPr lang="en-US" smtClean="0"/>
              <a:t>11</a:t>
            </a:fld>
            <a:endParaRPr lang="en-US" dirty="0"/>
          </a:p>
        </p:txBody>
      </p:sp>
      <p:sp>
        <p:nvSpPr>
          <p:cNvPr id="4" name="Footer Placeholder 3"/>
          <p:cNvSpPr>
            <a:spLocks noGrp="1"/>
          </p:cNvSpPr>
          <p:nvPr>
            <p:ph type="ftr" sz="quarter" idx="11"/>
          </p:nvPr>
        </p:nvSpPr>
        <p:spPr/>
        <p:txBody>
          <a:bodyPr/>
          <a:lstStyle/>
          <a:p>
            <a:r>
              <a:rPr lang="en-US"/>
              <a:t>The Transportation Equity Curriculum: Transportation Funding</a:t>
            </a:r>
            <a:endParaRPr lang="en-US" dirty="0"/>
          </a:p>
        </p:txBody>
      </p:sp>
      <p:sp>
        <p:nvSpPr>
          <p:cNvPr id="5" name="TextBox 4"/>
          <p:cNvSpPr txBox="1"/>
          <p:nvPr/>
        </p:nvSpPr>
        <p:spPr>
          <a:xfrm>
            <a:off x="8584611" y="5696503"/>
            <a:ext cx="2212571" cy="276999"/>
          </a:xfrm>
          <a:prstGeom prst="rect">
            <a:avLst/>
          </a:prstGeom>
          <a:noFill/>
        </p:spPr>
        <p:txBody>
          <a:bodyPr wrap="square" rtlCol="0">
            <a:spAutoFit/>
          </a:bodyPr>
          <a:lstStyle/>
          <a:p>
            <a:r>
              <a:rPr lang="en-US" sz="1200" dirty="0">
                <a:solidFill>
                  <a:schemeClr val="tx1">
                    <a:lumMod val="50000"/>
                    <a:lumOff val="50000"/>
                  </a:schemeClr>
                </a:solidFill>
              </a:rPr>
              <a:t>Source: MTC and ABAG, 2013</a:t>
            </a:r>
          </a:p>
        </p:txBody>
      </p:sp>
    </p:spTree>
    <p:extLst>
      <p:ext uri="{BB962C8B-B14F-4D97-AF65-F5344CB8AC3E}">
        <p14:creationId xmlns:p14="http://schemas.microsoft.com/office/powerpoint/2010/main" val="31658542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City of Tampa, Florida Case Example</a:t>
            </a:r>
          </a:p>
        </p:txBody>
      </p:sp>
      <p:pic>
        <p:nvPicPr>
          <p:cNvPr id="19" name="Content Placeholder 18"/>
          <p:cNvPicPr>
            <a:picLocks noGrp="1" noChangeAspect="1"/>
          </p:cNvPicPr>
          <p:nvPr>
            <p:ph sz="half" idx="1"/>
          </p:nvPr>
        </p:nvPicPr>
        <p:blipFill>
          <a:blip r:embed="rId3"/>
          <a:stretch>
            <a:fillRect/>
          </a:stretch>
        </p:blipFill>
        <p:spPr>
          <a:xfrm>
            <a:off x="2519108" y="1643245"/>
            <a:ext cx="4771377" cy="4490120"/>
          </a:xfrm>
          <a:prstGeom prst="rect">
            <a:avLst/>
          </a:prstGeom>
        </p:spPr>
      </p:pic>
      <p:pic>
        <p:nvPicPr>
          <p:cNvPr id="20" name="Content Placeholder 19"/>
          <p:cNvPicPr>
            <a:picLocks noGrp="1" noChangeAspect="1"/>
          </p:cNvPicPr>
          <p:nvPr>
            <p:ph sz="half" idx="2"/>
          </p:nvPr>
        </p:nvPicPr>
        <p:blipFill>
          <a:blip r:embed="rId4"/>
          <a:stretch>
            <a:fillRect/>
          </a:stretch>
        </p:blipFill>
        <p:spPr>
          <a:xfrm>
            <a:off x="7348517" y="1639514"/>
            <a:ext cx="4843484" cy="4485166"/>
          </a:xfrm>
          <a:prstGeom prst="rect">
            <a:avLst/>
          </a:prstGeom>
        </p:spPr>
      </p:pic>
      <p:sp>
        <p:nvSpPr>
          <p:cNvPr id="4" name="Footer Placeholder 3"/>
          <p:cNvSpPr>
            <a:spLocks noGrp="1"/>
          </p:cNvSpPr>
          <p:nvPr>
            <p:ph type="ftr" sz="quarter" idx="11"/>
          </p:nvPr>
        </p:nvSpPr>
        <p:spPr/>
        <p:txBody>
          <a:bodyPr/>
          <a:lstStyle/>
          <a:p>
            <a:r>
              <a:rPr lang="en-US"/>
              <a:t>The Transportation Equity Curriculum: Access to Opportunity</a:t>
            </a:r>
            <a:endParaRPr lang="en-US" dirty="0"/>
          </a:p>
        </p:txBody>
      </p:sp>
      <p:sp>
        <p:nvSpPr>
          <p:cNvPr id="5" name="Slide Number Placeholder 4"/>
          <p:cNvSpPr>
            <a:spLocks noGrp="1"/>
          </p:cNvSpPr>
          <p:nvPr>
            <p:ph type="sldNum" sz="quarter" idx="12"/>
          </p:nvPr>
        </p:nvSpPr>
        <p:spPr/>
        <p:txBody>
          <a:bodyPr/>
          <a:lstStyle/>
          <a:p>
            <a:fld id="{82692506-6D33-4386-AFDA-6DB3896FF238}" type="slidenum">
              <a:rPr lang="en-US" smtClean="0"/>
              <a:t>12</a:t>
            </a:fld>
            <a:endParaRPr lang="en-US"/>
          </a:p>
        </p:txBody>
      </p:sp>
      <p:sp>
        <p:nvSpPr>
          <p:cNvPr id="14" name="Rectangle 13"/>
          <p:cNvSpPr/>
          <p:nvPr/>
        </p:nvSpPr>
        <p:spPr>
          <a:xfrm>
            <a:off x="2681207" y="6207693"/>
            <a:ext cx="8307091" cy="276999"/>
          </a:xfrm>
          <a:prstGeom prst="rect">
            <a:avLst/>
          </a:prstGeom>
        </p:spPr>
        <p:txBody>
          <a:bodyPr wrap="square">
            <a:spAutoFit/>
          </a:bodyPr>
          <a:lstStyle/>
          <a:p>
            <a:r>
              <a:rPr lang="en-US" sz="1200" dirty="0">
                <a:solidFill>
                  <a:schemeClr val="tx1">
                    <a:lumMod val="50000"/>
                    <a:lumOff val="50000"/>
                  </a:schemeClr>
                </a:solidFill>
              </a:rPr>
              <a:t>Source: https://www.cutr.usf.edu/wp-content/uploads/2021/09/The-Transportation-Equity-Scorecard-User-Guide.pdf </a:t>
            </a:r>
          </a:p>
        </p:txBody>
      </p:sp>
      <p:grpSp>
        <p:nvGrpSpPr>
          <p:cNvPr id="10" name="Group 9"/>
          <p:cNvGrpSpPr/>
          <p:nvPr/>
        </p:nvGrpSpPr>
        <p:grpSpPr>
          <a:xfrm>
            <a:off x="86823" y="2102095"/>
            <a:ext cx="2432286" cy="1257273"/>
            <a:chOff x="86823" y="1708349"/>
            <a:chExt cx="2432286" cy="1257273"/>
          </a:xfrm>
        </p:grpSpPr>
        <p:pic>
          <p:nvPicPr>
            <p:cNvPr id="6" name="Picture 5"/>
            <p:cNvPicPr>
              <a:picLocks noChangeAspect="1"/>
            </p:cNvPicPr>
            <p:nvPr/>
          </p:nvPicPr>
          <p:blipFill>
            <a:blip r:embed="rId5"/>
            <a:stretch>
              <a:fillRect/>
            </a:stretch>
          </p:blipFill>
          <p:spPr>
            <a:xfrm>
              <a:off x="86823" y="2310785"/>
              <a:ext cx="2432286" cy="532916"/>
            </a:xfrm>
            <a:prstGeom prst="rect">
              <a:avLst/>
            </a:prstGeom>
          </p:spPr>
        </p:pic>
        <p:sp>
          <p:nvSpPr>
            <p:cNvPr id="8" name="TextBox 7"/>
            <p:cNvSpPr txBox="1"/>
            <p:nvPr/>
          </p:nvSpPr>
          <p:spPr>
            <a:xfrm>
              <a:off x="86823" y="1708349"/>
              <a:ext cx="2374254" cy="584775"/>
            </a:xfrm>
            <a:prstGeom prst="rect">
              <a:avLst/>
            </a:prstGeom>
            <a:noFill/>
          </p:spPr>
          <p:txBody>
            <a:bodyPr wrap="square" rtlCol="0">
              <a:spAutoFit/>
            </a:bodyPr>
            <a:lstStyle/>
            <a:p>
              <a:r>
                <a:rPr lang="en-US" sz="1600" b="1" dirty="0"/>
                <a:t>Concentration of Underserved Populations</a:t>
              </a:r>
            </a:p>
          </p:txBody>
        </p:sp>
        <p:sp>
          <p:nvSpPr>
            <p:cNvPr id="9" name="Rectangle 8"/>
            <p:cNvSpPr/>
            <p:nvPr/>
          </p:nvSpPr>
          <p:spPr>
            <a:xfrm>
              <a:off x="86823" y="1708349"/>
              <a:ext cx="2432286" cy="125727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5" name="Group 14"/>
          <p:cNvGrpSpPr/>
          <p:nvPr/>
        </p:nvGrpSpPr>
        <p:grpSpPr>
          <a:xfrm>
            <a:off x="86823" y="3770776"/>
            <a:ext cx="2432286" cy="1048360"/>
            <a:chOff x="86823" y="3115868"/>
            <a:chExt cx="2432286" cy="1048360"/>
          </a:xfrm>
        </p:grpSpPr>
        <p:pic>
          <p:nvPicPr>
            <p:cNvPr id="7" name="Picture 6"/>
            <p:cNvPicPr>
              <a:picLocks noChangeAspect="1"/>
            </p:cNvPicPr>
            <p:nvPr/>
          </p:nvPicPr>
          <p:blipFill>
            <a:blip r:embed="rId6"/>
            <a:stretch>
              <a:fillRect/>
            </a:stretch>
          </p:blipFill>
          <p:spPr>
            <a:xfrm>
              <a:off x="86823" y="3441376"/>
              <a:ext cx="1745729" cy="606257"/>
            </a:xfrm>
            <a:prstGeom prst="rect">
              <a:avLst/>
            </a:prstGeom>
          </p:spPr>
        </p:pic>
        <p:sp>
          <p:nvSpPr>
            <p:cNvPr id="11" name="TextBox 10"/>
            <p:cNvSpPr txBox="1"/>
            <p:nvPr/>
          </p:nvSpPr>
          <p:spPr>
            <a:xfrm>
              <a:off x="86823" y="3124826"/>
              <a:ext cx="2374254" cy="338554"/>
            </a:xfrm>
            <a:prstGeom prst="rect">
              <a:avLst/>
            </a:prstGeom>
            <a:noFill/>
          </p:spPr>
          <p:txBody>
            <a:bodyPr wrap="square" rtlCol="0">
              <a:spAutoFit/>
            </a:bodyPr>
            <a:lstStyle/>
            <a:p>
              <a:r>
                <a:rPr lang="en-US" sz="1600" b="1" dirty="0"/>
                <a:t>Project Information</a:t>
              </a:r>
            </a:p>
          </p:txBody>
        </p:sp>
        <p:sp>
          <p:nvSpPr>
            <p:cNvPr id="13" name="Rectangle 12"/>
            <p:cNvSpPr/>
            <p:nvPr/>
          </p:nvSpPr>
          <p:spPr>
            <a:xfrm>
              <a:off x="86823" y="3115868"/>
              <a:ext cx="2432286" cy="10483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21" name="Picture 20"/>
          <p:cNvPicPr>
            <a:picLocks noChangeAspect="1"/>
          </p:cNvPicPr>
          <p:nvPr/>
        </p:nvPicPr>
        <p:blipFill>
          <a:blip r:embed="rId7"/>
          <a:stretch>
            <a:fillRect/>
          </a:stretch>
        </p:blipFill>
        <p:spPr>
          <a:xfrm>
            <a:off x="4170263" y="1714752"/>
            <a:ext cx="3060911" cy="856286"/>
          </a:xfrm>
          <a:prstGeom prst="rect">
            <a:avLst/>
          </a:prstGeom>
          <a:ln>
            <a:solidFill>
              <a:schemeClr val="tx1"/>
            </a:solidFill>
          </a:ln>
        </p:spPr>
      </p:pic>
      <p:pic>
        <p:nvPicPr>
          <p:cNvPr id="22" name="Picture 21"/>
          <p:cNvPicPr>
            <a:picLocks noChangeAspect="1"/>
          </p:cNvPicPr>
          <p:nvPr/>
        </p:nvPicPr>
        <p:blipFill>
          <a:blip r:embed="rId8"/>
          <a:stretch>
            <a:fillRect/>
          </a:stretch>
        </p:blipFill>
        <p:spPr>
          <a:xfrm>
            <a:off x="8971393" y="1639514"/>
            <a:ext cx="3162574" cy="1116148"/>
          </a:xfrm>
          <a:prstGeom prst="rect">
            <a:avLst/>
          </a:prstGeom>
          <a:ln>
            <a:solidFill>
              <a:schemeClr val="tx1"/>
            </a:solidFill>
          </a:ln>
        </p:spPr>
      </p:pic>
    </p:spTree>
    <p:extLst>
      <p:ext uri="{BB962C8B-B14F-4D97-AF65-F5344CB8AC3E}">
        <p14:creationId xmlns:p14="http://schemas.microsoft.com/office/powerpoint/2010/main" val="22530719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Affordability Questions to Consider</a:t>
            </a:r>
            <a:endParaRPr lang="en-US" dirty="0"/>
          </a:p>
        </p:txBody>
      </p:sp>
      <p:sp>
        <p:nvSpPr>
          <p:cNvPr id="7" name="Content Placeholder 6"/>
          <p:cNvSpPr>
            <a:spLocks noGrp="1"/>
          </p:cNvSpPr>
          <p:nvPr>
            <p:ph idx="1"/>
          </p:nvPr>
        </p:nvSpPr>
        <p:spPr/>
        <p:txBody>
          <a:bodyPr>
            <a:normAutofit fontScale="70000" lnSpcReduction="20000"/>
          </a:bodyPr>
          <a:lstStyle/>
          <a:p>
            <a:r>
              <a:rPr lang="en-US" dirty="0"/>
              <a:t>What is the share of household income consumed by transportation and housing? </a:t>
            </a:r>
          </a:p>
          <a:p>
            <a:r>
              <a:rPr lang="en-US" dirty="0"/>
              <a:t>What strategies can be used to reduce housing and transportation costs as a percent of income to 30 percent or less? </a:t>
            </a:r>
          </a:p>
          <a:p>
            <a:r>
              <a:rPr lang="en-US" dirty="0"/>
              <a:t>What strategies can reduce travel time or eliminate a barrier to/from affordable housing? </a:t>
            </a:r>
          </a:p>
          <a:p>
            <a:r>
              <a:rPr lang="en-US" dirty="0"/>
              <a:t>Are there opportunities for direct connections to affordable housing through premium transit service, a protected bicycle facility, or new/connected sidewalks or shared use paths? </a:t>
            </a:r>
          </a:p>
          <a:p>
            <a:r>
              <a:rPr lang="en-US" dirty="0"/>
              <a:t>Are there opportunities to significantly decrease travel time to and from affordable housing? </a:t>
            </a:r>
          </a:p>
          <a:p>
            <a:r>
              <a:rPr lang="en-US" dirty="0"/>
              <a:t>Is there access to affordable transportation choices, especially in areas with a high transportation cost?</a:t>
            </a:r>
          </a:p>
          <a:p>
            <a:r>
              <a:rPr lang="en-US" dirty="0"/>
              <a:t>Is there premium and affordable transit or protected and connected bike facility or new/connected sidewalk or increase the availability of high quality and affordable transportation options?</a:t>
            </a:r>
          </a:p>
        </p:txBody>
      </p:sp>
      <p:sp>
        <p:nvSpPr>
          <p:cNvPr id="5" name="Footer Placeholder 4"/>
          <p:cNvSpPr>
            <a:spLocks noGrp="1"/>
          </p:cNvSpPr>
          <p:nvPr>
            <p:ph type="ftr" sz="quarter" idx="11"/>
          </p:nvPr>
        </p:nvSpPr>
        <p:spPr/>
        <p:txBody>
          <a:bodyPr/>
          <a:lstStyle/>
          <a:p>
            <a:r>
              <a:rPr lang="en-US"/>
              <a:t>The Transportation Equity Curriculum: Access to Opportunity</a:t>
            </a:r>
            <a:endParaRPr lang="en-US" dirty="0"/>
          </a:p>
        </p:txBody>
      </p:sp>
      <p:sp>
        <p:nvSpPr>
          <p:cNvPr id="6" name="Slide Number Placeholder 5"/>
          <p:cNvSpPr>
            <a:spLocks noGrp="1"/>
          </p:cNvSpPr>
          <p:nvPr>
            <p:ph type="sldNum" sz="quarter" idx="12"/>
          </p:nvPr>
        </p:nvSpPr>
        <p:spPr/>
        <p:txBody>
          <a:bodyPr/>
          <a:lstStyle/>
          <a:p>
            <a:fld id="{82692506-6D33-4386-AFDA-6DB3896FF238}" type="slidenum">
              <a:rPr lang="en-US" smtClean="0"/>
              <a:pPr/>
              <a:t>13</a:t>
            </a:fld>
            <a:endParaRPr lang="en-US"/>
          </a:p>
        </p:txBody>
      </p:sp>
    </p:spTree>
    <p:extLst>
      <p:ext uri="{BB962C8B-B14F-4D97-AF65-F5344CB8AC3E}">
        <p14:creationId xmlns:p14="http://schemas.microsoft.com/office/powerpoint/2010/main" val="18606879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Spatial Mismatch</a:t>
            </a:r>
          </a:p>
        </p:txBody>
      </p:sp>
      <p:sp>
        <p:nvSpPr>
          <p:cNvPr id="3" name="Text Placeholder 2"/>
          <p:cNvSpPr>
            <a:spLocks noGrp="1"/>
          </p:cNvSpPr>
          <p:nvPr>
            <p:ph type="body" idx="1"/>
          </p:nvPr>
        </p:nvSpPr>
        <p:spPr/>
        <p:txBody>
          <a:bodyPr/>
          <a:lstStyle/>
          <a:p>
            <a:endParaRPr lang="en-US"/>
          </a:p>
        </p:txBody>
      </p:sp>
      <p:sp>
        <p:nvSpPr>
          <p:cNvPr id="4" name="Footer Placeholder 3"/>
          <p:cNvSpPr>
            <a:spLocks noGrp="1"/>
          </p:cNvSpPr>
          <p:nvPr>
            <p:ph type="ftr" sz="quarter" idx="11"/>
          </p:nvPr>
        </p:nvSpPr>
        <p:spPr/>
        <p:txBody>
          <a:bodyPr/>
          <a:lstStyle/>
          <a:p>
            <a:r>
              <a:rPr lang="en-US"/>
              <a:t>The Transportation Equity Curriculum: Access to Opportunity</a:t>
            </a:r>
            <a:endParaRPr lang="en-US" dirty="0"/>
          </a:p>
        </p:txBody>
      </p:sp>
      <p:sp>
        <p:nvSpPr>
          <p:cNvPr id="5" name="Slide Number Placeholder 4"/>
          <p:cNvSpPr>
            <a:spLocks noGrp="1"/>
          </p:cNvSpPr>
          <p:nvPr>
            <p:ph type="sldNum" sz="quarter" idx="12"/>
          </p:nvPr>
        </p:nvSpPr>
        <p:spPr/>
        <p:txBody>
          <a:bodyPr/>
          <a:lstStyle/>
          <a:p>
            <a:fld id="{82692506-6D33-4386-AFDA-6DB3896FF238}" type="slidenum">
              <a:rPr lang="en-US" smtClean="0"/>
              <a:t>14</a:t>
            </a:fld>
            <a:endParaRPr lang="en-US"/>
          </a:p>
        </p:txBody>
      </p:sp>
    </p:spTree>
    <p:extLst>
      <p:ext uri="{BB962C8B-B14F-4D97-AF65-F5344CB8AC3E}">
        <p14:creationId xmlns:p14="http://schemas.microsoft.com/office/powerpoint/2010/main" val="33400167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cs typeface="Calibri Light"/>
              </a:rPr>
              <a:t>What is Spatial Mismatch?</a:t>
            </a:r>
            <a:endParaRPr 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2834737922"/>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Footer Placeholder 3"/>
          <p:cNvSpPr>
            <a:spLocks noGrp="1"/>
          </p:cNvSpPr>
          <p:nvPr>
            <p:ph type="ftr" sz="quarter" idx="11"/>
          </p:nvPr>
        </p:nvSpPr>
        <p:spPr/>
        <p:txBody>
          <a:bodyPr/>
          <a:lstStyle/>
          <a:p>
            <a:r>
              <a:rPr lang="en-US"/>
              <a:t>The Transportation Equity Curriculum: Access to Opportunity</a:t>
            </a:r>
            <a:endParaRPr lang="en-US" dirty="0"/>
          </a:p>
        </p:txBody>
      </p:sp>
      <p:sp>
        <p:nvSpPr>
          <p:cNvPr id="5" name="Slide Number Placeholder 4"/>
          <p:cNvSpPr>
            <a:spLocks noGrp="1"/>
          </p:cNvSpPr>
          <p:nvPr>
            <p:ph type="sldNum" sz="quarter" idx="12"/>
          </p:nvPr>
        </p:nvSpPr>
        <p:spPr/>
        <p:txBody>
          <a:bodyPr/>
          <a:lstStyle/>
          <a:p>
            <a:fld id="{82692506-6D33-4386-AFDA-6DB3896FF238}" type="slidenum">
              <a:rPr lang="en-US" smtClean="0"/>
              <a:t>15</a:t>
            </a:fld>
            <a:endParaRPr lang="en-US"/>
          </a:p>
        </p:txBody>
      </p:sp>
    </p:spTree>
    <p:extLst>
      <p:ext uri="{BB962C8B-B14F-4D97-AF65-F5344CB8AC3E}">
        <p14:creationId xmlns:p14="http://schemas.microsoft.com/office/powerpoint/2010/main" val="31231467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D88814-2ACD-4343-84FA-B656331E359B}"/>
              </a:ext>
            </a:extLst>
          </p:cNvPr>
          <p:cNvSpPr>
            <a:spLocks noGrp="1"/>
          </p:cNvSpPr>
          <p:nvPr>
            <p:ph type="title"/>
          </p:nvPr>
        </p:nvSpPr>
        <p:spPr>
          <a:xfrm>
            <a:off x="838200" y="365125"/>
            <a:ext cx="10515600" cy="1325563"/>
          </a:xfrm>
        </p:spPr>
        <p:txBody>
          <a:bodyPr anchor="ctr">
            <a:normAutofit/>
          </a:bodyPr>
          <a:lstStyle/>
          <a:p>
            <a:r>
              <a:rPr lang="en-US" b="0" dirty="0"/>
              <a:t>Job Growth and Spatial Mismatch between Jobs and Low-Income Residents</a:t>
            </a:r>
            <a:endParaRPr lang="en-US" dirty="0"/>
          </a:p>
        </p:txBody>
      </p:sp>
      <p:sp>
        <p:nvSpPr>
          <p:cNvPr id="3" name="Content Placeholder 2">
            <a:extLst>
              <a:ext uri="{FF2B5EF4-FFF2-40B4-BE49-F238E27FC236}">
                <a16:creationId xmlns:a16="http://schemas.microsoft.com/office/drawing/2014/main" id="{393E3B77-9F89-4ADA-8214-607F70684061}"/>
              </a:ext>
            </a:extLst>
          </p:cNvPr>
          <p:cNvSpPr>
            <a:spLocks noGrp="1"/>
          </p:cNvSpPr>
          <p:nvPr>
            <p:ph sz="half" idx="1"/>
          </p:nvPr>
        </p:nvSpPr>
        <p:spPr>
          <a:xfrm>
            <a:off x="1451810" y="6000416"/>
            <a:ext cx="9288378" cy="711867"/>
          </a:xfrm>
        </p:spPr>
        <p:txBody>
          <a:bodyPr vert="horz" lIns="91440" tIns="45720" rIns="91440" bIns="45720" rtlCol="0">
            <a:normAutofit/>
          </a:bodyPr>
          <a:lstStyle/>
          <a:p>
            <a:pPr marL="0" indent="0">
              <a:buNone/>
            </a:pPr>
            <a:r>
              <a:rPr lang="en-US" sz="1800" dirty="0">
                <a:solidFill>
                  <a:srgbClr val="0563C1"/>
                </a:solidFill>
                <a:hlinkClick r:id="rId4">
                  <a:extLst>
                    <a:ext uri="{A12FA001-AC4F-418D-AE19-62706E023703}">
                      <ahyp:hlinkClr xmlns:ahyp="http://schemas.microsoft.com/office/drawing/2018/hyperlinkcolor" xmlns="" val="tx"/>
                    </a:ext>
                  </a:extLst>
                </a:hlinkClick>
              </a:rPr>
              <a:t>https://www.census.gov/data/academy/webinars/2019/job-growth-spatial-mismatch.html</a:t>
            </a:r>
            <a:endParaRPr lang="en-US" dirty="0">
              <a:solidFill>
                <a:srgbClr val="0563C1"/>
              </a:solidFill>
              <a:hlinkClick r:id="rId4">
                <a:extLst>
                  <a:ext uri="{A12FA001-AC4F-418D-AE19-62706E023703}">
                    <ahyp:hlinkClr xmlns:ahyp="http://schemas.microsoft.com/office/drawing/2018/hyperlinkcolor" xmlns="" val="tx"/>
                  </a:ext>
                </a:extLst>
              </a:hlinkClick>
            </a:endParaRPr>
          </a:p>
          <a:p>
            <a:endParaRPr lang="en-US" dirty="0"/>
          </a:p>
        </p:txBody>
      </p:sp>
      <p:pic>
        <p:nvPicPr>
          <p:cNvPr id="6" name="Online Media 5" descr="Job Growth and Spatial Mismatch between Jobs and Low-Income Residents">
            <a:hlinkClick r:id="" action="ppaction://media"/>
            <a:extLst>
              <a:ext uri="{FF2B5EF4-FFF2-40B4-BE49-F238E27FC236}">
                <a16:creationId xmlns:a16="http://schemas.microsoft.com/office/drawing/2014/main" id="{6B96E1CE-C4CE-0148-9008-6D645320F65C}"/>
              </a:ext>
            </a:extLst>
          </p:cNvPr>
          <p:cNvPicPr>
            <a:picLocks noRot="1" noChangeAspect="1"/>
          </p:cNvPicPr>
          <p:nvPr>
            <a:videoFile r:link="rId1"/>
          </p:nvPr>
        </p:nvPicPr>
        <p:blipFill>
          <a:blip r:embed="rId5"/>
          <a:stretch>
            <a:fillRect/>
          </a:stretch>
        </p:blipFill>
        <p:spPr>
          <a:xfrm>
            <a:off x="2683042" y="1739266"/>
            <a:ext cx="7185762" cy="4059955"/>
          </a:xfrm>
          <a:prstGeom prst="rect">
            <a:avLst/>
          </a:prstGeom>
          <a:noFill/>
        </p:spPr>
      </p:pic>
      <p:sp>
        <p:nvSpPr>
          <p:cNvPr id="4" name="Footer Placeholder 3">
            <a:extLst>
              <a:ext uri="{FF2B5EF4-FFF2-40B4-BE49-F238E27FC236}">
                <a16:creationId xmlns:a16="http://schemas.microsoft.com/office/drawing/2014/main" id="{9D006E72-A854-4415-83CB-BD52187F05FF}"/>
              </a:ext>
            </a:extLst>
          </p:cNvPr>
          <p:cNvSpPr>
            <a:spLocks noGrp="1"/>
          </p:cNvSpPr>
          <p:nvPr>
            <p:ph type="ftr" sz="quarter" idx="11"/>
          </p:nvPr>
        </p:nvSpPr>
        <p:spPr>
          <a:xfrm>
            <a:off x="4038600" y="6356350"/>
            <a:ext cx="4114800" cy="365125"/>
          </a:xfrm>
        </p:spPr>
        <p:txBody>
          <a:bodyPr anchor="ctr">
            <a:normAutofit/>
          </a:bodyPr>
          <a:lstStyle/>
          <a:p>
            <a:pPr>
              <a:spcAft>
                <a:spcPts val="600"/>
              </a:spcAft>
            </a:pPr>
            <a:r>
              <a:rPr lang="en-US"/>
              <a:t>The Transportation Equity Curriculum: Access to Opportunity</a:t>
            </a:r>
          </a:p>
        </p:txBody>
      </p:sp>
      <p:sp>
        <p:nvSpPr>
          <p:cNvPr id="5" name="Slide Number Placeholder 4">
            <a:extLst>
              <a:ext uri="{FF2B5EF4-FFF2-40B4-BE49-F238E27FC236}">
                <a16:creationId xmlns:a16="http://schemas.microsoft.com/office/drawing/2014/main" id="{41B73AFB-B33A-4CC9-8ABD-308EAB50F131}"/>
              </a:ext>
            </a:extLst>
          </p:cNvPr>
          <p:cNvSpPr>
            <a:spLocks noGrp="1"/>
          </p:cNvSpPr>
          <p:nvPr>
            <p:ph type="sldNum" sz="quarter" idx="12"/>
          </p:nvPr>
        </p:nvSpPr>
        <p:spPr>
          <a:xfrm>
            <a:off x="8610600" y="6356350"/>
            <a:ext cx="2743200" cy="365125"/>
          </a:xfrm>
        </p:spPr>
        <p:txBody>
          <a:bodyPr anchor="ctr">
            <a:normAutofit/>
          </a:bodyPr>
          <a:lstStyle/>
          <a:p>
            <a:pPr>
              <a:spcAft>
                <a:spcPts val="600"/>
              </a:spcAft>
            </a:pPr>
            <a:fld id="{82692506-6D33-4386-AFDA-6DB3896FF238}" type="slidenum">
              <a:rPr lang="en-US" smtClean="0"/>
              <a:pPr>
                <a:spcAft>
                  <a:spcPts val="600"/>
                </a:spcAft>
              </a:pPr>
              <a:t>16</a:t>
            </a:fld>
            <a:endParaRPr lang="en-US"/>
          </a:p>
        </p:txBody>
      </p:sp>
    </p:spTree>
    <p:extLst>
      <p:ext uri="{BB962C8B-B14F-4D97-AF65-F5344CB8AC3E}">
        <p14:creationId xmlns:p14="http://schemas.microsoft.com/office/powerpoint/2010/main" val="31210377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6"/>
                </p:tgtEl>
              </p:cMediaNode>
            </p:video>
            <p:seq concurrent="1" nextAc="seek">
              <p:cTn id="8" restart="whenNotActive" fill="hold" evtFilter="cancelBubble" nodeType="interactiveSeq">
                <p:stCondLst>
                  <p:cond evt="onClick" delay="0">
                    <p:tgtEl>
                      <p:spTgt spid="6"/>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6"/>
                                        </p:tgtEl>
                                      </p:cBhvr>
                                    </p:cmd>
                                  </p:childTnLst>
                                </p:cTn>
                              </p:par>
                            </p:childTnLst>
                          </p:cTn>
                        </p:par>
                      </p:childTnLst>
                    </p:cTn>
                  </p:par>
                </p:childTnLst>
              </p:cTn>
              <p:nextCondLst>
                <p:cond evt="onClick" delay="0">
                  <p:tgtEl>
                    <p:spTgt spid="6"/>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Calculating Spatial Mismatch</a:t>
            </a:r>
          </a:p>
        </p:txBody>
      </p:sp>
      <p:sp>
        <p:nvSpPr>
          <p:cNvPr id="3" name="Content Placeholder 2"/>
          <p:cNvSpPr>
            <a:spLocks noGrp="1"/>
          </p:cNvSpPr>
          <p:nvPr>
            <p:ph sz="half" idx="1"/>
          </p:nvPr>
        </p:nvSpPr>
        <p:spPr>
          <a:xfrm>
            <a:off x="396815" y="1500996"/>
            <a:ext cx="5622985" cy="4675967"/>
          </a:xfrm>
        </p:spPr>
        <p:txBody>
          <a:bodyPr>
            <a:normAutofit/>
          </a:bodyPr>
          <a:lstStyle/>
          <a:p>
            <a:r>
              <a:rPr lang="en-US" dirty="0"/>
              <a:t>Uses GIS and other mapping software</a:t>
            </a:r>
          </a:p>
          <a:p>
            <a:pPr lvl="1"/>
            <a:r>
              <a:rPr lang="en-US" dirty="0"/>
              <a:t>Draw a buffer around the population-weighted centroid (the mean center of the population). </a:t>
            </a:r>
          </a:p>
          <a:p>
            <a:pPr lvl="1"/>
            <a:r>
              <a:rPr lang="en-US" dirty="0"/>
              <a:t>Subtract all job seekers in the buffer from the job postings in the buffer.</a:t>
            </a:r>
          </a:p>
          <a:p>
            <a:pPr lvl="1"/>
            <a:r>
              <a:rPr lang="en-US" dirty="0"/>
              <a:t>Evaluate results:</a:t>
            </a:r>
          </a:p>
          <a:p>
            <a:pPr lvl="2"/>
            <a:r>
              <a:rPr lang="en-US" dirty="0"/>
              <a:t>Larger numbers = greater employer spatial mismatch </a:t>
            </a:r>
          </a:p>
          <a:p>
            <a:pPr lvl="2"/>
            <a:r>
              <a:rPr lang="en-US" dirty="0"/>
              <a:t>Smaller numbers = greater job seeker spatial mismatch</a:t>
            </a:r>
          </a:p>
        </p:txBody>
      </p:sp>
      <p:pic>
        <p:nvPicPr>
          <p:cNvPr id="8" name="Content Placeholder 7"/>
          <p:cNvPicPr>
            <a:picLocks noGrp="1" noChangeAspect="1"/>
          </p:cNvPicPr>
          <p:nvPr>
            <p:ph sz="half" idx="2"/>
          </p:nvPr>
        </p:nvPicPr>
        <p:blipFill>
          <a:blip r:embed="rId3"/>
          <a:stretch>
            <a:fillRect/>
          </a:stretch>
        </p:blipFill>
        <p:spPr>
          <a:xfrm>
            <a:off x="6383835" y="1269570"/>
            <a:ext cx="5081175" cy="4728433"/>
          </a:xfrm>
          <a:prstGeom prst="rect">
            <a:avLst/>
          </a:prstGeom>
        </p:spPr>
      </p:pic>
      <p:sp>
        <p:nvSpPr>
          <p:cNvPr id="5" name="Footer Placeholder 4"/>
          <p:cNvSpPr>
            <a:spLocks noGrp="1"/>
          </p:cNvSpPr>
          <p:nvPr>
            <p:ph type="ftr" sz="quarter" idx="11"/>
          </p:nvPr>
        </p:nvSpPr>
        <p:spPr/>
        <p:txBody>
          <a:bodyPr/>
          <a:lstStyle/>
          <a:p>
            <a:r>
              <a:rPr lang="en-US"/>
              <a:t>The Transportation Equity Curriculum: Access to Opportunity</a:t>
            </a:r>
            <a:endParaRPr lang="en-US" dirty="0"/>
          </a:p>
        </p:txBody>
      </p:sp>
      <p:sp>
        <p:nvSpPr>
          <p:cNvPr id="6" name="Slide Number Placeholder 5"/>
          <p:cNvSpPr>
            <a:spLocks noGrp="1"/>
          </p:cNvSpPr>
          <p:nvPr>
            <p:ph type="sldNum" sz="quarter" idx="12"/>
          </p:nvPr>
        </p:nvSpPr>
        <p:spPr/>
        <p:txBody>
          <a:bodyPr/>
          <a:lstStyle/>
          <a:p>
            <a:fld id="{82692506-6D33-4386-AFDA-6DB3896FF238}" type="slidenum">
              <a:rPr lang="en-US" smtClean="0"/>
              <a:t>17</a:t>
            </a:fld>
            <a:endParaRPr lang="en-US"/>
          </a:p>
        </p:txBody>
      </p:sp>
      <p:sp>
        <p:nvSpPr>
          <p:cNvPr id="9" name="Rectangle 8"/>
          <p:cNvSpPr/>
          <p:nvPr/>
        </p:nvSpPr>
        <p:spPr>
          <a:xfrm>
            <a:off x="5876422" y="5938407"/>
            <a:ext cx="6096000" cy="461665"/>
          </a:xfrm>
          <a:prstGeom prst="rect">
            <a:avLst/>
          </a:prstGeom>
        </p:spPr>
        <p:txBody>
          <a:bodyPr>
            <a:spAutoFit/>
          </a:bodyPr>
          <a:lstStyle/>
          <a:p>
            <a:r>
              <a:rPr lang="en-US" sz="1200" dirty="0">
                <a:solidFill>
                  <a:schemeClr val="tx1">
                    <a:lumMod val="50000"/>
                    <a:lumOff val="50000"/>
                  </a:schemeClr>
                </a:solidFill>
              </a:rPr>
              <a:t>Source: https://www.census.gov/library/stories/2020/03/spatial-mismatch-when-workers-can-not-get-to-jobs-in-suburbs.html</a:t>
            </a:r>
          </a:p>
        </p:txBody>
      </p:sp>
    </p:spTree>
    <p:extLst>
      <p:ext uri="{BB962C8B-B14F-4D97-AF65-F5344CB8AC3E}">
        <p14:creationId xmlns:p14="http://schemas.microsoft.com/office/powerpoint/2010/main" val="387372709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FE7183-767A-BF4C-8CC0-B3D5B648BE31}"/>
              </a:ext>
            </a:extLst>
          </p:cNvPr>
          <p:cNvSpPr>
            <a:spLocks noGrp="1"/>
          </p:cNvSpPr>
          <p:nvPr>
            <p:ph type="title"/>
          </p:nvPr>
        </p:nvSpPr>
        <p:spPr/>
        <p:txBody>
          <a:bodyPr anchor="ctr">
            <a:normAutofit/>
          </a:bodyPr>
          <a:lstStyle/>
          <a:p>
            <a:r>
              <a:rPr lang="en-US" dirty="0"/>
              <a:t>San Francisco Case Example</a:t>
            </a:r>
          </a:p>
        </p:txBody>
      </p:sp>
      <p:pic>
        <p:nvPicPr>
          <p:cNvPr id="10" name="Content Placeholder 9"/>
          <p:cNvPicPr>
            <a:picLocks noGrp="1" noChangeAspect="1"/>
          </p:cNvPicPr>
          <p:nvPr>
            <p:ph idx="1"/>
          </p:nvPr>
        </p:nvPicPr>
        <p:blipFill>
          <a:blip r:embed="rId3"/>
          <a:stretch>
            <a:fillRect/>
          </a:stretch>
        </p:blipFill>
        <p:spPr>
          <a:xfrm>
            <a:off x="3290807" y="1283735"/>
            <a:ext cx="5610385" cy="4959302"/>
          </a:xfrm>
          <a:prstGeom prst="rect">
            <a:avLst/>
          </a:prstGeom>
        </p:spPr>
      </p:pic>
      <p:sp>
        <p:nvSpPr>
          <p:cNvPr id="4" name="Footer Placeholder 3">
            <a:extLst>
              <a:ext uri="{FF2B5EF4-FFF2-40B4-BE49-F238E27FC236}">
                <a16:creationId xmlns:a16="http://schemas.microsoft.com/office/drawing/2014/main" id="{D380A4C9-8B82-B849-A0AA-06A4346590AA}"/>
              </a:ext>
            </a:extLst>
          </p:cNvPr>
          <p:cNvSpPr>
            <a:spLocks noGrp="1"/>
          </p:cNvSpPr>
          <p:nvPr>
            <p:ph type="ftr" sz="quarter" idx="11"/>
          </p:nvPr>
        </p:nvSpPr>
        <p:spPr/>
        <p:txBody>
          <a:bodyPr anchor="ctr">
            <a:normAutofit/>
          </a:bodyPr>
          <a:lstStyle/>
          <a:p>
            <a:pPr>
              <a:spcAft>
                <a:spcPts val="600"/>
              </a:spcAft>
            </a:pPr>
            <a:r>
              <a:rPr lang="en-US"/>
              <a:t>The Transportation Equity Curriculum: Access to Opportunity</a:t>
            </a:r>
          </a:p>
        </p:txBody>
      </p:sp>
      <p:sp>
        <p:nvSpPr>
          <p:cNvPr id="5" name="Slide Number Placeholder 4">
            <a:extLst>
              <a:ext uri="{FF2B5EF4-FFF2-40B4-BE49-F238E27FC236}">
                <a16:creationId xmlns:a16="http://schemas.microsoft.com/office/drawing/2014/main" id="{3BE81A3F-8782-494F-9C47-28CD5460AC3B}"/>
              </a:ext>
            </a:extLst>
          </p:cNvPr>
          <p:cNvSpPr>
            <a:spLocks noGrp="1"/>
          </p:cNvSpPr>
          <p:nvPr>
            <p:ph type="sldNum" sz="quarter" idx="12"/>
          </p:nvPr>
        </p:nvSpPr>
        <p:spPr/>
        <p:txBody>
          <a:bodyPr anchor="ctr">
            <a:normAutofit/>
          </a:bodyPr>
          <a:lstStyle/>
          <a:p>
            <a:pPr>
              <a:spcAft>
                <a:spcPts val="600"/>
              </a:spcAft>
            </a:pPr>
            <a:fld id="{82692506-6D33-4386-AFDA-6DB3896FF238}" type="slidenum">
              <a:rPr lang="en-US" smtClean="0"/>
              <a:pPr>
                <a:spcAft>
                  <a:spcPts val="600"/>
                </a:spcAft>
              </a:pPr>
              <a:t>18</a:t>
            </a:fld>
            <a:endParaRPr lang="en-US" dirty="0"/>
          </a:p>
        </p:txBody>
      </p:sp>
      <p:sp>
        <p:nvSpPr>
          <p:cNvPr id="15" name="Rectangle 14"/>
          <p:cNvSpPr/>
          <p:nvPr/>
        </p:nvSpPr>
        <p:spPr>
          <a:xfrm>
            <a:off x="8906359" y="5170444"/>
            <a:ext cx="2151679" cy="830997"/>
          </a:xfrm>
          <a:prstGeom prst="rect">
            <a:avLst/>
          </a:prstGeom>
        </p:spPr>
        <p:txBody>
          <a:bodyPr wrap="square">
            <a:spAutoFit/>
          </a:bodyPr>
          <a:lstStyle/>
          <a:p>
            <a:r>
              <a:rPr lang="en-US" sz="1200" dirty="0">
                <a:solidFill>
                  <a:schemeClr val="tx1">
                    <a:lumMod val="50000"/>
                    <a:lumOff val="50000"/>
                  </a:schemeClr>
                </a:solidFill>
              </a:rPr>
              <a:t>Source: https://www.urban.org/features/too-far-jobs-spatial-mismatch-and-hourly-workers</a:t>
            </a:r>
          </a:p>
        </p:txBody>
      </p:sp>
      <p:pic>
        <p:nvPicPr>
          <p:cNvPr id="16" name="Picture 15"/>
          <p:cNvPicPr>
            <a:picLocks noChangeAspect="1"/>
          </p:cNvPicPr>
          <p:nvPr/>
        </p:nvPicPr>
        <p:blipFill>
          <a:blip r:embed="rId4"/>
          <a:stretch>
            <a:fillRect/>
          </a:stretch>
        </p:blipFill>
        <p:spPr>
          <a:xfrm>
            <a:off x="9063152" y="1629238"/>
            <a:ext cx="1838095" cy="3038095"/>
          </a:xfrm>
          <a:prstGeom prst="rect">
            <a:avLst/>
          </a:prstGeom>
          <a:ln>
            <a:solidFill>
              <a:schemeClr val="tx1"/>
            </a:solidFill>
          </a:ln>
        </p:spPr>
      </p:pic>
      <p:sp>
        <p:nvSpPr>
          <p:cNvPr id="17" name="Rectangle 16"/>
          <p:cNvSpPr/>
          <p:nvPr/>
        </p:nvSpPr>
        <p:spPr>
          <a:xfrm>
            <a:off x="315133" y="1870560"/>
            <a:ext cx="2975674" cy="3785652"/>
          </a:xfrm>
          <a:prstGeom prst="rect">
            <a:avLst/>
          </a:prstGeom>
        </p:spPr>
        <p:txBody>
          <a:bodyPr wrap="square">
            <a:spAutoFit/>
          </a:bodyPr>
          <a:lstStyle/>
          <a:p>
            <a:r>
              <a:rPr lang="en-US" sz="2400" dirty="0"/>
              <a:t>In this example “reasonable distance” is defined as 6.3 miles.</a:t>
            </a:r>
          </a:p>
          <a:p>
            <a:endParaRPr lang="en-US" sz="2400" dirty="0"/>
          </a:p>
          <a:p>
            <a:r>
              <a:rPr lang="en-US" sz="2400" dirty="0"/>
              <a:t>6.3 miles is the average distance between each job seeker and job posting for all applicants in the dataset.</a:t>
            </a:r>
          </a:p>
        </p:txBody>
      </p:sp>
    </p:spTree>
    <p:extLst>
      <p:ext uri="{BB962C8B-B14F-4D97-AF65-F5344CB8AC3E}">
        <p14:creationId xmlns:p14="http://schemas.microsoft.com/office/powerpoint/2010/main" val="198904713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Opportunity Mapping</a:t>
            </a:r>
          </a:p>
        </p:txBody>
      </p:sp>
      <p:sp>
        <p:nvSpPr>
          <p:cNvPr id="3" name="Content Placeholder 2"/>
          <p:cNvSpPr>
            <a:spLocks noGrp="1"/>
          </p:cNvSpPr>
          <p:nvPr>
            <p:ph sz="half" idx="1"/>
          </p:nvPr>
        </p:nvSpPr>
        <p:spPr/>
        <p:txBody>
          <a:bodyPr>
            <a:normAutofit lnSpcReduction="10000"/>
          </a:bodyPr>
          <a:lstStyle/>
          <a:p>
            <a:r>
              <a:rPr lang="en-US" dirty="0"/>
              <a:t>Used to visualize:</a:t>
            </a:r>
          </a:p>
          <a:p>
            <a:pPr lvl="1"/>
            <a:r>
              <a:rPr lang="en-US" dirty="0"/>
              <a:t>Levels of opportunity (very low to very high)</a:t>
            </a:r>
          </a:p>
          <a:p>
            <a:pPr lvl="1"/>
            <a:r>
              <a:rPr lang="en-US" dirty="0"/>
              <a:t>Communities that are underinvested</a:t>
            </a:r>
          </a:p>
          <a:p>
            <a:r>
              <a:rPr lang="en-US" dirty="0"/>
              <a:t>Indicators:</a:t>
            </a:r>
          </a:p>
          <a:p>
            <a:pPr lvl="1"/>
            <a:r>
              <a:rPr lang="en-US" dirty="0"/>
              <a:t>Education</a:t>
            </a:r>
          </a:p>
          <a:p>
            <a:pPr lvl="1"/>
            <a:r>
              <a:rPr lang="en-US" dirty="0"/>
              <a:t>Economic health</a:t>
            </a:r>
          </a:p>
          <a:p>
            <a:pPr lvl="1"/>
            <a:r>
              <a:rPr lang="en-US" dirty="0"/>
              <a:t>Housing and neighborhood quality</a:t>
            </a:r>
          </a:p>
          <a:p>
            <a:pPr lvl="1"/>
            <a:r>
              <a:rPr lang="en-US" dirty="0"/>
              <a:t>Mobility and Transportation</a:t>
            </a:r>
          </a:p>
          <a:p>
            <a:pPr lvl="1"/>
            <a:r>
              <a:rPr lang="en-US" dirty="0"/>
              <a:t>Health and Environment</a:t>
            </a:r>
          </a:p>
          <a:p>
            <a:pPr marL="0" indent="0">
              <a:buNone/>
            </a:pPr>
            <a:endParaRPr lang="en-US" dirty="0"/>
          </a:p>
          <a:p>
            <a:endParaRPr lang="en-US" dirty="0"/>
          </a:p>
          <a:p>
            <a:pPr lvl="1"/>
            <a:endParaRPr lang="en-US" dirty="0"/>
          </a:p>
        </p:txBody>
      </p:sp>
      <p:sp>
        <p:nvSpPr>
          <p:cNvPr id="4" name="Content Placeholder 3"/>
          <p:cNvSpPr>
            <a:spLocks noGrp="1"/>
          </p:cNvSpPr>
          <p:nvPr>
            <p:ph sz="half" idx="2"/>
          </p:nvPr>
        </p:nvSpPr>
        <p:spPr>
          <a:xfrm>
            <a:off x="7090827" y="2611646"/>
            <a:ext cx="4114800" cy="2779295"/>
          </a:xfrm>
          <a:solidFill>
            <a:schemeClr val="accent1">
              <a:lumMod val="20000"/>
              <a:lumOff val="80000"/>
            </a:schemeClr>
          </a:solidFill>
        </p:spPr>
        <p:txBody>
          <a:bodyPr lIns="457200" tIns="457200" rIns="457200" anchor="ctr" anchorCtr="0">
            <a:normAutofit lnSpcReduction="10000"/>
          </a:bodyPr>
          <a:lstStyle/>
          <a:p>
            <a:pPr marL="0" indent="0">
              <a:buNone/>
            </a:pPr>
            <a:r>
              <a:rPr lang="en-US" dirty="0"/>
              <a:t>The goal is to guide investment in areas of low opportunity and create connections to high-opportunity neighborhoods.</a:t>
            </a:r>
          </a:p>
          <a:p>
            <a:pPr marL="0" indent="0">
              <a:buNone/>
            </a:pPr>
            <a:endParaRPr lang="en-US" dirty="0"/>
          </a:p>
        </p:txBody>
      </p:sp>
      <p:sp>
        <p:nvSpPr>
          <p:cNvPr id="6" name="Footer Placeholder 5"/>
          <p:cNvSpPr>
            <a:spLocks noGrp="1"/>
          </p:cNvSpPr>
          <p:nvPr>
            <p:ph type="ftr" sz="quarter" idx="11"/>
          </p:nvPr>
        </p:nvSpPr>
        <p:spPr/>
        <p:txBody>
          <a:bodyPr/>
          <a:lstStyle/>
          <a:p>
            <a:r>
              <a:rPr lang="en-US"/>
              <a:t>The Transportation Equity Curriculum: Access to Opportunity</a:t>
            </a:r>
            <a:endParaRPr lang="en-US" dirty="0"/>
          </a:p>
        </p:txBody>
      </p:sp>
      <p:sp>
        <p:nvSpPr>
          <p:cNvPr id="5" name="Slide Number Placeholder 4"/>
          <p:cNvSpPr>
            <a:spLocks noGrp="1"/>
          </p:cNvSpPr>
          <p:nvPr>
            <p:ph type="sldNum" sz="quarter" idx="12"/>
          </p:nvPr>
        </p:nvSpPr>
        <p:spPr/>
        <p:txBody>
          <a:bodyPr/>
          <a:lstStyle/>
          <a:p>
            <a:fld id="{82692506-6D33-4386-AFDA-6DB3896FF238}" type="slidenum">
              <a:rPr lang="en-US" smtClean="0"/>
              <a:t>19</a:t>
            </a:fld>
            <a:endParaRPr lang="en-US"/>
          </a:p>
        </p:txBody>
      </p:sp>
    </p:spTree>
    <p:extLst>
      <p:ext uri="{BB962C8B-B14F-4D97-AF65-F5344CB8AC3E}">
        <p14:creationId xmlns:p14="http://schemas.microsoft.com/office/powerpoint/2010/main" val="10612004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Learning Objectives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514142997"/>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Slide Number Placeholder 4"/>
          <p:cNvSpPr>
            <a:spLocks noGrp="1"/>
          </p:cNvSpPr>
          <p:nvPr>
            <p:ph type="sldNum" sz="quarter" idx="12"/>
          </p:nvPr>
        </p:nvSpPr>
        <p:spPr/>
        <p:txBody>
          <a:bodyPr/>
          <a:lstStyle/>
          <a:p>
            <a:fld id="{82692506-6D33-4386-AFDA-6DB3896FF238}" type="slidenum">
              <a:rPr lang="en-US" smtClean="0"/>
              <a:t>2</a:t>
            </a:fld>
            <a:endParaRPr lang="en-US"/>
          </a:p>
        </p:txBody>
      </p:sp>
      <p:sp>
        <p:nvSpPr>
          <p:cNvPr id="6" name="Footer Placeholder 5"/>
          <p:cNvSpPr>
            <a:spLocks noGrp="1"/>
          </p:cNvSpPr>
          <p:nvPr>
            <p:ph type="ftr" sz="quarter" idx="11"/>
          </p:nvPr>
        </p:nvSpPr>
        <p:spPr/>
        <p:txBody>
          <a:bodyPr/>
          <a:lstStyle/>
          <a:p>
            <a:r>
              <a:rPr lang="en-US"/>
              <a:t>The Transportation Equity Curriculum: Access to Opportunity</a:t>
            </a:r>
            <a:endParaRPr lang="en-US" dirty="0"/>
          </a:p>
        </p:txBody>
      </p:sp>
    </p:spTree>
    <p:extLst>
      <p:ext uri="{BB962C8B-B14F-4D97-AF65-F5344CB8AC3E}">
        <p14:creationId xmlns:p14="http://schemas.microsoft.com/office/powerpoint/2010/main" val="336859246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A26AE5-0FDD-DE47-94C3-E14966E888B2}"/>
              </a:ext>
            </a:extLst>
          </p:cNvPr>
          <p:cNvSpPr>
            <a:spLocks noGrp="1"/>
          </p:cNvSpPr>
          <p:nvPr>
            <p:ph type="title"/>
          </p:nvPr>
        </p:nvSpPr>
        <p:spPr>
          <a:xfrm>
            <a:off x="264764" y="892308"/>
            <a:ext cx="2741908" cy="1246699"/>
          </a:xfrm>
        </p:spPr>
        <p:txBody>
          <a:bodyPr>
            <a:normAutofit fontScale="90000"/>
          </a:bodyPr>
          <a:lstStyle/>
          <a:p>
            <a:r>
              <a:rPr lang="en-US" dirty="0"/>
              <a:t>Puget Sound Case Example</a:t>
            </a:r>
          </a:p>
        </p:txBody>
      </p:sp>
      <p:sp>
        <p:nvSpPr>
          <p:cNvPr id="4" name="Footer Placeholder 3">
            <a:extLst>
              <a:ext uri="{FF2B5EF4-FFF2-40B4-BE49-F238E27FC236}">
                <a16:creationId xmlns:a16="http://schemas.microsoft.com/office/drawing/2014/main" id="{664DEA5A-C8E2-A840-94E5-CDAD62AECC85}"/>
              </a:ext>
            </a:extLst>
          </p:cNvPr>
          <p:cNvSpPr>
            <a:spLocks noGrp="1"/>
          </p:cNvSpPr>
          <p:nvPr>
            <p:ph type="ftr" sz="quarter" idx="11"/>
          </p:nvPr>
        </p:nvSpPr>
        <p:spPr/>
        <p:txBody>
          <a:bodyPr/>
          <a:lstStyle/>
          <a:p>
            <a:r>
              <a:rPr lang="en-US"/>
              <a:t>The Transportation Equity Curriculum: Access to Opportunity</a:t>
            </a:r>
            <a:endParaRPr lang="en-US" dirty="0"/>
          </a:p>
        </p:txBody>
      </p:sp>
      <p:sp>
        <p:nvSpPr>
          <p:cNvPr id="5" name="Slide Number Placeholder 4">
            <a:extLst>
              <a:ext uri="{FF2B5EF4-FFF2-40B4-BE49-F238E27FC236}">
                <a16:creationId xmlns:a16="http://schemas.microsoft.com/office/drawing/2014/main" id="{E2865E7C-CF93-5B42-B066-DC053DB3E4D6}"/>
              </a:ext>
            </a:extLst>
          </p:cNvPr>
          <p:cNvSpPr>
            <a:spLocks noGrp="1"/>
          </p:cNvSpPr>
          <p:nvPr>
            <p:ph type="sldNum" sz="quarter" idx="12"/>
          </p:nvPr>
        </p:nvSpPr>
        <p:spPr/>
        <p:txBody>
          <a:bodyPr/>
          <a:lstStyle/>
          <a:p>
            <a:fld id="{82692506-6D33-4386-AFDA-6DB3896FF238}" type="slidenum">
              <a:rPr lang="en-US" smtClean="0"/>
              <a:t>20</a:t>
            </a:fld>
            <a:endParaRPr lang="en-US"/>
          </a:p>
        </p:txBody>
      </p:sp>
      <p:sp>
        <p:nvSpPr>
          <p:cNvPr id="8" name="Rectangle 7"/>
          <p:cNvSpPr/>
          <p:nvPr/>
        </p:nvSpPr>
        <p:spPr>
          <a:xfrm>
            <a:off x="7867972" y="4709687"/>
            <a:ext cx="2634712" cy="1169551"/>
          </a:xfrm>
          <a:prstGeom prst="rect">
            <a:avLst/>
          </a:prstGeom>
        </p:spPr>
        <p:txBody>
          <a:bodyPr wrap="square">
            <a:spAutoFit/>
          </a:bodyPr>
          <a:lstStyle/>
          <a:p>
            <a:r>
              <a:rPr lang="en-US" sz="1400" dirty="0">
                <a:solidFill>
                  <a:schemeClr val="tx1">
                    <a:lumMod val="50000"/>
                    <a:lumOff val="50000"/>
                  </a:schemeClr>
                </a:solidFill>
              </a:rPr>
              <a:t>Source: https://psregcncl.maps.arcgis.com/apps/webappviewer/index.html?id=04178e4d496d4cd0ae87bb5182bdc94d</a:t>
            </a:r>
          </a:p>
        </p:txBody>
      </p:sp>
      <p:sp>
        <p:nvSpPr>
          <p:cNvPr id="9" name="Rectangle 8"/>
          <p:cNvSpPr/>
          <p:nvPr/>
        </p:nvSpPr>
        <p:spPr>
          <a:xfrm>
            <a:off x="422328" y="2770695"/>
            <a:ext cx="3616272" cy="3108543"/>
          </a:xfrm>
          <a:prstGeom prst="rect">
            <a:avLst/>
          </a:prstGeom>
        </p:spPr>
        <p:txBody>
          <a:bodyPr wrap="square">
            <a:spAutoFit/>
          </a:bodyPr>
          <a:lstStyle/>
          <a:p>
            <a:r>
              <a:rPr lang="en-US" sz="2000" dirty="0"/>
              <a:t>“Census tracts that are considered “high” or “very high” opportunity areas have relatively more resources than the regional average, while those that are considered “low” or “very low” have relatively fewer resources.”</a:t>
            </a:r>
          </a:p>
          <a:p>
            <a:endParaRPr lang="en-US" dirty="0"/>
          </a:p>
          <a:p>
            <a:r>
              <a:rPr lang="en-US" dirty="0"/>
              <a:t>-Puget Sound Regional Council</a:t>
            </a:r>
          </a:p>
        </p:txBody>
      </p:sp>
      <p:pic>
        <p:nvPicPr>
          <p:cNvPr id="11" name="Content Placeholder 10"/>
          <p:cNvPicPr>
            <a:picLocks noGrp="1" noChangeAspect="1"/>
          </p:cNvPicPr>
          <p:nvPr>
            <p:ph idx="1"/>
          </p:nvPr>
        </p:nvPicPr>
        <p:blipFill>
          <a:blip r:embed="rId3"/>
          <a:stretch>
            <a:fillRect/>
          </a:stretch>
        </p:blipFill>
        <p:spPr>
          <a:xfrm>
            <a:off x="4416523" y="237605"/>
            <a:ext cx="3358954" cy="6118745"/>
          </a:xfrm>
          <a:prstGeom prst="rect">
            <a:avLst/>
          </a:prstGeom>
        </p:spPr>
      </p:pic>
      <p:pic>
        <p:nvPicPr>
          <p:cNvPr id="13" name="Picture 1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27899" y="1832600"/>
            <a:ext cx="1542857" cy="1876190"/>
          </a:xfrm>
          <a:prstGeom prst="rect">
            <a:avLst/>
          </a:prstGeom>
        </p:spPr>
      </p:pic>
    </p:spTree>
    <p:extLst>
      <p:ext uri="{BB962C8B-B14F-4D97-AF65-F5344CB8AC3E}">
        <p14:creationId xmlns:p14="http://schemas.microsoft.com/office/powerpoint/2010/main" val="260996914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4CDEC2-DFF8-417F-8311-B94AFB3E0DDE}"/>
              </a:ext>
            </a:extLst>
          </p:cNvPr>
          <p:cNvSpPr>
            <a:spLocks noGrp="1"/>
          </p:cNvSpPr>
          <p:nvPr>
            <p:ph type="title"/>
          </p:nvPr>
        </p:nvSpPr>
        <p:spPr/>
        <p:txBody>
          <a:bodyPr/>
          <a:lstStyle/>
          <a:p>
            <a:r>
              <a:rPr lang="en-US" dirty="0">
                <a:cs typeface="Calibri Light"/>
              </a:rPr>
              <a:t>Strategies to Address Spatial Mismatch</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560317096"/>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Footer Placeholder 3">
            <a:extLst>
              <a:ext uri="{FF2B5EF4-FFF2-40B4-BE49-F238E27FC236}">
                <a16:creationId xmlns:a16="http://schemas.microsoft.com/office/drawing/2014/main" id="{94633736-A9F7-4420-8FBE-98C85D102802}"/>
              </a:ext>
            </a:extLst>
          </p:cNvPr>
          <p:cNvSpPr>
            <a:spLocks noGrp="1"/>
          </p:cNvSpPr>
          <p:nvPr>
            <p:ph type="ftr" sz="quarter" idx="11"/>
          </p:nvPr>
        </p:nvSpPr>
        <p:spPr/>
        <p:txBody>
          <a:bodyPr/>
          <a:lstStyle/>
          <a:p>
            <a:r>
              <a:rPr lang="en-US"/>
              <a:t>The Transportation Equity Curriculum: Access to Opportunity</a:t>
            </a:r>
            <a:endParaRPr lang="en-US" dirty="0"/>
          </a:p>
        </p:txBody>
      </p:sp>
      <p:sp>
        <p:nvSpPr>
          <p:cNvPr id="5" name="Slide Number Placeholder 4">
            <a:extLst>
              <a:ext uri="{FF2B5EF4-FFF2-40B4-BE49-F238E27FC236}">
                <a16:creationId xmlns:a16="http://schemas.microsoft.com/office/drawing/2014/main" id="{26E5183C-D997-46A7-B71F-83DC0BA567D7}"/>
              </a:ext>
            </a:extLst>
          </p:cNvPr>
          <p:cNvSpPr>
            <a:spLocks noGrp="1"/>
          </p:cNvSpPr>
          <p:nvPr>
            <p:ph type="sldNum" sz="quarter" idx="12"/>
          </p:nvPr>
        </p:nvSpPr>
        <p:spPr/>
        <p:txBody>
          <a:bodyPr/>
          <a:lstStyle/>
          <a:p>
            <a:fld id="{82692506-6D33-4386-AFDA-6DB3896FF238}" type="slidenum">
              <a:rPr lang="en-US" smtClean="0"/>
              <a:t>21</a:t>
            </a:fld>
            <a:endParaRPr lang="en-US"/>
          </a:p>
        </p:txBody>
      </p:sp>
    </p:spTree>
    <p:extLst>
      <p:ext uri="{BB962C8B-B14F-4D97-AF65-F5344CB8AC3E}">
        <p14:creationId xmlns:p14="http://schemas.microsoft.com/office/powerpoint/2010/main" val="104331726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Transit Justice</a:t>
            </a:r>
          </a:p>
        </p:txBody>
      </p:sp>
      <p:sp>
        <p:nvSpPr>
          <p:cNvPr id="3" name="Text Placeholder 2"/>
          <p:cNvSpPr>
            <a:spLocks noGrp="1"/>
          </p:cNvSpPr>
          <p:nvPr>
            <p:ph type="body" idx="1"/>
          </p:nvPr>
        </p:nvSpPr>
        <p:spPr/>
        <p:txBody>
          <a:bodyPr/>
          <a:lstStyle/>
          <a:p>
            <a:endParaRPr lang="en-US"/>
          </a:p>
        </p:txBody>
      </p:sp>
      <p:sp>
        <p:nvSpPr>
          <p:cNvPr id="4" name="Footer Placeholder 3"/>
          <p:cNvSpPr>
            <a:spLocks noGrp="1"/>
          </p:cNvSpPr>
          <p:nvPr>
            <p:ph type="ftr" sz="quarter" idx="11"/>
          </p:nvPr>
        </p:nvSpPr>
        <p:spPr/>
        <p:txBody>
          <a:bodyPr/>
          <a:lstStyle/>
          <a:p>
            <a:r>
              <a:rPr lang="en-US"/>
              <a:t>The Transportation Equity Curriculum: Access to Opportunity</a:t>
            </a:r>
            <a:endParaRPr lang="en-US" dirty="0"/>
          </a:p>
        </p:txBody>
      </p:sp>
      <p:sp>
        <p:nvSpPr>
          <p:cNvPr id="5" name="Slide Number Placeholder 4"/>
          <p:cNvSpPr>
            <a:spLocks noGrp="1"/>
          </p:cNvSpPr>
          <p:nvPr>
            <p:ph type="sldNum" sz="quarter" idx="12"/>
          </p:nvPr>
        </p:nvSpPr>
        <p:spPr/>
        <p:txBody>
          <a:bodyPr/>
          <a:lstStyle/>
          <a:p>
            <a:fld id="{82692506-6D33-4386-AFDA-6DB3896FF238}" type="slidenum">
              <a:rPr lang="en-US" smtClean="0"/>
              <a:t>22</a:t>
            </a:fld>
            <a:endParaRPr lang="en-US"/>
          </a:p>
        </p:txBody>
      </p:sp>
    </p:spTree>
    <p:extLst>
      <p:ext uri="{BB962C8B-B14F-4D97-AF65-F5344CB8AC3E}">
        <p14:creationId xmlns:p14="http://schemas.microsoft.com/office/powerpoint/2010/main" val="408878745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265A6C-4830-884E-9BC2-3514F0E9BF6F}"/>
              </a:ext>
            </a:extLst>
          </p:cNvPr>
          <p:cNvSpPr>
            <a:spLocks noGrp="1"/>
          </p:cNvSpPr>
          <p:nvPr>
            <p:ph type="title"/>
          </p:nvPr>
        </p:nvSpPr>
        <p:spPr/>
        <p:txBody>
          <a:bodyPr/>
          <a:lstStyle/>
          <a:p>
            <a:r>
              <a:rPr lang="en-US" dirty="0"/>
              <a:t>Transit Justice Principles</a:t>
            </a: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1765687155"/>
              </p:ext>
            </p:extLst>
          </p:nvPr>
        </p:nvGraphicFramePr>
        <p:xfrm>
          <a:off x="-533401" y="1432316"/>
          <a:ext cx="11523786" cy="476223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Footer Placeholder 3">
            <a:extLst>
              <a:ext uri="{FF2B5EF4-FFF2-40B4-BE49-F238E27FC236}">
                <a16:creationId xmlns:a16="http://schemas.microsoft.com/office/drawing/2014/main" id="{3E9EA6D0-BA75-7B4A-BB30-AC5DDF1250E3}"/>
              </a:ext>
            </a:extLst>
          </p:cNvPr>
          <p:cNvSpPr>
            <a:spLocks noGrp="1"/>
          </p:cNvSpPr>
          <p:nvPr>
            <p:ph type="ftr" sz="quarter" idx="11"/>
          </p:nvPr>
        </p:nvSpPr>
        <p:spPr/>
        <p:txBody>
          <a:bodyPr/>
          <a:lstStyle/>
          <a:p>
            <a:r>
              <a:rPr lang="en-US"/>
              <a:t>The Transportation Equity Curriculum: Access to Opportunity</a:t>
            </a:r>
            <a:endParaRPr lang="en-US" dirty="0"/>
          </a:p>
        </p:txBody>
      </p:sp>
      <p:sp>
        <p:nvSpPr>
          <p:cNvPr id="5" name="Slide Number Placeholder 4">
            <a:extLst>
              <a:ext uri="{FF2B5EF4-FFF2-40B4-BE49-F238E27FC236}">
                <a16:creationId xmlns:a16="http://schemas.microsoft.com/office/drawing/2014/main" id="{1E22BAA8-74BA-EB4D-8703-4C61C982114D}"/>
              </a:ext>
            </a:extLst>
          </p:cNvPr>
          <p:cNvSpPr>
            <a:spLocks noGrp="1"/>
          </p:cNvSpPr>
          <p:nvPr>
            <p:ph type="sldNum" sz="quarter" idx="12"/>
          </p:nvPr>
        </p:nvSpPr>
        <p:spPr/>
        <p:txBody>
          <a:bodyPr/>
          <a:lstStyle/>
          <a:p>
            <a:fld id="{82692506-6D33-4386-AFDA-6DB3896FF238}" type="slidenum">
              <a:rPr lang="en-US" smtClean="0"/>
              <a:t>23</a:t>
            </a:fld>
            <a:endParaRPr lang="en-US"/>
          </a:p>
        </p:txBody>
      </p:sp>
      <p:sp>
        <p:nvSpPr>
          <p:cNvPr id="6" name="Rectangle 5"/>
          <p:cNvSpPr/>
          <p:nvPr/>
        </p:nvSpPr>
        <p:spPr>
          <a:xfrm>
            <a:off x="7508631" y="4923692"/>
            <a:ext cx="4150337" cy="400110"/>
          </a:xfrm>
          <a:prstGeom prst="rect">
            <a:avLst/>
          </a:prstGeom>
        </p:spPr>
        <p:txBody>
          <a:bodyPr wrap="square">
            <a:spAutoFit/>
          </a:bodyPr>
          <a:lstStyle/>
          <a:p>
            <a:pPr algn="r"/>
            <a:r>
              <a:rPr lang="en-US" sz="2000" dirty="0"/>
              <a:t>-</a:t>
            </a:r>
            <a:r>
              <a:rPr lang="en-US" sz="2000" dirty="0">
                <a:hlinkClick r:id="rId8"/>
              </a:rPr>
              <a:t>National Campaign for Transit Justice</a:t>
            </a:r>
            <a:endParaRPr lang="en-US" sz="2000" dirty="0"/>
          </a:p>
        </p:txBody>
      </p:sp>
    </p:spTree>
    <p:extLst>
      <p:ext uri="{BB962C8B-B14F-4D97-AF65-F5344CB8AC3E}">
        <p14:creationId xmlns:p14="http://schemas.microsoft.com/office/powerpoint/2010/main" val="171381932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Transit Accessibility Measures</a:t>
            </a:r>
          </a:p>
        </p:txBody>
      </p:sp>
      <p:sp>
        <p:nvSpPr>
          <p:cNvPr id="3" name="Content Placeholder 2"/>
          <p:cNvSpPr>
            <a:spLocks noGrp="1"/>
          </p:cNvSpPr>
          <p:nvPr>
            <p:ph idx="1"/>
          </p:nvPr>
        </p:nvSpPr>
        <p:spPr/>
        <p:txBody>
          <a:bodyPr>
            <a:normAutofit lnSpcReduction="10000"/>
          </a:bodyPr>
          <a:lstStyle/>
          <a:p>
            <a:r>
              <a:rPr lang="en-US" dirty="0"/>
              <a:t>First/last-mile access</a:t>
            </a:r>
          </a:p>
          <a:p>
            <a:pPr lvl="1"/>
            <a:r>
              <a:rPr lang="en-US" dirty="0"/>
              <a:t>Walking, cycling, other</a:t>
            </a:r>
          </a:p>
          <a:p>
            <a:r>
              <a:rPr lang="en-US" dirty="0"/>
              <a:t>Transit service </a:t>
            </a:r>
          </a:p>
          <a:p>
            <a:pPr lvl="1"/>
            <a:r>
              <a:rPr lang="en-US" dirty="0"/>
              <a:t>Location, intensity, frequency of service, hours of evaluation</a:t>
            </a:r>
          </a:p>
          <a:p>
            <a:r>
              <a:rPr lang="en-US" dirty="0"/>
              <a:t>Commute time</a:t>
            </a:r>
          </a:p>
          <a:p>
            <a:pPr lvl="1"/>
            <a:r>
              <a:rPr lang="en-US" dirty="0"/>
              <a:t>Reduction in travel time</a:t>
            </a:r>
          </a:p>
          <a:p>
            <a:r>
              <a:rPr lang="en-US" dirty="0"/>
              <a:t>Location of transit stops and routes in relation to underserved communities</a:t>
            </a:r>
          </a:p>
          <a:p>
            <a:r>
              <a:rPr lang="en-US" dirty="0"/>
              <a:t>Access to employment, community services, education, and other essential destinations</a:t>
            </a:r>
          </a:p>
          <a:p>
            <a:endParaRPr lang="en-US" dirty="0"/>
          </a:p>
        </p:txBody>
      </p:sp>
      <p:sp>
        <p:nvSpPr>
          <p:cNvPr id="4" name="Footer Placeholder 3"/>
          <p:cNvSpPr>
            <a:spLocks noGrp="1"/>
          </p:cNvSpPr>
          <p:nvPr>
            <p:ph type="ftr" sz="quarter" idx="11"/>
          </p:nvPr>
        </p:nvSpPr>
        <p:spPr/>
        <p:txBody>
          <a:bodyPr/>
          <a:lstStyle/>
          <a:p>
            <a:r>
              <a:rPr lang="en-US"/>
              <a:t>The Transportation Equity Curriculum: Access to Opportunity</a:t>
            </a:r>
            <a:endParaRPr lang="en-US" dirty="0"/>
          </a:p>
        </p:txBody>
      </p:sp>
      <p:sp>
        <p:nvSpPr>
          <p:cNvPr id="5" name="Slide Number Placeholder 4"/>
          <p:cNvSpPr>
            <a:spLocks noGrp="1"/>
          </p:cNvSpPr>
          <p:nvPr>
            <p:ph type="sldNum" sz="quarter" idx="12"/>
          </p:nvPr>
        </p:nvSpPr>
        <p:spPr/>
        <p:txBody>
          <a:bodyPr/>
          <a:lstStyle/>
          <a:p>
            <a:fld id="{82692506-6D33-4386-AFDA-6DB3896FF238}" type="slidenum">
              <a:rPr lang="en-US" smtClean="0"/>
              <a:t>24</a:t>
            </a:fld>
            <a:endParaRPr lang="en-US"/>
          </a:p>
        </p:txBody>
      </p:sp>
    </p:spTree>
    <p:extLst>
      <p:ext uri="{BB962C8B-B14F-4D97-AF65-F5344CB8AC3E}">
        <p14:creationId xmlns:p14="http://schemas.microsoft.com/office/powerpoint/2010/main" val="347828032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B7A1F1-45BA-5C4C-B7FB-1E102AA82269}"/>
              </a:ext>
            </a:extLst>
          </p:cNvPr>
          <p:cNvSpPr>
            <a:spLocks noGrp="1"/>
          </p:cNvSpPr>
          <p:nvPr>
            <p:ph type="title"/>
          </p:nvPr>
        </p:nvSpPr>
        <p:spPr>
          <a:xfrm>
            <a:off x="73325" y="396431"/>
            <a:ext cx="10515600" cy="1325563"/>
          </a:xfrm>
        </p:spPr>
        <p:txBody>
          <a:bodyPr/>
          <a:lstStyle/>
          <a:p>
            <a:r>
              <a:rPr lang="en-US" dirty="0"/>
              <a:t>Chicago Case Example</a:t>
            </a:r>
          </a:p>
        </p:txBody>
      </p:sp>
      <p:sp>
        <p:nvSpPr>
          <p:cNvPr id="4" name="Footer Placeholder 3">
            <a:extLst>
              <a:ext uri="{FF2B5EF4-FFF2-40B4-BE49-F238E27FC236}">
                <a16:creationId xmlns:a16="http://schemas.microsoft.com/office/drawing/2014/main" id="{F83C390C-9FF3-AB42-997D-20D1066A6AB3}"/>
              </a:ext>
            </a:extLst>
          </p:cNvPr>
          <p:cNvSpPr>
            <a:spLocks noGrp="1"/>
          </p:cNvSpPr>
          <p:nvPr>
            <p:ph type="ftr" sz="quarter" idx="11"/>
          </p:nvPr>
        </p:nvSpPr>
        <p:spPr/>
        <p:txBody>
          <a:bodyPr/>
          <a:lstStyle/>
          <a:p>
            <a:r>
              <a:rPr lang="en-US"/>
              <a:t>The Transportation Equity Curriculum: Access to Opportunity</a:t>
            </a:r>
            <a:endParaRPr lang="en-US" dirty="0"/>
          </a:p>
        </p:txBody>
      </p:sp>
      <p:sp>
        <p:nvSpPr>
          <p:cNvPr id="5" name="Slide Number Placeholder 4">
            <a:extLst>
              <a:ext uri="{FF2B5EF4-FFF2-40B4-BE49-F238E27FC236}">
                <a16:creationId xmlns:a16="http://schemas.microsoft.com/office/drawing/2014/main" id="{EA16A28C-1746-9E46-948E-26FD5D872D34}"/>
              </a:ext>
            </a:extLst>
          </p:cNvPr>
          <p:cNvSpPr>
            <a:spLocks noGrp="1"/>
          </p:cNvSpPr>
          <p:nvPr>
            <p:ph type="sldNum" sz="quarter" idx="12"/>
          </p:nvPr>
        </p:nvSpPr>
        <p:spPr/>
        <p:txBody>
          <a:bodyPr/>
          <a:lstStyle/>
          <a:p>
            <a:fld id="{82692506-6D33-4386-AFDA-6DB3896FF238}" type="slidenum">
              <a:rPr lang="en-US" smtClean="0"/>
              <a:t>25</a:t>
            </a:fld>
            <a:endParaRPr lang="en-US"/>
          </a:p>
        </p:txBody>
      </p:sp>
      <p:sp>
        <p:nvSpPr>
          <p:cNvPr id="11" name="Rectangle 10"/>
          <p:cNvSpPr/>
          <p:nvPr/>
        </p:nvSpPr>
        <p:spPr>
          <a:xfrm>
            <a:off x="1472339" y="5971225"/>
            <a:ext cx="9506273" cy="461665"/>
          </a:xfrm>
          <a:prstGeom prst="rect">
            <a:avLst/>
          </a:prstGeom>
        </p:spPr>
        <p:txBody>
          <a:bodyPr wrap="square">
            <a:spAutoFit/>
          </a:bodyPr>
          <a:lstStyle/>
          <a:p>
            <a:r>
              <a:rPr lang="en-US" sz="1200" dirty="0">
                <a:solidFill>
                  <a:schemeClr val="tx1">
                    <a:lumMod val="50000"/>
                    <a:lumOff val="50000"/>
                  </a:schemeClr>
                </a:solidFill>
              </a:rPr>
              <a:t>Source: </a:t>
            </a:r>
            <a:r>
              <a:rPr lang="en-US" sz="1200" dirty="0" err="1">
                <a:solidFill>
                  <a:schemeClr val="tx1">
                    <a:lumMod val="50000"/>
                    <a:lumOff val="50000"/>
                  </a:schemeClr>
                </a:solidFill>
              </a:rPr>
              <a:t>Klumpenhouwer</a:t>
            </a:r>
            <a:r>
              <a:rPr lang="en-US" sz="1200" dirty="0">
                <a:solidFill>
                  <a:schemeClr val="tx1">
                    <a:lumMod val="50000"/>
                    <a:lumOff val="50000"/>
                  </a:schemeClr>
                </a:solidFill>
              </a:rPr>
              <a:t>, W., Allen, J., Li, L., Liu, R., Robinson, M., Da Silva, D. L., Farber, S., Karner, A., </a:t>
            </a:r>
            <a:r>
              <a:rPr lang="en-US" sz="1200" dirty="0" err="1">
                <a:solidFill>
                  <a:schemeClr val="tx1">
                    <a:lumMod val="50000"/>
                    <a:lumOff val="50000"/>
                  </a:schemeClr>
                </a:solidFill>
              </a:rPr>
              <a:t>Rowangould</a:t>
            </a:r>
            <a:r>
              <a:rPr lang="en-US" sz="1200" dirty="0">
                <a:solidFill>
                  <a:schemeClr val="tx1">
                    <a:lumMod val="50000"/>
                    <a:lumOff val="50000"/>
                  </a:schemeClr>
                </a:solidFill>
              </a:rPr>
              <a:t>, D., </a:t>
            </a:r>
            <a:r>
              <a:rPr lang="en-US" sz="1200" dirty="0" err="1">
                <a:solidFill>
                  <a:schemeClr val="tx1">
                    <a:lumMod val="50000"/>
                    <a:lumOff val="50000"/>
                  </a:schemeClr>
                </a:solidFill>
              </a:rPr>
              <a:t>Shalaby</a:t>
            </a:r>
            <a:r>
              <a:rPr lang="en-US" sz="1200" dirty="0">
                <a:solidFill>
                  <a:schemeClr val="tx1">
                    <a:lumMod val="50000"/>
                    <a:lumOff val="50000"/>
                  </a:schemeClr>
                </a:solidFill>
              </a:rPr>
              <a:t>, A., Buchanan, M., &amp; Higashide, S. (2021). A Comprehensive Transit Accessibility and Equity </a:t>
            </a:r>
            <a:r>
              <a:rPr lang="en-US" sz="1200" dirty="0" err="1">
                <a:solidFill>
                  <a:schemeClr val="tx1">
                    <a:lumMod val="50000"/>
                    <a:lumOff val="50000"/>
                  </a:schemeClr>
                </a:solidFill>
              </a:rPr>
              <a:t>Dashboard.Findings</a:t>
            </a:r>
            <a:r>
              <a:rPr lang="en-US" sz="1200" dirty="0">
                <a:solidFill>
                  <a:schemeClr val="tx1">
                    <a:lumMod val="50000"/>
                    <a:lumOff val="50000"/>
                  </a:schemeClr>
                </a:solidFill>
              </a:rPr>
              <a:t>, July. </a:t>
            </a:r>
          </a:p>
        </p:txBody>
      </p:sp>
      <p:pic>
        <p:nvPicPr>
          <p:cNvPr id="13" name="Content Placeholder 12"/>
          <p:cNvPicPr>
            <a:picLocks noGrp="1" noChangeAspect="1"/>
          </p:cNvPicPr>
          <p:nvPr>
            <p:ph sz="half" idx="2"/>
          </p:nvPr>
        </p:nvPicPr>
        <p:blipFill>
          <a:blip r:embed="rId3"/>
          <a:stretch>
            <a:fillRect/>
          </a:stretch>
        </p:blipFill>
        <p:spPr>
          <a:xfrm>
            <a:off x="5373830" y="812274"/>
            <a:ext cx="5559140" cy="4817038"/>
          </a:xfrm>
          <a:prstGeom prst="rect">
            <a:avLst/>
          </a:prstGeom>
        </p:spPr>
      </p:pic>
      <p:sp>
        <p:nvSpPr>
          <p:cNvPr id="6" name="Content Placeholder 5"/>
          <p:cNvSpPr>
            <a:spLocks noGrp="1"/>
          </p:cNvSpPr>
          <p:nvPr>
            <p:ph sz="half" idx="1"/>
          </p:nvPr>
        </p:nvSpPr>
        <p:spPr>
          <a:xfrm>
            <a:off x="258793" y="1741521"/>
            <a:ext cx="5331125" cy="4003858"/>
          </a:xfrm>
          <a:prstGeom prst="rightArrow">
            <a:avLst/>
          </a:prstGeom>
        </p:spPr>
        <p:style>
          <a:lnRef idx="2">
            <a:schemeClr val="accent5"/>
          </a:lnRef>
          <a:fillRef idx="1">
            <a:schemeClr val="lt1"/>
          </a:fillRef>
          <a:effectRef idx="0">
            <a:schemeClr val="accent5"/>
          </a:effectRef>
          <a:fontRef idx="minor">
            <a:schemeClr val="dk1"/>
          </a:fontRef>
        </p:style>
        <p:txBody>
          <a:bodyPr tIns="274320">
            <a:noAutofit/>
          </a:bodyPr>
          <a:lstStyle/>
          <a:p>
            <a:pPr marL="0" indent="0">
              <a:buNone/>
            </a:pPr>
            <a:r>
              <a:rPr lang="en-US" dirty="0"/>
              <a:t>Affordable transit access for equity neighborhoods to low-wage jobs during weekdays from 7am-9am. </a:t>
            </a:r>
          </a:p>
          <a:p>
            <a:endParaRPr lang="en-US" dirty="0"/>
          </a:p>
          <a:p>
            <a:pPr marL="0" indent="0">
              <a:buNone/>
            </a:pPr>
            <a:endParaRPr lang="en-US" dirty="0"/>
          </a:p>
        </p:txBody>
      </p:sp>
    </p:spTree>
    <p:extLst>
      <p:ext uri="{BB962C8B-B14F-4D97-AF65-F5344CB8AC3E}">
        <p14:creationId xmlns:p14="http://schemas.microsoft.com/office/powerpoint/2010/main" val="130829916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Gentrification and Displacement</a:t>
            </a:r>
          </a:p>
        </p:txBody>
      </p:sp>
      <p:sp>
        <p:nvSpPr>
          <p:cNvPr id="3" name="Text Placeholder 2"/>
          <p:cNvSpPr>
            <a:spLocks noGrp="1"/>
          </p:cNvSpPr>
          <p:nvPr>
            <p:ph type="body" idx="1"/>
          </p:nvPr>
        </p:nvSpPr>
        <p:spPr/>
        <p:txBody>
          <a:bodyPr/>
          <a:lstStyle/>
          <a:p>
            <a:endParaRPr lang="en-US"/>
          </a:p>
        </p:txBody>
      </p:sp>
      <p:sp>
        <p:nvSpPr>
          <p:cNvPr id="4" name="Footer Placeholder 3"/>
          <p:cNvSpPr>
            <a:spLocks noGrp="1"/>
          </p:cNvSpPr>
          <p:nvPr>
            <p:ph type="ftr" sz="quarter" idx="11"/>
          </p:nvPr>
        </p:nvSpPr>
        <p:spPr/>
        <p:txBody>
          <a:bodyPr/>
          <a:lstStyle/>
          <a:p>
            <a:r>
              <a:rPr lang="en-US"/>
              <a:t>The Transportation Equity Curriculum: Access to Opportunity</a:t>
            </a:r>
            <a:endParaRPr lang="en-US" dirty="0"/>
          </a:p>
        </p:txBody>
      </p:sp>
      <p:sp>
        <p:nvSpPr>
          <p:cNvPr id="5" name="Slide Number Placeholder 4"/>
          <p:cNvSpPr>
            <a:spLocks noGrp="1"/>
          </p:cNvSpPr>
          <p:nvPr>
            <p:ph type="sldNum" sz="quarter" idx="12"/>
          </p:nvPr>
        </p:nvSpPr>
        <p:spPr/>
        <p:txBody>
          <a:bodyPr/>
          <a:lstStyle/>
          <a:p>
            <a:fld id="{82692506-6D33-4386-AFDA-6DB3896FF238}" type="slidenum">
              <a:rPr lang="en-US" smtClean="0"/>
              <a:t>26</a:t>
            </a:fld>
            <a:endParaRPr lang="en-US"/>
          </a:p>
        </p:txBody>
      </p:sp>
    </p:spTree>
    <p:extLst>
      <p:ext uri="{BB962C8B-B14F-4D97-AF65-F5344CB8AC3E}">
        <p14:creationId xmlns:p14="http://schemas.microsoft.com/office/powerpoint/2010/main" val="33820533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2DD0A3-8AC7-B042-900F-01DA52DFC112}"/>
              </a:ext>
            </a:extLst>
          </p:cNvPr>
          <p:cNvSpPr>
            <a:spLocks noGrp="1"/>
          </p:cNvSpPr>
          <p:nvPr>
            <p:ph type="title"/>
          </p:nvPr>
        </p:nvSpPr>
        <p:spPr/>
        <p:txBody>
          <a:bodyPr/>
          <a:lstStyle/>
          <a:p>
            <a:r>
              <a:rPr lang="en-US" dirty="0"/>
              <a:t>Transit-Induced Gentrification</a:t>
            </a:r>
          </a:p>
        </p:txBody>
      </p:sp>
      <p:graphicFrame>
        <p:nvGraphicFramePr>
          <p:cNvPr id="7" name="Content Placeholder 6"/>
          <p:cNvGraphicFramePr>
            <a:graphicFrameLocks noGrp="1"/>
          </p:cNvGraphicFramePr>
          <p:nvPr>
            <p:ph sz="half" idx="1"/>
            <p:extLst>
              <p:ext uri="{D42A27DB-BD31-4B8C-83A1-F6EECF244321}">
                <p14:modId xmlns:p14="http://schemas.microsoft.com/office/powerpoint/2010/main" val="3269161511"/>
              </p:ext>
            </p:extLst>
          </p:nvPr>
        </p:nvGraphicFramePr>
        <p:xfrm>
          <a:off x="838199" y="1380226"/>
          <a:ext cx="7137057" cy="497612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Content Placeholder 5"/>
          <p:cNvSpPr>
            <a:spLocks noGrp="1"/>
          </p:cNvSpPr>
          <p:nvPr>
            <p:ph sz="half" idx="2"/>
          </p:nvPr>
        </p:nvSpPr>
        <p:spPr>
          <a:xfrm>
            <a:off x="8255343" y="1576817"/>
            <a:ext cx="3733800" cy="4582941"/>
          </a:xfrm>
          <a:solidFill>
            <a:schemeClr val="accent5">
              <a:lumMod val="20000"/>
              <a:lumOff val="80000"/>
            </a:schemeClr>
          </a:solidFill>
        </p:spPr>
        <p:txBody>
          <a:bodyPr lIns="457200" tIns="457200" rIns="457200" anchor="ctr">
            <a:noAutofit/>
          </a:bodyPr>
          <a:lstStyle/>
          <a:p>
            <a:pPr marL="0" indent="0">
              <a:buNone/>
            </a:pPr>
            <a:r>
              <a:rPr lang="en-US" dirty="0"/>
              <a:t>Transit-oriented development has the potential to benefit everyone, but it must account for the needs of the working class and economically marginalized. </a:t>
            </a:r>
          </a:p>
          <a:p>
            <a:pPr marL="0" indent="0">
              <a:buNone/>
            </a:pPr>
            <a:endParaRPr lang="en-US" dirty="0"/>
          </a:p>
        </p:txBody>
      </p:sp>
      <p:sp>
        <p:nvSpPr>
          <p:cNvPr id="4" name="Footer Placeholder 3">
            <a:extLst>
              <a:ext uri="{FF2B5EF4-FFF2-40B4-BE49-F238E27FC236}">
                <a16:creationId xmlns:a16="http://schemas.microsoft.com/office/drawing/2014/main" id="{B2E497F7-0545-544A-B0F0-A77C775B086C}"/>
              </a:ext>
            </a:extLst>
          </p:cNvPr>
          <p:cNvSpPr>
            <a:spLocks noGrp="1"/>
          </p:cNvSpPr>
          <p:nvPr>
            <p:ph type="ftr" sz="quarter" idx="11"/>
          </p:nvPr>
        </p:nvSpPr>
        <p:spPr/>
        <p:txBody>
          <a:bodyPr/>
          <a:lstStyle/>
          <a:p>
            <a:r>
              <a:rPr lang="en-US"/>
              <a:t>The Transportation Equity Curriculum: Access to Opportunity</a:t>
            </a:r>
            <a:endParaRPr lang="en-US" dirty="0"/>
          </a:p>
        </p:txBody>
      </p:sp>
      <p:sp>
        <p:nvSpPr>
          <p:cNvPr id="5" name="Slide Number Placeholder 4">
            <a:extLst>
              <a:ext uri="{FF2B5EF4-FFF2-40B4-BE49-F238E27FC236}">
                <a16:creationId xmlns:a16="http://schemas.microsoft.com/office/drawing/2014/main" id="{04186696-7A25-7941-97A3-5D1BED57AEDA}"/>
              </a:ext>
            </a:extLst>
          </p:cNvPr>
          <p:cNvSpPr>
            <a:spLocks noGrp="1"/>
          </p:cNvSpPr>
          <p:nvPr>
            <p:ph type="sldNum" sz="quarter" idx="12"/>
          </p:nvPr>
        </p:nvSpPr>
        <p:spPr/>
        <p:txBody>
          <a:bodyPr/>
          <a:lstStyle/>
          <a:p>
            <a:fld id="{82692506-6D33-4386-AFDA-6DB3896FF238}" type="slidenum">
              <a:rPr lang="en-US" smtClean="0"/>
              <a:t>27</a:t>
            </a:fld>
            <a:endParaRPr lang="en-US"/>
          </a:p>
        </p:txBody>
      </p:sp>
    </p:spTree>
    <p:extLst>
      <p:ext uri="{BB962C8B-B14F-4D97-AF65-F5344CB8AC3E}">
        <p14:creationId xmlns:p14="http://schemas.microsoft.com/office/powerpoint/2010/main" val="406815238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Types of Displacement</a:t>
            </a:r>
          </a:p>
        </p:txBody>
      </p:sp>
      <p:pic>
        <p:nvPicPr>
          <p:cNvPr id="6" name="Content Placeholder 5"/>
          <p:cNvPicPr>
            <a:picLocks noGrp="1" noChangeAspect="1"/>
          </p:cNvPicPr>
          <p:nvPr>
            <p:ph idx="1"/>
          </p:nvPr>
        </p:nvPicPr>
        <p:blipFill>
          <a:blip r:embed="rId3"/>
          <a:stretch>
            <a:fillRect/>
          </a:stretch>
        </p:blipFill>
        <p:spPr>
          <a:xfrm>
            <a:off x="838200" y="1690688"/>
            <a:ext cx="10701847" cy="4184543"/>
          </a:xfrm>
          <a:prstGeom prst="rect">
            <a:avLst/>
          </a:prstGeom>
        </p:spPr>
      </p:pic>
      <p:sp>
        <p:nvSpPr>
          <p:cNvPr id="4" name="Footer Placeholder 3"/>
          <p:cNvSpPr>
            <a:spLocks noGrp="1"/>
          </p:cNvSpPr>
          <p:nvPr>
            <p:ph type="ftr" sz="quarter" idx="11"/>
          </p:nvPr>
        </p:nvSpPr>
        <p:spPr/>
        <p:txBody>
          <a:bodyPr/>
          <a:lstStyle/>
          <a:p>
            <a:r>
              <a:rPr lang="en-US"/>
              <a:t>The Transportation Equity Curriculum: Access to Opportunity</a:t>
            </a:r>
            <a:endParaRPr lang="en-US" dirty="0"/>
          </a:p>
        </p:txBody>
      </p:sp>
      <p:sp>
        <p:nvSpPr>
          <p:cNvPr id="5" name="Slide Number Placeholder 4"/>
          <p:cNvSpPr>
            <a:spLocks noGrp="1"/>
          </p:cNvSpPr>
          <p:nvPr>
            <p:ph type="sldNum" sz="quarter" idx="12"/>
          </p:nvPr>
        </p:nvSpPr>
        <p:spPr/>
        <p:txBody>
          <a:bodyPr/>
          <a:lstStyle/>
          <a:p>
            <a:fld id="{82692506-6D33-4386-AFDA-6DB3896FF238}" type="slidenum">
              <a:rPr lang="en-US" smtClean="0"/>
              <a:t>28</a:t>
            </a:fld>
            <a:endParaRPr lang="en-US"/>
          </a:p>
        </p:txBody>
      </p:sp>
      <p:sp>
        <p:nvSpPr>
          <p:cNvPr id="7" name="Rectangle 6"/>
          <p:cNvSpPr/>
          <p:nvPr/>
        </p:nvSpPr>
        <p:spPr>
          <a:xfrm>
            <a:off x="2805972" y="6079351"/>
            <a:ext cx="6766302" cy="276999"/>
          </a:xfrm>
          <a:prstGeom prst="rect">
            <a:avLst/>
          </a:prstGeom>
        </p:spPr>
        <p:txBody>
          <a:bodyPr wrap="square">
            <a:spAutoFit/>
          </a:bodyPr>
          <a:lstStyle/>
          <a:p>
            <a:r>
              <a:rPr lang="en-US" sz="1200" dirty="0">
                <a:solidFill>
                  <a:schemeClr val="tx1">
                    <a:lumMod val="50000"/>
                    <a:lumOff val="50000"/>
                  </a:schemeClr>
                </a:solidFill>
              </a:rPr>
              <a:t>Source: https://www.nctcog.org/nctcg/media/Transportation/DocsMaps/Plan/GentrificationStudy.pdf</a:t>
            </a:r>
          </a:p>
        </p:txBody>
      </p:sp>
    </p:spTree>
    <p:extLst>
      <p:ext uri="{BB962C8B-B14F-4D97-AF65-F5344CB8AC3E}">
        <p14:creationId xmlns:p14="http://schemas.microsoft.com/office/powerpoint/2010/main" val="133688776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Affordability Example: Displacement Risk</a:t>
            </a:r>
          </a:p>
        </p:txBody>
      </p:sp>
      <p:sp>
        <p:nvSpPr>
          <p:cNvPr id="4" name="Content Placeholder 3"/>
          <p:cNvSpPr>
            <a:spLocks noGrp="1"/>
          </p:cNvSpPr>
          <p:nvPr>
            <p:ph idx="1"/>
          </p:nvPr>
        </p:nvSpPr>
        <p:spPr>
          <a:xfrm>
            <a:off x="1308847" y="1600200"/>
            <a:ext cx="3522233" cy="4930800"/>
          </a:xfrm>
        </p:spPr>
        <p:txBody>
          <a:bodyPr/>
          <a:lstStyle/>
          <a:p>
            <a:pPr marL="0" indent="0">
              <a:buNone/>
            </a:pPr>
            <a:r>
              <a:rPr lang="en-US" sz="2400" b="1" dirty="0"/>
              <a:t>Southern California Association of Governments (SCAG)</a:t>
            </a:r>
            <a:endParaRPr lang="en-US" dirty="0"/>
          </a:p>
          <a:p>
            <a:r>
              <a:rPr lang="en-US" sz="2000" dirty="0"/>
              <a:t>Conducted risk analysis for gentrification and displacement </a:t>
            </a:r>
          </a:p>
          <a:p>
            <a:pPr marL="0" indent="0">
              <a:buNone/>
            </a:pPr>
            <a:endParaRPr lang="en-US" dirty="0"/>
          </a:p>
        </p:txBody>
      </p:sp>
      <p:sp>
        <p:nvSpPr>
          <p:cNvPr id="6" name="Slide Number Placeholder 5"/>
          <p:cNvSpPr>
            <a:spLocks noGrp="1"/>
          </p:cNvSpPr>
          <p:nvPr>
            <p:ph type="sldNum" sz="quarter" idx="12"/>
          </p:nvPr>
        </p:nvSpPr>
        <p:spPr/>
        <p:txBody>
          <a:bodyPr/>
          <a:lstStyle/>
          <a:p>
            <a:fld id="{561BF587-D48E-4F0D-A39C-5AB282297A33}" type="slidenum">
              <a:rPr lang="en-US" smtClean="0"/>
              <a:t>29</a:t>
            </a:fld>
            <a:endParaRPr lang="en-US" dirty="0"/>
          </a:p>
        </p:txBody>
      </p:sp>
      <p:sp>
        <p:nvSpPr>
          <p:cNvPr id="3" name="Rectangle 2"/>
          <p:cNvSpPr/>
          <p:nvPr/>
        </p:nvSpPr>
        <p:spPr>
          <a:xfrm>
            <a:off x="5066403" y="6094740"/>
            <a:ext cx="6809795" cy="261610"/>
          </a:xfrm>
          <a:prstGeom prst="rect">
            <a:avLst/>
          </a:prstGeom>
        </p:spPr>
        <p:txBody>
          <a:bodyPr wrap="square">
            <a:spAutoFit/>
          </a:bodyPr>
          <a:lstStyle/>
          <a:p>
            <a:r>
              <a:rPr lang="en-US" sz="1100" dirty="0">
                <a:solidFill>
                  <a:schemeClr val="bg2">
                    <a:lumMod val="75000"/>
                  </a:schemeClr>
                </a:solidFill>
              </a:rPr>
              <a:t>Source: SCAG, 2020</a:t>
            </a:r>
          </a:p>
        </p:txBody>
      </p:sp>
      <p:pic>
        <p:nvPicPr>
          <p:cNvPr id="7" name="Picture 6"/>
          <p:cNvPicPr>
            <a:picLocks noChangeAspect="1"/>
          </p:cNvPicPr>
          <p:nvPr/>
        </p:nvPicPr>
        <p:blipFill>
          <a:blip r:embed="rId3"/>
          <a:stretch>
            <a:fillRect/>
          </a:stretch>
        </p:blipFill>
        <p:spPr>
          <a:xfrm>
            <a:off x="5066403" y="1421151"/>
            <a:ext cx="6287397" cy="4673589"/>
          </a:xfrm>
          <a:prstGeom prst="rect">
            <a:avLst/>
          </a:prstGeom>
        </p:spPr>
      </p:pic>
      <p:sp>
        <p:nvSpPr>
          <p:cNvPr id="8" name="Footer Placeholder 7"/>
          <p:cNvSpPr>
            <a:spLocks noGrp="1"/>
          </p:cNvSpPr>
          <p:nvPr>
            <p:ph type="ftr" sz="quarter" idx="11"/>
          </p:nvPr>
        </p:nvSpPr>
        <p:spPr/>
        <p:txBody>
          <a:bodyPr/>
          <a:lstStyle/>
          <a:p>
            <a:r>
              <a:rPr lang="en-US"/>
              <a:t>The Transportation Equity Curriculum: Transportation Funding</a:t>
            </a:r>
            <a:endParaRPr lang="en-US" dirty="0"/>
          </a:p>
        </p:txBody>
      </p:sp>
    </p:spTree>
    <p:extLst>
      <p:ext uri="{BB962C8B-B14F-4D97-AF65-F5344CB8AC3E}">
        <p14:creationId xmlns:p14="http://schemas.microsoft.com/office/powerpoint/2010/main" val="11974403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Accessibility and the Built Environment</a:t>
            </a:r>
          </a:p>
        </p:txBody>
      </p:sp>
      <p:sp>
        <p:nvSpPr>
          <p:cNvPr id="7" name="Text Placeholder 6"/>
          <p:cNvSpPr>
            <a:spLocks noGrp="1"/>
          </p:cNvSpPr>
          <p:nvPr>
            <p:ph type="body" idx="1"/>
          </p:nvPr>
        </p:nvSpPr>
        <p:spPr/>
        <p:txBody>
          <a:bodyPr/>
          <a:lstStyle/>
          <a:p>
            <a:endParaRPr lang="en-US"/>
          </a:p>
        </p:txBody>
      </p:sp>
      <p:sp>
        <p:nvSpPr>
          <p:cNvPr id="4" name="Footer Placeholder 3"/>
          <p:cNvSpPr>
            <a:spLocks noGrp="1"/>
          </p:cNvSpPr>
          <p:nvPr>
            <p:ph type="ftr" sz="quarter" idx="11"/>
          </p:nvPr>
        </p:nvSpPr>
        <p:spPr/>
        <p:txBody>
          <a:bodyPr/>
          <a:lstStyle/>
          <a:p>
            <a:r>
              <a:rPr lang="en-US"/>
              <a:t>The Transportation Equity Curriculum: Access to Opportunity</a:t>
            </a:r>
            <a:endParaRPr lang="en-US" dirty="0"/>
          </a:p>
        </p:txBody>
      </p:sp>
      <p:sp>
        <p:nvSpPr>
          <p:cNvPr id="5" name="Slide Number Placeholder 4"/>
          <p:cNvSpPr>
            <a:spLocks noGrp="1"/>
          </p:cNvSpPr>
          <p:nvPr>
            <p:ph type="sldNum" sz="quarter" idx="12"/>
          </p:nvPr>
        </p:nvSpPr>
        <p:spPr/>
        <p:txBody>
          <a:bodyPr/>
          <a:lstStyle/>
          <a:p>
            <a:fld id="{82692506-6D33-4386-AFDA-6DB3896FF238}" type="slidenum">
              <a:rPr lang="en-US" smtClean="0"/>
              <a:t>3</a:t>
            </a:fld>
            <a:endParaRPr lang="en-US"/>
          </a:p>
        </p:txBody>
      </p:sp>
    </p:spTree>
    <p:extLst>
      <p:ext uri="{BB962C8B-B14F-4D97-AF65-F5344CB8AC3E}">
        <p14:creationId xmlns:p14="http://schemas.microsoft.com/office/powerpoint/2010/main" val="17684367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29A89B-014F-BC48-8812-8EDDEF6917B7}"/>
              </a:ext>
            </a:extLst>
          </p:cNvPr>
          <p:cNvSpPr>
            <a:spLocks noGrp="1"/>
          </p:cNvSpPr>
          <p:nvPr>
            <p:ph type="title"/>
          </p:nvPr>
        </p:nvSpPr>
        <p:spPr/>
        <p:txBody>
          <a:bodyPr/>
          <a:lstStyle/>
          <a:p>
            <a:r>
              <a:rPr lang="en-US" dirty="0"/>
              <a:t>California Case Example </a:t>
            </a:r>
          </a:p>
        </p:txBody>
      </p:sp>
      <p:sp>
        <p:nvSpPr>
          <p:cNvPr id="3" name="Content Placeholder 2">
            <a:extLst>
              <a:ext uri="{FF2B5EF4-FFF2-40B4-BE49-F238E27FC236}">
                <a16:creationId xmlns:a16="http://schemas.microsoft.com/office/drawing/2014/main" id="{17FE178B-ED3A-4042-A48D-1E76A3944F7B}"/>
              </a:ext>
            </a:extLst>
          </p:cNvPr>
          <p:cNvSpPr>
            <a:spLocks noGrp="1"/>
          </p:cNvSpPr>
          <p:nvPr>
            <p:ph sz="half" idx="1"/>
          </p:nvPr>
        </p:nvSpPr>
        <p:spPr/>
        <p:txBody>
          <a:bodyPr>
            <a:normAutofit/>
          </a:bodyPr>
          <a:lstStyle/>
          <a:p>
            <a:r>
              <a:rPr lang="en-US" dirty="0"/>
              <a:t>San Diego, Los Angeles, Sacramento, San Francisco </a:t>
            </a:r>
          </a:p>
          <a:p>
            <a:r>
              <a:rPr lang="en-US" dirty="0"/>
              <a:t>New multifamily buildings constructed </a:t>
            </a:r>
          </a:p>
          <a:p>
            <a:r>
              <a:rPr lang="en-US" dirty="0"/>
              <a:t>Many households in the neighborhoods could not afford to rent a unit in these buildings</a:t>
            </a:r>
          </a:p>
        </p:txBody>
      </p:sp>
      <p:pic>
        <p:nvPicPr>
          <p:cNvPr id="7" name="Content Placeholder 6"/>
          <p:cNvPicPr>
            <a:picLocks noGrp="1" noChangeAspect="1"/>
          </p:cNvPicPr>
          <p:nvPr>
            <p:ph sz="half" idx="2"/>
          </p:nvPr>
        </p:nvPicPr>
        <p:blipFill>
          <a:blip r:embed="rId3"/>
          <a:stretch>
            <a:fillRect/>
          </a:stretch>
        </p:blipFill>
        <p:spPr>
          <a:xfrm>
            <a:off x="5921278" y="1548525"/>
            <a:ext cx="6270722" cy="4085013"/>
          </a:xfrm>
          <a:prstGeom prst="rect">
            <a:avLst/>
          </a:prstGeom>
        </p:spPr>
      </p:pic>
      <p:sp>
        <p:nvSpPr>
          <p:cNvPr id="4" name="Footer Placeholder 3">
            <a:extLst>
              <a:ext uri="{FF2B5EF4-FFF2-40B4-BE49-F238E27FC236}">
                <a16:creationId xmlns:a16="http://schemas.microsoft.com/office/drawing/2014/main" id="{A080A5BD-2C50-924D-A57B-2B195855448B}"/>
              </a:ext>
            </a:extLst>
          </p:cNvPr>
          <p:cNvSpPr>
            <a:spLocks noGrp="1"/>
          </p:cNvSpPr>
          <p:nvPr>
            <p:ph type="ftr" sz="quarter" idx="11"/>
          </p:nvPr>
        </p:nvSpPr>
        <p:spPr/>
        <p:txBody>
          <a:bodyPr/>
          <a:lstStyle/>
          <a:p>
            <a:r>
              <a:rPr lang="en-US"/>
              <a:t>The Transportation Equity Curriculum: Access to Opportunity</a:t>
            </a:r>
            <a:endParaRPr lang="en-US" dirty="0"/>
          </a:p>
        </p:txBody>
      </p:sp>
      <p:sp>
        <p:nvSpPr>
          <p:cNvPr id="5" name="Slide Number Placeholder 4">
            <a:extLst>
              <a:ext uri="{FF2B5EF4-FFF2-40B4-BE49-F238E27FC236}">
                <a16:creationId xmlns:a16="http://schemas.microsoft.com/office/drawing/2014/main" id="{5F087DD3-F732-8B42-B845-F2287D7997D3}"/>
              </a:ext>
            </a:extLst>
          </p:cNvPr>
          <p:cNvSpPr>
            <a:spLocks noGrp="1"/>
          </p:cNvSpPr>
          <p:nvPr>
            <p:ph type="sldNum" sz="quarter" idx="12"/>
          </p:nvPr>
        </p:nvSpPr>
        <p:spPr/>
        <p:txBody>
          <a:bodyPr/>
          <a:lstStyle/>
          <a:p>
            <a:fld id="{82692506-6D33-4386-AFDA-6DB3896FF238}" type="slidenum">
              <a:rPr lang="en-US" smtClean="0"/>
              <a:t>30</a:t>
            </a:fld>
            <a:endParaRPr lang="en-US"/>
          </a:p>
        </p:txBody>
      </p:sp>
      <p:pic>
        <p:nvPicPr>
          <p:cNvPr id="8" name="Picture 7"/>
          <p:cNvPicPr>
            <a:picLocks noChangeAspect="1"/>
          </p:cNvPicPr>
          <p:nvPr/>
        </p:nvPicPr>
        <p:blipFill>
          <a:blip r:embed="rId4"/>
          <a:stretch>
            <a:fillRect/>
          </a:stretch>
        </p:blipFill>
        <p:spPr>
          <a:xfrm>
            <a:off x="9892911" y="3827111"/>
            <a:ext cx="2299089" cy="1806427"/>
          </a:xfrm>
          <a:prstGeom prst="rect">
            <a:avLst/>
          </a:prstGeom>
        </p:spPr>
      </p:pic>
      <p:sp>
        <p:nvSpPr>
          <p:cNvPr id="9" name="Rectangle 8"/>
          <p:cNvSpPr/>
          <p:nvPr/>
        </p:nvSpPr>
        <p:spPr>
          <a:xfrm>
            <a:off x="5921278" y="5665569"/>
            <a:ext cx="6096000" cy="461665"/>
          </a:xfrm>
          <a:prstGeom prst="rect">
            <a:avLst/>
          </a:prstGeom>
        </p:spPr>
        <p:txBody>
          <a:bodyPr>
            <a:spAutoFit/>
          </a:bodyPr>
          <a:lstStyle/>
          <a:p>
            <a:r>
              <a:rPr lang="en-US" sz="1200" dirty="0">
                <a:solidFill>
                  <a:schemeClr val="tx1">
                    <a:lumMod val="50000"/>
                    <a:lumOff val="50000"/>
                  </a:schemeClr>
                </a:solidFill>
              </a:rPr>
              <a:t>Source: https://www.urbandisplacement.org/maps/los-angeles-gentrification-and-displacement/</a:t>
            </a:r>
          </a:p>
        </p:txBody>
      </p:sp>
    </p:spTree>
    <p:extLst>
      <p:ext uri="{BB962C8B-B14F-4D97-AF65-F5344CB8AC3E}">
        <p14:creationId xmlns:p14="http://schemas.microsoft.com/office/powerpoint/2010/main" val="55423922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How to Mitigate Gentrification and Displacement</a:t>
            </a:r>
          </a:p>
        </p:txBody>
      </p:sp>
      <p:sp>
        <p:nvSpPr>
          <p:cNvPr id="3" name="Content Placeholder 2"/>
          <p:cNvSpPr>
            <a:spLocks noGrp="1"/>
          </p:cNvSpPr>
          <p:nvPr>
            <p:ph idx="1"/>
          </p:nvPr>
        </p:nvSpPr>
        <p:spPr/>
        <p:txBody>
          <a:bodyPr>
            <a:normAutofit lnSpcReduction="10000"/>
          </a:bodyPr>
          <a:lstStyle/>
          <a:p>
            <a:r>
              <a:rPr lang="en-US" dirty="0"/>
              <a:t>Create and maintain affordable housing. Examples include:</a:t>
            </a:r>
          </a:p>
          <a:p>
            <a:pPr lvl="1"/>
            <a:r>
              <a:rPr lang="en-US" dirty="0"/>
              <a:t>Inclusionary zoning</a:t>
            </a:r>
          </a:p>
          <a:p>
            <a:pPr lvl="1"/>
            <a:r>
              <a:rPr lang="en-US" dirty="0"/>
              <a:t>Housing trust funds</a:t>
            </a:r>
          </a:p>
          <a:p>
            <a:pPr lvl="1"/>
            <a:r>
              <a:rPr lang="en-US" dirty="0"/>
              <a:t>By-right zoning</a:t>
            </a:r>
          </a:p>
          <a:p>
            <a:pPr lvl="1"/>
            <a:r>
              <a:rPr lang="en-US" dirty="0"/>
              <a:t>Property tax strategies</a:t>
            </a:r>
          </a:p>
          <a:p>
            <a:pPr lvl="1"/>
            <a:r>
              <a:rPr lang="en-US" dirty="0"/>
              <a:t>Renter protection</a:t>
            </a:r>
          </a:p>
          <a:p>
            <a:pPr lvl="1"/>
            <a:r>
              <a:rPr lang="en-US" dirty="0"/>
              <a:t>Preserving subsidized housing</a:t>
            </a:r>
          </a:p>
          <a:p>
            <a:r>
              <a:rPr lang="en-US" dirty="0"/>
              <a:t>Empower the community. Examples include:</a:t>
            </a:r>
          </a:p>
          <a:p>
            <a:pPr lvl="1"/>
            <a:r>
              <a:rPr lang="en-US" dirty="0"/>
              <a:t>Create a community benefit agreement</a:t>
            </a:r>
          </a:p>
          <a:p>
            <a:pPr lvl="1"/>
            <a:r>
              <a:rPr lang="en-US" dirty="0"/>
              <a:t>Implement community land trusts</a:t>
            </a:r>
          </a:p>
          <a:p>
            <a:pPr lvl="1"/>
            <a:r>
              <a:rPr lang="en-US" dirty="0"/>
              <a:t>Develop and implement neighborhood plans</a:t>
            </a:r>
          </a:p>
          <a:p>
            <a:endParaRPr lang="en-US" dirty="0"/>
          </a:p>
        </p:txBody>
      </p:sp>
      <p:sp>
        <p:nvSpPr>
          <p:cNvPr id="4" name="Footer Placeholder 3"/>
          <p:cNvSpPr>
            <a:spLocks noGrp="1"/>
          </p:cNvSpPr>
          <p:nvPr>
            <p:ph type="ftr" sz="quarter" idx="11"/>
          </p:nvPr>
        </p:nvSpPr>
        <p:spPr/>
        <p:txBody>
          <a:bodyPr/>
          <a:lstStyle/>
          <a:p>
            <a:r>
              <a:rPr lang="en-US"/>
              <a:t>The Transportation Equity Curriculum: Access to Opportunity</a:t>
            </a:r>
            <a:endParaRPr lang="en-US" dirty="0"/>
          </a:p>
        </p:txBody>
      </p:sp>
      <p:sp>
        <p:nvSpPr>
          <p:cNvPr id="5" name="Slide Number Placeholder 4"/>
          <p:cNvSpPr>
            <a:spLocks noGrp="1"/>
          </p:cNvSpPr>
          <p:nvPr>
            <p:ph type="sldNum" sz="quarter" idx="12"/>
          </p:nvPr>
        </p:nvSpPr>
        <p:spPr/>
        <p:txBody>
          <a:bodyPr/>
          <a:lstStyle/>
          <a:p>
            <a:fld id="{82692506-6D33-4386-AFDA-6DB3896FF238}" type="slidenum">
              <a:rPr lang="en-US" smtClean="0"/>
              <a:t>31</a:t>
            </a:fld>
            <a:endParaRPr lang="en-US"/>
          </a:p>
        </p:txBody>
      </p:sp>
    </p:spTree>
    <p:extLst>
      <p:ext uri="{BB962C8B-B14F-4D97-AF65-F5344CB8AC3E}">
        <p14:creationId xmlns:p14="http://schemas.microsoft.com/office/powerpoint/2010/main" val="168476438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Broadband and the Digital Divide</a:t>
            </a:r>
          </a:p>
        </p:txBody>
      </p:sp>
      <p:sp>
        <p:nvSpPr>
          <p:cNvPr id="3" name="Text Placeholder 2"/>
          <p:cNvSpPr>
            <a:spLocks noGrp="1"/>
          </p:cNvSpPr>
          <p:nvPr>
            <p:ph type="body" idx="1"/>
          </p:nvPr>
        </p:nvSpPr>
        <p:spPr/>
        <p:txBody>
          <a:bodyPr/>
          <a:lstStyle/>
          <a:p>
            <a:endParaRPr lang="en-US"/>
          </a:p>
        </p:txBody>
      </p:sp>
      <p:sp>
        <p:nvSpPr>
          <p:cNvPr id="4" name="Footer Placeholder 3"/>
          <p:cNvSpPr>
            <a:spLocks noGrp="1"/>
          </p:cNvSpPr>
          <p:nvPr>
            <p:ph type="ftr" sz="quarter" idx="11"/>
          </p:nvPr>
        </p:nvSpPr>
        <p:spPr/>
        <p:txBody>
          <a:bodyPr/>
          <a:lstStyle/>
          <a:p>
            <a:r>
              <a:rPr lang="en-US"/>
              <a:t>The Transportation Equity Curriculum: Access to Opportunity</a:t>
            </a:r>
            <a:endParaRPr lang="en-US" dirty="0"/>
          </a:p>
        </p:txBody>
      </p:sp>
      <p:sp>
        <p:nvSpPr>
          <p:cNvPr id="5" name="Slide Number Placeholder 4"/>
          <p:cNvSpPr>
            <a:spLocks noGrp="1"/>
          </p:cNvSpPr>
          <p:nvPr>
            <p:ph type="sldNum" sz="quarter" idx="12"/>
          </p:nvPr>
        </p:nvSpPr>
        <p:spPr/>
        <p:txBody>
          <a:bodyPr/>
          <a:lstStyle/>
          <a:p>
            <a:fld id="{82692506-6D33-4386-AFDA-6DB3896FF238}" type="slidenum">
              <a:rPr lang="en-US" smtClean="0"/>
              <a:t>32</a:t>
            </a:fld>
            <a:endParaRPr lang="en-US"/>
          </a:p>
        </p:txBody>
      </p:sp>
    </p:spTree>
    <p:extLst>
      <p:ext uri="{BB962C8B-B14F-4D97-AF65-F5344CB8AC3E}">
        <p14:creationId xmlns:p14="http://schemas.microsoft.com/office/powerpoint/2010/main" val="326726144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a:extLst>
              <a:ext uri="{FF2B5EF4-FFF2-40B4-BE49-F238E27FC236}">
                <a16:creationId xmlns:a16="http://schemas.microsoft.com/office/drawing/2014/main" id="{C76B9843-0113-442D-9A45-ADC2FDFA935E}"/>
              </a:ext>
            </a:extLst>
          </p:cNvPr>
          <p:cNvSpPr>
            <a:spLocks noGrp="1"/>
          </p:cNvSpPr>
          <p:nvPr>
            <p:ph type="title"/>
          </p:nvPr>
        </p:nvSpPr>
        <p:spPr>
          <a:xfrm>
            <a:off x="838200" y="365125"/>
            <a:ext cx="10515600" cy="1325563"/>
          </a:xfrm>
        </p:spPr>
        <p:txBody>
          <a:bodyPr/>
          <a:lstStyle/>
          <a:p>
            <a:r>
              <a:rPr lang="en-US" dirty="0"/>
              <a:t>Digital Divide</a:t>
            </a:r>
          </a:p>
        </p:txBody>
      </p:sp>
      <p:sp>
        <p:nvSpPr>
          <p:cNvPr id="14" name="Content Placeholder 3">
            <a:extLst>
              <a:ext uri="{FF2B5EF4-FFF2-40B4-BE49-F238E27FC236}">
                <a16:creationId xmlns:a16="http://schemas.microsoft.com/office/drawing/2014/main" id="{3F18FC77-A148-49DF-866B-51E2EA26ED81}"/>
              </a:ext>
            </a:extLst>
          </p:cNvPr>
          <p:cNvSpPr>
            <a:spLocks noGrp="1"/>
          </p:cNvSpPr>
          <p:nvPr>
            <p:ph sz="half" idx="2"/>
          </p:nvPr>
        </p:nvSpPr>
        <p:spPr>
          <a:xfrm>
            <a:off x="508214" y="1804707"/>
            <a:ext cx="6680916" cy="4551644"/>
          </a:xfrm>
        </p:spPr>
        <p:txBody>
          <a:bodyPr>
            <a:normAutofit/>
          </a:bodyPr>
          <a:lstStyle/>
          <a:p>
            <a:r>
              <a:rPr lang="en-US" dirty="0"/>
              <a:t>Limited or no internet access and are less likely to own certain digital devices </a:t>
            </a:r>
          </a:p>
          <a:p>
            <a:pPr lvl="1"/>
            <a:r>
              <a:rPr lang="en-US" dirty="0"/>
              <a:t>Low-income households</a:t>
            </a:r>
          </a:p>
          <a:p>
            <a:pPr lvl="1"/>
            <a:r>
              <a:rPr lang="en-US" dirty="0"/>
              <a:t>Older people in poverty</a:t>
            </a:r>
          </a:p>
          <a:p>
            <a:pPr lvl="1"/>
            <a:r>
              <a:rPr lang="en-US" dirty="0"/>
              <a:t>Black and Hispanic adults </a:t>
            </a:r>
          </a:p>
          <a:p>
            <a:pPr lvl="1"/>
            <a:r>
              <a:rPr lang="en-US" dirty="0"/>
              <a:t>Persons with disabilities </a:t>
            </a:r>
          </a:p>
          <a:p>
            <a:r>
              <a:rPr lang="en-US" dirty="0"/>
              <a:t>There are locational disparities in internet access between urban, suburban, and rural areas </a:t>
            </a:r>
          </a:p>
          <a:p>
            <a:endParaRPr lang="en-US" dirty="0"/>
          </a:p>
        </p:txBody>
      </p:sp>
      <p:sp>
        <p:nvSpPr>
          <p:cNvPr id="4" name="Footer Placeholder 3">
            <a:extLst>
              <a:ext uri="{FF2B5EF4-FFF2-40B4-BE49-F238E27FC236}">
                <a16:creationId xmlns:a16="http://schemas.microsoft.com/office/drawing/2014/main" id="{D54A4471-1A7D-8842-A0C2-27DAD5FE9850}"/>
              </a:ext>
            </a:extLst>
          </p:cNvPr>
          <p:cNvSpPr>
            <a:spLocks noGrp="1"/>
          </p:cNvSpPr>
          <p:nvPr>
            <p:ph type="ftr" sz="quarter" idx="11"/>
          </p:nvPr>
        </p:nvSpPr>
        <p:spPr>
          <a:xfrm>
            <a:off x="4038600" y="6356350"/>
            <a:ext cx="4114800" cy="365125"/>
          </a:xfrm>
        </p:spPr>
        <p:txBody>
          <a:bodyPr anchor="ctr">
            <a:normAutofit/>
          </a:bodyPr>
          <a:lstStyle/>
          <a:p>
            <a:pPr>
              <a:spcAft>
                <a:spcPts val="600"/>
              </a:spcAft>
            </a:pPr>
            <a:r>
              <a:rPr lang="en-US"/>
              <a:t>The Transportation Equity Curriculum: Access to Opportunity</a:t>
            </a:r>
          </a:p>
        </p:txBody>
      </p:sp>
      <p:sp>
        <p:nvSpPr>
          <p:cNvPr id="5" name="Slide Number Placeholder 4">
            <a:extLst>
              <a:ext uri="{FF2B5EF4-FFF2-40B4-BE49-F238E27FC236}">
                <a16:creationId xmlns:a16="http://schemas.microsoft.com/office/drawing/2014/main" id="{B70A1ED3-0991-8846-8748-251F6224C96B}"/>
              </a:ext>
            </a:extLst>
          </p:cNvPr>
          <p:cNvSpPr>
            <a:spLocks noGrp="1"/>
          </p:cNvSpPr>
          <p:nvPr>
            <p:ph type="sldNum" sz="quarter" idx="12"/>
          </p:nvPr>
        </p:nvSpPr>
        <p:spPr>
          <a:xfrm>
            <a:off x="8610600" y="6356350"/>
            <a:ext cx="2743200" cy="365125"/>
          </a:xfrm>
        </p:spPr>
        <p:txBody>
          <a:bodyPr anchor="ctr">
            <a:normAutofit/>
          </a:bodyPr>
          <a:lstStyle/>
          <a:p>
            <a:pPr>
              <a:spcAft>
                <a:spcPts val="600"/>
              </a:spcAft>
            </a:pPr>
            <a:fld id="{82692506-6D33-4386-AFDA-6DB3896FF238}" type="slidenum">
              <a:rPr lang="en-US" smtClean="0"/>
              <a:pPr>
                <a:spcAft>
                  <a:spcPts val="600"/>
                </a:spcAft>
              </a:pPr>
              <a:t>33</a:t>
            </a:fld>
            <a:endParaRPr lang="en-US"/>
          </a:p>
        </p:txBody>
      </p:sp>
      <p:sp>
        <p:nvSpPr>
          <p:cNvPr id="8" name="TextBox 7">
            <a:extLst>
              <a:ext uri="{FF2B5EF4-FFF2-40B4-BE49-F238E27FC236}">
                <a16:creationId xmlns:a16="http://schemas.microsoft.com/office/drawing/2014/main" id="{8532402B-D02E-3D4D-8C33-825EFB91EB7B}"/>
              </a:ext>
            </a:extLst>
          </p:cNvPr>
          <p:cNvSpPr txBox="1"/>
          <p:nvPr/>
        </p:nvSpPr>
        <p:spPr>
          <a:xfrm>
            <a:off x="7826644" y="5984914"/>
            <a:ext cx="4235792" cy="400110"/>
          </a:xfrm>
          <a:prstGeom prst="rect">
            <a:avLst/>
          </a:prstGeom>
          <a:noFill/>
        </p:spPr>
        <p:txBody>
          <a:bodyPr wrap="square" rtlCol="0">
            <a:spAutoFit/>
          </a:bodyPr>
          <a:lstStyle/>
          <a:p>
            <a:r>
              <a:rPr lang="en-US" sz="1000" dirty="0">
                <a:solidFill>
                  <a:schemeClr val="tx1">
                    <a:lumMod val="50000"/>
                    <a:lumOff val="50000"/>
                  </a:schemeClr>
                </a:solidFill>
              </a:rPr>
              <a:t>https://</a:t>
            </a:r>
            <a:r>
              <a:rPr lang="en-US" sz="1000" dirty="0" err="1">
                <a:solidFill>
                  <a:schemeClr val="tx1">
                    <a:lumMod val="50000"/>
                    <a:lumOff val="50000"/>
                  </a:schemeClr>
                </a:solidFill>
              </a:rPr>
              <a:t>www.pewresearch.org</a:t>
            </a:r>
            <a:r>
              <a:rPr lang="en-US" sz="1000" dirty="0">
                <a:solidFill>
                  <a:schemeClr val="tx1">
                    <a:lumMod val="50000"/>
                    <a:lumOff val="50000"/>
                  </a:schemeClr>
                </a:solidFill>
              </a:rPr>
              <a:t>/fact-tank/2021/06/22/digital-divide-persists-even-as-americans-with-lower-incomes-make-gains-in-tech-adoption/</a:t>
            </a:r>
          </a:p>
        </p:txBody>
      </p:sp>
      <p:pic>
        <p:nvPicPr>
          <p:cNvPr id="9" name="Content Placeholder 8"/>
          <p:cNvPicPr>
            <a:picLocks noGrp="1" noChangeAspect="1"/>
          </p:cNvPicPr>
          <p:nvPr>
            <p:ph sz="half" idx="1"/>
          </p:nvPr>
        </p:nvPicPr>
        <p:blipFill>
          <a:blip r:embed="rId3"/>
          <a:stretch>
            <a:fillRect/>
          </a:stretch>
        </p:blipFill>
        <p:spPr>
          <a:xfrm>
            <a:off x="7989102" y="945396"/>
            <a:ext cx="3205345" cy="5039517"/>
          </a:xfrm>
          <a:prstGeom prst="rect">
            <a:avLst/>
          </a:prstGeom>
        </p:spPr>
      </p:pic>
    </p:spTree>
    <p:extLst>
      <p:ext uri="{BB962C8B-B14F-4D97-AF65-F5344CB8AC3E}">
        <p14:creationId xmlns:p14="http://schemas.microsoft.com/office/powerpoint/2010/main" val="155813753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Digital Divide and Transportation Equity</a:t>
            </a:r>
          </a:p>
        </p:txBody>
      </p:sp>
      <p:sp>
        <p:nvSpPr>
          <p:cNvPr id="5" name="Footer Placeholder 4"/>
          <p:cNvSpPr>
            <a:spLocks noGrp="1"/>
          </p:cNvSpPr>
          <p:nvPr>
            <p:ph type="ftr" sz="quarter" idx="11"/>
          </p:nvPr>
        </p:nvSpPr>
        <p:spPr/>
        <p:txBody>
          <a:bodyPr/>
          <a:lstStyle/>
          <a:p>
            <a:r>
              <a:rPr lang="en-US"/>
              <a:t>The Transportation Equity Curriculum: Access to Opportunity</a:t>
            </a:r>
            <a:endParaRPr lang="en-US" dirty="0"/>
          </a:p>
        </p:txBody>
      </p:sp>
      <p:sp>
        <p:nvSpPr>
          <p:cNvPr id="6" name="Slide Number Placeholder 5"/>
          <p:cNvSpPr>
            <a:spLocks noGrp="1"/>
          </p:cNvSpPr>
          <p:nvPr>
            <p:ph type="sldNum" sz="quarter" idx="12"/>
          </p:nvPr>
        </p:nvSpPr>
        <p:spPr/>
        <p:txBody>
          <a:bodyPr/>
          <a:lstStyle/>
          <a:p>
            <a:fld id="{82692506-6D33-4386-AFDA-6DB3896FF238}" type="slidenum">
              <a:rPr lang="en-US" smtClean="0"/>
              <a:t>34</a:t>
            </a:fld>
            <a:endParaRPr lang="en-US"/>
          </a:p>
        </p:txBody>
      </p:sp>
      <p:graphicFrame>
        <p:nvGraphicFramePr>
          <p:cNvPr id="11" name="Content Placeholder 8"/>
          <p:cNvGraphicFramePr>
            <a:graphicFrameLocks noGrp="1"/>
          </p:cNvGraphicFramePr>
          <p:nvPr>
            <p:ph idx="1"/>
            <p:extLst>
              <p:ext uri="{D42A27DB-BD31-4B8C-83A1-F6EECF244321}">
                <p14:modId xmlns:p14="http://schemas.microsoft.com/office/powerpoint/2010/main" val="2278193340"/>
              </p:ext>
            </p:extLst>
          </p:nvPr>
        </p:nvGraphicFramePr>
        <p:xfrm>
          <a:off x="284205" y="1346886"/>
          <a:ext cx="11541211" cy="50094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22278516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San Diego Case Example</a:t>
            </a:r>
          </a:p>
        </p:txBody>
      </p:sp>
      <p:sp>
        <p:nvSpPr>
          <p:cNvPr id="6" name="Content Placeholder 5"/>
          <p:cNvSpPr>
            <a:spLocks noGrp="1"/>
          </p:cNvSpPr>
          <p:nvPr>
            <p:ph sz="half" idx="1"/>
          </p:nvPr>
        </p:nvSpPr>
        <p:spPr>
          <a:xfrm>
            <a:off x="838200" y="1825625"/>
            <a:ext cx="4475205" cy="4351338"/>
          </a:xfrm>
        </p:spPr>
        <p:txBody>
          <a:bodyPr vert="horz" lIns="91440" tIns="45720" rIns="91440" bIns="45720" rtlCol="0" anchor="t">
            <a:normAutofit/>
          </a:bodyPr>
          <a:lstStyle/>
          <a:p>
            <a:r>
              <a:rPr lang="en-US" dirty="0"/>
              <a:t>Affordability was identified as a major concern for those without internet at home</a:t>
            </a:r>
          </a:p>
          <a:p>
            <a:r>
              <a:rPr lang="en-US" dirty="0"/>
              <a:t>More low-income households, older adults, and minority populations do not have internet access or a computer</a:t>
            </a:r>
            <a:endParaRPr lang="en-US" dirty="0">
              <a:cs typeface="Calibri"/>
            </a:endParaRPr>
          </a:p>
        </p:txBody>
      </p:sp>
      <p:sp>
        <p:nvSpPr>
          <p:cNvPr id="4" name="Footer Placeholder 3"/>
          <p:cNvSpPr>
            <a:spLocks noGrp="1"/>
          </p:cNvSpPr>
          <p:nvPr>
            <p:ph type="ftr" sz="quarter" idx="11"/>
          </p:nvPr>
        </p:nvSpPr>
        <p:spPr/>
        <p:txBody>
          <a:bodyPr/>
          <a:lstStyle/>
          <a:p>
            <a:r>
              <a:rPr lang="en-US"/>
              <a:t>The Transportation Equity Curriculum: Access to Opportunity</a:t>
            </a:r>
            <a:endParaRPr lang="en-US" dirty="0"/>
          </a:p>
        </p:txBody>
      </p:sp>
      <p:sp>
        <p:nvSpPr>
          <p:cNvPr id="5" name="Slide Number Placeholder 4"/>
          <p:cNvSpPr>
            <a:spLocks noGrp="1"/>
          </p:cNvSpPr>
          <p:nvPr>
            <p:ph type="sldNum" sz="quarter" idx="12"/>
          </p:nvPr>
        </p:nvSpPr>
        <p:spPr/>
        <p:txBody>
          <a:bodyPr/>
          <a:lstStyle/>
          <a:p>
            <a:fld id="{82692506-6D33-4386-AFDA-6DB3896FF238}" type="slidenum">
              <a:rPr lang="en-US" smtClean="0"/>
              <a:t>35</a:t>
            </a:fld>
            <a:endParaRPr lang="en-US"/>
          </a:p>
        </p:txBody>
      </p:sp>
      <p:pic>
        <p:nvPicPr>
          <p:cNvPr id="11" name="Content Placeholder 10"/>
          <p:cNvPicPr>
            <a:picLocks noGrp="1" noChangeAspect="1"/>
          </p:cNvPicPr>
          <p:nvPr>
            <p:ph sz="half" idx="2"/>
          </p:nvPr>
        </p:nvPicPr>
        <p:blipFill>
          <a:blip r:embed="rId3"/>
          <a:stretch>
            <a:fillRect/>
          </a:stretch>
        </p:blipFill>
        <p:spPr>
          <a:xfrm>
            <a:off x="5772812" y="2422324"/>
            <a:ext cx="6278569" cy="3496562"/>
          </a:xfrm>
          <a:prstGeom prst="rect">
            <a:avLst/>
          </a:prstGeom>
        </p:spPr>
      </p:pic>
      <p:sp>
        <p:nvSpPr>
          <p:cNvPr id="12" name="Rectangle 11"/>
          <p:cNvSpPr/>
          <p:nvPr/>
        </p:nvSpPr>
        <p:spPr>
          <a:xfrm>
            <a:off x="5772812" y="6038463"/>
            <a:ext cx="6096000" cy="276999"/>
          </a:xfrm>
          <a:prstGeom prst="rect">
            <a:avLst/>
          </a:prstGeom>
        </p:spPr>
        <p:txBody>
          <a:bodyPr>
            <a:spAutoFit/>
          </a:bodyPr>
          <a:lstStyle/>
          <a:p>
            <a:r>
              <a:rPr lang="en-US" sz="1200" dirty="0">
                <a:solidFill>
                  <a:schemeClr val="tx1">
                    <a:lumMod val="50000"/>
                    <a:lumOff val="50000"/>
                  </a:schemeClr>
                </a:solidFill>
              </a:rPr>
              <a:t>Source: https://storymaps.arcgis.com/stories/f204b9b88ea4483b8a0d46c8d099c3a7</a:t>
            </a:r>
          </a:p>
        </p:txBody>
      </p:sp>
    </p:spTree>
    <p:extLst>
      <p:ext uri="{BB962C8B-B14F-4D97-AF65-F5344CB8AC3E}">
        <p14:creationId xmlns:p14="http://schemas.microsoft.com/office/powerpoint/2010/main" val="148007414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San Diego Case Example</a:t>
            </a:r>
          </a:p>
        </p:txBody>
      </p:sp>
      <p:pic>
        <p:nvPicPr>
          <p:cNvPr id="8" name="Content Placeholder 7"/>
          <p:cNvPicPr>
            <a:picLocks noGrp="1" noChangeAspect="1"/>
          </p:cNvPicPr>
          <p:nvPr>
            <p:ph idx="1"/>
          </p:nvPr>
        </p:nvPicPr>
        <p:blipFill>
          <a:blip r:embed="rId3"/>
          <a:stretch>
            <a:fillRect/>
          </a:stretch>
        </p:blipFill>
        <p:spPr>
          <a:xfrm>
            <a:off x="1517650" y="2224216"/>
            <a:ext cx="8818339" cy="3422822"/>
          </a:xfrm>
          <a:prstGeom prst="rect">
            <a:avLst/>
          </a:prstGeom>
        </p:spPr>
      </p:pic>
      <p:sp>
        <p:nvSpPr>
          <p:cNvPr id="5" name="Footer Placeholder 4"/>
          <p:cNvSpPr>
            <a:spLocks noGrp="1"/>
          </p:cNvSpPr>
          <p:nvPr>
            <p:ph type="ftr" sz="quarter" idx="11"/>
          </p:nvPr>
        </p:nvSpPr>
        <p:spPr/>
        <p:txBody>
          <a:bodyPr/>
          <a:lstStyle/>
          <a:p>
            <a:r>
              <a:rPr lang="en-US"/>
              <a:t>The Transportation Equity Curriculum: Access to Opportunity</a:t>
            </a:r>
            <a:endParaRPr lang="en-US" dirty="0"/>
          </a:p>
        </p:txBody>
      </p:sp>
      <p:sp>
        <p:nvSpPr>
          <p:cNvPr id="6" name="Slide Number Placeholder 5"/>
          <p:cNvSpPr>
            <a:spLocks noGrp="1"/>
          </p:cNvSpPr>
          <p:nvPr>
            <p:ph type="sldNum" sz="quarter" idx="12"/>
          </p:nvPr>
        </p:nvSpPr>
        <p:spPr/>
        <p:txBody>
          <a:bodyPr/>
          <a:lstStyle/>
          <a:p>
            <a:fld id="{82692506-6D33-4386-AFDA-6DB3896FF238}" type="slidenum">
              <a:rPr lang="en-US" smtClean="0"/>
              <a:t>36</a:t>
            </a:fld>
            <a:endParaRPr lang="en-US"/>
          </a:p>
        </p:txBody>
      </p:sp>
      <p:sp>
        <p:nvSpPr>
          <p:cNvPr id="9" name="TextBox 8"/>
          <p:cNvSpPr txBox="1"/>
          <p:nvPr/>
        </p:nvSpPr>
        <p:spPr>
          <a:xfrm>
            <a:off x="2298357" y="1653617"/>
            <a:ext cx="7253417" cy="461665"/>
          </a:xfrm>
          <a:prstGeom prst="rect">
            <a:avLst/>
          </a:prstGeom>
          <a:noFill/>
        </p:spPr>
        <p:txBody>
          <a:bodyPr wrap="square" rtlCol="0">
            <a:spAutoFit/>
          </a:bodyPr>
          <a:lstStyle/>
          <a:p>
            <a:pPr algn="ctr"/>
            <a:r>
              <a:rPr lang="en-US" sz="2400" dirty="0"/>
              <a:t>Strategies developed to address the digital divide</a:t>
            </a:r>
          </a:p>
        </p:txBody>
      </p:sp>
      <p:sp>
        <p:nvSpPr>
          <p:cNvPr id="10" name="Rectangle 9"/>
          <p:cNvSpPr/>
          <p:nvPr/>
        </p:nvSpPr>
        <p:spPr>
          <a:xfrm>
            <a:off x="3048000" y="5847875"/>
            <a:ext cx="6096000" cy="276999"/>
          </a:xfrm>
          <a:prstGeom prst="rect">
            <a:avLst/>
          </a:prstGeom>
        </p:spPr>
        <p:txBody>
          <a:bodyPr>
            <a:spAutoFit/>
          </a:bodyPr>
          <a:lstStyle/>
          <a:p>
            <a:r>
              <a:rPr lang="en-US" sz="1200" dirty="0">
                <a:solidFill>
                  <a:schemeClr val="tx1">
                    <a:lumMod val="50000"/>
                    <a:lumOff val="50000"/>
                  </a:schemeClr>
                </a:solidFill>
              </a:rPr>
              <a:t>Source: https://storymaps.arcgis.com/stories/f204b9b88ea4483b8a0d46c8d099c3a7</a:t>
            </a:r>
          </a:p>
        </p:txBody>
      </p:sp>
    </p:spTree>
    <p:extLst>
      <p:ext uri="{BB962C8B-B14F-4D97-AF65-F5344CB8AC3E}">
        <p14:creationId xmlns:p14="http://schemas.microsoft.com/office/powerpoint/2010/main" val="373667695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Additional Strategies to Mitigate the Digital Divide</a:t>
            </a:r>
          </a:p>
        </p:txBody>
      </p:sp>
      <p:pic>
        <p:nvPicPr>
          <p:cNvPr id="7" name="Content Placeholder 6"/>
          <p:cNvPicPr>
            <a:picLocks noGrp="1" noChangeAspect="1"/>
          </p:cNvPicPr>
          <p:nvPr>
            <p:ph sz="half" idx="1"/>
          </p:nvPr>
        </p:nvPicPr>
        <p:blipFill>
          <a:blip r:embed="rId3" cstate="print">
            <a:extLst>
              <a:ext uri="{28A0092B-C50C-407E-A947-70E740481C1C}">
                <a14:useLocalDpi xmlns:a14="http://schemas.microsoft.com/office/drawing/2010/main" val="0"/>
              </a:ext>
            </a:extLst>
          </a:blip>
          <a:stretch>
            <a:fillRect/>
          </a:stretch>
        </p:blipFill>
        <p:spPr>
          <a:xfrm>
            <a:off x="838200" y="1894682"/>
            <a:ext cx="5181600" cy="2914650"/>
          </a:xfrm>
        </p:spPr>
      </p:pic>
      <p:sp>
        <p:nvSpPr>
          <p:cNvPr id="6" name="Content Placeholder 5"/>
          <p:cNvSpPr>
            <a:spLocks noGrp="1"/>
          </p:cNvSpPr>
          <p:nvPr>
            <p:ph sz="half" idx="2"/>
          </p:nvPr>
        </p:nvSpPr>
        <p:spPr/>
        <p:txBody>
          <a:bodyPr>
            <a:normAutofit fontScale="92500" lnSpcReduction="20000"/>
          </a:bodyPr>
          <a:lstStyle/>
          <a:p>
            <a:r>
              <a:rPr lang="en-US" dirty="0"/>
              <a:t>Provide the necessary infrastructure to expand broadband service</a:t>
            </a:r>
          </a:p>
          <a:p>
            <a:r>
              <a:rPr lang="en-US" dirty="0"/>
              <a:t>Offset the cost of broadband, particularly for low-income households</a:t>
            </a:r>
          </a:p>
          <a:p>
            <a:r>
              <a:rPr lang="en-US" dirty="0"/>
              <a:t>Provide public access to the internet</a:t>
            </a:r>
          </a:p>
          <a:p>
            <a:r>
              <a:rPr lang="en-US" dirty="0"/>
              <a:t>Educate the public to improve digital literacy</a:t>
            </a:r>
          </a:p>
          <a:p>
            <a:r>
              <a:rPr lang="en-US" dirty="0"/>
              <a:t>Create accessibility apps for persons with disabilities</a:t>
            </a:r>
          </a:p>
        </p:txBody>
      </p:sp>
      <p:sp>
        <p:nvSpPr>
          <p:cNvPr id="4" name="Footer Placeholder 3"/>
          <p:cNvSpPr>
            <a:spLocks noGrp="1"/>
          </p:cNvSpPr>
          <p:nvPr>
            <p:ph type="ftr" sz="quarter" idx="11"/>
          </p:nvPr>
        </p:nvSpPr>
        <p:spPr/>
        <p:txBody>
          <a:bodyPr/>
          <a:lstStyle/>
          <a:p>
            <a:r>
              <a:rPr lang="en-US"/>
              <a:t>The Transportation Equity Curriculum: Access to Opportunity</a:t>
            </a:r>
            <a:endParaRPr lang="en-US" dirty="0"/>
          </a:p>
        </p:txBody>
      </p:sp>
      <p:sp>
        <p:nvSpPr>
          <p:cNvPr id="5" name="Slide Number Placeholder 4"/>
          <p:cNvSpPr>
            <a:spLocks noGrp="1"/>
          </p:cNvSpPr>
          <p:nvPr>
            <p:ph type="sldNum" sz="quarter" idx="12"/>
          </p:nvPr>
        </p:nvSpPr>
        <p:spPr/>
        <p:txBody>
          <a:bodyPr/>
          <a:lstStyle/>
          <a:p>
            <a:fld id="{82692506-6D33-4386-AFDA-6DB3896FF238}" type="slidenum">
              <a:rPr lang="en-US" smtClean="0"/>
              <a:t>37</a:t>
            </a:fld>
            <a:endParaRPr lang="en-US"/>
          </a:p>
        </p:txBody>
      </p:sp>
      <p:sp>
        <p:nvSpPr>
          <p:cNvPr id="8" name="Rectangle 7"/>
          <p:cNvSpPr/>
          <p:nvPr/>
        </p:nvSpPr>
        <p:spPr>
          <a:xfrm>
            <a:off x="1575399" y="5028843"/>
            <a:ext cx="2248116" cy="276999"/>
          </a:xfrm>
          <a:prstGeom prst="rect">
            <a:avLst/>
          </a:prstGeom>
        </p:spPr>
        <p:txBody>
          <a:bodyPr wrap="none">
            <a:spAutoFit/>
          </a:bodyPr>
          <a:lstStyle/>
          <a:p>
            <a:r>
              <a:rPr lang="en-US" sz="1200" dirty="0">
                <a:solidFill>
                  <a:schemeClr val="tx1">
                    <a:lumMod val="50000"/>
                    <a:lumOff val="50000"/>
                  </a:schemeClr>
                </a:solidFill>
              </a:rPr>
              <a:t>Source: Iliescu Victor from </a:t>
            </a:r>
            <a:r>
              <a:rPr lang="en-US" sz="1200" dirty="0" err="1">
                <a:solidFill>
                  <a:schemeClr val="tx1">
                    <a:lumMod val="50000"/>
                    <a:lumOff val="50000"/>
                  </a:schemeClr>
                </a:solidFill>
              </a:rPr>
              <a:t>Pexels</a:t>
            </a:r>
            <a:endParaRPr lang="en-US" sz="1200" dirty="0">
              <a:solidFill>
                <a:schemeClr val="tx1">
                  <a:lumMod val="50000"/>
                  <a:lumOff val="50000"/>
                </a:schemeClr>
              </a:solidFill>
            </a:endParaRPr>
          </a:p>
        </p:txBody>
      </p:sp>
    </p:spTree>
    <p:extLst>
      <p:ext uri="{BB962C8B-B14F-4D97-AF65-F5344CB8AC3E}">
        <p14:creationId xmlns:p14="http://schemas.microsoft.com/office/powerpoint/2010/main" val="236491393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The Transportation Equity Curriculum: Access to Opportunity</a:t>
            </a:r>
            <a:endParaRPr lang="en-US" dirty="0"/>
          </a:p>
        </p:txBody>
      </p:sp>
      <p:sp>
        <p:nvSpPr>
          <p:cNvPr id="6" name="Slide Number Placeholder 5"/>
          <p:cNvSpPr>
            <a:spLocks noGrp="1"/>
          </p:cNvSpPr>
          <p:nvPr>
            <p:ph type="sldNum" sz="quarter" idx="12"/>
          </p:nvPr>
        </p:nvSpPr>
        <p:spPr/>
        <p:txBody>
          <a:bodyPr/>
          <a:lstStyle/>
          <a:p>
            <a:fld id="{82692506-6D33-4386-AFDA-6DB3896FF238}" type="slidenum">
              <a:rPr lang="en-US" smtClean="0"/>
              <a:t>38</a:t>
            </a:fld>
            <a:endParaRPr lang="en-US"/>
          </a:p>
        </p:txBody>
      </p:sp>
      <p:graphicFrame>
        <p:nvGraphicFramePr>
          <p:cNvPr id="12" name="Content Placeholder 11"/>
          <p:cNvGraphicFramePr>
            <a:graphicFrameLocks noGrp="1"/>
          </p:cNvGraphicFramePr>
          <p:nvPr>
            <p:ph idx="4294967295"/>
            <p:extLst>
              <p:ext uri="{D42A27DB-BD31-4B8C-83A1-F6EECF244321}">
                <p14:modId xmlns:p14="http://schemas.microsoft.com/office/powerpoint/2010/main" val="207498620"/>
              </p:ext>
            </p:extLst>
          </p:nvPr>
        </p:nvGraphicFramePr>
        <p:xfrm>
          <a:off x="253432" y="1552575"/>
          <a:ext cx="11714163" cy="37306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4332655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Mobility and Accessibility</a:t>
            </a:r>
            <a:endParaRPr lang="en-US" dirty="0"/>
          </a:p>
        </p:txBody>
      </p:sp>
      <p:graphicFrame>
        <p:nvGraphicFramePr>
          <p:cNvPr id="4" name="Diagram 3"/>
          <p:cNvGraphicFramePr/>
          <p:nvPr/>
        </p:nvGraphicFramePr>
        <p:xfrm>
          <a:off x="2582102" y="1341439"/>
          <a:ext cx="7755698" cy="509437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ustDataLst>
      <p:tags r:id="rId1"/>
    </p:custDataLst>
    <p:extLst>
      <p:ext uri="{BB962C8B-B14F-4D97-AF65-F5344CB8AC3E}">
        <p14:creationId xmlns:p14="http://schemas.microsoft.com/office/powerpoint/2010/main" val="33987796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CB3E2CA5-80F6-4A16-B586-628471110866}"/>
              </a:ext>
            </a:extLst>
          </p:cNvPr>
          <p:cNvSpPr>
            <a:spLocks noGrp="1"/>
          </p:cNvSpPr>
          <p:nvPr>
            <p:ph type="title"/>
          </p:nvPr>
        </p:nvSpPr>
        <p:spPr>
          <a:xfrm>
            <a:off x="838200" y="365125"/>
            <a:ext cx="10515600" cy="1325563"/>
          </a:xfrm>
        </p:spPr>
        <p:txBody>
          <a:bodyPr/>
          <a:lstStyle/>
          <a:p>
            <a:r>
              <a:rPr lang="en-US" dirty="0"/>
              <a:t>Accessibility </a:t>
            </a:r>
            <a:r>
              <a:rPr lang="en-US"/>
              <a:t>versus Mobility Video </a:t>
            </a:r>
            <a:endParaRPr lang="en-US" dirty="0"/>
          </a:p>
        </p:txBody>
      </p:sp>
      <p:pic>
        <p:nvPicPr>
          <p:cNvPr id="6" name="Online Media 5" descr="Accessibility versus Mobility - Mini Lecture by Professor Susan Handy">
            <a:hlinkClick r:id="" action="ppaction://media"/>
            <a:extLst>
              <a:ext uri="{FF2B5EF4-FFF2-40B4-BE49-F238E27FC236}">
                <a16:creationId xmlns:a16="http://schemas.microsoft.com/office/drawing/2014/main" id="{2A212743-0042-FC40-AC03-157F67360441}"/>
              </a:ext>
            </a:extLst>
          </p:cNvPr>
          <p:cNvPicPr>
            <a:picLocks noGrp="1" noRot="1" noChangeAspect="1"/>
          </p:cNvPicPr>
          <p:nvPr>
            <p:ph idx="1"/>
            <a:videoFile r:link="rId1"/>
          </p:nvPr>
        </p:nvPicPr>
        <p:blipFill>
          <a:blip r:embed="rId4"/>
          <a:stretch>
            <a:fillRect/>
          </a:stretch>
        </p:blipFill>
        <p:spPr>
          <a:xfrm>
            <a:off x="2086780" y="1641984"/>
            <a:ext cx="8018440" cy="4530725"/>
          </a:xfrm>
          <a:prstGeom prst="rect">
            <a:avLst/>
          </a:prstGeom>
          <a:noFill/>
        </p:spPr>
      </p:pic>
      <p:sp>
        <p:nvSpPr>
          <p:cNvPr id="4" name="Footer Placeholder 3">
            <a:extLst>
              <a:ext uri="{FF2B5EF4-FFF2-40B4-BE49-F238E27FC236}">
                <a16:creationId xmlns:a16="http://schemas.microsoft.com/office/drawing/2014/main" id="{BDAA00CB-EC1A-DD48-B41F-BACF3A1AFB53}"/>
              </a:ext>
            </a:extLst>
          </p:cNvPr>
          <p:cNvSpPr>
            <a:spLocks noGrp="1"/>
          </p:cNvSpPr>
          <p:nvPr>
            <p:ph type="ftr" sz="quarter" idx="11"/>
          </p:nvPr>
        </p:nvSpPr>
        <p:spPr>
          <a:xfrm>
            <a:off x="4038600" y="6356350"/>
            <a:ext cx="4114800" cy="365125"/>
          </a:xfrm>
        </p:spPr>
        <p:txBody>
          <a:bodyPr anchor="ctr">
            <a:normAutofit/>
          </a:bodyPr>
          <a:lstStyle/>
          <a:p>
            <a:pPr>
              <a:spcAft>
                <a:spcPts val="600"/>
              </a:spcAft>
            </a:pPr>
            <a:r>
              <a:rPr lang="en-US"/>
              <a:t>The Transportation Equity Curriculum: Access to Opportunity</a:t>
            </a:r>
          </a:p>
        </p:txBody>
      </p:sp>
      <p:sp>
        <p:nvSpPr>
          <p:cNvPr id="5" name="Slide Number Placeholder 4">
            <a:extLst>
              <a:ext uri="{FF2B5EF4-FFF2-40B4-BE49-F238E27FC236}">
                <a16:creationId xmlns:a16="http://schemas.microsoft.com/office/drawing/2014/main" id="{5E8E7585-2370-0941-9FE7-7A7AD64DDF88}"/>
              </a:ext>
            </a:extLst>
          </p:cNvPr>
          <p:cNvSpPr>
            <a:spLocks noGrp="1"/>
          </p:cNvSpPr>
          <p:nvPr>
            <p:ph type="sldNum" sz="quarter" idx="12"/>
          </p:nvPr>
        </p:nvSpPr>
        <p:spPr>
          <a:xfrm>
            <a:off x="8610600" y="6356350"/>
            <a:ext cx="2743200" cy="365125"/>
          </a:xfrm>
        </p:spPr>
        <p:txBody>
          <a:bodyPr anchor="ctr">
            <a:normAutofit/>
          </a:bodyPr>
          <a:lstStyle/>
          <a:p>
            <a:pPr>
              <a:spcAft>
                <a:spcPts val="600"/>
              </a:spcAft>
            </a:pPr>
            <a:fld id="{82692506-6D33-4386-AFDA-6DB3896FF238}" type="slidenum">
              <a:rPr lang="en-US" smtClean="0"/>
              <a:pPr>
                <a:spcAft>
                  <a:spcPts val="600"/>
                </a:spcAft>
              </a:pPr>
              <a:t>5</a:t>
            </a:fld>
            <a:endParaRPr lang="en-US"/>
          </a:p>
        </p:txBody>
      </p:sp>
      <p:sp>
        <p:nvSpPr>
          <p:cNvPr id="7" name="TextBox 6">
            <a:extLst>
              <a:ext uri="{FF2B5EF4-FFF2-40B4-BE49-F238E27FC236}">
                <a16:creationId xmlns:a16="http://schemas.microsoft.com/office/drawing/2014/main" id="{E20B8DBA-5590-014F-8FBB-DFB008DFEF16}"/>
              </a:ext>
            </a:extLst>
          </p:cNvPr>
          <p:cNvSpPr txBox="1"/>
          <p:nvPr/>
        </p:nvSpPr>
        <p:spPr>
          <a:xfrm>
            <a:off x="0" y="6588695"/>
            <a:ext cx="3444949" cy="538609"/>
          </a:xfrm>
          <a:prstGeom prst="rect">
            <a:avLst/>
          </a:prstGeom>
          <a:noFill/>
        </p:spPr>
        <p:txBody>
          <a:bodyPr wrap="square" rtlCol="0">
            <a:spAutoFit/>
          </a:bodyPr>
          <a:lstStyle/>
          <a:p>
            <a:r>
              <a:rPr lang="en-US" sz="1100" dirty="0">
                <a:solidFill>
                  <a:schemeClr val="tx1">
                    <a:lumMod val="50000"/>
                    <a:lumOff val="50000"/>
                  </a:schemeClr>
                </a:solidFill>
                <a:hlinkClick r:id="rId5">
                  <a:extLst>
                    <a:ext uri="{A12FA001-AC4F-418D-AE19-62706E023703}">
                      <ahyp:hlinkClr xmlns:ahyp="http://schemas.microsoft.com/office/drawing/2018/hyperlinkcolor" xmlns="" val="tx"/>
                    </a:ext>
                  </a:extLst>
                </a:hlinkClick>
              </a:rPr>
              <a:t>https://www.youtube.com/watch?v=4OMv6CqrzvE</a:t>
            </a:r>
            <a:r>
              <a:rPr lang="en-US" sz="1100" dirty="0">
                <a:solidFill>
                  <a:schemeClr val="tx1">
                    <a:lumMod val="50000"/>
                    <a:lumOff val="50000"/>
                  </a:schemeClr>
                </a:solidFill>
              </a:rPr>
              <a:t> </a:t>
            </a:r>
          </a:p>
          <a:p>
            <a:endParaRPr lang="en-US" dirty="0"/>
          </a:p>
        </p:txBody>
      </p:sp>
    </p:spTree>
    <p:extLst>
      <p:ext uri="{BB962C8B-B14F-4D97-AF65-F5344CB8AC3E}">
        <p14:creationId xmlns:p14="http://schemas.microsoft.com/office/powerpoint/2010/main" val="10128982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6"/>
                </p:tgtEl>
              </p:cMediaNode>
            </p:video>
            <p:seq concurrent="1" nextAc="seek">
              <p:cTn id="8" restart="whenNotActive" fill="hold" evtFilter="cancelBubble" nodeType="interactiveSeq">
                <p:stCondLst>
                  <p:cond evt="onClick" delay="0">
                    <p:tgtEl>
                      <p:spTgt spid="6"/>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6"/>
                                        </p:tgtEl>
                                      </p:cBhvr>
                                    </p:cmd>
                                  </p:childTnLst>
                                </p:cTn>
                              </p:par>
                            </p:childTnLst>
                          </p:cTn>
                        </p:par>
                      </p:childTnLst>
                    </p:cTn>
                  </p:par>
                </p:childTnLst>
              </p:cTn>
              <p:nextCondLst>
                <p:cond evt="onClick" delay="0">
                  <p:tgtEl>
                    <p:spTgt spid="6"/>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Accessibility</a:t>
            </a:r>
            <a:endParaRPr lang="en-US" dirty="0"/>
          </a:p>
        </p:txBody>
      </p:sp>
      <p:grpSp>
        <p:nvGrpSpPr>
          <p:cNvPr id="15" name="Group 14"/>
          <p:cNvGrpSpPr/>
          <p:nvPr/>
        </p:nvGrpSpPr>
        <p:grpSpPr>
          <a:xfrm>
            <a:off x="2727435" y="1438439"/>
            <a:ext cx="7315512" cy="5041188"/>
            <a:chOff x="1173999" y="1577949"/>
            <a:chExt cx="6543960" cy="4422538"/>
          </a:xfrm>
        </p:grpSpPr>
        <p:sp>
          <p:nvSpPr>
            <p:cNvPr id="16" name="Freeform 15"/>
            <p:cNvSpPr/>
            <p:nvPr/>
          </p:nvSpPr>
          <p:spPr>
            <a:xfrm>
              <a:off x="1173999" y="3252633"/>
              <a:ext cx="2133402" cy="1210721"/>
            </a:xfrm>
            <a:custGeom>
              <a:avLst/>
              <a:gdLst>
                <a:gd name="connsiteX0" fmla="*/ 0 w 2133402"/>
                <a:gd name="connsiteY0" fmla="*/ 201787 h 1210721"/>
                <a:gd name="connsiteX1" fmla="*/ 201787 w 2133402"/>
                <a:gd name="connsiteY1" fmla="*/ 0 h 1210721"/>
                <a:gd name="connsiteX2" fmla="*/ 1931615 w 2133402"/>
                <a:gd name="connsiteY2" fmla="*/ 0 h 1210721"/>
                <a:gd name="connsiteX3" fmla="*/ 2133402 w 2133402"/>
                <a:gd name="connsiteY3" fmla="*/ 201787 h 1210721"/>
                <a:gd name="connsiteX4" fmla="*/ 2133402 w 2133402"/>
                <a:gd name="connsiteY4" fmla="*/ 1008934 h 1210721"/>
                <a:gd name="connsiteX5" fmla="*/ 1931615 w 2133402"/>
                <a:gd name="connsiteY5" fmla="*/ 1210721 h 1210721"/>
                <a:gd name="connsiteX6" fmla="*/ 201787 w 2133402"/>
                <a:gd name="connsiteY6" fmla="*/ 1210721 h 1210721"/>
                <a:gd name="connsiteX7" fmla="*/ 0 w 2133402"/>
                <a:gd name="connsiteY7" fmla="*/ 1008934 h 1210721"/>
                <a:gd name="connsiteX8" fmla="*/ 0 w 2133402"/>
                <a:gd name="connsiteY8" fmla="*/ 201787 h 12107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33402" h="1210721">
                  <a:moveTo>
                    <a:pt x="0" y="201787"/>
                  </a:moveTo>
                  <a:cubicBezTo>
                    <a:pt x="0" y="90343"/>
                    <a:pt x="90343" y="0"/>
                    <a:pt x="201787" y="0"/>
                  </a:cubicBezTo>
                  <a:lnTo>
                    <a:pt x="1931615" y="0"/>
                  </a:lnTo>
                  <a:cubicBezTo>
                    <a:pt x="2043059" y="0"/>
                    <a:pt x="2133402" y="90343"/>
                    <a:pt x="2133402" y="201787"/>
                  </a:cubicBezTo>
                  <a:lnTo>
                    <a:pt x="2133402" y="1008934"/>
                  </a:lnTo>
                  <a:cubicBezTo>
                    <a:pt x="2133402" y="1120378"/>
                    <a:pt x="2043059" y="1210721"/>
                    <a:pt x="1931615" y="1210721"/>
                  </a:cubicBezTo>
                  <a:lnTo>
                    <a:pt x="201787" y="1210721"/>
                  </a:lnTo>
                  <a:cubicBezTo>
                    <a:pt x="90343" y="1210721"/>
                    <a:pt x="0" y="1120378"/>
                    <a:pt x="0" y="1008934"/>
                  </a:cubicBezTo>
                  <a:lnTo>
                    <a:pt x="0" y="201787"/>
                  </a:lnTo>
                  <a:close/>
                </a:path>
              </a:pathLst>
            </a:custGeom>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94661" tIns="94661" rIns="94661" bIns="94661" numCol="1" spcCol="1270" anchor="ctr" anchorCtr="0">
              <a:noAutofit/>
            </a:bodyPr>
            <a:lstStyle/>
            <a:p>
              <a:pPr algn="ctr" defTabSz="1244600">
                <a:lnSpc>
                  <a:spcPct val="90000"/>
                </a:lnSpc>
                <a:spcBef>
                  <a:spcPct val="0"/>
                </a:spcBef>
                <a:spcAft>
                  <a:spcPct val="35000"/>
                </a:spcAft>
              </a:pPr>
              <a:r>
                <a:rPr lang="en-US" sz="2800" dirty="0"/>
                <a:t>Accessibility</a:t>
              </a:r>
              <a:endParaRPr lang="en-US" sz="600" dirty="0"/>
            </a:p>
          </p:txBody>
        </p:sp>
        <p:sp>
          <p:nvSpPr>
            <p:cNvPr id="17" name="Freeform 16"/>
            <p:cNvSpPr/>
            <p:nvPr/>
          </p:nvSpPr>
          <p:spPr>
            <a:xfrm>
              <a:off x="3744664" y="3758183"/>
              <a:ext cx="1832226" cy="180093"/>
            </a:xfrm>
            <a:custGeom>
              <a:avLst/>
              <a:gdLst>
                <a:gd name="connsiteX0" fmla="*/ 146340 w 1104033"/>
                <a:gd name="connsiteY0" fmla="*/ 71905 h 188036"/>
                <a:gd name="connsiteX1" fmla="*/ 957693 w 1104033"/>
                <a:gd name="connsiteY1" fmla="*/ 71905 h 188036"/>
                <a:gd name="connsiteX2" fmla="*/ 957693 w 1104033"/>
                <a:gd name="connsiteY2" fmla="*/ 116131 h 188036"/>
                <a:gd name="connsiteX3" fmla="*/ 146340 w 1104033"/>
                <a:gd name="connsiteY3" fmla="*/ 116131 h 188036"/>
                <a:gd name="connsiteX4" fmla="*/ 146340 w 1104033"/>
                <a:gd name="connsiteY4" fmla="*/ 71905 h 1880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04033" h="188036">
                  <a:moveTo>
                    <a:pt x="146340" y="71905"/>
                  </a:moveTo>
                  <a:lnTo>
                    <a:pt x="957693" y="71905"/>
                  </a:lnTo>
                  <a:lnTo>
                    <a:pt x="957693" y="116131"/>
                  </a:lnTo>
                  <a:lnTo>
                    <a:pt x="146340" y="116131"/>
                  </a:lnTo>
                  <a:lnTo>
                    <a:pt x="146340" y="71905"/>
                  </a:lnTo>
                  <a:close/>
                </a:path>
              </a:pathLst>
            </a:custGeom>
          </p:spPr>
          <p:style>
            <a:lnRef idx="0">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146340" tIns="71905" rIns="146340" bIns="71905" numCol="1" spcCol="1270" anchor="ctr" anchorCtr="0">
              <a:noAutofit/>
            </a:bodyPr>
            <a:lstStyle/>
            <a:p>
              <a:pPr algn="ctr" defTabSz="222250">
                <a:lnSpc>
                  <a:spcPct val="90000"/>
                </a:lnSpc>
                <a:spcBef>
                  <a:spcPct val="0"/>
                </a:spcBef>
                <a:spcAft>
                  <a:spcPct val="35000"/>
                </a:spcAft>
              </a:pPr>
              <a:endParaRPr lang="en-US" sz="500"/>
            </a:p>
          </p:txBody>
        </p:sp>
        <p:sp>
          <p:nvSpPr>
            <p:cNvPr id="28" name="Freeform 27"/>
            <p:cNvSpPr/>
            <p:nvPr/>
          </p:nvSpPr>
          <p:spPr>
            <a:xfrm>
              <a:off x="3631291" y="1577949"/>
              <a:ext cx="1940214" cy="1936244"/>
            </a:xfrm>
            <a:custGeom>
              <a:avLst/>
              <a:gdLst>
                <a:gd name="connsiteX0" fmla="*/ 0 w 717481"/>
                <a:gd name="connsiteY0" fmla="*/ 358741 h 717481"/>
                <a:gd name="connsiteX1" fmla="*/ 358741 w 717481"/>
                <a:gd name="connsiteY1" fmla="*/ 0 h 717481"/>
                <a:gd name="connsiteX2" fmla="*/ 717482 w 717481"/>
                <a:gd name="connsiteY2" fmla="*/ 358741 h 717481"/>
                <a:gd name="connsiteX3" fmla="*/ 358741 w 717481"/>
                <a:gd name="connsiteY3" fmla="*/ 717482 h 717481"/>
                <a:gd name="connsiteX4" fmla="*/ 0 w 717481"/>
                <a:gd name="connsiteY4" fmla="*/ 358741 h 7174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7481" h="717481">
                  <a:moveTo>
                    <a:pt x="0" y="358741"/>
                  </a:moveTo>
                  <a:cubicBezTo>
                    <a:pt x="0" y="160614"/>
                    <a:pt x="160614" y="0"/>
                    <a:pt x="358741" y="0"/>
                  </a:cubicBezTo>
                  <a:cubicBezTo>
                    <a:pt x="556868" y="0"/>
                    <a:pt x="717482" y="160614"/>
                    <a:pt x="717482" y="358741"/>
                  </a:cubicBezTo>
                  <a:cubicBezTo>
                    <a:pt x="717482" y="556868"/>
                    <a:pt x="556868" y="717482"/>
                    <a:pt x="358741" y="717482"/>
                  </a:cubicBezTo>
                  <a:cubicBezTo>
                    <a:pt x="160614" y="717482"/>
                    <a:pt x="0" y="556868"/>
                    <a:pt x="0" y="358741"/>
                  </a:cubicBezTo>
                  <a:close/>
                </a:path>
              </a:pathLst>
            </a:custGeom>
          </p:spPr>
          <p:style>
            <a:lnRef idx="3">
              <a:schemeClr val="lt1"/>
            </a:lnRef>
            <a:fillRef idx="1">
              <a:schemeClr val="accent5"/>
            </a:fillRef>
            <a:effectRef idx="1">
              <a:schemeClr val="accent5"/>
            </a:effectRef>
            <a:fontRef idx="minor">
              <a:schemeClr val="lt1"/>
            </a:fontRef>
          </p:style>
          <p:txBody>
            <a:bodyPr spcFirstLastPara="0" vert="horz" wrap="square" lIns="112693" tIns="112693" rIns="112693" bIns="112693" numCol="1" spcCol="1270" anchor="ctr" anchorCtr="0">
              <a:noAutofit/>
            </a:bodyPr>
            <a:lstStyle/>
            <a:p>
              <a:pPr algn="ctr" defTabSz="266700">
                <a:lnSpc>
                  <a:spcPct val="90000"/>
                </a:lnSpc>
                <a:spcBef>
                  <a:spcPct val="0"/>
                </a:spcBef>
                <a:spcAft>
                  <a:spcPct val="35000"/>
                </a:spcAft>
              </a:pPr>
              <a:r>
                <a:rPr lang="en-US" sz="2800" dirty="0"/>
                <a:t>Land Use</a:t>
              </a:r>
            </a:p>
          </p:txBody>
        </p:sp>
        <p:sp>
          <p:nvSpPr>
            <p:cNvPr id="29" name="Freeform 28"/>
            <p:cNvSpPr/>
            <p:nvPr/>
          </p:nvSpPr>
          <p:spPr>
            <a:xfrm>
              <a:off x="3344960" y="3640160"/>
              <a:ext cx="416139" cy="416139"/>
            </a:xfrm>
            <a:custGeom>
              <a:avLst/>
              <a:gdLst>
                <a:gd name="connsiteX0" fmla="*/ 55159 w 416139"/>
                <a:gd name="connsiteY0" fmla="*/ 85725 h 416139"/>
                <a:gd name="connsiteX1" fmla="*/ 360980 w 416139"/>
                <a:gd name="connsiteY1" fmla="*/ 85725 h 416139"/>
                <a:gd name="connsiteX2" fmla="*/ 360980 w 416139"/>
                <a:gd name="connsiteY2" fmla="*/ 183601 h 416139"/>
                <a:gd name="connsiteX3" fmla="*/ 55159 w 416139"/>
                <a:gd name="connsiteY3" fmla="*/ 183601 h 416139"/>
                <a:gd name="connsiteX4" fmla="*/ 55159 w 416139"/>
                <a:gd name="connsiteY4" fmla="*/ 85725 h 416139"/>
                <a:gd name="connsiteX5" fmla="*/ 55159 w 416139"/>
                <a:gd name="connsiteY5" fmla="*/ 232538 h 416139"/>
                <a:gd name="connsiteX6" fmla="*/ 360980 w 416139"/>
                <a:gd name="connsiteY6" fmla="*/ 232538 h 416139"/>
                <a:gd name="connsiteX7" fmla="*/ 360980 w 416139"/>
                <a:gd name="connsiteY7" fmla="*/ 330414 h 416139"/>
                <a:gd name="connsiteX8" fmla="*/ 55159 w 416139"/>
                <a:gd name="connsiteY8" fmla="*/ 330414 h 416139"/>
                <a:gd name="connsiteX9" fmla="*/ 55159 w 416139"/>
                <a:gd name="connsiteY9" fmla="*/ 232538 h 416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6139" h="416139">
                  <a:moveTo>
                    <a:pt x="55159" y="85725"/>
                  </a:moveTo>
                  <a:lnTo>
                    <a:pt x="360980" y="85725"/>
                  </a:lnTo>
                  <a:lnTo>
                    <a:pt x="360980" y="183601"/>
                  </a:lnTo>
                  <a:lnTo>
                    <a:pt x="55159" y="183601"/>
                  </a:lnTo>
                  <a:lnTo>
                    <a:pt x="55159" y="85725"/>
                  </a:lnTo>
                  <a:close/>
                  <a:moveTo>
                    <a:pt x="55159" y="232538"/>
                  </a:moveTo>
                  <a:lnTo>
                    <a:pt x="360980" y="232538"/>
                  </a:lnTo>
                  <a:lnTo>
                    <a:pt x="360980" y="330414"/>
                  </a:lnTo>
                  <a:lnTo>
                    <a:pt x="55159" y="330414"/>
                  </a:lnTo>
                  <a:lnTo>
                    <a:pt x="55159" y="232538"/>
                  </a:lnTo>
                  <a:close/>
                </a:path>
              </a:pathLst>
            </a:custGeom>
          </p:spPr>
          <p:style>
            <a:lnRef idx="2">
              <a:schemeClr val="accent3"/>
            </a:lnRef>
            <a:fillRef idx="1">
              <a:schemeClr val="lt1"/>
            </a:fillRef>
            <a:effectRef idx="0">
              <a:schemeClr val="accent3"/>
            </a:effectRef>
            <a:fontRef idx="minor">
              <a:schemeClr val="dk1"/>
            </a:fontRef>
          </p:style>
          <p:txBody>
            <a:bodyPr spcFirstLastPara="0" vert="horz" wrap="square" lIns="55159" tIns="85725" rIns="55159" bIns="85725" numCol="1" spcCol="1270" anchor="ctr" anchorCtr="0">
              <a:noAutofit/>
            </a:bodyPr>
            <a:lstStyle/>
            <a:p>
              <a:pPr algn="ctr" defTabSz="222250">
                <a:lnSpc>
                  <a:spcPct val="90000"/>
                </a:lnSpc>
                <a:spcBef>
                  <a:spcPct val="0"/>
                </a:spcBef>
                <a:spcAft>
                  <a:spcPct val="35000"/>
                </a:spcAft>
              </a:pPr>
              <a:endParaRPr lang="en-US" sz="500" dirty="0"/>
            </a:p>
          </p:txBody>
        </p:sp>
        <p:sp>
          <p:nvSpPr>
            <p:cNvPr id="30" name="Freeform 29"/>
            <p:cNvSpPr/>
            <p:nvPr/>
          </p:nvSpPr>
          <p:spPr>
            <a:xfrm>
              <a:off x="3690671" y="4064243"/>
              <a:ext cx="1940214" cy="1936244"/>
            </a:xfrm>
            <a:custGeom>
              <a:avLst/>
              <a:gdLst>
                <a:gd name="connsiteX0" fmla="*/ 0 w 717481"/>
                <a:gd name="connsiteY0" fmla="*/ 358741 h 717481"/>
                <a:gd name="connsiteX1" fmla="*/ 358741 w 717481"/>
                <a:gd name="connsiteY1" fmla="*/ 0 h 717481"/>
                <a:gd name="connsiteX2" fmla="*/ 717482 w 717481"/>
                <a:gd name="connsiteY2" fmla="*/ 358741 h 717481"/>
                <a:gd name="connsiteX3" fmla="*/ 358741 w 717481"/>
                <a:gd name="connsiteY3" fmla="*/ 717482 h 717481"/>
                <a:gd name="connsiteX4" fmla="*/ 0 w 717481"/>
                <a:gd name="connsiteY4" fmla="*/ 358741 h 7174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7481" h="717481">
                  <a:moveTo>
                    <a:pt x="0" y="358741"/>
                  </a:moveTo>
                  <a:cubicBezTo>
                    <a:pt x="0" y="160614"/>
                    <a:pt x="160614" y="0"/>
                    <a:pt x="358741" y="0"/>
                  </a:cubicBezTo>
                  <a:cubicBezTo>
                    <a:pt x="556868" y="0"/>
                    <a:pt x="717482" y="160614"/>
                    <a:pt x="717482" y="358741"/>
                  </a:cubicBezTo>
                  <a:cubicBezTo>
                    <a:pt x="717482" y="556868"/>
                    <a:pt x="556868" y="717482"/>
                    <a:pt x="358741" y="717482"/>
                  </a:cubicBezTo>
                  <a:cubicBezTo>
                    <a:pt x="160614" y="717482"/>
                    <a:pt x="0" y="556868"/>
                    <a:pt x="0" y="358741"/>
                  </a:cubicBezTo>
                  <a:close/>
                </a:path>
              </a:pathLst>
            </a:custGeom>
            <a:solidFill>
              <a:schemeClr val="accent6">
                <a:lumMod val="75000"/>
              </a:schemeClr>
            </a:solidFill>
          </p:spPr>
          <p:style>
            <a:lnRef idx="3">
              <a:schemeClr val="lt1"/>
            </a:lnRef>
            <a:fillRef idx="1">
              <a:schemeClr val="accent4"/>
            </a:fillRef>
            <a:effectRef idx="1">
              <a:schemeClr val="accent4"/>
            </a:effectRef>
            <a:fontRef idx="minor">
              <a:schemeClr val="lt1"/>
            </a:fontRef>
          </p:style>
          <p:txBody>
            <a:bodyPr spcFirstLastPara="0" vert="horz" wrap="square" lIns="112693" tIns="112693" rIns="112693" bIns="112693" numCol="1" spcCol="1270" anchor="ctr" anchorCtr="0">
              <a:noAutofit/>
            </a:bodyPr>
            <a:lstStyle/>
            <a:p>
              <a:pPr algn="ctr" defTabSz="266700">
                <a:lnSpc>
                  <a:spcPct val="90000"/>
                </a:lnSpc>
                <a:spcBef>
                  <a:spcPct val="0"/>
                </a:spcBef>
                <a:spcAft>
                  <a:spcPct val="35000"/>
                </a:spcAft>
              </a:pPr>
              <a:r>
                <a:rPr lang="en-US" sz="2400" dirty="0"/>
                <a:t>Transportation Network</a:t>
              </a:r>
            </a:p>
          </p:txBody>
        </p:sp>
        <p:sp>
          <p:nvSpPr>
            <p:cNvPr id="31" name="Left Arrow 30"/>
            <p:cNvSpPr/>
            <p:nvPr/>
          </p:nvSpPr>
          <p:spPr>
            <a:xfrm>
              <a:off x="5630886" y="2379193"/>
              <a:ext cx="416139" cy="416139"/>
            </a:xfrm>
            <a:prstGeom prst="leftArrow">
              <a:avLst/>
            </a:prstGeom>
          </p:spPr>
          <p:style>
            <a:lnRef idx="3">
              <a:schemeClr val="lt1"/>
            </a:lnRef>
            <a:fillRef idx="1">
              <a:schemeClr val="accent5"/>
            </a:fillRef>
            <a:effectRef idx="1">
              <a:schemeClr val="accent5"/>
            </a:effectRef>
            <a:fontRef idx="minor">
              <a:schemeClr val="lt1"/>
            </a:fontRef>
          </p:style>
          <p:txBody>
            <a:bodyPr spcFirstLastPara="0" vert="horz" wrap="square" lIns="55159" tIns="159132" rIns="55159" bIns="159132" numCol="1" spcCol="1270" anchor="ctr" anchorCtr="0">
              <a:noAutofit/>
            </a:bodyPr>
            <a:lstStyle/>
            <a:p>
              <a:pPr algn="ctr" defTabSz="222250">
                <a:lnSpc>
                  <a:spcPct val="90000"/>
                </a:lnSpc>
                <a:spcBef>
                  <a:spcPct val="0"/>
                </a:spcBef>
                <a:spcAft>
                  <a:spcPct val="35000"/>
                </a:spcAft>
              </a:pPr>
              <a:endParaRPr lang="en-US" sz="500"/>
            </a:p>
          </p:txBody>
        </p:sp>
        <p:sp>
          <p:nvSpPr>
            <p:cNvPr id="32" name="Rectangle 31"/>
            <p:cNvSpPr/>
            <p:nvPr/>
          </p:nvSpPr>
          <p:spPr>
            <a:xfrm>
              <a:off x="6165788" y="1897540"/>
              <a:ext cx="1552171" cy="1548995"/>
            </a:xfrm>
            <a:prstGeom prst="rect">
              <a:avLst/>
            </a:prstGeom>
          </p:spPr>
          <p:style>
            <a:lnRef idx="3">
              <a:schemeClr val="lt1"/>
            </a:lnRef>
            <a:fillRef idx="1">
              <a:schemeClr val="accent5"/>
            </a:fillRef>
            <a:effectRef idx="1">
              <a:schemeClr val="accent5"/>
            </a:effectRef>
            <a:fontRef idx="minor">
              <a:schemeClr val="lt1"/>
            </a:fontRef>
          </p:style>
          <p:txBody>
            <a:bodyPr spcFirstLastPara="0" vert="horz" wrap="square" lIns="112693" tIns="112693" rIns="112693" bIns="112693" numCol="1" spcCol="1270" anchor="ctr" anchorCtr="0">
              <a:noAutofit/>
            </a:bodyPr>
            <a:lstStyle/>
            <a:p>
              <a:pPr algn="ctr" defTabSz="266700">
                <a:lnSpc>
                  <a:spcPct val="90000"/>
                </a:lnSpc>
                <a:spcBef>
                  <a:spcPct val="0"/>
                </a:spcBef>
                <a:spcAft>
                  <a:spcPct val="35000"/>
                </a:spcAft>
              </a:pPr>
              <a:r>
                <a:rPr lang="en-US" sz="2000" dirty="0"/>
                <a:t>Opportunities</a:t>
              </a:r>
            </a:p>
            <a:p>
              <a:pPr marL="57150" lvl="1" indent="-57150" algn="ctr" defTabSz="222250">
                <a:lnSpc>
                  <a:spcPct val="90000"/>
                </a:lnSpc>
                <a:spcBef>
                  <a:spcPct val="0"/>
                </a:spcBef>
                <a:spcAft>
                  <a:spcPct val="15000"/>
                </a:spcAft>
                <a:buChar char="••"/>
              </a:pPr>
              <a:r>
                <a:rPr lang="en-US" sz="2000" dirty="0"/>
                <a:t>Number</a:t>
              </a:r>
            </a:p>
            <a:p>
              <a:pPr marL="57150" lvl="1" indent="-57150" algn="ctr" defTabSz="222250">
                <a:lnSpc>
                  <a:spcPct val="90000"/>
                </a:lnSpc>
                <a:spcBef>
                  <a:spcPct val="0"/>
                </a:spcBef>
                <a:spcAft>
                  <a:spcPct val="15000"/>
                </a:spcAft>
                <a:buChar char="••"/>
              </a:pPr>
              <a:r>
                <a:rPr lang="en-US" sz="2000" dirty="0"/>
                <a:t>Variety</a:t>
              </a:r>
            </a:p>
            <a:p>
              <a:pPr marL="57150" lvl="1" indent="-57150" algn="ctr" defTabSz="222250">
                <a:lnSpc>
                  <a:spcPct val="90000"/>
                </a:lnSpc>
                <a:spcBef>
                  <a:spcPct val="0"/>
                </a:spcBef>
                <a:spcAft>
                  <a:spcPct val="15000"/>
                </a:spcAft>
                <a:buChar char="••"/>
              </a:pPr>
              <a:r>
                <a:rPr lang="en-US" sz="2000" dirty="0"/>
                <a:t>Proximity</a:t>
              </a:r>
            </a:p>
          </p:txBody>
        </p:sp>
        <p:sp>
          <p:nvSpPr>
            <p:cNvPr id="33" name="Left Arrow 32"/>
            <p:cNvSpPr/>
            <p:nvPr/>
          </p:nvSpPr>
          <p:spPr>
            <a:xfrm>
              <a:off x="5690267" y="4824294"/>
              <a:ext cx="416139" cy="416139"/>
            </a:xfrm>
            <a:prstGeom prst="leftArrow">
              <a:avLst/>
            </a:prstGeom>
            <a:solidFill>
              <a:schemeClr val="accent6">
                <a:lumMod val="75000"/>
              </a:schemeClr>
            </a:solidFill>
          </p:spPr>
          <p:style>
            <a:lnRef idx="3">
              <a:schemeClr val="lt1"/>
            </a:lnRef>
            <a:fillRef idx="1">
              <a:schemeClr val="accent4"/>
            </a:fillRef>
            <a:effectRef idx="1">
              <a:schemeClr val="accent4"/>
            </a:effectRef>
            <a:fontRef idx="minor">
              <a:schemeClr val="lt1"/>
            </a:fontRef>
          </p:style>
          <p:txBody>
            <a:bodyPr spcFirstLastPara="0" vert="horz" wrap="square" lIns="55159" tIns="85725" rIns="55159" bIns="85725" numCol="1" spcCol="1270" anchor="ctr" anchorCtr="0">
              <a:noAutofit/>
            </a:bodyPr>
            <a:lstStyle/>
            <a:p>
              <a:pPr algn="ctr" defTabSz="222250">
                <a:lnSpc>
                  <a:spcPct val="90000"/>
                </a:lnSpc>
                <a:spcBef>
                  <a:spcPct val="0"/>
                </a:spcBef>
                <a:spcAft>
                  <a:spcPct val="35000"/>
                </a:spcAft>
              </a:pPr>
              <a:endParaRPr lang="en-US" sz="500"/>
            </a:p>
          </p:txBody>
        </p:sp>
        <p:sp>
          <p:nvSpPr>
            <p:cNvPr id="34" name="Rectangle 33"/>
            <p:cNvSpPr/>
            <p:nvPr/>
          </p:nvSpPr>
          <p:spPr>
            <a:xfrm>
              <a:off x="6165788" y="4257867"/>
              <a:ext cx="1552171" cy="1548995"/>
            </a:xfrm>
            <a:prstGeom prst="rect">
              <a:avLst/>
            </a:prstGeom>
            <a:solidFill>
              <a:schemeClr val="accent6">
                <a:lumMod val="75000"/>
              </a:schemeClr>
            </a:solidFill>
          </p:spPr>
          <p:style>
            <a:lnRef idx="3">
              <a:schemeClr val="lt1"/>
            </a:lnRef>
            <a:fillRef idx="1">
              <a:schemeClr val="accent4"/>
            </a:fillRef>
            <a:effectRef idx="1">
              <a:schemeClr val="accent4"/>
            </a:effectRef>
            <a:fontRef idx="minor">
              <a:schemeClr val="lt1"/>
            </a:fontRef>
          </p:style>
          <p:txBody>
            <a:bodyPr spcFirstLastPara="0" vert="horz" wrap="square" lIns="112693" tIns="112693" rIns="112693" bIns="112693" numCol="1" spcCol="1270" anchor="ctr" anchorCtr="0">
              <a:noAutofit/>
            </a:bodyPr>
            <a:lstStyle/>
            <a:p>
              <a:pPr algn="ctr" defTabSz="266700">
                <a:lnSpc>
                  <a:spcPct val="90000"/>
                </a:lnSpc>
                <a:spcBef>
                  <a:spcPct val="0"/>
                </a:spcBef>
                <a:spcAft>
                  <a:spcPct val="35000"/>
                </a:spcAft>
              </a:pPr>
              <a:r>
                <a:rPr lang="en-US" sz="2000" dirty="0"/>
                <a:t>Travel Time</a:t>
              </a:r>
            </a:p>
            <a:p>
              <a:pPr marL="57150" lvl="1" indent="-57150" algn="ctr" defTabSz="222250">
                <a:lnSpc>
                  <a:spcPct val="90000"/>
                </a:lnSpc>
                <a:spcBef>
                  <a:spcPct val="0"/>
                </a:spcBef>
                <a:spcAft>
                  <a:spcPct val="15000"/>
                </a:spcAft>
                <a:buChar char="••"/>
              </a:pPr>
              <a:r>
                <a:rPr lang="en-US" sz="2000" dirty="0"/>
                <a:t>Connectivity</a:t>
              </a:r>
            </a:p>
            <a:p>
              <a:pPr marL="57150" lvl="1" indent="-57150" algn="ctr" defTabSz="222250">
                <a:lnSpc>
                  <a:spcPct val="90000"/>
                </a:lnSpc>
                <a:spcBef>
                  <a:spcPct val="0"/>
                </a:spcBef>
                <a:spcAft>
                  <a:spcPct val="15000"/>
                </a:spcAft>
                <a:buChar char="••"/>
              </a:pPr>
              <a:r>
                <a:rPr lang="en-US" sz="2000" dirty="0"/>
                <a:t>Directness</a:t>
              </a:r>
            </a:p>
            <a:p>
              <a:pPr marL="57150" lvl="1" indent="-57150" algn="ctr" defTabSz="222250">
                <a:lnSpc>
                  <a:spcPct val="90000"/>
                </a:lnSpc>
                <a:spcBef>
                  <a:spcPct val="0"/>
                </a:spcBef>
                <a:spcAft>
                  <a:spcPct val="15000"/>
                </a:spcAft>
                <a:buChar char="••"/>
              </a:pPr>
              <a:r>
                <a:rPr lang="en-US" sz="2000" dirty="0"/>
                <a:t>Safety</a:t>
              </a:r>
            </a:p>
          </p:txBody>
        </p:sp>
      </p:grpSp>
    </p:spTree>
    <p:extLst>
      <p:ext uri="{BB962C8B-B14F-4D97-AF65-F5344CB8AC3E}">
        <p14:creationId xmlns:p14="http://schemas.microsoft.com/office/powerpoint/2010/main" val="12137935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Achieving More Equitable Access to Opportunity</a:t>
            </a:r>
          </a:p>
        </p:txBody>
      </p:sp>
      <p:sp>
        <p:nvSpPr>
          <p:cNvPr id="3" name="Content Placeholder 2"/>
          <p:cNvSpPr>
            <a:spLocks noGrp="1"/>
          </p:cNvSpPr>
          <p:nvPr>
            <p:ph sz="half" idx="1"/>
          </p:nvPr>
        </p:nvSpPr>
        <p:spPr>
          <a:xfrm>
            <a:off x="838200" y="2017952"/>
            <a:ext cx="2757407" cy="3642114"/>
          </a:xfrm>
        </p:spPr>
        <p:txBody>
          <a:bodyPr/>
          <a:lstStyle/>
          <a:p>
            <a:pPr marL="0" indent="0">
              <a:buNone/>
            </a:pPr>
            <a:r>
              <a:rPr lang="en-US" dirty="0"/>
              <a:t>Multimodal transportation can provide better access to opportunity and improve mobility options for underserved populations. </a:t>
            </a:r>
          </a:p>
        </p:txBody>
      </p:sp>
      <p:sp>
        <p:nvSpPr>
          <p:cNvPr id="5" name="Footer Placeholder 4"/>
          <p:cNvSpPr>
            <a:spLocks noGrp="1"/>
          </p:cNvSpPr>
          <p:nvPr>
            <p:ph type="ftr" sz="quarter" idx="11"/>
          </p:nvPr>
        </p:nvSpPr>
        <p:spPr/>
        <p:txBody>
          <a:bodyPr/>
          <a:lstStyle/>
          <a:p>
            <a:r>
              <a:rPr lang="en-US"/>
              <a:t>The Transportation Equity Curriculum: Access to Opportunity</a:t>
            </a:r>
            <a:endParaRPr lang="en-US" dirty="0"/>
          </a:p>
        </p:txBody>
      </p:sp>
      <p:sp>
        <p:nvSpPr>
          <p:cNvPr id="6" name="Slide Number Placeholder 5"/>
          <p:cNvSpPr>
            <a:spLocks noGrp="1"/>
          </p:cNvSpPr>
          <p:nvPr>
            <p:ph type="sldNum" sz="quarter" idx="12"/>
          </p:nvPr>
        </p:nvSpPr>
        <p:spPr/>
        <p:txBody>
          <a:bodyPr/>
          <a:lstStyle/>
          <a:p>
            <a:fld id="{82692506-6D33-4386-AFDA-6DB3896FF238}" type="slidenum">
              <a:rPr lang="en-US" smtClean="0"/>
              <a:t>7</a:t>
            </a:fld>
            <a:endParaRPr lang="en-US"/>
          </a:p>
        </p:txBody>
      </p:sp>
      <p:sp>
        <p:nvSpPr>
          <p:cNvPr id="9" name="Rectangle 8"/>
          <p:cNvSpPr/>
          <p:nvPr/>
        </p:nvSpPr>
        <p:spPr>
          <a:xfrm>
            <a:off x="4925826" y="5934160"/>
            <a:ext cx="6096000" cy="276999"/>
          </a:xfrm>
          <a:prstGeom prst="rect">
            <a:avLst/>
          </a:prstGeom>
        </p:spPr>
        <p:txBody>
          <a:bodyPr>
            <a:spAutoFit/>
          </a:bodyPr>
          <a:lstStyle/>
          <a:p>
            <a:r>
              <a:rPr lang="en-US" sz="1200" dirty="0">
                <a:solidFill>
                  <a:schemeClr val="bg2">
                    <a:lumMod val="50000"/>
                  </a:schemeClr>
                </a:solidFill>
              </a:rPr>
              <a:t>Source: https://files.wri.org/s3fs-public/from-mobility-to-access-for-all.pdf</a:t>
            </a:r>
          </a:p>
        </p:txBody>
      </p:sp>
      <p:pic>
        <p:nvPicPr>
          <p:cNvPr id="10" name="Content Placeholder 9"/>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3829284" y="1190194"/>
            <a:ext cx="7360492" cy="4797136"/>
          </a:xfrm>
          <a:prstGeom prst="rect">
            <a:avLst/>
          </a:prstGeom>
        </p:spPr>
      </p:pic>
    </p:spTree>
    <p:extLst>
      <p:ext uri="{BB962C8B-B14F-4D97-AF65-F5344CB8AC3E}">
        <p14:creationId xmlns:p14="http://schemas.microsoft.com/office/powerpoint/2010/main" val="21153148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Transportation Affordability</a:t>
            </a:r>
          </a:p>
        </p:txBody>
      </p:sp>
      <p:sp>
        <p:nvSpPr>
          <p:cNvPr id="3" name="Text Placeholder 2"/>
          <p:cNvSpPr>
            <a:spLocks noGrp="1"/>
          </p:cNvSpPr>
          <p:nvPr>
            <p:ph type="body" idx="1"/>
          </p:nvPr>
        </p:nvSpPr>
        <p:spPr/>
        <p:txBody>
          <a:bodyPr/>
          <a:lstStyle/>
          <a:p>
            <a:endParaRPr lang="en-US"/>
          </a:p>
        </p:txBody>
      </p:sp>
      <p:sp>
        <p:nvSpPr>
          <p:cNvPr id="4" name="Footer Placeholder 3"/>
          <p:cNvSpPr>
            <a:spLocks noGrp="1"/>
          </p:cNvSpPr>
          <p:nvPr>
            <p:ph type="ftr" sz="quarter" idx="11"/>
          </p:nvPr>
        </p:nvSpPr>
        <p:spPr/>
        <p:txBody>
          <a:bodyPr/>
          <a:lstStyle/>
          <a:p>
            <a:r>
              <a:rPr lang="en-US"/>
              <a:t>The Transportation Equity Curriculum: Access to Opportunity</a:t>
            </a:r>
            <a:endParaRPr lang="en-US" dirty="0"/>
          </a:p>
        </p:txBody>
      </p:sp>
      <p:sp>
        <p:nvSpPr>
          <p:cNvPr id="5" name="Slide Number Placeholder 4"/>
          <p:cNvSpPr>
            <a:spLocks noGrp="1"/>
          </p:cNvSpPr>
          <p:nvPr>
            <p:ph type="sldNum" sz="quarter" idx="12"/>
          </p:nvPr>
        </p:nvSpPr>
        <p:spPr/>
        <p:txBody>
          <a:bodyPr/>
          <a:lstStyle/>
          <a:p>
            <a:fld id="{82692506-6D33-4386-AFDA-6DB3896FF238}" type="slidenum">
              <a:rPr lang="en-US" smtClean="0"/>
              <a:t>8</a:t>
            </a:fld>
            <a:endParaRPr lang="en-US"/>
          </a:p>
        </p:txBody>
      </p:sp>
    </p:spTree>
    <p:extLst>
      <p:ext uri="{BB962C8B-B14F-4D97-AF65-F5344CB8AC3E}">
        <p14:creationId xmlns:p14="http://schemas.microsoft.com/office/powerpoint/2010/main" val="5855643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9EB7BF-2310-B84F-87A4-4DAB4C4ADCC4}"/>
              </a:ext>
            </a:extLst>
          </p:cNvPr>
          <p:cNvSpPr>
            <a:spLocks noGrp="1"/>
          </p:cNvSpPr>
          <p:nvPr>
            <p:ph type="title"/>
          </p:nvPr>
        </p:nvSpPr>
        <p:spPr/>
        <p:txBody>
          <a:bodyPr anchor="ctr">
            <a:normAutofit/>
          </a:bodyPr>
          <a:lstStyle/>
          <a:p>
            <a:r>
              <a:rPr lang="en-US" dirty="0"/>
              <a:t>Transportation Affordability</a:t>
            </a:r>
          </a:p>
        </p:txBody>
      </p:sp>
      <p:sp>
        <p:nvSpPr>
          <p:cNvPr id="3" name="Content Placeholder 2">
            <a:extLst>
              <a:ext uri="{FF2B5EF4-FFF2-40B4-BE49-F238E27FC236}">
                <a16:creationId xmlns:a16="http://schemas.microsoft.com/office/drawing/2014/main" id="{C071374C-43C3-C546-B491-48B27E3DE6F1}"/>
              </a:ext>
            </a:extLst>
          </p:cNvPr>
          <p:cNvSpPr>
            <a:spLocks noGrp="1"/>
          </p:cNvSpPr>
          <p:nvPr>
            <p:ph sz="half" idx="1"/>
          </p:nvPr>
        </p:nvSpPr>
        <p:spPr>
          <a:xfrm>
            <a:off x="838200" y="1825625"/>
            <a:ext cx="3857786" cy="4351338"/>
          </a:xfrm>
        </p:spPr>
        <p:txBody>
          <a:bodyPr>
            <a:normAutofit/>
          </a:bodyPr>
          <a:lstStyle/>
          <a:p>
            <a:r>
              <a:rPr lang="en-US" dirty="0"/>
              <a:t>A measure of a  household’s ability to afford transportation</a:t>
            </a:r>
          </a:p>
          <a:p>
            <a:r>
              <a:rPr lang="en-US" dirty="0"/>
              <a:t>Low-income households are disproportionately burdened by transportation costs</a:t>
            </a:r>
          </a:p>
          <a:p>
            <a:pPr marL="0" indent="0">
              <a:buNone/>
            </a:pPr>
            <a:endParaRPr lang="en-US" dirty="0"/>
          </a:p>
          <a:p>
            <a:endParaRPr lang="en-US" dirty="0"/>
          </a:p>
        </p:txBody>
      </p:sp>
      <p:sp>
        <p:nvSpPr>
          <p:cNvPr id="4" name="Footer Placeholder 3">
            <a:extLst>
              <a:ext uri="{FF2B5EF4-FFF2-40B4-BE49-F238E27FC236}">
                <a16:creationId xmlns:a16="http://schemas.microsoft.com/office/drawing/2014/main" id="{D0A07F90-DF26-CF40-A626-4D7E56A0C9F1}"/>
              </a:ext>
            </a:extLst>
          </p:cNvPr>
          <p:cNvSpPr>
            <a:spLocks noGrp="1"/>
          </p:cNvSpPr>
          <p:nvPr>
            <p:ph type="ftr" sz="quarter" idx="11"/>
          </p:nvPr>
        </p:nvSpPr>
        <p:spPr/>
        <p:txBody>
          <a:bodyPr anchor="ctr">
            <a:normAutofit/>
          </a:bodyPr>
          <a:lstStyle/>
          <a:p>
            <a:pPr>
              <a:spcAft>
                <a:spcPts val="600"/>
              </a:spcAft>
            </a:pPr>
            <a:r>
              <a:rPr lang="en-US"/>
              <a:t>The Transportation Equity Curriculum: Access to Opportunity</a:t>
            </a:r>
          </a:p>
        </p:txBody>
      </p:sp>
      <p:sp>
        <p:nvSpPr>
          <p:cNvPr id="5" name="Slide Number Placeholder 4">
            <a:extLst>
              <a:ext uri="{FF2B5EF4-FFF2-40B4-BE49-F238E27FC236}">
                <a16:creationId xmlns:a16="http://schemas.microsoft.com/office/drawing/2014/main" id="{7F413F5C-18F7-904A-BBBB-FCBB92C91D31}"/>
              </a:ext>
            </a:extLst>
          </p:cNvPr>
          <p:cNvSpPr>
            <a:spLocks noGrp="1"/>
          </p:cNvSpPr>
          <p:nvPr>
            <p:ph type="sldNum" sz="quarter" idx="12"/>
          </p:nvPr>
        </p:nvSpPr>
        <p:spPr/>
        <p:txBody>
          <a:bodyPr anchor="ctr">
            <a:normAutofit/>
          </a:bodyPr>
          <a:lstStyle/>
          <a:p>
            <a:pPr>
              <a:spcAft>
                <a:spcPts val="600"/>
              </a:spcAft>
            </a:pPr>
            <a:fld id="{82692506-6D33-4386-AFDA-6DB3896FF238}" type="slidenum">
              <a:rPr lang="en-US" smtClean="0"/>
              <a:pPr>
                <a:spcAft>
                  <a:spcPts val="600"/>
                </a:spcAft>
              </a:pPr>
              <a:t>9</a:t>
            </a:fld>
            <a:endParaRPr lang="en-US" dirty="0"/>
          </a:p>
        </p:txBody>
      </p:sp>
      <p:pic>
        <p:nvPicPr>
          <p:cNvPr id="9" name="Content Placeholder 6"/>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4695986" y="1397017"/>
            <a:ext cx="6967130" cy="4461342"/>
          </a:xfrm>
        </p:spPr>
      </p:pic>
      <p:sp>
        <p:nvSpPr>
          <p:cNvPr id="10" name="Rectangle 9"/>
          <p:cNvSpPr/>
          <p:nvPr/>
        </p:nvSpPr>
        <p:spPr>
          <a:xfrm>
            <a:off x="5372746" y="5923047"/>
            <a:ext cx="6096000" cy="253916"/>
          </a:xfrm>
          <a:prstGeom prst="rect">
            <a:avLst/>
          </a:prstGeom>
        </p:spPr>
        <p:txBody>
          <a:bodyPr>
            <a:spAutoFit/>
          </a:bodyPr>
          <a:lstStyle/>
          <a:p>
            <a:r>
              <a:rPr lang="en-US" sz="1050" dirty="0">
                <a:solidFill>
                  <a:schemeClr val="bg1">
                    <a:lumMod val="50000"/>
                  </a:schemeClr>
                </a:solidFill>
              </a:rPr>
              <a:t>Source: https://www.pewtrusts.org/~/media/assets/2016/03/household_expenditures_and_income.pdf</a:t>
            </a:r>
          </a:p>
        </p:txBody>
      </p:sp>
    </p:spTree>
    <p:extLst>
      <p:ext uri="{BB962C8B-B14F-4D97-AF65-F5344CB8AC3E}">
        <p14:creationId xmlns:p14="http://schemas.microsoft.com/office/powerpoint/2010/main" val="7905965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KPI_HAS_CHART" val="false"/>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Equity Curriculu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quity Curriculum" id="{A9A181E2-F167-4700-8813-578ADB5FBE39}" vid="{8B030D81-4FD3-4928-AE21-0BC59688D400}"/>
    </a:ext>
  </a:extLst>
</a:theme>
</file>

<file path=ppt/theme/theme2.xml><?xml version="1.0" encoding="utf-8"?>
<a:theme xmlns:a="http://schemas.openxmlformats.org/drawingml/2006/main" name="Custom Design">
  <a:themeElements>
    <a:clrScheme name="USF Colors">
      <a:dk1>
        <a:sysClr val="windowText" lastClr="000000"/>
      </a:dk1>
      <a:lt1>
        <a:sysClr val="window" lastClr="FFFFFF"/>
      </a:lt1>
      <a:dk2>
        <a:srgbClr val="44546A"/>
      </a:dk2>
      <a:lt2>
        <a:srgbClr val="E7E6E6"/>
      </a:lt2>
      <a:accent1>
        <a:srgbClr val="006747"/>
      </a:accent1>
      <a:accent2>
        <a:srgbClr val="CFC493"/>
      </a:accent2>
      <a:accent3>
        <a:srgbClr val="29AFCE"/>
      </a:accent3>
      <a:accent4>
        <a:srgbClr val="DBE442"/>
      </a:accent4>
      <a:accent5>
        <a:srgbClr val="7E96A0"/>
      </a:accent5>
      <a:accent6>
        <a:srgbClr val="006484"/>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Equity Curriculum</Template>
  <TotalTime>16168</TotalTime>
  <Words>5464</Words>
  <Application>Microsoft Office PowerPoint</Application>
  <PresentationFormat>Widescreen</PresentationFormat>
  <Paragraphs>601</Paragraphs>
  <Slides>38</Slides>
  <Notes>38</Notes>
  <HiddenSlides>0</HiddenSlides>
  <MMClips>2</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38</vt:i4>
      </vt:variant>
    </vt:vector>
  </HeadingPairs>
  <TitlesOfParts>
    <vt:vector size="44" baseType="lpstr">
      <vt:lpstr>Arial</vt:lpstr>
      <vt:lpstr>Calibri</vt:lpstr>
      <vt:lpstr>Calibri Light</vt:lpstr>
      <vt:lpstr>Wingdings</vt:lpstr>
      <vt:lpstr>Equity Curriculum</vt:lpstr>
      <vt:lpstr>Custom Design</vt:lpstr>
      <vt:lpstr>Access to Opportunity</vt:lpstr>
      <vt:lpstr>Learning Objectives</vt:lpstr>
      <vt:lpstr>Accessibility and the Built Environment</vt:lpstr>
      <vt:lpstr>Mobility and Accessibility</vt:lpstr>
      <vt:lpstr>Accessibility versus Mobility Video </vt:lpstr>
      <vt:lpstr>Accessibility</vt:lpstr>
      <vt:lpstr>Achieving More Equitable Access to Opportunity</vt:lpstr>
      <vt:lpstr>Transportation Affordability</vt:lpstr>
      <vt:lpstr>Transportation Affordability</vt:lpstr>
      <vt:lpstr>Tool: Center for Neighborhood Technology H+T Index </vt:lpstr>
      <vt:lpstr>Affordability Example: H+T Index</vt:lpstr>
      <vt:lpstr>City of Tampa, Florida Case Example</vt:lpstr>
      <vt:lpstr>Affordability Questions to Consider</vt:lpstr>
      <vt:lpstr>Spatial Mismatch</vt:lpstr>
      <vt:lpstr>What is Spatial Mismatch?</vt:lpstr>
      <vt:lpstr>Job Growth and Spatial Mismatch between Jobs and Low-Income Residents</vt:lpstr>
      <vt:lpstr>Calculating Spatial Mismatch</vt:lpstr>
      <vt:lpstr>San Francisco Case Example</vt:lpstr>
      <vt:lpstr>Opportunity Mapping</vt:lpstr>
      <vt:lpstr>Puget Sound Case Example</vt:lpstr>
      <vt:lpstr>Strategies to Address Spatial Mismatch</vt:lpstr>
      <vt:lpstr>Transit Justice</vt:lpstr>
      <vt:lpstr>Transit Justice Principles</vt:lpstr>
      <vt:lpstr>Transit Accessibility Measures</vt:lpstr>
      <vt:lpstr>Chicago Case Example</vt:lpstr>
      <vt:lpstr>Gentrification and Displacement</vt:lpstr>
      <vt:lpstr>Transit-Induced Gentrification</vt:lpstr>
      <vt:lpstr>Types of Displacement</vt:lpstr>
      <vt:lpstr>Affordability Example: Displacement Risk</vt:lpstr>
      <vt:lpstr>California Case Example </vt:lpstr>
      <vt:lpstr>How to Mitigate Gentrification and Displacement</vt:lpstr>
      <vt:lpstr>Broadband and the Digital Divide</vt:lpstr>
      <vt:lpstr>Digital Divide</vt:lpstr>
      <vt:lpstr>Digital Divide and Transportation Equity</vt:lpstr>
      <vt:lpstr>San Diego Case Example</vt:lpstr>
      <vt:lpstr>San Diego Case Example</vt:lpstr>
      <vt:lpstr>Additional Strategies to Mitigate the Digital Divide</vt:lpstr>
      <vt:lpstr>PowerPoint Presentation</vt:lpstr>
    </vt:vector>
  </TitlesOfParts>
  <Company>University of South Florida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Tia Boyd</dc:creator>
  <cp:lastModifiedBy>Tia Boyd</cp:lastModifiedBy>
  <cp:revision>738</cp:revision>
  <dcterms:created xsi:type="dcterms:W3CDTF">2021-09-20T16:45:10Z</dcterms:created>
  <dcterms:modified xsi:type="dcterms:W3CDTF">2022-05-25T21:34:55Z</dcterms:modified>
</cp:coreProperties>
</file>