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654" r:id="rId2"/>
  </p:sldMasterIdLst>
  <p:notesMasterIdLst>
    <p:notesMasterId r:id="rId32"/>
  </p:notesMasterIdLst>
  <p:sldIdLst>
    <p:sldId id="256" r:id="rId3"/>
    <p:sldId id="257" r:id="rId4"/>
    <p:sldId id="260" r:id="rId5"/>
    <p:sldId id="348" r:id="rId6"/>
    <p:sldId id="360" r:id="rId7"/>
    <p:sldId id="361" r:id="rId8"/>
    <p:sldId id="346" r:id="rId9"/>
    <p:sldId id="303" r:id="rId10"/>
    <p:sldId id="331" r:id="rId11"/>
    <p:sldId id="352" r:id="rId12"/>
    <p:sldId id="362" r:id="rId13"/>
    <p:sldId id="354" r:id="rId14"/>
    <p:sldId id="334" r:id="rId15"/>
    <p:sldId id="336" r:id="rId16"/>
    <p:sldId id="338" r:id="rId17"/>
    <p:sldId id="340" r:id="rId18"/>
    <p:sldId id="342" r:id="rId19"/>
    <p:sldId id="344" r:id="rId20"/>
    <p:sldId id="317" r:id="rId21"/>
    <p:sldId id="350" r:id="rId22"/>
    <p:sldId id="318" r:id="rId23"/>
    <p:sldId id="355" r:id="rId24"/>
    <p:sldId id="356" r:id="rId25"/>
    <p:sldId id="349" r:id="rId26"/>
    <p:sldId id="347" r:id="rId27"/>
    <p:sldId id="264" r:id="rId28"/>
    <p:sldId id="332" r:id="rId29"/>
    <p:sldId id="363" r:id="rId30"/>
    <p:sldId id="36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istine Williams" initials="KW" lastIdx="5" clrIdx="0">
    <p:extLst>
      <p:ext uri="{19B8F6BF-5375-455C-9EA6-DF929625EA0E}">
        <p15:presenceInfo xmlns:p15="http://schemas.microsoft.com/office/powerpoint/2012/main" userId="Kristine William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E9B8"/>
    <a:srgbClr val="005E88"/>
    <a:srgbClr val="F8DE93"/>
    <a:srgbClr val="0088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7" autoAdjust="0"/>
    <p:restoredTop sz="56083" autoAdjust="0"/>
  </p:normalViewPr>
  <p:slideViewPr>
    <p:cSldViewPr snapToGrid="0">
      <p:cViewPr varScale="1">
        <p:scale>
          <a:sx n="60" d="100"/>
          <a:sy n="60" d="100"/>
        </p:scale>
        <p:origin x="2382" y="66"/>
      </p:cViewPr>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3534"/>
    </p:cViewPr>
  </p:sorterViewPr>
  <p:notesViewPr>
    <p:cSldViewPr snapToGrid="0">
      <p:cViewPr varScale="1">
        <p:scale>
          <a:sx n="82" d="100"/>
          <a:sy n="82" d="100"/>
        </p:scale>
        <p:origin x="3156"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090571-A7C5-431D-B673-48C4D6E30308}"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en-US"/>
        </a:p>
      </dgm:t>
    </dgm:pt>
    <dgm:pt modelId="{D12DA8FF-A872-42F0-A951-32CE82385D8E}">
      <dgm:prSet/>
      <dgm:spPr/>
      <dgm:t>
        <a:bodyPr/>
        <a:lstStyle/>
        <a:p>
          <a:pPr rtl="0"/>
          <a:r>
            <a:rPr lang="en-US" dirty="0"/>
            <a:t>Explain the importance of equity assessments in transportation decision making</a:t>
          </a:r>
        </a:p>
      </dgm:t>
    </dgm:pt>
    <dgm:pt modelId="{89BEF254-8EC8-4D31-899B-1FD2F770CEA4}" type="parTrans" cxnId="{8D31ED11-D87E-40D0-9B05-3A76F0BF9964}">
      <dgm:prSet/>
      <dgm:spPr/>
      <dgm:t>
        <a:bodyPr/>
        <a:lstStyle/>
        <a:p>
          <a:endParaRPr lang="en-US"/>
        </a:p>
      </dgm:t>
    </dgm:pt>
    <dgm:pt modelId="{7F36EF4E-6148-4686-A1B0-12E12CD05D6D}" type="sibTrans" cxnId="{8D31ED11-D87E-40D0-9B05-3A76F0BF9964}">
      <dgm:prSet/>
      <dgm:spPr/>
      <dgm:t>
        <a:bodyPr/>
        <a:lstStyle/>
        <a:p>
          <a:endParaRPr lang="en-US"/>
        </a:p>
      </dgm:t>
    </dgm:pt>
    <dgm:pt modelId="{425597C8-F853-439C-A54F-B37F7770953B}">
      <dgm:prSet/>
      <dgm:spPr/>
      <dgm:t>
        <a:bodyPr/>
        <a:lstStyle/>
        <a:p>
          <a:pPr rtl="0"/>
          <a:r>
            <a:rPr lang="en-US" dirty="0"/>
            <a:t>List and define equity metrics and indicators for transportation analysis</a:t>
          </a:r>
        </a:p>
      </dgm:t>
    </dgm:pt>
    <dgm:pt modelId="{E5C0DDFF-3F8F-4E8F-B46A-AA8A445CFC3E}" type="parTrans" cxnId="{2FAFACB5-40FA-4819-9757-9B661268F3F3}">
      <dgm:prSet/>
      <dgm:spPr/>
      <dgm:t>
        <a:bodyPr/>
        <a:lstStyle/>
        <a:p>
          <a:endParaRPr lang="en-US"/>
        </a:p>
      </dgm:t>
    </dgm:pt>
    <dgm:pt modelId="{DC7B4451-F98A-4613-BDB6-46EEF741A5AE}" type="sibTrans" cxnId="{2FAFACB5-40FA-4819-9757-9B661268F3F3}">
      <dgm:prSet/>
      <dgm:spPr/>
      <dgm:t>
        <a:bodyPr/>
        <a:lstStyle/>
        <a:p>
          <a:endParaRPr lang="en-US"/>
        </a:p>
      </dgm:t>
    </dgm:pt>
    <dgm:pt modelId="{94C8B7D5-351B-4286-8D80-3B5425C15D5D}">
      <dgm:prSet/>
      <dgm:spPr/>
      <dgm:t>
        <a:bodyPr/>
        <a:lstStyle/>
        <a:p>
          <a:pPr rtl="0"/>
          <a:r>
            <a:rPr lang="en-US" dirty="0"/>
            <a:t>Identify and use equity analysis </a:t>
          </a:r>
          <a:r>
            <a:rPr lang="en-US"/>
            <a:t>tools to </a:t>
          </a:r>
          <a:r>
            <a:rPr lang="en-US" dirty="0"/>
            <a:t>assess transportation projects in underserved communities</a:t>
          </a:r>
        </a:p>
      </dgm:t>
    </dgm:pt>
    <dgm:pt modelId="{616B1E65-D0C9-4FF9-A03C-1172E638DEB4}" type="parTrans" cxnId="{F0A3AB18-9645-4741-ADAF-C359505CC212}">
      <dgm:prSet/>
      <dgm:spPr/>
      <dgm:t>
        <a:bodyPr/>
        <a:lstStyle/>
        <a:p>
          <a:endParaRPr lang="en-US"/>
        </a:p>
      </dgm:t>
    </dgm:pt>
    <dgm:pt modelId="{95196206-6952-409C-9988-0326734974EE}" type="sibTrans" cxnId="{F0A3AB18-9645-4741-ADAF-C359505CC212}">
      <dgm:prSet/>
      <dgm:spPr/>
      <dgm:t>
        <a:bodyPr/>
        <a:lstStyle/>
        <a:p>
          <a:endParaRPr lang="en-US"/>
        </a:p>
      </dgm:t>
    </dgm:pt>
    <dgm:pt modelId="{496726B6-2E00-4596-9011-3EA53B72A351}" type="pres">
      <dgm:prSet presAssocID="{42090571-A7C5-431D-B673-48C4D6E30308}" presName="linear" presStyleCnt="0">
        <dgm:presLayoutVars>
          <dgm:animLvl val="lvl"/>
          <dgm:resizeHandles val="exact"/>
        </dgm:presLayoutVars>
      </dgm:prSet>
      <dgm:spPr/>
    </dgm:pt>
    <dgm:pt modelId="{CFFCA557-DD1D-415B-A9AA-AF039CFAF621}" type="pres">
      <dgm:prSet presAssocID="{D12DA8FF-A872-42F0-A951-32CE82385D8E}" presName="parentText" presStyleLbl="node1" presStyleIdx="0" presStyleCnt="3">
        <dgm:presLayoutVars>
          <dgm:chMax val="0"/>
          <dgm:bulletEnabled val="1"/>
        </dgm:presLayoutVars>
      </dgm:prSet>
      <dgm:spPr/>
    </dgm:pt>
    <dgm:pt modelId="{57B76919-D258-4052-ACF1-CFD8A23C1CB5}" type="pres">
      <dgm:prSet presAssocID="{7F36EF4E-6148-4686-A1B0-12E12CD05D6D}" presName="spacer" presStyleCnt="0"/>
      <dgm:spPr/>
    </dgm:pt>
    <dgm:pt modelId="{176B1E62-7E4A-45BF-A1EB-45276F423C92}" type="pres">
      <dgm:prSet presAssocID="{425597C8-F853-439C-A54F-B37F7770953B}" presName="parentText" presStyleLbl="node1" presStyleIdx="1" presStyleCnt="3">
        <dgm:presLayoutVars>
          <dgm:chMax val="0"/>
          <dgm:bulletEnabled val="1"/>
        </dgm:presLayoutVars>
      </dgm:prSet>
      <dgm:spPr/>
    </dgm:pt>
    <dgm:pt modelId="{9CF9EBDE-C6B2-464E-B751-0B3DFB40D3DC}" type="pres">
      <dgm:prSet presAssocID="{DC7B4451-F98A-4613-BDB6-46EEF741A5AE}" presName="spacer" presStyleCnt="0"/>
      <dgm:spPr/>
    </dgm:pt>
    <dgm:pt modelId="{CFAB85D9-1315-4E7A-A3C8-B9D211A0CFB8}" type="pres">
      <dgm:prSet presAssocID="{94C8B7D5-351B-4286-8D80-3B5425C15D5D}" presName="parentText" presStyleLbl="node1" presStyleIdx="2" presStyleCnt="3">
        <dgm:presLayoutVars>
          <dgm:chMax val="0"/>
          <dgm:bulletEnabled val="1"/>
        </dgm:presLayoutVars>
      </dgm:prSet>
      <dgm:spPr/>
    </dgm:pt>
  </dgm:ptLst>
  <dgm:cxnLst>
    <dgm:cxn modelId="{8D31ED11-D87E-40D0-9B05-3A76F0BF9964}" srcId="{42090571-A7C5-431D-B673-48C4D6E30308}" destId="{D12DA8FF-A872-42F0-A951-32CE82385D8E}" srcOrd="0" destOrd="0" parTransId="{89BEF254-8EC8-4D31-899B-1FD2F770CEA4}" sibTransId="{7F36EF4E-6148-4686-A1B0-12E12CD05D6D}"/>
    <dgm:cxn modelId="{F0A3AB18-9645-4741-ADAF-C359505CC212}" srcId="{42090571-A7C5-431D-B673-48C4D6E30308}" destId="{94C8B7D5-351B-4286-8D80-3B5425C15D5D}" srcOrd="2" destOrd="0" parTransId="{616B1E65-D0C9-4FF9-A03C-1172E638DEB4}" sibTransId="{95196206-6952-409C-9988-0326734974EE}"/>
    <dgm:cxn modelId="{C2433D7E-6EBD-462A-9625-914C0DCE32E7}" type="presOf" srcId="{42090571-A7C5-431D-B673-48C4D6E30308}" destId="{496726B6-2E00-4596-9011-3EA53B72A351}" srcOrd="0" destOrd="0" presId="urn:microsoft.com/office/officeart/2005/8/layout/vList2"/>
    <dgm:cxn modelId="{2FAFACB5-40FA-4819-9757-9B661268F3F3}" srcId="{42090571-A7C5-431D-B673-48C4D6E30308}" destId="{425597C8-F853-439C-A54F-B37F7770953B}" srcOrd="1" destOrd="0" parTransId="{E5C0DDFF-3F8F-4E8F-B46A-AA8A445CFC3E}" sibTransId="{DC7B4451-F98A-4613-BDB6-46EEF741A5AE}"/>
    <dgm:cxn modelId="{D087EBB6-F2A6-4C02-B181-1C635ACDDC71}" type="presOf" srcId="{D12DA8FF-A872-42F0-A951-32CE82385D8E}" destId="{CFFCA557-DD1D-415B-A9AA-AF039CFAF621}" srcOrd="0" destOrd="0" presId="urn:microsoft.com/office/officeart/2005/8/layout/vList2"/>
    <dgm:cxn modelId="{47BBC5BD-688E-40C3-AAE6-248E5A6C0AB1}" type="presOf" srcId="{94C8B7D5-351B-4286-8D80-3B5425C15D5D}" destId="{CFAB85D9-1315-4E7A-A3C8-B9D211A0CFB8}" srcOrd="0" destOrd="0" presId="urn:microsoft.com/office/officeart/2005/8/layout/vList2"/>
    <dgm:cxn modelId="{881993F0-EB99-4134-B988-88A1D4761F48}" type="presOf" srcId="{425597C8-F853-439C-A54F-B37F7770953B}" destId="{176B1E62-7E4A-45BF-A1EB-45276F423C92}" srcOrd="0" destOrd="0" presId="urn:microsoft.com/office/officeart/2005/8/layout/vList2"/>
    <dgm:cxn modelId="{B98C727D-E750-4EC9-A176-C19EF5CEABEC}" type="presParOf" srcId="{496726B6-2E00-4596-9011-3EA53B72A351}" destId="{CFFCA557-DD1D-415B-A9AA-AF039CFAF621}" srcOrd="0" destOrd="0" presId="urn:microsoft.com/office/officeart/2005/8/layout/vList2"/>
    <dgm:cxn modelId="{B9CD75E4-48A7-4850-BA40-C61BACB24FAC}" type="presParOf" srcId="{496726B6-2E00-4596-9011-3EA53B72A351}" destId="{57B76919-D258-4052-ACF1-CFD8A23C1CB5}" srcOrd="1" destOrd="0" presId="urn:microsoft.com/office/officeart/2005/8/layout/vList2"/>
    <dgm:cxn modelId="{E874A766-BBE5-433D-B85F-F0A8401D5ECC}" type="presParOf" srcId="{496726B6-2E00-4596-9011-3EA53B72A351}" destId="{176B1E62-7E4A-45BF-A1EB-45276F423C92}" srcOrd="2" destOrd="0" presId="urn:microsoft.com/office/officeart/2005/8/layout/vList2"/>
    <dgm:cxn modelId="{9CB13D69-82EB-481F-8E1E-EAD90B4F22CE}" type="presParOf" srcId="{496726B6-2E00-4596-9011-3EA53B72A351}" destId="{9CF9EBDE-C6B2-464E-B751-0B3DFB40D3DC}" srcOrd="3" destOrd="0" presId="urn:microsoft.com/office/officeart/2005/8/layout/vList2"/>
    <dgm:cxn modelId="{DE19F1A1-10E8-4644-AFA6-4B6A00735B04}" type="presParOf" srcId="{496726B6-2E00-4596-9011-3EA53B72A351}" destId="{CFAB85D9-1315-4E7A-A3C8-B9D211A0CFB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D9C2DD-8C83-4430-8933-4A791335AC8E}" type="doc">
      <dgm:prSet loTypeId="urn:microsoft.com/office/officeart/2009/3/layout/SubStepProcess" loCatId="process" qsTypeId="urn:microsoft.com/office/officeart/2005/8/quickstyle/simple1" qsCatId="simple" csTypeId="urn:microsoft.com/office/officeart/2005/8/colors/accent1_1" csCatId="accent1" phldr="1"/>
      <dgm:spPr/>
      <dgm:t>
        <a:bodyPr/>
        <a:lstStyle/>
        <a:p>
          <a:endParaRPr lang="en-US"/>
        </a:p>
      </dgm:t>
    </dgm:pt>
    <dgm:pt modelId="{741BEDAF-3A00-41A3-9E32-4FBC190751FA}">
      <dgm:prSet/>
      <dgm:spPr/>
      <dgm:t>
        <a:bodyPr/>
        <a:lstStyle/>
        <a:p>
          <a:pPr rtl="0"/>
          <a:r>
            <a:rPr lang="en-US" dirty="0"/>
            <a:t>What is fair and who decides?</a:t>
          </a:r>
        </a:p>
      </dgm:t>
    </dgm:pt>
    <dgm:pt modelId="{808641CC-D818-4DF2-BDB2-FFABB472B8B4}" type="parTrans" cxnId="{910F33EE-09F5-410E-B93D-807FE610F353}">
      <dgm:prSet/>
      <dgm:spPr/>
      <dgm:t>
        <a:bodyPr/>
        <a:lstStyle/>
        <a:p>
          <a:endParaRPr lang="en-US"/>
        </a:p>
      </dgm:t>
    </dgm:pt>
    <dgm:pt modelId="{46720AF1-B4D8-4396-85FA-C90EEC930278}" type="sibTrans" cxnId="{910F33EE-09F5-410E-B93D-807FE610F353}">
      <dgm:prSet/>
      <dgm:spPr/>
      <dgm:t>
        <a:bodyPr/>
        <a:lstStyle/>
        <a:p>
          <a:endParaRPr lang="en-US"/>
        </a:p>
      </dgm:t>
    </dgm:pt>
    <dgm:pt modelId="{CE5B8B97-CEFD-4944-B5C1-7D2541B263F0}">
      <dgm:prSet/>
      <dgm:spPr/>
      <dgm:t>
        <a:bodyPr/>
        <a:lstStyle/>
        <a:p>
          <a:pPr rtl="0"/>
          <a:r>
            <a:rPr lang="en-US" dirty="0"/>
            <a:t>Which benefits? Which burdens?</a:t>
          </a:r>
        </a:p>
      </dgm:t>
    </dgm:pt>
    <dgm:pt modelId="{5093FEFE-F822-49F1-B224-86332ADCE244}" type="parTrans" cxnId="{29C53D11-2D96-418F-AF18-9A14A3C33106}">
      <dgm:prSet/>
      <dgm:spPr/>
      <dgm:t>
        <a:bodyPr/>
        <a:lstStyle/>
        <a:p>
          <a:endParaRPr lang="en-US"/>
        </a:p>
      </dgm:t>
    </dgm:pt>
    <dgm:pt modelId="{26582E33-876C-4856-8591-4318E853B818}" type="sibTrans" cxnId="{29C53D11-2D96-418F-AF18-9A14A3C33106}">
      <dgm:prSet/>
      <dgm:spPr/>
      <dgm:t>
        <a:bodyPr/>
        <a:lstStyle/>
        <a:p>
          <a:endParaRPr lang="en-US"/>
        </a:p>
      </dgm:t>
    </dgm:pt>
    <dgm:pt modelId="{E7305D7B-8351-4103-9CDC-AC4F6A9CBCCC}">
      <dgm:prSet/>
      <dgm:spPr/>
      <dgm:t>
        <a:bodyPr/>
        <a:lstStyle/>
        <a:p>
          <a:pPr rtl="0"/>
          <a:r>
            <a:rPr lang="en-US" dirty="0"/>
            <a:t>How should they be distributed?</a:t>
          </a:r>
        </a:p>
      </dgm:t>
    </dgm:pt>
    <dgm:pt modelId="{21294800-54A2-452E-8DBD-DE8DE63548FD}" type="parTrans" cxnId="{B97AFDE3-D3DF-4DC2-8904-C8EBC7C04D52}">
      <dgm:prSet/>
      <dgm:spPr/>
      <dgm:t>
        <a:bodyPr/>
        <a:lstStyle/>
        <a:p>
          <a:endParaRPr lang="en-US"/>
        </a:p>
      </dgm:t>
    </dgm:pt>
    <dgm:pt modelId="{DF5EA5A7-5275-4CB0-AE08-D77A9383E663}" type="sibTrans" cxnId="{B97AFDE3-D3DF-4DC2-8904-C8EBC7C04D52}">
      <dgm:prSet/>
      <dgm:spPr/>
      <dgm:t>
        <a:bodyPr/>
        <a:lstStyle/>
        <a:p>
          <a:endParaRPr lang="en-US"/>
        </a:p>
      </dgm:t>
    </dgm:pt>
    <dgm:pt modelId="{D9AE7946-C42E-434E-94CE-47CED6FB8E55}">
      <dgm:prSet/>
      <dgm:spPr/>
      <dgm:t>
        <a:bodyPr/>
        <a:lstStyle/>
        <a:p>
          <a:pPr rtl="0"/>
          <a:r>
            <a:rPr lang="en-US"/>
            <a:t>Who is affected?</a:t>
          </a:r>
        </a:p>
      </dgm:t>
    </dgm:pt>
    <dgm:pt modelId="{B6C39545-40D9-46C1-9CA7-E6F888F51DC1}" type="parTrans" cxnId="{ADB38631-8D4C-427E-9992-7E316ED379A5}">
      <dgm:prSet/>
      <dgm:spPr/>
      <dgm:t>
        <a:bodyPr/>
        <a:lstStyle/>
        <a:p>
          <a:endParaRPr lang="en-US"/>
        </a:p>
      </dgm:t>
    </dgm:pt>
    <dgm:pt modelId="{1444422B-3282-4AE2-9785-8439692F66D8}" type="sibTrans" cxnId="{ADB38631-8D4C-427E-9992-7E316ED379A5}">
      <dgm:prSet/>
      <dgm:spPr/>
      <dgm:t>
        <a:bodyPr/>
        <a:lstStyle/>
        <a:p>
          <a:endParaRPr lang="en-US"/>
        </a:p>
      </dgm:t>
    </dgm:pt>
    <dgm:pt modelId="{0B570D91-9C2C-4FE7-BA1D-8B47F824CB25}">
      <dgm:prSet/>
      <dgm:spPr/>
      <dgm:t>
        <a:bodyPr/>
        <a:lstStyle/>
        <a:p>
          <a:pPr rtl="0"/>
          <a:r>
            <a:rPr lang="en-US" dirty="0"/>
            <a:t>Can we mitigate negative consequences?</a:t>
          </a:r>
        </a:p>
      </dgm:t>
    </dgm:pt>
    <dgm:pt modelId="{409AC6DE-644F-4145-A0E6-14F92870CDF4}" type="parTrans" cxnId="{56810306-61DF-4DF3-B5F0-C91FB9715F89}">
      <dgm:prSet/>
      <dgm:spPr/>
      <dgm:t>
        <a:bodyPr/>
        <a:lstStyle/>
        <a:p>
          <a:endParaRPr lang="en-US"/>
        </a:p>
      </dgm:t>
    </dgm:pt>
    <dgm:pt modelId="{6AF8DF31-7C02-450F-AA4A-86367FCDBEC8}" type="sibTrans" cxnId="{56810306-61DF-4DF3-B5F0-C91FB9715F89}">
      <dgm:prSet/>
      <dgm:spPr/>
      <dgm:t>
        <a:bodyPr/>
        <a:lstStyle/>
        <a:p>
          <a:endParaRPr lang="en-US"/>
        </a:p>
      </dgm:t>
    </dgm:pt>
    <dgm:pt modelId="{CC96AE4E-4AAF-424D-A8A8-F775976D0297}">
      <dgm:prSet/>
      <dgm:spPr/>
      <dgm:t>
        <a:bodyPr/>
        <a:lstStyle/>
        <a:p>
          <a:pPr algn="l"/>
          <a:r>
            <a:rPr lang="en-US" dirty="0"/>
            <a:t>Ensure equal access to safe, affordable and reliable transportation</a:t>
          </a:r>
        </a:p>
      </dgm:t>
    </dgm:pt>
    <dgm:pt modelId="{9BA291CB-93AB-4387-A94E-3A3173884C69}" type="parTrans" cxnId="{F653282D-6DC8-466A-89A1-4507113B2928}">
      <dgm:prSet/>
      <dgm:spPr/>
      <dgm:t>
        <a:bodyPr/>
        <a:lstStyle/>
        <a:p>
          <a:endParaRPr lang="en-US"/>
        </a:p>
      </dgm:t>
    </dgm:pt>
    <dgm:pt modelId="{48D56224-1F29-44FC-91A6-144E65BAD13D}" type="sibTrans" cxnId="{F653282D-6DC8-466A-89A1-4507113B2928}">
      <dgm:prSet/>
      <dgm:spPr/>
      <dgm:t>
        <a:bodyPr/>
        <a:lstStyle/>
        <a:p>
          <a:endParaRPr lang="en-US"/>
        </a:p>
      </dgm:t>
    </dgm:pt>
    <dgm:pt modelId="{57AC5979-B752-46E5-B912-649260288217}">
      <dgm:prSet/>
      <dgm:spPr>
        <a:solidFill>
          <a:schemeClr val="lt1">
            <a:hueOff val="0"/>
            <a:satOff val="0"/>
            <a:lumOff val="0"/>
            <a:alpha val="0"/>
          </a:schemeClr>
        </a:solidFill>
      </dgm:spPr>
      <dgm:t>
        <a:bodyPr/>
        <a:lstStyle/>
        <a:p>
          <a:pPr algn="r"/>
          <a:r>
            <a:rPr lang="en-US" dirty="0"/>
            <a:t>Achieve more equitable distribution of transportation benefits and burdens</a:t>
          </a:r>
        </a:p>
      </dgm:t>
    </dgm:pt>
    <dgm:pt modelId="{C83F03EE-1FC6-4744-ADCC-DABF8D4D6111}" type="parTrans" cxnId="{7336040A-BCD9-4AE3-8027-B0B55043837A}">
      <dgm:prSet/>
      <dgm:spPr/>
      <dgm:t>
        <a:bodyPr/>
        <a:lstStyle/>
        <a:p>
          <a:endParaRPr lang="en-US"/>
        </a:p>
      </dgm:t>
    </dgm:pt>
    <dgm:pt modelId="{93775401-8FB5-4E9F-9CE2-83BD40570A3F}" type="sibTrans" cxnId="{7336040A-BCD9-4AE3-8027-B0B55043837A}">
      <dgm:prSet/>
      <dgm:spPr/>
      <dgm:t>
        <a:bodyPr/>
        <a:lstStyle/>
        <a:p>
          <a:endParaRPr lang="en-US"/>
        </a:p>
      </dgm:t>
    </dgm:pt>
    <dgm:pt modelId="{6BEA8CF0-348B-41F4-A51A-C53315FF66FD}" type="pres">
      <dgm:prSet presAssocID="{FBD9C2DD-8C83-4430-8933-4A791335AC8E}" presName="Name0" presStyleCnt="0">
        <dgm:presLayoutVars>
          <dgm:chMax val="7"/>
          <dgm:dir/>
          <dgm:animOne val="branch"/>
        </dgm:presLayoutVars>
      </dgm:prSet>
      <dgm:spPr/>
    </dgm:pt>
    <dgm:pt modelId="{CEF5CD1B-E143-4EE5-AC48-CC4C74894C41}" type="pres">
      <dgm:prSet presAssocID="{CC96AE4E-4AAF-424D-A8A8-F775976D0297}" presName="parTx1" presStyleLbl="node1" presStyleIdx="0" presStyleCnt="2" custLinFactNeighborX="19693" custLinFactNeighborY="2052"/>
      <dgm:spPr/>
    </dgm:pt>
    <dgm:pt modelId="{73C52E41-65BA-4018-9394-52513B5FB64D}" type="pres">
      <dgm:prSet presAssocID="{57AC5979-B752-46E5-B912-649260288217}" presName="parTx2" presStyleLbl="node1" presStyleIdx="1" presStyleCnt="2"/>
      <dgm:spPr/>
    </dgm:pt>
    <dgm:pt modelId="{AAB1B0C4-D3B0-43A3-9157-41F982147CD8}" type="pres">
      <dgm:prSet presAssocID="{57AC5979-B752-46E5-B912-649260288217}" presName="spPre2" presStyleCnt="0"/>
      <dgm:spPr/>
    </dgm:pt>
    <dgm:pt modelId="{14551C0E-0D0F-4F19-8827-0DC760BB71EC}" type="pres">
      <dgm:prSet presAssocID="{57AC5979-B752-46E5-B912-649260288217}" presName="chLin2" presStyleCnt="0"/>
      <dgm:spPr/>
    </dgm:pt>
    <dgm:pt modelId="{89C29432-830F-4125-8FFF-2432B0C68565}" type="pres">
      <dgm:prSet presAssocID="{808641CC-D818-4DF2-BDB2-FFABB472B8B4}" presName="Name45" presStyleLbl="parChTrans1D1" presStyleIdx="0" presStyleCnt="10"/>
      <dgm:spPr/>
    </dgm:pt>
    <dgm:pt modelId="{C4327EB0-5B5C-46AD-A57E-FC9584B9373C}" type="pres">
      <dgm:prSet presAssocID="{741BEDAF-3A00-41A3-9E32-4FBC190751FA}" presName="txAndLines2" presStyleCnt="0"/>
      <dgm:spPr/>
    </dgm:pt>
    <dgm:pt modelId="{B25C82F7-1268-4E73-9D43-37629D36BF0A}" type="pres">
      <dgm:prSet presAssocID="{741BEDAF-3A00-41A3-9E32-4FBC190751FA}" presName="anchor2" presStyleCnt="0"/>
      <dgm:spPr/>
    </dgm:pt>
    <dgm:pt modelId="{14DA3C2A-E5D4-4CDF-A2A9-DB8A83013D4B}" type="pres">
      <dgm:prSet presAssocID="{741BEDAF-3A00-41A3-9E32-4FBC190751FA}" presName="backup2" presStyleCnt="0"/>
      <dgm:spPr/>
    </dgm:pt>
    <dgm:pt modelId="{D1D6695D-0302-4A8E-8B88-2A46ED56D2BB}" type="pres">
      <dgm:prSet presAssocID="{741BEDAF-3A00-41A3-9E32-4FBC190751FA}" presName="preLine2" presStyleLbl="parChTrans1D1" presStyleIdx="1" presStyleCnt="10"/>
      <dgm:spPr/>
    </dgm:pt>
    <dgm:pt modelId="{5535B36C-DD52-4522-B3A2-410202B9D3AA}" type="pres">
      <dgm:prSet presAssocID="{741BEDAF-3A00-41A3-9E32-4FBC190751FA}" presName="desTx2" presStyleLbl="revTx" presStyleIdx="0" presStyleCnt="0">
        <dgm:presLayoutVars>
          <dgm:bulletEnabled val="1"/>
        </dgm:presLayoutVars>
      </dgm:prSet>
      <dgm:spPr/>
    </dgm:pt>
    <dgm:pt modelId="{425561DB-2B3E-4921-BB6D-12F66FC2E15E}" type="pres">
      <dgm:prSet presAssocID="{5093FEFE-F822-49F1-B224-86332ADCE244}" presName="Name45" presStyleLbl="parChTrans1D1" presStyleIdx="2" presStyleCnt="10"/>
      <dgm:spPr/>
    </dgm:pt>
    <dgm:pt modelId="{3174779F-5BD2-4E4D-A972-5E800B39B578}" type="pres">
      <dgm:prSet presAssocID="{CE5B8B97-CEFD-4944-B5C1-7D2541B263F0}" presName="txAndLines2" presStyleCnt="0"/>
      <dgm:spPr/>
    </dgm:pt>
    <dgm:pt modelId="{748C7F34-D185-4D18-990B-3069D4D1FA41}" type="pres">
      <dgm:prSet presAssocID="{CE5B8B97-CEFD-4944-B5C1-7D2541B263F0}" presName="anchor2" presStyleCnt="0"/>
      <dgm:spPr/>
    </dgm:pt>
    <dgm:pt modelId="{C45590BD-0FE8-4CE6-BBB6-AECBC1DBFECE}" type="pres">
      <dgm:prSet presAssocID="{CE5B8B97-CEFD-4944-B5C1-7D2541B263F0}" presName="backup2" presStyleCnt="0"/>
      <dgm:spPr/>
    </dgm:pt>
    <dgm:pt modelId="{6B1AF73E-1F22-4171-831E-F311A0A60081}" type="pres">
      <dgm:prSet presAssocID="{CE5B8B97-CEFD-4944-B5C1-7D2541B263F0}" presName="preLine2" presStyleLbl="parChTrans1D1" presStyleIdx="3" presStyleCnt="10"/>
      <dgm:spPr/>
    </dgm:pt>
    <dgm:pt modelId="{DE6EE8C2-2FB3-43CF-A364-90161F4EE3D6}" type="pres">
      <dgm:prSet presAssocID="{CE5B8B97-CEFD-4944-B5C1-7D2541B263F0}" presName="desTx2" presStyleLbl="revTx" presStyleIdx="0" presStyleCnt="0">
        <dgm:presLayoutVars>
          <dgm:bulletEnabled val="1"/>
        </dgm:presLayoutVars>
      </dgm:prSet>
      <dgm:spPr/>
    </dgm:pt>
    <dgm:pt modelId="{3F318D7A-7423-4B4E-A6BF-D6938B42EE71}" type="pres">
      <dgm:prSet presAssocID="{21294800-54A2-452E-8DBD-DE8DE63548FD}" presName="Name45" presStyleLbl="parChTrans1D1" presStyleIdx="4" presStyleCnt="10"/>
      <dgm:spPr/>
    </dgm:pt>
    <dgm:pt modelId="{C4EFB13C-1EF7-47C2-8869-05F359A18F44}" type="pres">
      <dgm:prSet presAssocID="{E7305D7B-8351-4103-9CDC-AC4F6A9CBCCC}" presName="txAndLines2" presStyleCnt="0"/>
      <dgm:spPr/>
    </dgm:pt>
    <dgm:pt modelId="{33BFF3D9-4987-48AB-B038-EF2A0FE2F523}" type="pres">
      <dgm:prSet presAssocID="{E7305D7B-8351-4103-9CDC-AC4F6A9CBCCC}" presName="anchor2" presStyleCnt="0"/>
      <dgm:spPr/>
    </dgm:pt>
    <dgm:pt modelId="{76010795-CE9C-4105-9C50-476FC6FF847C}" type="pres">
      <dgm:prSet presAssocID="{E7305D7B-8351-4103-9CDC-AC4F6A9CBCCC}" presName="backup2" presStyleCnt="0"/>
      <dgm:spPr/>
    </dgm:pt>
    <dgm:pt modelId="{7B2423E5-FE2A-4AF9-9F07-D68C398BE7DD}" type="pres">
      <dgm:prSet presAssocID="{E7305D7B-8351-4103-9CDC-AC4F6A9CBCCC}" presName="preLine2" presStyleLbl="parChTrans1D1" presStyleIdx="5" presStyleCnt="10"/>
      <dgm:spPr/>
    </dgm:pt>
    <dgm:pt modelId="{2F3671DD-5849-411A-844F-E5473CC6C57D}" type="pres">
      <dgm:prSet presAssocID="{E7305D7B-8351-4103-9CDC-AC4F6A9CBCCC}" presName="desTx2" presStyleLbl="revTx" presStyleIdx="0" presStyleCnt="0">
        <dgm:presLayoutVars>
          <dgm:bulletEnabled val="1"/>
        </dgm:presLayoutVars>
      </dgm:prSet>
      <dgm:spPr/>
    </dgm:pt>
    <dgm:pt modelId="{BB269695-39D5-4AC9-8C24-02B73C8866F8}" type="pres">
      <dgm:prSet presAssocID="{B6C39545-40D9-46C1-9CA7-E6F888F51DC1}" presName="Name45" presStyleLbl="parChTrans1D1" presStyleIdx="6" presStyleCnt="10"/>
      <dgm:spPr/>
    </dgm:pt>
    <dgm:pt modelId="{0E57A542-A2BE-4356-A807-CBD96DE14D14}" type="pres">
      <dgm:prSet presAssocID="{D9AE7946-C42E-434E-94CE-47CED6FB8E55}" presName="txAndLines2" presStyleCnt="0"/>
      <dgm:spPr/>
    </dgm:pt>
    <dgm:pt modelId="{EA85A076-F3D2-4424-86D1-0913629A789D}" type="pres">
      <dgm:prSet presAssocID="{D9AE7946-C42E-434E-94CE-47CED6FB8E55}" presName="anchor2" presStyleCnt="0"/>
      <dgm:spPr/>
    </dgm:pt>
    <dgm:pt modelId="{07644EC8-2CDF-4A34-B662-BD07862006D3}" type="pres">
      <dgm:prSet presAssocID="{D9AE7946-C42E-434E-94CE-47CED6FB8E55}" presName="backup2" presStyleCnt="0"/>
      <dgm:spPr/>
    </dgm:pt>
    <dgm:pt modelId="{65DC0531-6F56-448E-9F65-CD2FAB1425F3}" type="pres">
      <dgm:prSet presAssocID="{D9AE7946-C42E-434E-94CE-47CED6FB8E55}" presName="preLine2" presStyleLbl="parChTrans1D1" presStyleIdx="7" presStyleCnt="10"/>
      <dgm:spPr/>
    </dgm:pt>
    <dgm:pt modelId="{B082FCDC-C0B7-4617-AA18-498C8241F761}" type="pres">
      <dgm:prSet presAssocID="{D9AE7946-C42E-434E-94CE-47CED6FB8E55}" presName="desTx2" presStyleLbl="revTx" presStyleIdx="0" presStyleCnt="0">
        <dgm:presLayoutVars>
          <dgm:bulletEnabled val="1"/>
        </dgm:presLayoutVars>
      </dgm:prSet>
      <dgm:spPr/>
    </dgm:pt>
    <dgm:pt modelId="{F2EFED71-DCD1-422E-8F3E-A965447DA36E}" type="pres">
      <dgm:prSet presAssocID="{409AC6DE-644F-4145-A0E6-14F92870CDF4}" presName="Name45" presStyleLbl="parChTrans1D1" presStyleIdx="8" presStyleCnt="10"/>
      <dgm:spPr/>
    </dgm:pt>
    <dgm:pt modelId="{FCAFBAA3-60D4-46EE-B3DA-AEF3C069A6C0}" type="pres">
      <dgm:prSet presAssocID="{0B570D91-9C2C-4FE7-BA1D-8B47F824CB25}" presName="txAndLines2" presStyleCnt="0"/>
      <dgm:spPr/>
    </dgm:pt>
    <dgm:pt modelId="{1F29989B-3CB5-47F1-956D-34C99F67AF69}" type="pres">
      <dgm:prSet presAssocID="{0B570D91-9C2C-4FE7-BA1D-8B47F824CB25}" presName="anchor2" presStyleCnt="0"/>
      <dgm:spPr/>
    </dgm:pt>
    <dgm:pt modelId="{5C218C0B-0BC8-49BB-BFA2-70A7515940CD}" type="pres">
      <dgm:prSet presAssocID="{0B570D91-9C2C-4FE7-BA1D-8B47F824CB25}" presName="backup2" presStyleCnt="0"/>
      <dgm:spPr/>
    </dgm:pt>
    <dgm:pt modelId="{3889FD12-F3A5-4AA0-9812-9E4F77704A00}" type="pres">
      <dgm:prSet presAssocID="{0B570D91-9C2C-4FE7-BA1D-8B47F824CB25}" presName="preLine2" presStyleLbl="parChTrans1D1" presStyleIdx="9" presStyleCnt="10"/>
      <dgm:spPr/>
    </dgm:pt>
    <dgm:pt modelId="{140BF5C9-F776-44A8-8526-C1E9BC5E5C33}" type="pres">
      <dgm:prSet presAssocID="{0B570D91-9C2C-4FE7-BA1D-8B47F824CB25}" presName="desTx2" presStyleLbl="revTx" presStyleIdx="0" presStyleCnt="0">
        <dgm:presLayoutVars>
          <dgm:bulletEnabled val="1"/>
        </dgm:presLayoutVars>
      </dgm:prSet>
      <dgm:spPr/>
    </dgm:pt>
  </dgm:ptLst>
  <dgm:cxnLst>
    <dgm:cxn modelId="{56810306-61DF-4DF3-B5F0-C91FB9715F89}" srcId="{57AC5979-B752-46E5-B912-649260288217}" destId="{0B570D91-9C2C-4FE7-BA1D-8B47F824CB25}" srcOrd="4" destOrd="0" parTransId="{409AC6DE-644F-4145-A0E6-14F92870CDF4}" sibTransId="{6AF8DF31-7C02-450F-AA4A-86367FCDBEC8}"/>
    <dgm:cxn modelId="{7336040A-BCD9-4AE3-8027-B0B55043837A}" srcId="{FBD9C2DD-8C83-4430-8933-4A791335AC8E}" destId="{57AC5979-B752-46E5-B912-649260288217}" srcOrd="1" destOrd="0" parTransId="{C83F03EE-1FC6-4744-ADCC-DABF8D4D6111}" sibTransId="{93775401-8FB5-4E9F-9CE2-83BD40570A3F}"/>
    <dgm:cxn modelId="{29C53D11-2D96-418F-AF18-9A14A3C33106}" srcId="{57AC5979-B752-46E5-B912-649260288217}" destId="{CE5B8B97-CEFD-4944-B5C1-7D2541B263F0}" srcOrd="1" destOrd="0" parTransId="{5093FEFE-F822-49F1-B224-86332ADCE244}" sibTransId="{26582E33-876C-4856-8591-4318E853B818}"/>
    <dgm:cxn modelId="{C1E81216-C7D5-49D9-B460-19CE14E7FA66}" type="presOf" srcId="{0B570D91-9C2C-4FE7-BA1D-8B47F824CB25}" destId="{140BF5C9-F776-44A8-8526-C1E9BC5E5C33}" srcOrd="0" destOrd="0" presId="urn:microsoft.com/office/officeart/2009/3/layout/SubStepProcess"/>
    <dgm:cxn modelId="{F653282D-6DC8-466A-89A1-4507113B2928}" srcId="{FBD9C2DD-8C83-4430-8933-4A791335AC8E}" destId="{CC96AE4E-4AAF-424D-A8A8-F775976D0297}" srcOrd="0" destOrd="0" parTransId="{9BA291CB-93AB-4387-A94E-3A3173884C69}" sibTransId="{48D56224-1F29-44FC-91A6-144E65BAD13D}"/>
    <dgm:cxn modelId="{ADB38631-8D4C-427E-9992-7E316ED379A5}" srcId="{57AC5979-B752-46E5-B912-649260288217}" destId="{D9AE7946-C42E-434E-94CE-47CED6FB8E55}" srcOrd="3" destOrd="0" parTransId="{B6C39545-40D9-46C1-9CA7-E6F888F51DC1}" sibTransId="{1444422B-3282-4AE2-9785-8439692F66D8}"/>
    <dgm:cxn modelId="{D734ED33-ABB3-419A-BE5F-B85460736E68}" type="presOf" srcId="{57AC5979-B752-46E5-B912-649260288217}" destId="{73C52E41-65BA-4018-9394-52513B5FB64D}" srcOrd="0" destOrd="0" presId="urn:microsoft.com/office/officeart/2009/3/layout/SubStepProcess"/>
    <dgm:cxn modelId="{9D1D1F34-CDC4-4DA6-8830-750A075A4028}" type="presOf" srcId="{FBD9C2DD-8C83-4430-8933-4A791335AC8E}" destId="{6BEA8CF0-348B-41F4-A51A-C53315FF66FD}" srcOrd="0" destOrd="0" presId="urn:microsoft.com/office/officeart/2009/3/layout/SubStepProcess"/>
    <dgm:cxn modelId="{A4BDD989-568D-445F-89CE-FA828CC52D5F}" type="presOf" srcId="{CE5B8B97-CEFD-4944-B5C1-7D2541B263F0}" destId="{DE6EE8C2-2FB3-43CF-A364-90161F4EE3D6}" srcOrd="0" destOrd="0" presId="urn:microsoft.com/office/officeart/2009/3/layout/SubStepProcess"/>
    <dgm:cxn modelId="{4A9E26A2-2DB6-443F-8B94-4EE5751251BB}" type="presOf" srcId="{CC96AE4E-4AAF-424D-A8A8-F775976D0297}" destId="{CEF5CD1B-E143-4EE5-AC48-CC4C74894C41}" srcOrd="0" destOrd="0" presId="urn:microsoft.com/office/officeart/2009/3/layout/SubStepProcess"/>
    <dgm:cxn modelId="{1DA171B1-F8C6-4774-802C-BCE655433F7D}" type="presOf" srcId="{E7305D7B-8351-4103-9CDC-AC4F6A9CBCCC}" destId="{2F3671DD-5849-411A-844F-E5473CC6C57D}" srcOrd="0" destOrd="0" presId="urn:microsoft.com/office/officeart/2009/3/layout/SubStepProcess"/>
    <dgm:cxn modelId="{B97AFDE3-D3DF-4DC2-8904-C8EBC7C04D52}" srcId="{57AC5979-B752-46E5-B912-649260288217}" destId="{E7305D7B-8351-4103-9CDC-AC4F6A9CBCCC}" srcOrd="2" destOrd="0" parTransId="{21294800-54A2-452E-8DBD-DE8DE63548FD}" sibTransId="{DF5EA5A7-5275-4CB0-AE08-D77A9383E663}"/>
    <dgm:cxn modelId="{16261BED-61FE-47B9-BFAB-740BC3617D68}" type="presOf" srcId="{741BEDAF-3A00-41A3-9E32-4FBC190751FA}" destId="{5535B36C-DD52-4522-B3A2-410202B9D3AA}" srcOrd="0" destOrd="0" presId="urn:microsoft.com/office/officeart/2009/3/layout/SubStepProcess"/>
    <dgm:cxn modelId="{910F33EE-09F5-410E-B93D-807FE610F353}" srcId="{57AC5979-B752-46E5-B912-649260288217}" destId="{741BEDAF-3A00-41A3-9E32-4FBC190751FA}" srcOrd="0" destOrd="0" parTransId="{808641CC-D818-4DF2-BDB2-FFABB472B8B4}" sibTransId="{46720AF1-B4D8-4396-85FA-C90EEC930278}"/>
    <dgm:cxn modelId="{633C7EF3-47FD-46AF-AC45-6A2453E56601}" type="presOf" srcId="{D9AE7946-C42E-434E-94CE-47CED6FB8E55}" destId="{B082FCDC-C0B7-4617-AA18-498C8241F761}" srcOrd="0" destOrd="0" presId="urn:microsoft.com/office/officeart/2009/3/layout/SubStepProcess"/>
    <dgm:cxn modelId="{7A272470-662B-4D1C-A052-A95FE48AF393}" type="presParOf" srcId="{6BEA8CF0-348B-41F4-A51A-C53315FF66FD}" destId="{CEF5CD1B-E143-4EE5-AC48-CC4C74894C41}" srcOrd="0" destOrd="0" presId="urn:microsoft.com/office/officeart/2009/3/layout/SubStepProcess"/>
    <dgm:cxn modelId="{120CAA2B-499C-4A8B-9AE7-4B57EB15FC41}" type="presParOf" srcId="{6BEA8CF0-348B-41F4-A51A-C53315FF66FD}" destId="{73C52E41-65BA-4018-9394-52513B5FB64D}" srcOrd="1" destOrd="0" presId="urn:microsoft.com/office/officeart/2009/3/layout/SubStepProcess"/>
    <dgm:cxn modelId="{96CB0E93-0F74-4AB9-A522-59D763DAAB2A}" type="presParOf" srcId="{6BEA8CF0-348B-41F4-A51A-C53315FF66FD}" destId="{AAB1B0C4-D3B0-43A3-9157-41F982147CD8}" srcOrd="2" destOrd="0" presId="urn:microsoft.com/office/officeart/2009/3/layout/SubStepProcess"/>
    <dgm:cxn modelId="{9A5FCDA7-854A-465E-A087-2C943D875AD6}" type="presParOf" srcId="{6BEA8CF0-348B-41F4-A51A-C53315FF66FD}" destId="{14551C0E-0D0F-4F19-8827-0DC760BB71EC}" srcOrd="3" destOrd="0" presId="urn:microsoft.com/office/officeart/2009/3/layout/SubStepProcess"/>
    <dgm:cxn modelId="{4E5E32E7-617D-4F4E-82F1-0FFBE15457D4}" type="presParOf" srcId="{14551C0E-0D0F-4F19-8827-0DC760BB71EC}" destId="{89C29432-830F-4125-8FFF-2432B0C68565}" srcOrd="0" destOrd="0" presId="urn:microsoft.com/office/officeart/2009/3/layout/SubStepProcess"/>
    <dgm:cxn modelId="{D255645F-3801-4B4D-9E33-02F12B15CF0C}" type="presParOf" srcId="{14551C0E-0D0F-4F19-8827-0DC760BB71EC}" destId="{C4327EB0-5B5C-46AD-A57E-FC9584B9373C}" srcOrd="1" destOrd="0" presId="urn:microsoft.com/office/officeart/2009/3/layout/SubStepProcess"/>
    <dgm:cxn modelId="{8F1859AB-8EAC-4DB7-B8CF-4941EE206684}" type="presParOf" srcId="{C4327EB0-5B5C-46AD-A57E-FC9584B9373C}" destId="{B25C82F7-1268-4E73-9D43-37629D36BF0A}" srcOrd="0" destOrd="0" presId="urn:microsoft.com/office/officeart/2009/3/layout/SubStepProcess"/>
    <dgm:cxn modelId="{235962DA-268F-4A26-BB33-417DC11BFBB4}" type="presParOf" srcId="{C4327EB0-5B5C-46AD-A57E-FC9584B9373C}" destId="{14DA3C2A-E5D4-4CDF-A2A9-DB8A83013D4B}" srcOrd="1" destOrd="0" presId="urn:microsoft.com/office/officeart/2009/3/layout/SubStepProcess"/>
    <dgm:cxn modelId="{2B694513-0A4B-4D18-950E-E70CFB041995}" type="presParOf" srcId="{C4327EB0-5B5C-46AD-A57E-FC9584B9373C}" destId="{D1D6695D-0302-4A8E-8B88-2A46ED56D2BB}" srcOrd="2" destOrd="0" presId="urn:microsoft.com/office/officeart/2009/3/layout/SubStepProcess"/>
    <dgm:cxn modelId="{9ABD157F-B113-4BF7-9C53-80F4332569AA}" type="presParOf" srcId="{C4327EB0-5B5C-46AD-A57E-FC9584B9373C}" destId="{5535B36C-DD52-4522-B3A2-410202B9D3AA}" srcOrd="3" destOrd="0" presId="urn:microsoft.com/office/officeart/2009/3/layout/SubStepProcess"/>
    <dgm:cxn modelId="{0E021F00-6700-4D9E-B9D3-5601F9F23F60}" type="presParOf" srcId="{14551C0E-0D0F-4F19-8827-0DC760BB71EC}" destId="{425561DB-2B3E-4921-BB6D-12F66FC2E15E}" srcOrd="2" destOrd="0" presId="urn:microsoft.com/office/officeart/2009/3/layout/SubStepProcess"/>
    <dgm:cxn modelId="{E8749AED-C86A-454E-BBAD-45E2D37A060A}" type="presParOf" srcId="{14551C0E-0D0F-4F19-8827-0DC760BB71EC}" destId="{3174779F-5BD2-4E4D-A972-5E800B39B578}" srcOrd="3" destOrd="0" presId="urn:microsoft.com/office/officeart/2009/3/layout/SubStepProcess"/>
    <dgm:cxn modelId="{369A5674-BC8D-4DD4-A6EF-047B91A34FB0}" type="presParOf" srcId="{3174779F-5BD2-4E4D-A972-5E800B39B578}" destId="{748C7F34-D185-4D18-990B-3069D4D1FA41}" srcOrd="0" destOrd="0" presId="urn:microsoft.com/office/officeart/2009/3/layout/SubStepProcess"/>
    <dgm:cxn modelId="{B295DA7F-2791-486F-9732-20681BA5B24F}" type="presParOf" srcId="{3174779F-5BD2-4E4D-A972-5E800B39B578}" destId="{C45590BD-0FE8-4CE6-BBB6-AECBC1DBFECE}" srcOrd="1" destOrd="0" presId="urn:microsoft.com/office/officeart/2009/3/layout/SubStepProcess"/>
    <dgm:cxn modelId="{C9755B1A-0133-411E-9E8E-60F324FCCE78}" type="presParOf" srcId="{3174779F-5BD2-4E4D-A972-5E800B39B578}" destId="{6B1AF73E-1F22-4171-831E-F311A0A60081}" srcOrd="2" destOrd="0" presId="urn:microsoft.com/office/officeart/2009/3/layout/SubStepProcess"/>
    <dgm:cxn modelId="{852BBD84-2E9E-415A-8F73-5FBCCE939D7D}" type="presParOf" srcId="{3174779F-5BD2-4E4D-A972-5E800B39B578}" destId="{DE6EE8C2-2FB3-43CF-A364-90161F4EE3D6}" srcOrd="3" destOrd="0" presId="urn:microsoft.com/office/officeart/2009/3/layout/SubStepProcess"/>
    <dgm:cxn modelId="{04B637A8-3837-43B4-8ED1-B9F542D96FBE}" type="presParOf" srcId="{14551C0E-0D0F-4F19-8827-0DC760BB71EC}" destId="{3F318D7A-7423-4B4E-A6BF-D6938B42EE71}" srcOrd="4" destOrd="0" presId="urn:microsoft.com/office/officeart/2009/3/layout/SubStepProcess"/>
    <dgm:cxn modelId="{DA96573A-6FB5-409D-A30F-899745E118A5}" type="presParOf" srcId="{14551C0E-0D0F-4F19-8827-0DC760BB71EC}" destId="{C4EFB13C-1EF7-47C2-8869-05F359A18F44}" srcOrd="5" destOrd="0" presId="urn:microsoft.com/office/officeart/2009/3/layout/SubStepProcess"/>
    <dgm:cxn modelId="{7E74AA3D-1908-4807-A0B1-96A58B958F9C}" type="presParOf" srcId="{C4EFB13C-1EF7-47C2-8869-05F359A18F44}" destId="{33BFF3D9-4987-48AB-B038-EF2A0FE2F523}" srcOrd="0" destOrd="0" presId="urn:microsoft.com/office/officeart/2009/3/layout/SubStepProcess"/>
    <dgm:cxn modelId="{D814AFAB-4C1E-4489-857E-CEB17B796D1B}" type="presParOf" srcId="{C4EFB13C-1EF7-47C2-8869-05F359A18F44}" destId="{76010795-CE9C-4105-9C50-476FC6FF847C}" srcOrd="1" destOrd="0" presId="urn:microsoft.com/office/officeart/2009/3/layout/SubStepProcess"/>
    <dgm:cxn modelId="{2E7663FF-4BD0-41CD-9779-0DF48EE9CACA}" type="presParOf" srcId="{C4EFB13C-1EF7-47C2-8869-05F359A18F44}" destId="{7B2423E5-FE2A-4AF9-9F07-D68C398BE7DD}" srcOrd="2" destOrd="0" presId="urn:microsoft.com/office/officeart/2009/3/layout/SubStepProcess"/>
    <dgm:cxn modelId="{07EAB994-84CA-4937-B427-27CEEA14495C}" type="presParOf" srcId="{C4EFB13C-1EF7-47C2-8869-05F359A18F44}" destId="{2F3671DD-5849-411A-844F-E5473CC6C57D}" srcOrd="3" destOrd="0" presId="urn:microsoft.com/office/officeart/2009/3/layout/SubStepProcess"/>
    <dgm:cxn modelId="{A86F6170-482F-4911-A08A-608F1A2FE933}" type="presParOf" srcId="{14551C0E-0D0F-4F19-8827-0DC760BB71EC}" destId="{BB269695-39D5-4AC9-8C24-02B73C8866F8}" srcOrd="6" destOrd="0" presId="urn:microsoft.com/office/officeart/2009/3/layout/SubStepProcess"/>
    <dgm:cxn modelId="{E7320DA6-5D9F-4002-8928-566B88110059}" type="presParOf" srcId="{14551C0E-0D0F-4F19-8827-0DC760BB71EC}" destId="{0E57A542-A2BE-4356-A807-CBD96DE14D14}" srcOrd="7" destOrd="0" presId="urn:microsoft.com/office/officeart/2009/3/layout/SubStepProcess"/>
    <dgm:cxn modelId="{D3E3DBCD-428A-4B97-98A6-D93F119C5924}" type="presParOf" srcId="{0E57A542-A2BE-4356-A807-CBD96DE14D14}" destId="{EA85A076-F3D2-4424-86D1-0913629A789D}" srcOrd="0" destOrd="0" presId="urn:microsoft.com/office/officeart/2009/3/layout/SubStepProcess"/>
    <dgm:cxn modelId="{C7F0F0F7-5BF3-4393-A8AD-1AD5ED280F8F}" type="presParOf" srcId="{0E57A542-A2BE-4356-A807-CBD96DE14D14}" destId="{07644EC8-2CDF-4A34-B662-BD07862006D3}" srcOrd="1" destOrd="0" presId="urn:microsoft.com/office/officeart/2009/3/layout/SubStepProcess"/>
    <dgm:cxn modelId="{52796CBD-78B6-488C-83F1-DB20C805774B}" type="presParOf" srcId="{0E57A542-A2BE-4356-A807-CBD96DE14D14}" destId="{65DC0531-6F56-448E-9F65-CD2FAB1425F3}" srcOrd="2" destOrd="0" presId="urn:microsoft.com/office/officeart/2009/3/layout/SubStepProcess"/>
    <dgm:cxn modelId="{868A30A0-BF21-418A-AB53-9563FE6BFACE}" type="presParOf" srcId="{0E57A542-A2BE-4356-A807-CBD96DE14D14}" destId="{B082FCDC-C0B7-4617-AA18-498C8241F761}" srcOrd="3" destOrd="0" presId="urn:microsoft.com/office/officeart/2009/3/layout/SubStepProcess"/>
    <dgm:cxn modelId="{E424D249-7C76-4E9B-A281-612B29492E7E}" type="presParOf" srcId="{14551C0E-0D0F-4F19-8827-0DC760BB71EC}" destId="{F2EFED71-DCD1-422E-8F3E-A965447DA36E}" srcOrd="8" destOrd="0" presId="urn:microsoft.com/office/officeart/2009/3/layout/SubStepProcess"/>
    <dgm:cxn modelId="{81D448AD-FB7E-4D5D-A1B9-95C10F731B06}" type="presParOf" srcId="{14551C0E-0D0F-4F19-8827-0DC760BB71EC}" destId="{FCAFBAA3-60D4-46EE-B3DA-AEF3C069A6C0}" srcOrd="9" destOrd="0" presId="urn:microsoft.com/office/officeart/2009/3/layout/SubStepProcess"/>
    <dgm:cxn modelId="{94D73E97-A0E1-42B5-86AE-5BCCE244A6D1}" type="presParOf" srcId="{FCAFBAA3-60D4-46EE-B3DA-AEF3C069A6C0}" destId="{1F29989B-3CB5-47F1-956D-34C99F67AF69}" srcOrd="0" destOrd="0" presId="urn:microsoft.com/office/officeart/2009/3/layout/SubStepProcess"/>
    <dgm:cxn modelId="{5572DC85-5AD6-4FD4-9CD1-ED0A7427982C}" type="presParOf" srcId="{FCAFBAA3-60D4-46EE-B3DA-AEF3C069A6C0}" destId="{5C218C0B-0BC8-49BB-BFA2-70A7515940CD}" srcOrd="1" destOrd="0" presId="urn:microsoft.com/office/officeart/2009/3/layout/SubStepProcess"/>
    <dgm:cxn modelId="{777A934A-EF80-41B2-A362-26A2F93E246D}" type="presParOf" srcId="{FCAFBAA3-60D4-46EE-B3DA-AEF3C069A6C0}" destId="{3889FD12-F3A5-4AA0-9812-9E4F77704A00}" srcOrd="2" destOrd="0" presId="urn:microsoft.com/office/officeart/2009/3/layout/SubStepProcess"/>
    <dgm:cxn modelId="{5DDF02F8-7A13-491B-8771-97348DD14E3D}" type="presParOf" srcId="{FCAFBAA3-60D4-46EE-B3DA-AEF3C069A6C0}" destId="{140BF5C9-F776-44A8-8526-C1E9BC5E5C33}" srcOrd="3"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658529-8E3C-44DF-9061-8CB9C9B0F343}" type="doc">
      <dgm:prSet loTypeId="urn:microsoft.com/office/officeart/2005/8/layout/hierarchy4" loCatId="list" qsTypeId="urn:microsoft.com/office/officeart/2005/8/quickstyle/simple1" qsCatId="simple" csTypeId="urn:microsoft.com/office/officeart/2005/8/colors/accent3_1" csCatId="accent3" phldr="1"/>
      <dgm:spPr/>
      <dgm:t>
        <a:bodyPr/>
        <a:lstStyle/>
        <a:p>
          <a:endParaRPr lang="en-US"/>
        </a:p>
      </dgm:t>
    </dgm:pt>
    <dgm:pt modelId="{982B1B39-D1E0-4BDA-A5B4-3FEE58CE97B0}">
      <dgm:prSet phldrT="[Text]"/>
      <dgm:spPr/>
      <dgm:t>
        <a:bodyPr/>
        <a:lstStyle/>
        <a:p>
          <a:r>
            <a:rPr lang="en-US" dirty="0"/>
            <a:t>Geographic distribution of projects by type</a:t>
          </a:r>
        </a:p>
      </dgm:t>
    </dgm:pt>
    <dgm:pt modelId="{B0C82DB5-DA49-4471-8940-CFAB354A62CB}" type="parTrans" cxnId="{73B46D2E-03DF-4C0A-80F0-62B375A2354D}">
      <dgm:prSet/>
      <dgm:spPr/>
      <dgm:t>
        <a:bodyPr/>
        <a:lstStyle/>
        <a:p>
          <a:endParaRPr lang="en-US"/>
        </a:p>
      </dgm:t>
    </dgm:pt>
    <dgm:pt modelId="{235075BF-C4D9-48AD-95C9-2A6D1B6CFAE6}" type="sibTrans" cxnId="{73B46D2E-03DF-4C0A-80F0-62B375A2354D}">
      <dgm:prSet/>
      <dgm:spPr/>
      <dgm:t>
        <a:bodyPr/>
        <a:lstStyle/>
        <a:p>
          <a:endParaRPr lang="en-US"/>
        </a:p>
      </dgm:t>
    </dgm:pt>
    <dgm:pt modelId="{E9B9D5D8-EA1C-4CBC-9491-EE488C90F312}">
      <dgm:prSet phldrT="[Text]"/>
      <dgm:spPr/>
      <dgm:t>
        <a:bodyPr/>
        <a:lstStyle/>
        <a:p>
          <a:r>
            <a:rPr lang="en-US" dirty="0"/>
            <a:t>Distribution of benefits and burdens</a:t>
          </a:r>
        </a:p>
      </dgm:t>
    </dgm:pt>
    <dgm:pt modelId="{FDD81C9C-5CA6-495A-A3A5-3EAA2C2AA4C9}" type="parTrans" cxnId="{B712D92E-B0A4-48BF-A359-AF65C72201A8}">
      <dgm:prSet/>
      <dgm:spPr/>
      <dgm:t>
        <a:bodyPr/>
        <a:lstStyle/>
        <a:p>
          <a:endParaRPr lang="en-US"/>
        </a:p>
      </dgm:t>
    </dgm:pt>
    <dgm:pt modelId="{9D35BD04-12F9-4AEF-887A-7C363BCF1D88}" type="sibTrans" cxnId="{B712D92E-B0A4-48BF-A359-AF65C72201A8}">
      <dgm:prSet/>
      <dgm:spPr/>
      <dgm:t>
        <a:bodyPr/>
        <a:lstStyle/>
        <a:p>
          <a:endParaRPr lang="en-US"/>
        </a:p>
      </dgm:t>
    </dgm:pt>
    <dgm:pt modelId="{6F31D567-FC29-44C1-856E-50706EB56E73}">
      <dgm:prSet phldrT="[Text]"/>
      <dgm:spPr/>
      <dgm:t>
        <a:bodyPr/>
        <a:lstStyle/>
        <a:p>
          <a:r>
            <a:rPr lang="en-US" dirty="0"/>
            <a:t>Underserved communities vs. The region</a:t>
          </a:r>
        </a:p>
      </dgm:t>
    </dgm:pt>
    <dgm:pt modelId="{433B4D2C-D595-4F66-B36D-6F8B000E37CA}" type="parTrans" cxnId="{3270E10F-B8EC-4DB2-959B-0B5D99B0786B}">
      <dgm:prSet/>
      <dgm:spPr/>
      <dgm:t>
        <a:bodyPr/>
        <a:lstStyle/>
        <a:p>
          <a:endParaRPr lang="en-US"/>
        </a:p>
      </dgm:t>
    </dgm:pt>
    <dgm:pt modelId="{7EF722E0-35BB-4184-B2CA-9F960B54C1BA}" type="sibTrans" cxnId="{3270E10F-B8EC-4DB2-959B-0B5D99B0786B}">
      <dgm:prSet/>
      <dgm:spPr/>
      <dgm:t>
        <a:bodyPr/>
        <a:lstStyle/>
        <a:p>
          <a:endParaRPr lang="en-US"/>
        </a:p>
      </dgm:t>
    </dgm:pt>
    <dgm:pt modelId="{7939A30B-DC43-48F2-8EF6-842F606CD52F}" type="pres">
      <dgm:prSet presAssocID="{DC658529-8E3C-44DF-9061-8CB9C9B0F343}" presName="Name0" presStyleCnt="0">
        <dgm:presLayoutVars>
          <dgm:chPref val="1"/>
          <dgm:dir/>
          <dgm:animOne val="branch"/>
          <dgm:animLvl val="lvl"/>
          <dgm:resizeHandles/>
        </dgm:presLayoutVars>
      </dgm:prSet>
      <dgm:spPr/>
    </dgm:pt>
    <dgm:pt modelId="{E22E7BBB-BA6A-4FBA-9B50-F3E756816BB5}" type="pres">
      <dgm:prSet presAssocID="{6F31D567-FC29-44C1-856E-50706EB56E73}" presName="vertOne" presStyleCnt="0"/>
      <dgm:spPr/>
    </dgm:pt>
    <dgm:pt modelId="{8F3B2880-985B-4A94-AAF8-1F431091FF2F}" type="pres">
      <dgm:prSet presAssocID="{6F31D567-FC29-44C1-856E-50706EB56E73}" presName="txOne" presStyleLbl="node0" presStyleIdx="0" presStyleCnt="3">
        <dgm:presLayoutVars>
          <dgm:chPref val="3"/>
        </dgm:presLayoutVars>
      </dgm:prSet>
      <dgm:spPr/>
    </dgm:pt>
    <dgm:pt modelId="{E2C1294D-10AC-45B2-9AE1-9109115B9967}" type="pres">
      <dgm:prSet presAssocID="{6F31D567-FC29-44C1-856E-50706EB56E73}" presName="horzOne" presStyleCnt="0"/>
      <dgm:spPr/>
    </dgm:pt>
    <dgm:pt modelId="{03A38A29-5384-4DC9-924F-F7ECD21566A5}" type="pres">
      <dgm:prSet presAssocID="{7EF722E0-35BB-4184-B2CA-9F960B54C1BA}" presName="sibSpaceOne" presStyleCnt="0"/>
      <dgm:spPr/>
    </dgm:pt>
    <dgm:pt modelId="{A89C303C-9CB6-452B-B358-CB181395D7F1}" type="pres">
      <dgm:prSet presAssocID="{982B1B39-D1E0-4BDA-A5B4-3FEE58CE97B0}" presName="vertOne" presStyleCnt="0"/>
      <dgm:spPr/>
    </dgm:pt>
    <dgm:pt modelId="{152581B4-FF84-4E41-874B-05F026A863FE}" type="pres">
      <dgm:prSet presAssocID="{982B1B39-D1E0-4BDA-A5B4-3FEE58CE97B0}" presName="txOne" presStyleLbl="node0" presStyleIdx="1" presStyleCnt="3">
        <dgm:presLayoutVars>
          <dgm:chPref val="3"/>
        </dgm:presLayoutVars>
      </dgm:prSet>
      <dgm:spPr/>
    </dgm:pt>
    <dgm:pt modelId="{62D8DCFE-2A22-4CB9-96BB-261252C56E5A}" type="pres">
      <dgm:prSet presAssocID="{982B1B39-D1E0-4BDA-A5B4-3FEE58CE97B0}" presName="horzOne" presStyleCnt="0"/>
      <dgm:spPr/>
    </dgm:pt>
    <dgm:pt modelId="{BB6C1F27-D79A-4E54-A00C-BF6FF473A739}" type="pres">
      <dgm:prSet presAssocID="{235075BF-C4D9-48AD-95C9-2A6D1B6CFAE6}" presName="sibSpaceOne" presStyleCnt="0"/>
      <dgm:spPr/>
    </dgm:pt>
    <dgm:pt modelId="{07738D1A-C82D-4A1C-9DC5-9314A40AEA6B}" type="pres">
      <dgm:prSet presAssocID="{E9B9D5D8-EA1C-4CBC-9491-EE488C90F312}" presName="vertOne" presStyleCnt="0"/>
      <dgm:spPr/>
    </dgm:pt>
    <dgm:pt modelId="{8BA539BA-DEE0-41B4-8B61-FC588F1BEAD3}" type="pres">
      <dgm:prSet presAssocID="{E9B9D5D8-EA1C-4CBC-9491-EE488C90F312}" presName="txOne" presStyleLbl="node0" presStyleIdx="2" presStyleCnt="3">
        <dgm:presLayoutVars>
          <dgm:chPref val="3"/>
        </dgm:presLayoutVars>
      </dgm:prSet>
      <dgm:spPr/>
    </dgm:pt>
    <dgm:pt modelId="{6EBBA04B-8DDA-4194-92EB-F3C20706840E}" type="pres">
      <dgm:prSet presAssocID="{E9B9D5D8-EA1C-4CBC-9491-EE488C90F312}" presName="horzOne" presStyleCnt="0"/>
      <dgm:spPr/>
    </dgm:pt>
  </dgm:ptLst>
  <dgm:cxnLst>
    <dgm:cxn modelId="{3270E10F-B8EC-4DB2-959B-0B5D99B0786B}" srcId="{DC658529-8E3C-44DF-9061-8CB9C9B0F343}" destId="{6F31D567-FC29-44C1-856E-50706EB56E73}" srcOrd="0" destOrd="0" parTransId="{433B4D2C-D595-4F66-B36D-6F8B000E37CA}" sibTransId="{7EF722E0-35BB-4184-B2CA-9F960B54C1BA}"/>
    <dgm:cxn modelId="{32DCED24-3AEC-4D65-820C-E43C73B24E3F}" type="presOf" srcId="{982B1B39-D1E0-4BDA-A5B4-3FEE58CE97B0}" destId="{152581B4-FF84-4E41-874B-05F026A863FE}" srcOrd="0" destOrd="0" presId="urn:microsoft.com/office/officeart/2005/8/layout/hierarchy4"/>
    <dgm:cxn modelId="{73B46D2E-03DF-4C0A-80F0-62B375A2354D}" srcId="{DC658529-8E3C-44DF-9061-8CB9C9B0F343}" destId="{982B1B39-D1E0-4BDA-A5B4-3FEE58CE97B0}" srcOrd="1" destOrd="0" parTransId="{B0C82DB5-DA49-4471-8940-CFAB354A62CB}" sibTransId="{235075BF-C4D9-48AD-95C9-2A6D1B6CFAE6}"/>
    <dgm:cxn modelId="{B712D92E-B0A4-48BF-A359-AF65C72201A8}" srcId="{DC658529-8E3C-44DF-9061-8CB9C9B0F343}" destId="{E9B9D5D8-EA1C-4CBC-9491-EE488C90F312}" srcOrd="2" destOrd="0" parTransId="{FDD81C9C-5CA6-495A-A3A5-3EAA2C2AA4C9}" sibTransId="{9D35BD04-12F9-4AEF-887A-7C363BCF1D88}"/>
    <dgm:cxn modelId="{98469339-A61C-4EF5-BF5A-47FC3CBA0C61}" type="presOf" srcId="{6F31D567-FC29-44C1-856E-50706EB56E73}" destId="{8F3B2880-985B-4A94-AAF8-1F431091FF2F}" srcOrd="0" destOrd="0" presId="urn:microsoft.com/office/officeart/2005/8/layout/hierarchy4"/>
    <dgm:cxn modelId="{2DD36BA1-AC01-43A4-9DBC-06F33058CCED}" type="presOf" srcId="{E9B9D5D8-EA1C-4CBC-9491-EE488C90F312}" destId="{8BA539BA-DEE0-41B4-8B61-FC588F1BEAD3}" srcOrd="0" destOrd="0" presId="urn:microsoft.com/office/officeart/2005/8/layout/hierarchy4"/>
    <dgm:cxn modelId="{5992B6B3-E6AF-43CE-B734-40B13109952E}" type="presOf" srcId="{DC658529-8E3C-44DF-9061-8CB9C9B0F343}" destId="{7939A30B-DC43-48F2-8EF6-842F606CD52F}" srcOrd="0" destOrd="0" presId="urn:microsoft.com/office/officeart/2005/8/layout/hierarchy4"/>
    <dgm:cxn modelId="{57435617-F52A-4180-B3CC-9504F4B874FF}" type="presParOf" srcId="{7939A30B-DC43-48F2-8EF6-842F606CD52F}" destId="{E22E7BBB-BA6A-4FBA-9B50-F3E756816BB5}" srcOrd="0" destOrd="0" presId="urn:microsoft.com/office/officeart/2005/8/layout/hierarchy4"/>
    <dgm:cxn modelId="{F5B8915C-561B-4AED-AD0E-73E5C4130A40}" type="presParOf" srcId="{E22E7BBB-BA6A-4FBA-9B50-F3E756816BB5}" destId="{8F3B2880-985B-4A94-AAF8-1F431091FF2F}" srcOrd="0" destOrd="0" presId="urn:microsoft.com/office/officeart/2005/8/layout/hierarchy4"/>
    <dgm:cxn modelId="{54F75A97-92E4-483C-8255-F39CBCBF51B2}" type="presParOf" srcId="{E22E7BBB-BA6A-4FBA-9B50-F3E756816BB5}" destId="{E2C1294D-10AC-45B2-9AE1-9109115B9967}" srcOrd="1" destOrd="0" presId="urn:microsoft.com/office/officeart/2005/8/layout/hierarchy4"/>
    <dgm:cxn modelId="{5494FF75-5EF0-4421-BAD7-F2C085AF889F}" type="presParOf" srcId="{7939A30B-DC43-48F2-8EF6-842F606CD52F}" destId="{03A38A29-5384-4DC9-924F-F7ECD21566A5}" srcOrd="1" destOrd="0" presId="urn:microsoft.com/office/officeart/2005/8/layout/hierarchy4"/>
    <dgm:cxn modelId="{87450C58-3F01-464C-A20F-950A77B0D48A}" type="presParOf" srcId="{7939A30B-DC43-48F2-8EF6-842F606CD52F}" destId="{A89C303C-9CB6-452B-B358-CB181395D7F1}" srcOrd="2" destOrd="0" presId="urn:microsoft.com/office/officeart/2005/8/layout/hierarchy4"/>
    <dgm:cxn modelId="{35BF381A-4762-4D8D-9CDF-3396DE6280F4}" type="presParOf" srcId="{A89C303C-9CB6-452B-B358-CB181395D7F1}" destId="{152581B4-FF84-4E41-874B-05F026A863FE}" srcOrd="0" destOrd="0" presId="urn:microsoft.com/office/officeart/2005/8/layout/hierarchy4"/>
    <dgm:cxn modelId="{F3753660-832D-4D43-8B23-77728288122C}" type="presParOf" srcId="{A89C303C-9CB6-452B-B358-CB181395D7F1}" destId="{62D8DCFE-2A22-4CB9-96BB-261252C56E5A}" srcOrd="1" destOrd="0" presId="urn:microsoft.com/office/officeart/2005/8/layout/hierarchy4"/>
    <dgm:cxn modelId="{32DAB64C-DB03-4804-81EC-31069541FB14}" type="presParOf" srcId="{7939A30B-DC43-48F2-8EF6-842F606CD52F}" destId="{BB6C1F27-D79A-4E54-A00C-BF6FF473A739}" srcOrd="3" destOrd="0" presId="urn:microsoft.com/office/officeart/2005/8/layout/hierarchy4"/>
    <dgm:cxn modelId="{19E4BED8-F8F3-4C00-89AA-91186166EEA3}" type="presParOf" srcId="{7939A30B-DC43-48F2-8EF6-842F606CD52F}" destId="{07738D1A-C82D-4A1C-9DC5-9314A40AEA6B}" srcOrd="4" destOrd="0" presId="urn:microsoft.com/office/officeart/2005/8/layout/hierarchy4"/>
    <dgm:cxn modelId="{624334B9-8473-4417-B70D-B6269525E7A8}" type="presParOf" srcId="{07738D1A-C82D-4A1C-9DC5-9314A40AEA6B}" destId="{8BA539BA-DEE0-41B4-8B61-FC588F1BEAD3}" srcOrd="0" destOrd="0" presId="urn:microsoft.com/office/officeart/2005/8/layout/hierarchy4"/>
    <dgm:cxn modelId="{5B02370E-8C88-41E3-8D67-32B940C500AB}" type="presParOf" srcId="{07738D1A-C82D-4A1C-9DC5-9314A40AEA6B}" destId="{6EBBA04B-8DDA-4194-92EB-F3C20706840E}"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6125A0-A849-4425-A46B-DADB28A101D4}" type="doc">
      <dgm:prSet loTypeId="urn:microsoft.com/office/officeart/2005/8/layout/default" loCatId="list" qsTypeId="urn:microsoft.com/office/officeart/2005/8/quickstyle/simple5" qsCatId="simple" csTypeId="urn:microsoft.com/office/officeart/2005/8/colors/accent3_1" csCatId="accent3" phldr="1"/>
      <dgm:spPr/>
      <dgm:t>
        <a:bodyPr/>
        <a:lstStyle/>
        <a:p>
          <a:endParaRPr lang="en-US"/>
        </a:p>
      </dgm:t>
    </dgm:pt>
    <dgm:pt modelId="{662D834D-7EA4-4630-8D36-EDC2900CBD51}">
      <dgm:prSet/>
      <dgm:spPr/>
      <dgm:t>
        <a:bodyPr/>
        <a:lstStyle/>
        <a:p>
          <a:pPr rtl="0"/>
          <a:r>
            <a:rPr lang="en-US" b="1" dirty="0"/>
            <a:t>Affordability</a:t>
          </a:r>
        </a:p>
      </dgm:t>
    </dgm:pt>
    <dgm:pt modelId="{157EB428-D1D1-4682-8D54-00D5D8BBB116}" type="parTrans" cxnId="{FBBD4D51-3BD3-4054-807E-F2A957A3673F}">
      <dgm:prSet/>
      <dgm:spPr/>
      <dgm:t>
        <a:bodyPr/>
        <a:lstStyle/>
        <a:p>
          <a:endParaRPr lang="en-US" b="1"/>
        </a:p>
      </dgm:t>
    </dgm:pt>
    <dgm:pt modelId="{4D91328E-432B-40F5-B3EA-28A9A40FAA71}" type="sibTrans" cxnId="{FBBD4D51-3BD3-4054-807E-F2A957A3673F}">
      <dgm:prSet/>
      <dgm:spPr/>
      <dgm:t>
        <a:bodyPr/>
        <a:lstStyle/>
        <a:p>
          <a:endParaRPr lang="en-US" b="1"/>
        </a:p>
      </dgm:t>
    </dgm:pt>
    <dgm:pt modelId="{E790C9EA-9F3B-4373-9CD1-C41F75C85D35}">
      <dgm:prSet/>
      <dgm:spPr/>
      <dgm:t>
        <a:bodyPr/>
        <a:lstStyle/>
        <a:p>
          <a:pPr rtl="0"/>
          <a:r>
            <a:rPr lang="en-US" b="1" dirty="0"/>
            <a:t>Health and the Environment</a:t>
          </a:r>
        </a:p>
      </dgm:t>
    </dgm:pt>
    <dgm:pt modelId="{18FA6E49-7F8B-4482-B69D-1361A1FDAEB2}" type="parTrans" cxnId="{B9AFB683-F6C1-4779-A4CE-6EED0CF95954}">
      <dgm:prSet/>
      <dgm:spPr/>
      <dgm:t>
        <a:bodyPr/>
        <a:lstStyle/>
        <a:p>
          <a:endParaRPr lang="en-US"/>
        </a:p>
      </dgm:t>
    </dgm:pt>
    <dgm:pt modelId="{BC82CA3F-9479-4586-878D-BC6F693672D0}" type="sibTrans" cxnId="{B9AFB683-F6C1-4779-A4CE-6EED0CF95954}">
      <dgm:prSet/>
      <dgm:spPr/>
      <dgm:t>
        <a:bodyPr/>
        <a:lstStyle/>
        <a:p>
          <a:endParaRPr lang="en-US"/>
        </a:p>
      </dgm:t>
    </dgm:pt>
    <dgm:pt modelId="{8CD44FC1-ADD8-4D54-BAEA-60F181473285}">
      <dgm:prSet/>
      <dgm:spPr/>
      <dgm:t>
        <a:bodyPr/>
        <a:lstStyle/>
        <a:p>
          <a:pPr rtl="0"/>
          <a:r>
            <a:rPr lang="en-US" b="1" dirty="0"/>
            <a:t>Mobility</a:t>
          </a:r>
        </a:p>
      </dgm:t>
    </dgm:pt>
    <dgm:pt modelId="{544F2D73-80FD-4E94-9824-8DC7AB70A487}" type="parTrans" cxnId="{2F00B609-8CB9-4050-9A4B-77911F9C1178}">
      <dgm:prSet/>
      <dgm:spPr/>
      <dgm:t>
        <a:bodyPr/>
        <a:lstStyle/>
        <a:p>
          <a:endParaRPr lang="en-US"/>
        </a:p>
      </dgm:t>
    </dgm:pt>
    <dgm:pt modelId="{4B5891F1-7FA9-4359-A996-1CADE57154B3}" type="sibTrans" cxnId="{2F00B609-8CB9-4050-9A4B-77911F9C1178}">
      <dgm:prSet/>
      <dgm:spPr/>
      <dgm:t>
        <a:bodyPr/>
        <a:lstStyle/>
        <a:p>
          <a:endParaRPr lang="en-US"/>
        </a:p>
      </dgm:t>
    </dgm:pt>
    <dgm:pt modelId="{57CF14DB-B08D-4A1B-A140-4FE9ED0CCC3D}">
      <dgm:prSet/>
      <dgm:spPr/>
      <dgm:t>
        <a:bodyPr/>
        <a:lstStyle/>
        <a:p>
          <a:pPr rtl="0"/>
          <a:r>
            <a:rPr lang="en-US" b="1" dirty="0"/>
            <a:t>Access to Opportunity</a:t>
          </a:r>
        </a:p>
      </dgm:t>
    </dgm:pt>
    <dgm:pt modelId="{1FBA4A6E-C44D-4E8E-999E-B60A475C9D71}" type="parTrans" cxnId="{7EB156A1-C817-428C-8E98-DBD44F3B9A7D}">
      <dgm:prSet/>
      <dgm:spPr/>
      <dgm:t>
        <a:bodyPr/>
        <a:lstStyle/>
        <a:p>
          <a:endParaRPr lang="en-US"/>
        </a:p>
      </dgm:t>
    </dgm:pt>
    <dgm:pt modelId="{D3E0EAEB-C21E-4C4A-BC0A-85E8EA633E12}" type="sibTrans" cxnId="{7EB156A1-C817-428C-8E98-DBD44F3B9A7D}">
      <dgm:prSet/>
      <dgm:spPr/>
      <dgm:t>
        <a:bodyPr/>
        <a:lstStyle/>
        <a:p>
          <a:endParaRPr lang="en-US"/>
        </a:p>
      </dgm:t>
    </dgm:pt>
    <dgm:pt modelId="{B88B582E-DF87-40FD-999A-28269963E24D}">
      <dgm:prSet/>
      <dgm:spPr/>
      <dgm:t>
        <a:bodyPr/>
        <a:lstStyle/>
        <a:p>
          <a:pPr rtl="0"/>
          <a:r>
            <a:rPr lang="en-US" b="1" dirty="0"/>
            <a:t>Safety and Emergency Evacuation</a:t>
          </a:r>
        </a:p>
      </dgm:t>
    </dgm:pt>
    <dgm:pt modelId="{C407B6CF-A533-46CA-AACF-7BDEFA80A105}" type="parTrans" cxnId="{912F2370-D7AF-49E1-B281-0E8D458798BC}">
      <dgm:prSet/>
      <dgm:spPr/>
      <dgm:t>
        <a:bodyPr/>
        <a:lstStyle/>
        <a:p>
          <a:endParaRPr lang="en-US"/>
        </a:p>
      </dgm:t>
    </dgm:pt>
    <dgm:pt modelId="{5EBC603F-76BE-4F93-AC08-35F508A85FFB}" type="sibTrans" cxnId="{912F2370-D7AF-49E1-B281-0E8D458798BC}">
      <dgm:prSet/>
      <dgm:spPr/>
      <dgm:t>
        <a:bodyPr/>
        <a:lstStyle/>
        <a:p>
          <a:endParaRPr lang="en-US"/>
        </a:p>
      </dgm:t>
    </dgm:pt>
    <dgm:pt modelId="{2F5F2BAA-2A87-425A-AE31-F7F6B9DC3106}">
      <dgm:prSet/>
      <dgm:spPr/>
      <dgm:t>
        <a:bodyPr/>
        <a:lstStyle/>
        <a:p>
          <a:pPr rtl="0"/>
          <a:r>
            <a:rPr lang="en-US" b="1" dirty="0"/>
            <a:t>Burdens</a:t>
          </a:r>
        </a:p>
      </dgm:t>
    </dgm:pt>
    <dgm:pt modelId="{05CD7B4E-4E62-40B5-BA33-3B4AF5A8A763}" type="parTrans" cxnId="{1078CBA2-2FAB-4324-844E-8817C9C33313}">
      <dgm:prSet/>
      <dgm:spPr/>
      <dgm:t>
        <a:bodyPr/>
        <a:lstStyle/>
        <a:p>
          <a:endParaRPr lang="en-US"/>
        </a:p>
      </dgm:t>
    </dgm:pt>
    <dgm:pt modelId="{BD40626D-8A43-47BF-AC8E-CA5157AD8165}" type="sibTrans" cxnId="{1078CBA2-2FAB-4324-844E-8817C9C33313}">
      <dgm:prSet/>
      <dgm:spPr/>
      <dgm:t>
        <a:bodyPr/>
        <a:lstStyle/>
        <a:p>
          <a:endParaRPr lang="en-US"/>
        </a:p>
      </dgm:t>
    </dgm:pt>
    <dgm:pt modelId="{12682066-35AC-43F6-83A5-1A25636BCC85}" type="pres">
      <dgm:prSet presAssocID="{936125A0-A849-4425-A46B-DADB28A101D4}" presName="diagram" presStyleCnt="0">
        <dgm:presLayoutVars>
          <dgm:dir/>
          <dgm:resizeHandles val="exact"/>
        </dgm:presLayoutVars>
      </dgm:prSet>
      <dgm:spPr/>
    </dgm:pt>
    <dgm:pt modelId="{71132093-5ED6-4804-8548-4A0296A889F1}" type="pres">
      <dgm:prSet presAssocID="{57CF14DB-B08D-4A1B-A140-4FE9ED0CCC3D}" presName="node" presStyleLbl="node1" presStyleIdx="0" presStyleCnt="6">
        <dgm:presLayoutVars>
          <dgm:bulletEnabled val="1"/>
        </dgm:presLayoutVars>
      </dgm:prSet>
      <dgm:spPr/>
    </dgm:pt>
    <dgm:pt modelId="{F383E55B-335A-45B9-B2F3-A96E1771413C}" type="pres">
      <dgm:prSet presAssocID="{D3E0EAEB-C21E-4C4A-BC0A-85E8EA633E12}" presName="sibTrans" presStyleCnt="0"/>
      <dgm:spPr/>
    </dgm:pt>
    <dgm:pt modelId="{4CA7E2B5-759B-45D7-8EBD-BC84763DA529}" type="pres">
      <dgm:prSet presAssocID="{E790C9EA-9F3B-4373-9CD1-C41F75C85D35}" presName="node" presStyleLbl="node1" presStyleIdx="1" presStyleCnt="6">
        <dgm:presLayoutVars>
          <dgm:bulletEnabled val="1"/>
        </dgm:presLayoutVars>
      </dgm:prSet>
      <dgm:spPr/>
    </dgm:pt>
    <dgm:pt modelId="{110D0FEB-4CCC-4652-BF14-4CEDEB7F680E}" type="pres">
      <dgm:prSet presAssocID="{BC82CA3F-9479-4586-878D-BC6F693672D0}" presName="sibTrans" presStyleCnt="0"/>
      <dgm:spPr/>
    </dgm:pt>
    <dgm:pt modelId="{B9687454-0404-4093-AB84-9B80DCC7BB36}" type="pres">
      <dgm:prSet presAssocID="{B88B582E-DF87-40FD-999A-28269963E24D}" presName="node" presStyleLbl="node1" presStyleIdx="2" presStyleCnt="6">
        <dgm:presLayoutVars>
          <dgm:bulletEnabled val="1"/>
        </dgm:presLayoutVars>
      </dgm:prSet>
      <dgm:spPr/>
    </dgm:pt>
    <dgm:pt modelId="{70CB7B6C-CB21-48E6-B11A-F0DAEA15A36F}" type="pres">
      <dgm:prSet presAssocID="{5EBC603F-76BE-4F93-AC08-35F508A85FFB}" presName="sibTrans" presStyleCnt="0"/>
      <dgm:spPr/>
    </dgm:pt>
    <dgm:pt modelId="{9355B218-2C00-496E-9CAC-7028AFDE62FF}" type="pres">
      <dgm:prSet presAssocID="{662D834D-7EA4-4630-8D36-EDC2900CBD51}" presName="node" presStyleLbl="node1" presStyleIdx="3" presStyleCnt="6">
        <dgm:presLayoutVars>
          <dgm:bulletEnabled val="1"/>
        </dgm:presLayoutVars>
      </dgm:prSet>
      <dgm:spPr/>
    </dgm:pt>
    <dgm:pt modelId="{0E7259C2-5AED-45B2-A65F-CE3831704AAB}" type="pres">
      <dgm:prSet presAssocID="{4D91328E-432B-40F5-B3EA-28A9A40FAA71}" presName="sibTrans" presStyleCnt="0"/>
      <dgm:spPr/>
    </dgm:pt>
    <dgm:pt modelId="{65DEE7F5-D718-4C6E-AB0C-B8045C3863F3}" type="pres">
      <dgm:prSet presAssocID="{8CD44FC1-ADD8-4D54-BAEA-60F181473285}" presName="node" presStyleLbl="node1" presStyleIdx="4" presStyleCnt="6">
        <dgm:presLayoutVars>
          <dgm:bulletEnabled val="1"/>
        </dgm:presLayoutVars>
      </dgm:prSet>
      <dgm:spPr/>
    </dgm:pt>
    <dgm:pt modelId="{4DDE0AA9-9387-4D49-80CA-EEC031126E08}" type="pres">
      <dgm:prSet presAssocID="{4B5891F1-7FA9-4359-A996-1CADE57154B3}" presName="sibTrans" presStyleCnt="0"/>
      <dgm:spPr/>
    </dgm:pt>
    <dgm:pt modelId="{712D52B3-EBCF-4459-AC6B-7788DB643974}" type="pres">
      <dgm:prSet presAssocID="{2F5F2BAA-2A87-425A-AE31-F7F6B9DC3106}" presName="node" presStyleLbl="node1" presStyleIdx="5" presStyleCnt="6">
        <dgm:presLayoutVars>
          <dgm:bulletEnabled val="1"/>
        </dgm:presLayoutVars>
      </dgm:prSet>
      <dgm:spPr/>
    </dgm:pt>
  </dgm:ptLst>
  <dgm:cxnLst>
    <dgm:cxn modelId="{2F00B609-8CB9-4050-9A4B-77911F9C1178}" srcId="{936125A0-A849-4425-A46B-DADB28A101D4}" destId="{8CD44FC1-ADD8-4D54-BAEA-60F181473285}" srcOrd="4" destOrd="0" parTransId="{544F2D73-80FD-4E94-9824-8DC7AB70A487}" sibTransId="{4B5891F1-7FA9-4359-A996-1CADE57154B3}"/>
    <dgm:cxn modelId="{9404463C-263C-47AD-86D5-BB2DE3AEEEE8}" type="presOf" srcId="{662D834D-7EA4-4630-8D36-EDC2900CBD51}" destId="{9355B218-2C00-496E-9CAC-7028AFDE62FF}" srcOrd="0" destOrd="0" presId="urn:microsoft.com/office/officeart/2005/8/layout/default"/>
    <dgm:cxn modelId="{2A37273F-6182-42CA-BAFD-871F2D623C86}" type="presOf" srcId="{57CF14DB-B08D-4A1B-A140-4FE9ED0CCC3D}" destId="{71132093-5ED6-4804-8548-4A0296A889F1}" srcOrd="0" destOrd="0" presId="urn:microsoft.com/office/officeart/2005/8/layout/default"/>
    <dgm:cxn modelId="{5E3C5141-4AE7-4774-AFDB-2EBCF9B58F0A}" type="presOf" srcId="{2F5F2BAA-2A87-425A-AE31-F7F6B9DC3106}" destId="{712D52B3-EBCF-4459-AC6B-7788DB643974}" srcOrd="0" destOrd="0" presId="urn:microsoft.com/office/officeart/2005/8/layout/default"/>
    <dgm:cxn modelId="{912F2370-D7AF-49E1-B281-0E8D458798BC}" srcId="{936125A0-A849-4425-A46B-DADB28A101D4}" destId="{B88B582E-DF87-40FD-999A-28269963E24D}" srcOrd="2" destOrd="0" parTransId="{C407B6CF-A533-46CA-AACF-7BDEFA80A105}" sibTransId="{5EBC603F-76BE-4F93-AC08-35F508A85FFB}"/>
    <dgm:cxn modelId="{FBBD4D51-3BD3-4054-807E-F2A957A3673F}" srcId="{936125A0-A849-4425-A46B-DADB28A101D4}" destId="{662D834D-7EA4-4630-8D36-EDC2900CBD51}" srcOrd="3" destOrd="0" parTransId="{157EB428-D1D1-4682-8D54-00D5D8BBB116}" sibTransId="{4D91328E-432B-40F5-B3EA-28A9A40FAA71}"/>
    <dgm:cxn modelId="{F87B0A78-A76A-4D42-B989-D676AC7ECDFC}" type="presOf" srcId="{E790C9EA-9F3B-4373-9CD1-C41F75C85D35}" destId="{4CA7E2B5-759B-45D7-8EBD-BC84763DA529}" srcOrd="0" destOrd="0" presId="urn:microsoft.com/office/officeart/2005/8/layout/default"/>
    <dgm:cxn modelId="{B9AFB683-F6C1-4779-A4CE-6EED0CF95954}" srcId="{936125A0-A849-4425-A46B-DADB28A101D4}" destId="{E790C9EA-9F3B-4373-9CD1-C41F75C85D35}" srcOrd="1" destOrd="0" parTransId="{18FA6E49-7F8B-4482-B69D-1361A1FDAEB2}" sibTransId="{BC82CA3F-9479-4586-878D-BC6F693672D0}"/>
    <dgm:cxn modelId="{117DBF98-BFF1-4A5A-86E9-08C3DB10882B}" type="presOf" srcId="{936125A0-A849-4425-A46B-DADB28A101D4}" destId="{12682066-35AC-43F6-83A5-1A25636BCC85}" srcOrd="0" destOrd="0" presId="urn:microsoft.com/office/officeart/2005/8/layout/default"/>
    <dgm:cxn modelId="{7EB156A1-C817-428C-8E98-DBD44F3B9A7D}" srcId="{936125A0-A849-4425-A46B-DADB28A101D4}" destId="{57CF14DB-B08D-4A1B-A140-4FE9ED0CCC3D}" srcOrd="0" destOrd="0" parTransId="{1FBA4A6E-C44D-4E8E-999E-B60A475C9D71}" sibTransId="{D3E0EAEB-C21E-4C4A-BC0A-85E8EA633E12}"/>
    <dgm:cxn modelId="{1078CBA2-2FAB-4324-844E-8817C9C33313}" srcId="{936125A0-A849-4425-A46B-DADB28A101D4}" destId="{2F5F2BAA-2A87-425A-AE31-F7F6B9DC3106}" srcOrd="5" destOrd="0" parTransId="{05CD7B4E-4E62-40B5-BA33-3B4AF5A8A763}" sibTransId="{BD40626D-8A43-47BF-AC8E-CA5157AD8165}"/>
    <dgm:cxn modelId="{37BCE6B3-645D-4D83-B64E-652C249674E5}" type="presOf" srcId="{8CD44FC1-ADD8-4D54-BAEA-60F181473285}" destId="{65DEE7F5-D718-4C6E-AB0C-B8045C3863F3}" srcOrd="0" destOrd="0" presId="urn:microsoft.com/office/officeart/2005/8/layout/default"/>
    <dgm:cxn modelId="{4D4A7ACD-3012-4354-8E25-5CB9020BF618}" type="presOf" srcId="{B88B582E-DF87-40FD-999A-28269963E24D}" destId="{B9687454-0404-4093-AB84-9B80DCC7BB36}" srcOrd="0" destOrd="0" presId="urn:microsoft.com/office/officeart/2005/8/layout/default"/>
    <dgm:cxn modelId="{5838FCD3-BA9B-4CDD-A3B6-F361ADD9F69A}" type="presParOf" srcId="{12682066-35AC-43F6-83A5-1A25636BCC85}" destId="{71132093-5ED6-4804-8548-4A0296A889F1}" srcOrd="0" destOrd="0" presId="urn:microsoft.com/office/officeart/2005/8/layout/default"/>
    <dgm:cxn modelId="{7FF76DA2-5D7A-40BB-A9A0-E8D5A586F244}" type="presParOf" srcId="{12682066-35AC-43F6-83A5-1A25636BCC85}" destId="{F383E55B-335A-45B9-B2F3-A96E1771413C}" srcOrd="1" destOrd="0" presId="urn:microsoft.com/office/officeart/2005/8/layout/default"/>
    <dgm:cxn modelId="{73A5F76D-4431-4361-AB77-55B10CFCFB67}" type="presParOf" srcId="{12682066-35AC-43F6-83A5-1A25636BCC85}" destId="{4CA7E2B5-759B-45D7-8EBD-BC84763DA529}" srcOrd="2" destOrd="0" presId="urn:microsoft.com/office/officeart/2005/8/layout/default"/>
    <dgm:cxn modelId="{B57CBD04-D049-44D8-8D53-D702B39B58BC}" type="presParOf" srcId="{12682066-35AC-43F6-83A5-1A25636BCC85}" destId="{110D0FEB-4CCC-4652-BF14-4CEDEB7F680E}" srcOrd="3" destOrd="0" presId="urn:microsoft.com/office/officeart/2005/8/layout/default"/>
    <dgm:cxn modelId="{EDDCAC81-754B-433D-B1AA-21AF54EDB1F2}" type="presParOf" srcId="{12682066-35AC-43F6-83A5-1A25636BCC85}" destId="{B9687454-0404-4093-AB84-9B80DCC7BB36}" srcOrd="4" destOrd="0" presId="urn:microsoft.com/office/officeart/2005/8/layout/default"/>
    <dgm:cxn modelId="{096A99B6-6D82-4624-AB64-13DDF49C369E}" type="presParOf" srcId="{12682066-35AC-43F6-83A5-1A25636BCC85}" destId="{70CB7B6C-CB21-48E6-B11A-F0DAEA15A36F}" srcOrd="5" destOrd="0" presId="urn:microsoft.com/office/officeart/2005/8/layout/default"/>
    <dgm:cxn modelId="{F752CC32-709B-4FBC-9135-9E358BBEC112}" type="presParOf" srcId="{12682066-35AC-43F6-83A5-1A25636BCC85}" destId="{9355B218-2C00-496E-9CAC-7028AFDE62FF}" srcOrd="6" destOrd="0" presId="urn:microsoft.com/office/officeart/2005/8/layout/default"/>
    <dgm:cxn modelId="{81FA384D-F2A7-4844-82C1-7097E6A5D5EC}" type="presParOf" srcId="{12682066-35AC-43F6-83A5-1A25636BCC85}" destId="{0E7259C2-5AED-45B2-A65F-CE3831704AAB}" srcOrd="7" destOrd="0" presId="urn:microsoft.com/office/officeart/2005/8/layout/default"/>
    <dgm:cxn modelId="{BFAAA7FA-2B38-41C1-AFCF-B8CDA9C0EDD8}" type="presParOf" srcId="{12682066-35AC-43F6-83A5-1A25636BCC85}" destId="{65DEE7F5-D718-4C6E-AB0C-B8045C3863F3}" srcOrd="8" destOrd="0" presId="urn:microsoft.com/office/officeart/2005/8/layout/default"/>
    <dgm:cxn modelId="{D0F20B92-3535-481B-9328-CFBE0D826115}" type="presParOf" srcId="{12682066-35AC-43F6-83A5-1A25636BCC85}" destId="{4DDE0AA9-9387-4D49-80CA-EEC031126E08}" srcOrd="9" destOrd="0" presId="urn:microsoft.com/office/officeart/2005/8/layout/default"/>
    <dgm:cxn modelId="{AB395BC1-A827-4FCD-922A-FCFD2F368EC7}" type="presParOf" srcId="{12682066-35AC-43F6-83A5-1A25636BCC85}" destId="{712D52B3-EBCF-4459-AC6B-7788DB643974}"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161F7E-213D-4D3A-95CD-CC5D95A2F05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4D6A20FF-FFB9-4AA1-A925-7EE1C69E6A27}">
      <dgm:prSet/>
      <dgm:spPr/>
      <dgm:t>
        <a:bodyPr/>
        <a:lstStyle/>
        <a:p>
          <a:pPr rtl="0"/>
          <a:r>
            <a:rPr lang="en-US"/>
            <a:t>Who is helped?</a:t>
          </a:r>
        </a:p>
      </dgm:t>
    </dgm:pt>
    <dgm:pt modelId="{6DE5F839-B02B-474A-8635-1BD5BB3A01EB}" type="parTrans" cxnId="{183118F1-E633-4AC0-9DF0-0C498B58CE61}">
      <dgm:prSet/>
      <dgm:spPr/>
      <dgm:t>
        <a:bodyPr/>
        <a:lstStyle/>
        <a:p>
          <a:endParaRPr lang="en-US"/>
        </a:p>
      </dgm:t>
    </dgm:pt>
    <dgm:pt modelId="{D3CE5544-9061-4558-973B-FCC4B315A279}" type="sibTrans" cxnId="{183118F1-E633-4AC0-9DF0-0C498B58CE61}">
      <dgm:prSet/>
      <dgm:spPr/>
      <dgm:t>
        <a:bodyPr/>
        <a:lstStyle/>
        <a:p>
          <a:endParaRPr lang="en-US"/>
        </a:p>
      </dgm:t>
    </dgm:pt>
    <dgm:pt modelId="{3BBB3CC8-1705-4D78-9DC5-056F02EFE966}">
      <dgm:prSet/>
      <dgm:spPr/>
      <dgm:t>
        <a:bodyPr/>
        <a:lstStyle/>
        <a:p>
          <a:pPr rtl="0"/>
          <a:r>
            <a:rPr lang="en-US"/>
            <a:t>Who is harmed?</a:t>
          </a:r>
        </a:p>
      </dgm:t>
    </dgm:pt>
    <dgm:pt modelId="{E1D126D9-21DA-4919-B0CB-C122497CF8DD}" type="parTrans" cxnId="{8832D1DD-E54D-4ADA-BA95-A2E95823B30E}">
      <dgm:prSet/>
      <dgm:spPr/>
      <dgm:t>
        <a:bodyPr/>
        <a:lstStyle/>
        <a:p>
          <a:endParaRPr lang="en-US"/>
        </a:p>
      </dgm:t>
    </dgm:pt>
    <dgm:pt modelId="{C04468C8-014D-4D9C-9A09-AABC4E493298}" type="sibTrans" cxnId="{8832D1DD-E54D-4ADA-BA95-A2E95823B30E}">
      <dgm:prSet/>
      <dgm:spPr/>
      <dgm:t>
        <a:bodyPr/>
        <a:lstStyle/>
        <a:p>
          <a:endParaRPr lang="en-US"/>
        </a:p>
      </dgm:t>
    </dgm:pt>
    <dgm:pt modelId="{FC0A1AB8-89F6-4543-852C-79363F851716}">
      <dgm:prSet/>
      <dgm:spPr/>
      <dgm:t>
        <a:bodyPr/>
        <a:lstStyle/>
        <a:p>
          <a:pPr rtl="0"/>
          <a:r>
            <a:rPr lang="en-US"/>
            <a:t>Who is missing?</a:t>
          </a:r>
        </a:p>
      </dgm:t>
    </dgm:pt>
    <dgm:pt modelId="{633D0E89-D531-4C40-B608-3AE3174F57ED}" type="parTrans" cxnId="{C715E0A0-B5D9-49C4-92DF-5B83F6D48D1D}">
      <dgm:prSet/>
      <dgm:spPr/>
      <dgm:t>
        <a:bodyPr/>
        <a:lstStyle/>
        <a:p>
          <a:endParaRPr lang="en-US"/>
        </a:p>
      </dgm:t>
    </dgm:pt>
    <dgm:pt modelId="{0F0A52EF-EBF4-4C18-95F9-A6D1A9B41D73}" type="sibTrans" cxnId="{C715E0A0-B5D9-49C4-92DF-5B83F6D48D1D}">
      <dgm:prSet/>
      <dgm:spPr/>
      <dgm:t>
        <a:bodyPr/>
        <a:lstStyle/>
        <a:p>
          <a:endParaRPr lang="en-US"/>
        </a:p>
      </dgm:t>
    </dgm:pt>
    <dgm:pt modelId="{51DBA42A-5971-4F0D-9A0F-939B2E279C23}" type="pres">
      <dgm:prSet presAssocID="{F0161F7E-213D-4D3A-95CD-CC5D95A2F05C}" presName="linear" presStyleCnt="0">
        <dgm:presLayoutVars>
          <dgm:animLvl val="lvl"/>
          <dgm:resizeHandles val="exact"/>
        </dgm:presLayoutVars>
      </dgm:prSet>
      <dgm:spPr/>
    </dgm:pt>
    <dgm:pt modelId="{838EBC89-0026-452F-BEA4-8C9D8B2FBDCC}" type="pres">
      <dgm:prSet presAssocID="{4D6A20FF-FFB9-4AA1-A925-7EE1C69E6A27}" presName="parentText" presStyleLbl="node1" presStyleIdx="0" presStyleCnt="3" custLinFactNeighborX="3931" custLinFactNeighborY="16208">
        <dgm:presLayoutVars>
          <dgm:chMax val="0"/>
          <dgm:bulletEnabled val="1"/>
        </dgm:presLayoutVars>
      </dgm:prSet>
      <dgm:spPr/>
    </dgm:pt>
    <dgm:pt modelId="{3224FD45-ED06-4855-A4D6-7AE5E6CC1E51}" type="pres">
      <dgm:prSet presAssocID="{D3CE5544-9061-4558-973B-FCC4B315A279}" presName="spacer" presStyleCnt="0"/>
      <dgm:spPr/>
    </dgm:pt>
    <dgm:pt modelId="{983FB9ED-0B17-479B-904F-5D2574DFA405}" type="pres">
      <dgm:prSet presAssocID="{3BBB3CC8-1705-4D78-9DC5-056F02EFE966}" presName="parentText" presStyleLbl="node1" presStyleIdx="1" presStyleCnt="3">
        <dgm:presLayoutVars>
          <dgm:chMax val="0"/>
          <dgm:bulletEnabled val="1"/>
        </dgm:presLayoutVars>
      </dgm:prSet>
      <dgm:spPr/>
    </dgm:pt>
    <dgm:pt modelId="{3D21C932-CB8C-4190-AB0A-7FCCB4A6A4A6}" type="pres">
      <dgm:prSet presAssocID="{C04468C8-014D-4D9C-9A09-AABC4E493298}" presName="spacer" presStyleCnt="0"/>
      <dgm:spPr/>
    </dgm:pt>
    <dgm:pt modelId="{01343303-D515-473D-B1CB-840ADA8DE3C1}" type="pres">
      <dgm:prSet presAssocID="{FC0A1AB8-89F6-4543-852C-79363F851716}" presName="parentText" presStyleLbl="node1" presStyleIdx="2" presStyleCnt="3">
        <dgm:presLayoutVars>
          <dgm:chMax val="0"/>
          <dgm:bulletEnabled val="1"/>
        </dgm:presLayoutVars>
      </dgm:prSet>
      <dgm:spPr/>
    </dgm:pt>
  </dgm:ptLst>
  <dgm:cxnLst>
    <dgm:cxn modelId="{59C9010B-7EFA-4635-B73F-6BD0D6553D1B}" type="presOf" srcId="{3BBB3CC8-1705-4D78-9DC5-056F02EFE966}" destId="{983FB9ED-0B17-479B-904F-5D2574DFA405}" srcOrd="0" destOrd="0" presId="urn:microsoft.com/office/officeart/2005/8/layout/vList2"/>
    <dgm:cxn modelId="{4072544A-CEF5-4B57-B49F-FAC7A57015C1}" type="presOf" srcId="{F0161F7E-213D-4D3A-95CD-CC5D95A2F05C}" destId="{51DBA42A-5971-4F0D-9A0F-939B2E279C23}" srcOrd="0" destOrd="0" presId="urn:microsoft.com/office/officeart/2005/8/layout/vList2"/>
    <dgm:cxn modelId="{C715E0A0-B5D9-49C4-92DF-5B83F6D48D1D}" srcId="{F0161F7E-213D-4D3A-95CD-CC5D95A2F05C}" destId="{FC0A1AB8-89F6-4543-852C-79363F851716}" srcOrd="2" destOrd="0" parTransId="{633D0E89-D531-4C40-B608-3AE3174F57ED}" sibTransId="{0F0A52EF-EBF4-4C18-95F9-A6D1A9B41D73}"/>
    <dgm:cxn modelId="{01DCADCC-25E6-492D-81BF-F8EC52BA9C5D}" type="presOf" srcId="{4D6A20FF-FFB9-4AA1-A925-7EE1C69E6A27}" destId="{838EBC89-0026-452F-BEA4-8C9D8B2FBDCC}" srcOrd="0" destOrd="0" presId="urn:microsoft.com/office/officeart/2005/8/layout/vList2"/>
    <dgm:cxn modelId="{E97D45DB-8474-4C68-BB81-4A30BA550992}" type="presOf" srcId="{FC0A1AB8-89F6-4543-852C-79363F851716}" destId="{01343303-D515-473D-B1CB-840ADA8DE3C1}" srcOrd="0" destOrd="0" presId="urn:microsoft.com/office/officeart/2005/8/layout/vList2"/>
    <dgm:cxn modelId="{8832D1DD-E54D-4ADA-BA95-A2E95823B30E}" srcId="{F0161F7E-213D-4D3A-95CD-CC5D95A2F05C}" destId="{3BBB3CC8-1705-4D78-9DC5-056F02EFE966}" srcOrd="1" destOrd="0" parTransId="{E1D126D9-21DA-4919-B0CB-C122497CF8DD}" sibTransId="{C04468C8-014D-4D9C-9A09-AABC4E493298}"/>
    <dgm:cxn modelId="{183118F1-E633-4AC0-9DF0-0C498B58CE61}" srcId="{F0161F7E-213D-4D3A-95CD-CC5D95A2F05C}" destId="{4D6A20FF-FFB9-4AA1-A925-7EE1C69E6A27}" srcOrd="0" destOrd="0" parTransId="{6DE5F839-B02B-474A-8635-1BD5BB3A01EB}" sibTransId="{D3CE5544-9061-4558-973B-FCC4B315A279}"/>
    <dgm:cxn modelId="{5D66A743-51D0-4EFC-968E-8A48133BB144}" type="presParOf" srcId="{51DBA42A-5971-4F0D-9A0F-939B2E279C23}" destId="{838EBC89-0026-452F-BEA4-8C9D8B2FBDCC}" srcOrd="0" destOrd="0" presId="urn:microsoft.com/office/officeart/2005/8/layout/vList2"/>
    <dgm:cxn modelId="{1F4CF539-983B-4FC9-AE43-923916F719A5}" type="presParOf" srcId="{51DBA42A-5971-4F0D-9A0F-939B2E279C23}" destId="{3224FD45-ED06-4855-A4D6-7AE5E6CC1E51}" srcOrd="1" destOrd="0" presId="urn:microsoft.com/office/officeart/2005/8/layout/vList2"/>
    <dgm:cxn modelId="{5ABBB563-4DBF-42D7-8D01-91B346B62DF5}" type="presParOf" srcId="{51DBA42A-5971-4F0D-9A0F-939B2E279C23}" destId="{983FB9ED-0B17-479B-904F-5D2574DFA405}" srcOrd="2" destOrd="0" presId="urn:microsoft.com/office/officeart/2005/8/layout/vList2"/>
    <dgm:cxn modelId="{6A816A24-6CE8-4D3A-A8A9-E7120B9C8C8F}" type="presParOf" srcId="{51DBA42A-5971-4F0D-9A0F-939B2E279C23}" destId="{3D21C932-CB8C-4190-AB0A-7FCCB4A6A4A6}" srcOrd="3" destOrd="0" presId="urn:microsoft.com/office/officeart/2005/8/layout/vList2"/>
    <dgm:cxn modelId="{4D77FD18-7A1E-4E54-BC7A-CFEA84A14D95}" type="presParOf" srcId="{51DBA42A-5971-4F0D-9A0F-939B2E279C23}" destId="{01343303-D515-473D-B1CB-840ADA8DE3C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FCA557-DD1D-415B-A9AA-AF039CFAF621}">
      <dsp:nvSpPr>
        <dsp:cNvPr id="0" name=""/>
        <dsp:cNvSpPr/>
      </dsp:nvSpPr>
      <dsp:spPr>
        <a:xfrm>
          <a:off x="0" y="48969"/>
          <a:ext cx="10515600" cy="135252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Explain the importance of equity assessments in transportation decision making</a:t>
          </a:r>
        </a:p>
      </dsp:txBody>
      <dsp:txXfrm>
        <a:off x="66025" y="114994"/>
        <a:ext cx="10383550" cy="1220470"/>
      </dsp:txXfrm>
    </dsp:sp>
    <dsp:sp modelId="{176B1E62-7E4A-45BF-A1EB-45276F423C92}">
      <dsp:nvSpPr>
        <dsp:cNvPr id="0" name=""/>
        <dsp:cNvSpPr/>
      </dsp:nvSpPr>
      <dsp:spPr>
        <a:xfrm>
          <a:off x="0" y="1499409"/>
          <a:ext cx="10515600" cy="135252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List and define equity metrics and indicators for transportation analysis</a:t>
          </a:r>
        </a:p>
      </dsp:txBody>
      <dsp:txXfrm>
        <a:off x="66025" y="1565434"/>
        <a:ext cx="10383550" cy="1220470"/>
      </dsp:txXfrm>
    </dsp:sp>
    <dsp:sp modelId="{CFAB85D9-1315-4E7A-A3C8-B9D211A0CFB8}">
      <dsp:nvSpPr>
        <dsp:cNvPr id="0" name=""/>
        <dsp:cNvSpPr/>
      </dsp:nvSpPr>
      <dsp:spPr>
        <a:xfrm>
          <a:off x="0" y="2949848"/>
          <a:ext cx="10515600" cy="135252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Identify and use equity analysis </a:t>
          </a:r>
          <a:r>
            <a:rPr lang="en-US" sz="3400" kern="1200"/>
            <a:t>tools to </a:t>
          </a:r>
          <a:r>
            <a:rPr lang="en-US" sz="3400" kern="1200" dirty="0"/>
            <a:t>assess transportation projects in underserved communities</a:t>
          </a:r>
        </a:p>
      </dsp:txBody>
      <dsp:txXfrm>
        <a:off x="66025" y="3015873"/>
        <a:ext cx="10383550" cy="12204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5CD1B-E143-4EE5-AC48-CC4C74894C41}">
      <dsp:nvSpPr>
        <dsp:cNvPr id="0" name=""/>
        <dsp:cNvSpPr/>
      </dsp:nvSpPr>
      <dsp:spPr>
        <a:xfrm>
          <a:off x="670445" y="739779"/>
          <a:ext cx="3376942" cy="3376942"/>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1244600">
            <a:lnSpc>
              <a:spcPct val="90000"/>
            </a:lnSpc>
            <a:spcBef>
              <a:spcPct val="0"/>
            </a:spcBef>
            <a:spcAft>
              <a:spcPct val="35000"/>
            </a:spcAft>
            <a:buNone/>
          </a:pPr>
          <a:r>
            <a:rPr lang="en-US" sz="2800" kern="1200" dirty="0"/>
            <a:t>Ensure equal access to safe, affordable and reliable transportation</a:t>
          </a:r>
        </a:p>
      </dsp:txBody>
      <dsp:txXfrm>
        <a:off x="1164987" y="1234321"/>
        <a:ext cx="2387858" cy="2387858"/>
      </dsp:txXfrm>
    </dsp:sp>
    <dsp:sp modelId="{73C52E41-65BA-4018-9394-52513B5FB64D}">
      <dsp:nvSpPr>
        <dsp:cNvPr id="0" name=""/>
        <dsp:cNvSpPr/>
      </dsp:nvSpPr>
      <dsp:spPr>
        <a:xfrm>
          <a:off x="3382367" y="670484"/>
          <a:ext cx="3376942" cy="3376942"/>
        </a:xfrm>
        <a:prstGeom prst="ellipse">
          <a:avLst/>
        </a:prstGeom>
        <a:solidFill>
          <a:schemeClr val="lt1">
            <a:hueOff val="0"/>
            <a:satOff val="0"/>
            <a:lumOff val="0"/>
            <a:alpha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r" defTabSz="1244600">
            <a:lnSpc>
              <a:spcPct val="90000"/>
            </a:lnSpc>
            <a:spcBef>
              <a:spcPct val="0"/>
            </a:spcBef>
            <a:spcAft>
              <a:spcPct val="35000"/>
            </a:spcAft>
            <a:buNone/>
          </a:pPr>
          <a:r>
            <a:rPr lang="en-US" sz="2800" kern="1200" dirty="0"/>
            <a:t>Achieve more equitable distribution of transportation benefits and burdens</a:t>
          </a:r>
        </a:p>
      </dsp:txBody>
      <dsp:txXfrm>
        <a:off x="3876909" y="1165026"/>
        <a:ext cx="2387858" cy="2387858"/>
      </dsp:txXfrm>
    </dsp:sp>
    <dsp:sp modelId="{89C29432-830F-4125-8FFF-2432B0C68565}">
      <dsp:nvSpPr>
        <dsp:cNvPr id="0" name=""/>
        <dsp:cNvSpPr/>
      </dsp:nvSpPr>
      <dsp:spPr>
        <a:xfrm rot="18842744">
          <a:off x="6604173" y="1312599"/>
          <a:ext cx="2334412" cy="0"/>
        </a:xfrm>
        <a:custGeom>
          <a:avLst/>
          <a:gdLst/>
          <a:ahLst/>
          <a:cxnLst/>
          <a:rect l="0" t="0" r="0" b="0"/>
          <a:pathLst>
            <a:path>
              <a:moveTo>
                <a:pt x="0" y="0"/>
              </a:moveTo>
              <a:lnTo>
                <a:pt x="2334412"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1D6695D-0302-4A8E-8B88-2A46ED56D2BB}">
      <dsp:nvSpPr>
        <dsp:cNvPr id="0" name=""/>
        <dsp:cNvSpPr/>
      </dsp:nvSpPr>
      <dsp:spPr>
        <a:xfrm>
          <a:off x="8582859" y="473629"/>
          <a:ext cx="39471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35B36C-DD52-4522-B3A2-410202B9D3AA}">
      <dsp:nvSpPr>
        <dsp:cNvPr id="0" name=""/>
        <dsp:cNvSpPr/>
      </dsp:nvSpPr>
      <dsp:spPr>
        <a:xfrm>
          <a:off x="8977576" y="2297"/>
          <a:ext cx="2798904" cy="9426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en-US" sz="2000" kern="1200" dirty="0"/>
            <a:t>What is fair and who decides?</a:t>
          </a:r>
        </a:p>
      </dsp:txBody>
      <dsp:txXfrm>
        <a:off x="8977576" y="2297"/>
        <a:ext cx="2798904" cy="942663"/>
      </dsp:txXfrm>
    </dsp:sp>
    <dsp:sp modelId="{425561DB-2B3E-4921-BB6D-12F66FC2E15E}">
      <dsp:nvSpPr>
        <dsp:cNvPr id="0" name=""/>
        <dsp:cNvSpPr/>
      </dsp:nvSpPr>
      <dsp:spPr>
        <a:xfrm rot="19959828">
          <a:off x="6857888" y="1835777"/>
          <a:ext cx="1826982" cy="0"/>
        </a:xfrm>
        <a:custGeom>
          <a:avLst/>
          <a:gdLst/>
          <a:ahLst/>
          <a:cxnLst/>
          <a:rect l="0" t="0" r="0" b="0"/>
          <a:pathLst>
            <a:path>
              <a:moveTo>
                <a:pt x="0" y="0"/>
              </a:moveTo>
              <a:lnTo>
                <a:pt x="1826982"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1AF73E-1F22-4171-831E-F311A0A60081}">
      <dsp:nvSpPr>
        <dsp:cNvPr id="0" name=""/>
        <dsp:cNvSpPr/>
      </dsp:nvSpPr>
      <dsp:spPr>
        <a:xfrm>
          <a:off x="8582859" y="1416292"/>
          <a:ext cx="39471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E6EE8C2-2FB3-43CF-A364-90161F4EE3D6}">
      <dsp:nvSpPr>
        <dsp:cNvPr id="0" name=""/>
        <dsp:cNvSpPr/>
      </dsp:nvSpPr>
      <dsp:spPr>
        <a:xfrm>
          <a:off x="8977576" y="944960"/>
          <a:ext cx="2798904" cy="9426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en-US" sz="2000" kern="1200" dirty="0"/>
            <a:t>Which benefits? Which burdens?</a:t>
          </a:r>
        </a:p>
      </dsp:txBody>
      <dsp:txXfrm>
        <a:off x="8977576" y="944960"/>
        <a:ext cx="2798904" cy="942663"/>
      </dsp:txXfrm>
    </dsp:sp>
    <dsp:sp modelId="{3F318D7A-7423-4B4E-A6BF-D6938B42EE71}">
      <dsp:nvSpPr>
        <dsp:cNvPr id="0" name=""/>
        <dsp:cNvSpPr/>
      </dsp:nvSpPr>
      <dsp:spPr>
        <a:xfrm>
          <a:off x="6959900" y="2358956"/>
          <a:ext cx="1622958" cy="0"/>
        </a:xfrm>
        <a:custGeom>
          <a:avLst/>
          <a:gdLst/>
          <a:ahLst/>
          <a:cxnLst/>
          <a:rect l="0" t="0" r="0" b="0"/>
          <a:pathLst>
            <a:path>
              <a:moveTo>
                <a:pt x="0" y="0"/>
              </a:moveTo>
              <a:lnTo>
                <a:pt x="162295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2423E5-FE2A-4AF9-9F07-D68C398BE7DD}">
      <dsp:nvSpPr>
        <dsp:cNvPr id="0" name=""/>
        <dsp:cNvSpPr/>
      </dsp:nvSpPr>
      <dsp:spPr>
        <a:xfrm>
          <a:off x="8582859" y="2358956"/>
          <a:ext cx="39471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3671DD-5849-411A-844F-E5473CC6C57D}">
      <dsp:nvSpPr>
        <dsp:cNvPr id="0" name=""/>
        <dsp:cNvSpPr/>
      </dsp:nvSpPr>
      <dsp:spPr>
        <a:xfrm>
          <a:off x="8977576" y="1887624"/>
          <a:ext cx="2798904" cy="9426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en-US" sz="2000" kern="1200" dirty="0"/>
            <a:t>How should they be distributed?</a:t>
          </a:r>
        </a:p>
      </dsp:txBody>
      <dsp:txXfrm>
        <a:off x="8977576" y="1887624"/>
        <a:ext cx="2798904" cy="942663"/>
      </dsp:txXfrm>
    </dsp:sp>
    <dsp:sp modelId="{BB269695-39D5-4AC9-8C24-02B73C8866F8}">
      <dsp:nvSpPr>
        <dsp:cNvPr id="0" name=""/>
        <dsp:cNvSpPr/>
      </dsp:nvSpPr>
      <dsp:spPr>
        <a:xfrm rot="1640172">
          <a:off x="6857888" y="2882134"/>
          <a:ext cx="1826982" cy="0"/>
        </a:xfrm>
        <a:custGeom>
          <a:avLst/>
          <a:gdLst/>
          <a:ahLst/>
          <a:cxnLst/>
          <a:rect l="0" t="0" r="0" b="0"/>
          <a:pathLst>
            <a:path>
              <a:moveTo>
                <a:pt x="0" y="0"/>
              </a:moveTo>
              <a:lnTo>
                <a:pt x="1826982"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DC0531-6F56-448E-9F65-CD2FAB1425F3}">
      <dsp:nvSpPr>
        <dsp:cNvPr id="0" name=""/>
        <dsp:cNvSpPr/>
      </dsp:nvSpPr>
      <dsp:spPr>
        <a:xfrm>
          <a:off x="8582859" y="3301619"/>
          <a:ext cx="39471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082FCDC-C0B7-4617-AA18-498C8241F761}">
      <dsp:nvSpPr>
        <dsp:cNvPr id="0" name=""/>
        <dsp:cNvSpPr/>
      </dsp:nvSpPr>
      <dsp:spPr>
        <a:xfrm>
          <a:off x="8977576" y="2830287"/>
          <a:ext cx="2798904" cy="9426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en-US" sz="2000" kern="1200"/>
            <a:t>Who is affected?</a:t>
          </a:r>
        </a:p>
      </dsp:txBody>
      <dsp:txXfrm>
        <a:off x="8977576" y="2830287"/>
        <a:ext cx="2798904" cy="942663"/>
      </dsp:txXfrm>
    </dsp:sp>
    <dsp:sp modelId="{F2EFED71-DCD1-422E-8F3E-A965447DA36E}">
      <dsp:nvSpPr>
        <dsp:cNvPr id="0" name=""/>
        <dsp:cNvSpPr/>
      </dsp:nvSpPr>
      <dsp:spPr>
        <a:xfrm rot="2757256">
          <a:off x="6604173" y="3405312"/>
          <a:ext cx="2334412" cy="0"/>
        </a:xfrm>
        <a:custGeom>
          <a:avLst/>
          <a:gdLst/>
          <a:ahLst/>
          <a:cxnLst/>
          <a:rect l="0" t="0" r="0" b="0"/>
          <a:pathLst>
            <a:path>
              <a:moveTo>
                <a:pt x="0" y="0"/>
              </a:moveTo>
              <a:lnTo>
                <a:pt x="2334412"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889FD12-F3A5-4AA0-9812-9E4F77704A00}">
      <dsp:nvSpPr>
        <dsp:cNvPr id="0" name=""/>
        <dsp:cNvSpPr/>
      </dsp:nvSpPr>
      <dsp:spPr>
        <a:xfrm>
          <a:off x="8582859" y="4244282"/>
          <a:ext cx="39471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40BF5C9-F776-44A8-8526-C1E9BC5E5C33}">
      <dsp:nvSpPr>
        <dsp:cNvPr id="0" name=""/>
        <dsp:cNvSpPr/>
      </dsp:nvSpPr>
      <dsp:spPr>
        <a:xfrm>
          <a:off x="8977576" y="3772951"/>
          <a:ext cx="2798904" cy="9426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en-US" sz="2000" kern="1200" dirty="0"/>
            <a:t>Can we mitigate negative consequences?</a:t>
          </a:r>
        </a:p>
      </dsp:txBody>
      <dsp:txXfrm>
        <a:off x="8977576" y="3772951"/>
        <a:ext cx="2798904" cy="9426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3B2880-985B-4A94-AAF8-1F431091FF2F}">
      <dsp:nvSpPr>
        <dsp:cNvPr id="0" name=""/>
        <dsp:cNvSpPr/>
      </dsp:nvSpPr>
      <dsp:spPr>
        <a:xfrm>
          <a:off x="7784" y="0"/>
          <a:ext cx="3147491" cy="435133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Underserved communities vs. The region</a:t>
          </a:r>
        </a:p>
      </dsp:txBody>
      <dsp:txXfrm>
        <a:off x="99971" y="92187"/>
        <a:ext cx="2963117" cy="4166964"/>
      </dsp:txXfrm>
    </dsp:sp>
    <dsp:sp modelId="{152581B4-FF84-4E41-874B-05F026A863FE}">
      <dsp:nvSpPr>
        <dsp:cNvPr id="0" name=""/>
        <dsp:cNvSpPr/>
      </dsp:nvSpPr>
      <dsp:spPr>
        <a:xfrm>
          <a:off x="3684054" y="0"/>
          <a:ext cx="3147491" cy="435133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Geographic distribution of projects by type</a:t>
          </a:r>
        </a:p>
      </dsp:txBody>
      <dsp:txXfrm>
        <a:off x="3776241" y="92187"/>
        <a:ext cx="2963117" cy="4166964"/>
      </dsp:txXfrm>
    </dsp:sp>
    <dsp:sp modelId="{8BA539BA-DEE0-41B4-8B61-FC588F1BEAD3}">
      <dsp:nvSpPr>
        <dsp:cNvPr id="0" name=""/>
        <dsp:cNvSpPr/>
      </dsp:nvSpPr>
      <dsp:spPr>
        <a:xfrm>
          <a:off x="7360324" y="0"/>
          <a:ext cx="3147491" cy="435133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Distribution of benefits and burdens</a:t>
          </a:r>
        </a:p>
      </dsp:txBody>
      <dsp:txXfrm>
        <a:off x="7452511" y="92187"/>
        <a:ext cx="2963117" cy="41669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132093-5ED6-4804-8548-4A0296A889F1}">
      <dsp:nvSpPr>
        <dsp:cNvPr id="0" name=""/>
        <dsp:cNvSpPr/>
      </dsp:nvSpPr>
      <dsp:spPr>
        <a:xfrm>
          <a:off x="0" y="39687"/>
          <a:ext cx="3286125" cy="197167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pPr>
          <a:r>
            <a:rPr lang="en-US" sz="3900" b="1" kern="1200" dirty="0"/>
            <a:t>Access to Opportunity</a:t>
          </a:r>
        </a:p>
      </dsp:txBody>
      <dsp:txXfrm>
        <a:off x="0" y="39687"/>
        <a:ext cx="3286125" cy="1971675"/>
      </dsp:txXfrm>
    </dsp:sp>
    <dsp:sp modelId="{4CA7E2B5-759B-45D7-8EBD-BC84763DA529}">
      <dsp:nvSpPr>
        <dsp:cNvPr id="0" name=""/>
        <dsp:cNvSpPr/>
      </dsp:nvSpPr>
      <dsp:spPr>
        <a:xfrm>
          <a:off x="3614737" y="39687"/>
          <a:ext cx="3286125" cy="197167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pPr>
          <a:r>
            <a:rPr lang="en-US" sz="3900" b="1" kern="1200" dirty="0"/>
            <a:t>Health and the Environment</a:t>
          </a:r>
        </a:p>
      </dsp:txBody>
      <dsp:txXfrm>
        <a:off x="3614737" y="39687"/>
        <a:ext cx="3286125" cy="1971675"/>
      </dsp:txXfrm>
    </dsp:sp>
    <dsp:sp modelId="{B9687454-0404-4093-AB84-9B80DCC7BB36}">
      <dsp:nvSpPr>
        <dsp:cNvPr id="0" name=""/>
        <dsp:cNvSpPr/>
      </dsp:nvSpPr>
      <dsp:spPr>
        <a:xfrm>
          <a:off x="7229475" y="39687"/>
          <a:ext cx="3286125" cy="197167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pPr>
          <a:r>
            <a:rPr lang="en-US" sz="3900" b="1" kern="1200" dirty="0"/>
            <a:t>Safety and Emergency Evacuation</a:t>
          </a:r>
        </a:p>
      </dsp:txBody>
      <dsp:txXfrm>
        <a:off x="7229475" y="39687"/>
        <a:ext cx="3286125" cy="1971675"/>
      </dsp:txXfrm>
    </dsp:sp>
    <dsp:sp modelId="{9355B218-2C00-496E-9CAC-7028AFDE62FF}">
      <dsp:nvSpPr>
        <dsp:cNvPr id="0" name=""/>
        <dsp:cNvSpPr/>
      </dsp:nvSpPr>
      <dsp:spPr>
        <a:xfrm>
          <a:off x="0" y="2339975"/>
          <a:ext cx="3286125" cy="197167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pPr>
          <a:r>
            <a:rPr lang="en-US" sz="3900" b="1" kern="1200" dirty="0"/>
            <a:t>Affordability</a:t>
          </a:r>
        </a:p>
      </dsp:txBody>
      <dsp:txXfrm>
        <a:off x="0" y="2339975"/>
        <a:ext cx="3286125" cy="1971675"/>
      </dsp:txXfrm>
    </dsp:sp>
    <dsp:sp modelId="{65DEE7F5-D718-4C6E-AB0C-B8045C3863F3}">
      <dsp:nvSpPr>
        <dsp:cNvPr id="0" name=""/>
        <dsp:cNvSpPr/>
      </dsp:nvSpPr>
      <dsp:spPr>
        <a:xfrm>
          <a:off x="3614737" y="2339975"/>
          <a:ext cx="3286125" cy="197167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pPr>
          <a:r>
            <a:rPr lang="en-US" sz="3900" b="1" kern="1200" dirty="0"/>
            <a:t>Mobility</a:t>
          </a:r>
        </a:p>
      </dsp:txBody>
      <dsp:txXfrm>
        <a:off x="3614737" y="2339975"/>
        <a:ext cx="3286125" cy="1971675"/>
      </dsp:txXfrm>
    </dsp:sp>
    <dsp:sp modelId="{712D52B3-EBCF-4459-AC6B-7788DB643974}">
      <dsp:nvSpPr>
        <dsp:cNvPr id="0" name=""/>
        <dsp:cNvSpPr/>
      </dsp:nvSpPr>
      <dsp:spPr>
        <a:xfrm>
          <a:off x="7229475" y="2339975"/>
          <a:ext cx="3286125" cy="1971675"/>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pPr>
          <a:r>
            <a:rPr lang="en-US" sz="3900" b="1" kern="1200" dirty="0"/>
            <a:t>Burdens</a:t>
          </a:r>
        </a:p>
      </dsp:txBody>
      <dsp:txXfrm>
        <a:off x="7229475" y="2339975"/>
        <a:ext cx="3286125" cy="19716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8EBC89-0026-452F-BEA4-8C9D8B2FBDCC}">
      <dsp:nvSpPr>
        <dsp:cNvPr id="0" name=""/>
        <dsp:cNvSpPr/>
      </dsp:nvSpPr>
      <dsp:spPr>
        <a:xfrm>
          <a:off x="0" y="102570"/>
          <a:ext cx="5181600" cy="1295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rtl="0">
            <a:lnSpc>
              <a:spcPct val="90000"/>
            </a:lnSpc>
            <a:spcBef>
              <a:spcPct val="0"/>
            </a:spcBef>
            <a:spcAft>
              <a:spcPct val="35000"/>
            </a:spcAft>
            <a:buNone/>
          </a:pPr>
          <a:r>
            <a:rPr lang="en-US" sz="5400" kern="1200"/>
            <a:t>Who is helped?</a:t>
          </a:r>
        </a:p>
      </dsp:txBody>
      <dsp:txXfrm>
        <a:off x="63226" y="165796"/>
        <a:ext cx="5055148" cy="1168738"/>
      </dsp:txXfrm>
    </dsp:sp>
    <dsp:sp modelId="{983FB9ED-0B17-479B-904F-5D2574DFA405}">
      <dsp:nvSpPr>
        <dsp:cNvPr id="0" name=""/>
        <dsp:cNvSpPr/>
      </dsp:nvSpPr>
      <dsp:spPr>
        <a:xfrm>
          <a:off x="0" y="1528073"/>
          <a:ext cx="5181600" cy="1295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rtl="0">
            <a:lnSpc>
              <a:spcPct val="90000"/>
            </a:lnSpc>
            <a:spcBef>
              <a:spcPct val="0"/>
            </a:spcBef>
            <a:spcAft>
              <a:spcPct val="35000"/>
            </a:spcAft>
            <a:buNone/>
          </a:pPr>
          <a:r>
            <a:rPr lang="en-US" sz="5400" kern="1200"/>
            <a:t>Who is harmed?</a:t>
          </a:r>
        </a:p>
      </dsp:txBody>
      <dsp:txXfrm>
        <a:off x="63226" y="1591299"/>
        <a:ext cx="5055148" cy="1168738"/>
      </dsp:txXfrm>
    </dsp:sp>
    <dsp:sp modelId="{01343303-D515-473D-B1CB-840ADA8DE3C1}">
      <dsp:nvSpPr>
        <dsp:cNvPr id="0" name=""/>
        <dsp:cNvSpPr/>
      </dsp:nvSpPr>
      <dsp:spPr>
        <a:xfrm>
          <a:off x="0" y="2978784"/>
          <a:ext cx="5181600" cy="12951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rtl="0">
            <a:lnSpc>
              <a:spcPct val="90000"/>
            </a:lnSpc>
            <a:spcBef>
              <a:spcPct val="0"/>
            </a:spcBef>
            <a:spcAft>
              <a:spcPct val="35000"/>
            </a:spcAft>
            <a:buNone/>
          </a:pPr>
          <a:r>
            <a:rPr lang="en-US" sz="5400" kern="1200"/>
            <a:t>Who is missing?</a:t>
          </a:r>
        </a:p>
      </dsp:txBody>
      <dsp:txXfrm>
        <a:off x="63226" y="3042010"/>
        <a:ext cx="5055148" cy="116873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E39B9E-AF2E-481C-933E-5CB1E91939B7}" type="datetimeFigureOut">
              <a:rPr lang="en-US" smtClean="0"/>
              <a:t>5/24/2022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369A0-DCBA-4D38-AB62-88309E3BFB37}" type="slidenum">
              <a:rPr lang="en-US" smtClean="0"/>
              <a:t>‹#›</a:t>
            </a:fld>
            <a:endParaRPr lang="en-US"/>
          </a:p>
        </p:txBody>
      </p:sp>
    </p:spTree>
    <p:extLst>
      <p:ext uri="{BB962C8B-B14F-4D97-AF65-F5344CB8AC3E}">
        <p14:creationId xmlns:p14="http://schemas.microsoft.com/office/powerpoint/2010/main" val="722001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researchgate.net/publication/236119816_A_justice-theoretic_approach_to_the_distribution_of_transportation_benefits_Implications_for_transportation_planning_practice_in_the_United_States"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cutr.usf.edu/wp-content/uploads/2021/09/CTEDD-Transportation-Equity-Toolkit-04212021.pdf"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static1.squarespace.com/static/59e46956bff2000caf3dcfa9/t/5f45624e84f13970aa2d7b59/1598382687041/Transportation+Equity+Project+-+Prioritization+Criteria.pdf"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ctedd.uta.edu/wp-content/uploads/2020/01/kris_final.pdf" TargetMode="External"/><Relationship Id="rId4" Type="http://schemas.openxmlformats.org/officeDocument/2006/relationships/hyperlink" Target="https://www.cutr.usf.edu/wp-content/uploads/2021/09/CTEDD-Transportation-Equity-Toolkit-04212021.pdf"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static1.squarespace.com/static/59e46956bff2000caf3dcfa9/t/5f45624e84f13970aa2d7b59/1598382687041/Transportation+Equity+Project+-+Prioritization+Criteria.pdf"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researchgate.net/publication/236119816_A_justice-theoretic_approach_to_the_distribution_of_transportation_benefits_Implications_for_transportation_planning_practice_in_the_United_States"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www.cutr.usf.edu/wp-content/uploads/2021/09/CTEDD-Transportation-Equity-Toolkit-04212021.pdf"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cutr.usf.edu/wp-content/uploads/2021/09/CTEDD-Transportation-Equity-Toolkit-04212021.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i.org/10.15760/trec.175"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oi.org/10.15760/trec.175"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researchgate.net/publication/236119816_A_justice-theoretic_approach_to_the_distribution_of_transportation_benefits_Implications_for_transportation_planning_practice_in_the_United_State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a:t>
            </a:fld>
            <a:endParaRPr lang="en-US"/>
          </a:p>
        </p:txBody>
      </p:sp>
    </p:spTree>
    <p:extLst>
      <p:ext uri="{BB962C8B-B14F-4D97-AF65-F5344CB8AC3E}">
        <p14:creationId xmlns:p14="http://schemas.microsoft.com/office/powerpoint/2010/main" val="684202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a:t>
            </a:r>
          </a:p>
          <a:p>
            <a:r>
              <a:rPr lang="en-US" dirty="0"/>
              <a:t>Understanding</a:t>
            </a:r>
            <a:r>
              <a:rPr lang="en-US" baseline="0" dirty="0"/>
              <a:t> disproportionate impacts involves assessing:</a:t>
            </a:r>
            <a:endParaRPr lang="en-US" dirty="0"/>
          </a:p>
          <a:p>
            <a:pPr marL="171450" indent="-171450">
              <a:buFont typeface="Arial" panose="020B0604020202020204" pitchFamily="34" charset="0"/>
              <a:buChar char="•"/>
            </a:pPr>
            <a:r>
              <a:rPr lang="en-US" dirty="0"/>
              <a:t>The severity and nature of health consequences</a:t>
            </a:r>
          </a:p>
          <a:p>
            <a:pPr marL="171450" indent="-171450">
              <a:buFont typeface="Arial" panose="020B0604020202020204" pitchFamily="34" charset="0"/>
              <a:buChar char="•"/>
            </a:pPr>
            <a:r>
              <a:rPr lang="en-US" dirty="0"/>
              <a:t>The magnitude of the estimated differences in impacts between population groups</a:t>
            </a:r>
          </a:p>
          <a:p>
            <a:pPr marL="171450" indent="-171450">
              <a:buFont typeface="Arial" panose="020B0604020202020204" pitchFamily="34" charset="0"/>
              <a:buChar char="•"/>
            </a:pPr>
            <a:r>
              <a:rPr lang="en-US" dirty="0"/>
              <a:t>Mean or median exposures or risks to relevant population groups</a:t>
            </a:r>
          </a:p>
          <a:p>
            <a:pPr marL="171450" indent="-171450">
              <a:buFont typeface="Arial" panose="020B0604020202020204" pitchFamily="34" charset="0"/>
              <a:buChar char="•"/>
            </a:pPr>
            <a:r>
              <a:rPr lang="en-US" dirty="0"/>
              <a:t>Distributions of exposures or risk to relevant population groups</a:t>
            </a:r>
          </a:p>
          <a:p>
            <a:pPr marL="171450" indent="-171450">
              <a:buFont typeface="Arial" panose="020B0604020202020204" pitchFamily="34" charset="0"/>
              <a:buChar char="•"/>
            </a:pPr>
            <a:r>
              <a:rPr lang="en-US" dirty="0"/>
              <a:t>Characterization of the uncertainty</a:t>
            </a:r>
          </a:p>
          <a:p>
            <a:pPr marL="171450" indent="-171450">
              <a:buFont typeface="Arial" panose="020B0604020202020204" pitchFamily="34" charset="0"/>
              <a:buChar char="•"/>
            </a:pPr>
            <a:r>
              <a:rPr lang="en-US" dirty="0"/>
              <a:t>A discussion of factors that may make population groups more vulnerable</a:t>
            </a:r>
          </a:p>
          <a:p>
            <a:endParaRPr lang="en-US" dirty="0"/>
          </a:p>
          <a:p>
            <a:r>
              <a:rPr lang="en-US" dirty="0"/>
              <a:t>References:</a:t>
            </a:r>
          </a:p>
          <a:p>
            <a:r>
              <a:rPr lang="en-US" sz="1200" b="0" i="0" u="none" strike="noStrike" kern="1200" baseline="0" dirty="0">
                <a:solidFill>
                  <a:schemeClr val="tx1"/>
                </a:solidFill>
                <a:latin typeface="+mn-lt"/>
                <a:ea typeface="+mn-ea"/>
                <a:cs typeface="+mn-cs"/>
              </a:rPr>
              <a:t>Environmental Protection Agency. (2016). Technical guidance for assessing environmental justice in regulatory analysis. https://www.epa.gov/sites/production/files/2016-06/documents/ejtg_5_6_16_v5.1.pdf </a:t>
            </a:r>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10</a:t>
            </a:fld>
            <a:endParaRPr lang="en-US"/>
          </a:p>
        </p:txBody>
      </p:sp>
    </p:spTree>
    <p:extLst>
      <p:ext uri="{BB962C8B-B14F-4D97-AF65-F5344CB8AC3E}">
        <p14:creationId xmlns:p14="http://schemas.microsoft.com/office/powerpoint/2010/main" val="2486108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11</a:t>
            </a:fld>
            <a:endParaRPr lang="en-US"/>
          </a:p>
        </p:txBody>
      </p:sp>
    </p:spTree>
    <p:extLst>
      <p:ext uri="{BB962C8B-B14F-4D97-AF65-F5344CB8AC3E}">
        <p14:creationId xmlns:p14="http://schemas.microsoft.com/office/powerpoint/2010/main" val="508102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Equity</a:t>
            </a:r>
            <a:r>
              <a:rPr lang="en-US" baseline="0" dirty="0"/>
              <a:t> in transportation must consider how we meet the needs of all persons. Using equity categories and related criteria, factors, and indicators in equity analysis strengthens the analysis and ensures that plans and projects advance equity in underserved communities.</a:t>
            </a:r>
            <a:endParaRPr lang="en-US" dirty="0"/>
          </a:p>
          <a:p>
            <a:endParaRPr lang="en-US" dirty="0"/>
          </a:p>
          <a:p>
            <a:r>
              <a:rPr lang="en-US" dirty="0"/>
              <a:t>These</a:t>
            </a:r>
            <a:r>
              <a:rPr lang="en-US" baseline="0" dirty="0"/>
              <a:t> equity categories and associated factors and criteria are described in the next set of slides.</a:t>
            </a:r>
            <a:endParaRPr lang="en-US" dirty="0"/>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12</a:t>
            </a:fld>
            <a:endParaRPr lang="en-US"/>
          </a:p>
        </p:txBody>
      </p:sp>
    </p:spTree>
    <p:extLst>
      <p:ext uri="{BB962C8B-B14F-4D97-AF65-F5344CB8AC3E}">
        <p14:creationId xmlns:p14="http://schemas.microsoft.com/office/powerpoint/2010/main" val="1923201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Talking</a:t>
            </a:r>
            <a:r>
              <a:rPr lang="en-US" sz="1200" kern="1200" baseline="0" dirty="0">
                <a:solidFill>
                  <a:schemeClr val="tx1"/>
                </a:solidFill>
                <a:effectLst/>
                <a:latin typeface="+mn-lt"/>
                <a:ea typeface="+mn-ea"/>
                <a:cs typeface="+mn-cs"/>
              </a:rPr>
              <a:t> Points:</a:t>
            </a:r>
          </a:p>
          <a:p>
            <a:r>
              <a:rPr lang="en-US" sz="1200" b="0" i="0" u="none" strike="noStrike" kern="1200" baseline="0" dirty="0">
                <a:solidFill>
                  <a:schemeClr val="tx1"/>
                </a:solidFill>
                <a:latin typeface="+mn-lt"/>
                <a:ea typeface="+mn-ea"/>
                <a:cs typeface="+mn-cs"/>
              </a:rPr>
              <a:t>Access to opportunity is directly impacted by the ability to reach destinations, such as employment locations, educational facilities, and other community services. </a:t>
            </a:r>
          </a:p>
          <a:p>
            <a:r>
              <a:rPr lang="en-US" sz="1200" b="0" i="0" u="none" strike="noStrike" kern="1200" baseline="0" dirty="0">
                <a:solidFill>
                  <a:schemeClr val="tx1"/>
                </a:solidFill>
                <a:latin typeface="+mn-lt"/>
                <a:ea typeface="+mn-ea"/>
                <a:cs typeface="+mn-cs"/>
              </a:rPr>
              <a:t>Accessibility is usually estimated as the number of reachable destinations from a place within a specific time window or distance. </a:t>
            </a:r>
            <a:endParaRPr lang="en-US" dirty="0"/>
          </a:p>
          <a:p>
            <a:r>
              <a:rPr lang="en-US" sz="1200" kern="1200" dirty="0">
                <a:solidFill>
                  <a:schemeClr val="tx1"/>
                </a:solidFill>
                <a:effectLst/>
                <a:latin typeface="+mn-lt"/>
                <a:ea typeface="+mn-ea"/>
                <a:cs typeface="+mn-cs"/>
              </a:rPr>
              <a:t>Indicators to measure accessibility include travel time, distance, cost, mode, and the number of jobs, facilities, and services within an area.</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References:</a:t>
            </a:r>
            <a:endParaRPr lang="en-US" dirty="0"/>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13</a:t>
            </a:fld>
            <a:endParaRPr lang="en-US"/>
          </a:p>
        </p:txBody>
      </p:sp>
    </p:spTree>
    <p:extLst>
      <p:ext uri="{BB962C8B-B14F-4D97-AF65-F5344CB8AC3E}">
        <p14:creationId xmlns:p14="http://schemas.microsoft.com/office/powerpoint/2010/main" val="2015341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sz="1200" b="0" i="0" u="none" strike="noStrike" kern="1200" baseline="0" dirty="0">
                <a:solidFill>
                  <a:schemeClr val="tx1"/>
                </a:solidFill>
                <a:latin typeface="+mn-lt"/>
                <a:ea typeface="+mn-ea"/>
                <a:cs typeface="+mn-cs"/>
              </a:rPr>
              <a:t>Transportation and health are interrelated in ways that can facilitate or discourage healthy behaviors and affect overall health. The transportation system influences a person’s ability to participate in physical activity, access green spaces, and meet daily needs. </a:t>
            </a:r>
            <a:r>
              <a:rPr lang="en-US" sz="1200" kern="1200" dirty="0">
                <a:solidFill>
                  <a:schemeClr val="tx1"/>
                </a:solidFill>
                <a:effectLst/>
                <a:latin typeface="+mn-lt"/>
                <a:ea typeface="+mn-ea"/>
                <a:cs typeface="+mn-cs"/>
              </a:rPr>
              <a:t>It can also have varying effects on public safety, air quality, noise levels, and quality of life.</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Indicators to measure the adverse health and environmental impacts of projects include reduction of vehicle cold starts and change in CO2 emissions from the project </a:t>
            </a:r>
            <a:endParaRPr lang="en-US" dirty="0"/>
          </a:p>
          <a:p>
            <a:endParaRPr lang="en-US" dirty="0"/>
          </a:p>
          <a:p>
            <a:r>
              <a:rPr lang="en-US" dirty="0"/>
              <a:t>References:</a:t>
            </a:r>
          </a:p>
          <a:p>
            <a:r>
              <a:rPr lang="en-US" sz="1200" kern="1200" dirty="0">
                <a:solidFill>
                  <a:schemeClr val="tx1"/>
                </a:solidFill>
                <a:effectLst/>
                <a:latin typeface="+mn-lt"/>
                <a:ea typeface="+mn-ea"/>
                <a:cs typeface="+mn-cs"/>
              </a:rPr>
              <a:t>Dannenberg, A. L., &amp; </a:t>
            </a:r>
            <a:r>
              <a:rPr lang="en-US" sz="1200" kern="1200" dirty="0" err="1">
                <a:solidFill>
                  <a:schemeClr val="tx1"/>
                </a:solidFill>
                <a:effectLst/>
                <a:latin typeface="+mn-lt"/>
                <a:ea typeface="+mn-ea"/>
                <a:cs typeface="+mn-cs"/>
              </a:rPr>
              <a:t>Sener</a:t>
            </a:r>
            <a:r>
              <a:rPr lang="en-US" sz="1200" kern="1200" dirty="0">
                <a:solidFill>
                  <a:schemeClr val="tx1"/>
                </a:solidFill>
                <a:effectLst/>
                <a:latin typeface="+mn-lt"/>
                <a:ea typeface="+mn-ea"/>
                <a:cs typeface="+mn-cs"/>
              </a:rPr>
              <a:t>, I. N. (2015). Why Public Health and Transportation. </a:t>
            </a:r>
          </a:p>
          <a:p>
            <a:r>
              <a:rPr lang="en-US" sz="1200" kern="1200" dirty="0" err="1">
                <a:solidFill>
                  <a:schemeClr val="tx1"/>
                </a:solidFill>
                <a:effectLst/>
                <a:latin typeface="+mn-lt"/>
                <a:ea typeface="+mn-ea"/>
                <a:cs typeface="+mn-cs"/>
              </a:rPr>
              <a:t>Zietsman</a:t>
            </a:r>
            <a:r>
              <a:rPr lang="en-US" sz="1200" kern="1200" dirty="0">
                <a:solidFill>
                  <a:schemeClr val="tx1"/>
                </a:solidFill>
                <a:effectLst/>
                <a:latin typeface="+mn-lt"/>
                <a:ea typeface="+mn-ea"/>
                <a:cs typeface="+mn-cs"/>
              </a:rPr>
              <a:t>, J., &amp; </a:t>
            </a:r>
            <a:r>
              <a:rPr lang="en-US" sz="1200" kern="1200" dirty="0" err="1">
                <a:solidFill>
                  <a:schemeClr val="tx1"/>
                </a:solidFill>
                <a:effectLst/>
                <a:latin typeface="+mn-lt"/>
                <a:ea typeface="+mn-ea"/>
                <a:cs typeface="+mn-cs"/>
              </a:rPr>
              <a:t>Khreis</a:t>
            </a:r>
            <a:r>
              <a:rPr lang="en-US" sz="1200" kern="1200" dirty="0">
                <a:solidFill>
                  <a:schemeClr val="tx1"/>
                </a:solidFill>
                <a:effectLst/>
                <a:latin typeface="+mn-lt"/>
                <a:ea typeface="+mn-ea"/>
                <a:cs typeface="+mn-cs"/>
              </a:rPr>
              <a:t>, H. (2019). It’s Complicated: Transportation’s Relationship with Public Health. Texas Transportation Researcher, 55(2). https://tti.tamu.edu/researcher/its-complicated-transportations-relationship-with-public-health/</a:t>
            </a:r>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14</a:t>
            </a:fld>
            <a:endParaRPr lang="en-US"/>
          </a:p>
        </p:txBody>
      </p:sp>
    </p:spTree>
    <p:extLst>
      <p:ext uri="{BB962C8B-B14F-4D97-AF65-F5344CB8AC3E}">
        <p14:creationId xmlns:p14="http://schemas.microsoft.com/office/powerpoint/2010/main" val="2220150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Transportation safety and emergency evacuation are fundamental to the health and wellbeing of transportation system users.</a:t>
            </a:r>
          </a:p>
          <a:p>
            <a:r>
              <a:rPr lang="en-US" dirty="0"/>
              <a:t>High crash location often correspond with areas with large proportions of underserved communities.</a:t>
            </a:r>
          </a:p>
          <a:p>
            <a:r>
              <a:rPr lang="en-US" sz="1200" b="0" i="0" u="none" strike="noStrike" kern="1200" baseline="0" dirty="0">
                <a:solidFill>
                  <a:schemeClr val="tx1"/>
                </a:solidFill>
                <a:latin typeface="+mn-lt"/>
                <a:ea typeface="+mn-ea"/>
                <a:cs typeface="+mn-cs"/>
              </a:rPr>
              <a:t>Emergency evacuation (e.g., flood or hurricane) is important to transportation programming, especially in areas designated as high-hazard areas. </a:t>
            </a:r>
          </a:p>
          <a:p>
            <a:endParaRPr lang="en-US" sz="1200" b="0" i="0" u="none" strike="noStrike" kern="1200" baseline="0" dirty="0">
              <a:solidFill>
                <a:schemeClr val="tx1"/>
              </a:solidFill>
              <a:latin typeface="+mn-lt"/>
              <a:ea typeface="+mn-ea"/>
              <a:cs typeface="+mn-cs"/>
            </a:endParaRPr>
          </a:p>
          <a:p>
            <a:r>
              <a:rPr lang="en-US" sz="1200" kern="1200" dirty="0">
                <a:solidFill>
                  <a:schemeClr val="tx1"/>
                </a:solidFill>
                <a:effectLst/>
                <a:latin typeface="+mn-lt"/>
                <a:ea typeface="+mn-ea"/>
                <a:cs typeface="+mn-cs"/>
              </a:rPr>
              <a:t>References:</a:t>
            </a:r>
            <a:endParaRPr lang="en-US" dirty="0"/>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15</a:t>
            </a:fld>
            <a:endParaRPr lang="en-US"/>
          </a:p>
        </p:txBody>
      </p:sp>
    </p:spTree>
    <p:extLst>
      <p:ext uri="{BB962C8B-B14F-4D97-AF65-F5344CB8AC3E}">
        <p14:creationId xmlns:p14="http://schemas.microsoft.com/office/powerpoint/2010/main" val="23067494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Housing and transportation account for the largest share of household expenditures. Mixed-use development with a range of transportation options often lacks affordable housing. Affordable housing near employment locations and activity centers is particularly scarce in some regions.</a:t>
            </a:r>
          </a:p>
          <a:p>
            <a:endParaRPr lang="en-US" dirty="0"/>
          </a:p>
          <a:p>
            <a:r>
              <a:rPr lang="en-US" sz="1200" kern="1200" dirty="0">
                <a:solidFill>
                  <a:schemeClr val="tx1"/>
                </a:solidFill>
                <a:effectLst/>
                <a:latin typeface="+mn-lt"/>
                <a:ea typeface="+mn-ea"/>
                <a:cs typeface="+mn-cs"/>
              </a:rPr>
              <a:t>References:</a:t>
            </a:r>
            <a:endParaRPr lang="en-US" dirty="0"/>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16</a:t>
            </a:fld>
            <a:endParaRPr lang="en-US"/>
          </a:p>
        </p:txBody>
      </p:sp>
    </p:spTree>
    <p:extLst>
      <p:ext uri="{BB962C8B-B14F-4D97-AF65-F5344CB8AC3E}">
        <p14:creationId xmlns:p14="http://schemas.microsoft.com/office/powerpoint/2010/main" val="1143533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sz="1200" b="0" i="0" u="none" strike="noStrike" kern="1200" baseline="0" dirty="0">
                <a:solidFill>
                  <a:schemeClr val="tx1"/>
                </a:solidFill>
                <a:latin typeface="+mn-lt"/>
                <a:ea typeface="+mn-ea"/>
                <a:cs typeface="+mn-cs"/>
              </a:rPr>
              <a:t>Although mobility overlaps with several other equity categories, it should still be considered when addressing equity issues in transportation planning. Traffic delay and congestion are primary considerations for access to jobs and services. Quality/level of service measures are used to assess the ability of the transportation system to provide mobility using various modes. Equity can be improved through projects that reduce travel time for transit and single-occupancy vehicles, reduce vehicle miles traveled for underserved communities, and provide or supplement active transportation options available to underserved communities. </a:t>
            </a:r>
          </a:p>
          <a:p>
            <a:endParaRPr lang="en-US" sz="1200" b="0" i="0" u="none" strike="noStrike" kern="1200" baseline="0" dirty="0">
              <a:solidFill>
                <a:schemeClr val="tx1"/>
              </a:solidFill>
              <a:latin typeface="+mn-lt"/>
              <a:ea typeface="+mn-ea"/>
              <a:cs typeface="+mn-cs"/>
            </a:endParaRPr>
          </a:p>
          <a:p>
            <a:r>
              <a:rPr lang="en-US" sz="1200" kern="1200" dirty="0">
                <a:solidFill>
                  <a:schemeClr val="tx1"/>
                </a:solidFill>
                <a:effectLst/>
                <a:latin typeface="+mn-lt"/>
                <a:ea typeface="+mn-ea"/>
                <a:cs typeface="+mn-cs"/>
              </a:rPr>
              <a:t>References:</a:t>
            </a:r>
            <a:endParaRPr lang="en-US" dirty="0"/>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17</a:t>
            </a:fld>
            <a:endParaRPr lang="en-US"/>
          </a:p>
        </p:txBody>
      </p:sp>
    </p:spTree>
    <p:extLst>
      <p:ext uri="{BB962C8B-B14F-4D97-AF65-F5344CB8AC3E}">
        <p14:creationId xmlns:p14="http://schemas.microsoft.com/office/powerpoint/2010/main" val="1507034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Points:</a:t>
            </a:r>
          </a:p>
          <a:p>
            <a:r>
              <a:rPr lang="en-US" baseline="0" dirty="0"/>
              <a:t>Including burdens in the equity analysis ensures that adverse impacts are identified and action can be taken to remove the plan element or project or identify mitigating measures to address adverse impacts. </a:t>
            </a:r>
          </a:p>
          <a:p>
            <a:endParaRPr lang="en-US" baseline="0" dirty="0"/>
          </a:p>
          <a:p>
            <a:r>
              <a:rPr lang="en-US" baseline="0" dirty="0"/>
              <a:t>Suggestion:</a:t>
            </a:r>
          </a:p>
          <a:p>
            <a:r>
              <a:rPr lang="en-US" baseline="0" dirty="0"/>
              <a:t>Before you move to the next slide, complete the knowledge probe activity Module 5 Probe Question #3 (see the module outline for more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other categories, factors, and criteria might transportation professionals include in an equity analysis? Explain how these categories and criteria advance equity.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References:</a:t>
            </a:r>
            <a:endParaRPr lang="en-US" dirty="0"/>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18</a:t>
            </a:fld>
            <a:endParaRPr lang="en-US"/>
          </a:p>
        </p:txBody>
      </p:sp>
    </p:spTree>
    <p:extLst>
      <p:ext uri="{BB962C8B-B14F-4D97-AF65-F5344CB8AC3E}">
        <p14:creationId xmlns:p14="http://schemas.microsoft.com/office/powerpoint/2010/main" val="232742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Talking Points:</a:t>
            </a:r>
          </a:p>
          <a:p>
            <a:pPr rtl="0" fontAlgn="base"/>
            <a:r>
              <a:rPr lang="en-US" sz="1200" b="0" i="0" u="none" strike="noStrike" kern="1200" dirty="0">
                <a:solidFill>
                  <a:schemeClr val="tx1"/>
                </a:solidFill>
                <a:effectLst/>
                <a:latin typeface="+mn-lt"/>
                <a:ea typeface="+mn-ea"/>
                <a:cs typeface="+mn-cs"/>
              </a:rPr>
              <a:t>Indicators are used to measure and prioritize transportation needs. Indicators are also useful for monitoring trends over time and progress toward achieving equity objectives. </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Data for each indicator can be aggregated by mode and sociodemographic group for comparison (e.g., underserved populations versus the</a:t>
            </a:r>
            <a:r>
              <a:rPr lang="en-US" sz="1200" b="0" i="0" u="none" strike="noStrike" kern="1200" baseline="0" dirty="0">
                <a:solidFill>
                  <a:schemeClr val="tx1"/>
                </a:solidFill>
                <a:effectLst/>
                <a:latin typeface="+mn-lt"/>
                <a:ea typeface="+mn-ea"/>
                <a:cs typeface="+mn-cs"/>
              </a:rPr>
              <a:t> average population</a:t>
            </a:r>
            <a:r>
              <a:rPr lang="en-US" sz="1200" b="0" i="0" u="none" strike="noStrike" kern="1200" dirty="0">
                <a:solidFill>
                  <a:schemeClr val="tx1"/>
                </a:solidFill>
                <a:effectLst/>
                <a:latin typeface="+mn-lt"/>
                <a:ea typeface="+mn-ea"/>
                <a:cs typeface="+mn-cs"/>
              </a:rPr>
              <a:t>) and measured over time to identify trends specific to underserved populations.</a:t>
            </a:r>
          </a:p>
          <a:p>
            <a:pPr rtl="0" fontAlgn="base"/>
            <a:endParaRPr lang="en-US" sz="1200" b="0" i="0" u="none" strike="noStrik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References:</a:t>
            </a:r>
            <a:endParaRPr lang="en-US" dirty="0"/>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pPr rtl="0" fontAlgn="base"/>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19</a:t>
            </a:fld>
            <a:endParaRPr lang="en-US"/>
          </a:p>
        </p:txBody>
      </p:sp>
    </p:spTree>
    <p:extLst>
      <p:ext uri="{BB962C8B-B14F-4D97-AF65-F5344CB8AC3E}">
        <p14:creationId xmlns:p14="http://schemas.microsoft.com/office/powerpoint/2010/main" val="3695010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2</a:t>
            </a:fld>
            <a:endParaRPr lang="en-US"/>
          </a:p>
        </p:txBody>
      </p:sp>
    </p:spTree>
    <p:extLst>
      <p:ext uri="{BB962C8B-B14F-4D97-AF65-F5344CB8AC3E}">
        <p14:creationId xmlns:p14="http://schemas.microsoft.com/office/powerpoint/2010/main" val="31255473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20</a:t>
            </a:fld>
            <a:endParaRPr lang="en-US"/>
          </a:p>
        </p:txBody>
      </p:sp>
    </p:spTree>
    <p:extLst>
      <p:ext uri="{BB962C8B-B14F-4D97-AF65-F5344CB8AC3E}">
        <p14:creationId xmlns:p14="http://schemas.microsoft.com/office/powerpoint/2010/main" val="1834869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Key Message: </a:t>
            </a:r>
            <a:r>
              <a:rPr lang="en-US" sz="1200" dirty="0"/>
              <a:t>A screening and prioritization process centered in equity helps agencies determine which projects  advance equity and meet the needs of underserved communities.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Talking</a:t>
            </a:r>
            <a:r>
              <a:rPr lang="en-US" sz="1200" kern="1200" baseline="0" dirty="0">
                <a:solidFill>
                  <a:schemeClr val="tx1"/>
                </a:solidFill>
                <a:effectLst/>
                <a:latin typeface="+mn-lt"/>
                <a:ea typeface="+mn-ea"/>
                <a:cs typeface="+mn-cs"/>
              </a:rPr>
              <a:t> Points: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a:t>
            </a:r>
            <a:r>
              <a:rPr lang="en-US" sz="1200" kern="1200" baseline="0" dirty="0">
                <a:solidFill>
                  <a:schemeClr val="tx1"/>
                </a:solidFill>
                <a:effectLst/>
                <a:latin typeface="+mn-lt"/>
                <a:ea typeface="+mn-ea"/>
                <a:cs typeface="+mn-cs"/>
              </a:rPr>
              <a:t> equity assessment of transportation projects is critical to ensuring that projects do not created new or exacerbate existing burdens or inequities, it may identify opportunities to introduce strategies to mitigate burdens or inequities, and it should include elements that advance equity in underserved communities.</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References:</a:t>
            </a:r>
          </a:p>
          <a:p>
            <a:r>
              <a:rPr lang="en-US" sz="1200" kern="1200" dirty="0">
                <a:solidFill>
                  <a:schemeClr val="tx1"/>
                </a:solidFill>
                <a:effectLst/>
                <a:latin typeface="+mn-lt"/>
                <a:ea typeface="+mn-ea"/>
                <a:cs typeface="+mn-cs"/>
              </a:rPr>
              <a:t>Martens, K., Golub, A., Robinson, G. (2012). A justice-theoretic approach to the distribution of transportation benefits: Implications for transportation planning practice in the United States. </a:t>
            </a:r>
            <a:r>
              <a:rPr lang="en-US" sz="1200" u="sng" kern="1200" dirty="0">
                <a:solidFill>
                  <a:schemeClr val="tx1"/>
                </a:solidFill>
                <a:effectLst/>
                <a:latin typeface="+mn-lt"/>
                <a:ea typeface="+mn-ea"/>
                <a:cs typeface="+mn-cs"/>
                <a:hlinkClick r:id="rId3"/>
              </a:rPr>
              <a:t>https://www.researchgate.net/publication/236119816_A_justice-theoretic_approach_to_the_distribution_of_transportation_benefits_Implications_for_transportation_planning_practice_in_the_United_States</a:t>
            </a:r>
            <a:r>
              <a:rPr lang="en-US" sz="1200" kern="1200" dirty="0">
                <a:solidFill>
                  <a:schemeClr val="tx1"/>
                </a:solidFill>
                <a:effectLst/>
                <a:latin typeface="+mn-lt"/>
                <a:ea typeface="+mn-ea"/>
                <a:cs typeface="+mn-cs"/>
              </a:rPr>
              <a:t>  </a:t>
            </a:r>
          </a:p>
          <a:p>
            <a:endParaRPr lang="en-US" dirty="0">
              <a:effectLst/>
            </a:endParaRPr>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4"/>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dirty="0"/>
              <a:t>Ezell, K. (2022). Three essential questions for better planning.</a:t>
            </a:r>
            <a:r>
              <a:rPr lang="en-US" baseline="0" dirty="0"/>
              <a:t> https://planning.org/publications/document/9228741/ </a:t>
            </a:r>
            <a:endParaRPr lang="en-US" dirty="0"/>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8A369A0-DCBA-4D38-AB62-88309E3BFB37}" type="slidenum">
              <a:rPr lang="en-US" smtClean="0"/>
              <a:t>21</a:t>
            </a:fld>
            <a:endParaRPr lang="en-US"/>
          </a:p>
        </p:txBody>
      </p:sp>
    </p:spTree>
    <p:extLst>
      <p:ext uri="{BB962C8B-B14F-4D97-AF65-F5344CB8AC3E}">
        <p14:creationId xmlns:p14="http://schemas.microsoft.com/office/powerpoint/2010/main" val="7742702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Practitioners</a:t>
            </a:r>
            <a:r>
              <a:rPr lang="en-US" baseline="0" dirty="0"/>
              <a:t> should consider the strengths and limitations of the evaluation method(s) selected to determine the most suitable approach for the project screening process. </a:t>
            </a:r>
          </a:p>
          <a:p>
            <a:endParaRPr lang="en-US" baseline="0" dirty="0"/>
          </a:p>
          <a:p>
            <a:r>
              <a:rPr lang="en-US" baseline="0" dirty="0"/>
              <a:t>Talking Points:</a:t>
            </a:r>
          </a:p>
          <a:p>
            <a:r>
              <a:rPr lang="en-US" sz="1200" kern="1200" dirty="0">
                <a:solidFill>
                  <a:schemeClr val="tx1"/>
                </a:solidFill>
                <a:effectLst/>
                <a:latin typeface="+mn-lt"/>
                <a:ea typeface="+mn-ea"/>
                <a:cs typeface="+mn-cs"/>
              </a:rPr>
              <a:t>The</a:t>
            </a:r>
            <a:r>
              <a:rPr lang="en-US" sz="1200" kern="1200" baseline="0" dirty="0">
                <a:solidFill>
                  <a:schemeClr val="tx1"/>
                </a:solidFill>
                <a:effectLst/>
                <a:latin typeface="+mn-lt"/>
                <a:ea typeface="+mn-ea"/>
                <a:cs typeface="+mn-cs"/>
              </a:rPr>
              <a:t> qualitative</a:t>
            </a:r>
            <a:r>
              <a:rPr lang="en-US" sz="1200" kern="1200" dirty="0">
                <a:solidFill>
                  <a:schemeClr val="tx1"/>
                </a:solidFill>
                <a:effectLst/>
                <a:latin typeface="+mn-lt"/>
                <a:ea typeface="+mn-ea"/>
                <a:cs typeface="+mn-cs"/>
              </a:rPr>
              <a:t> approach involves evaluating projects through the lens of equity, accessibility, and connectivity. The qualitative approach is usually supplemented with outreach activities targeted to underserved communities. In addition to considering projects that are cost feasible, projects are qualitatively prioritized for funding to reduce adverse impact to human health and the environment in underserved communities. Although this process is very subjective, it can identify and select important projects for underserved communities. </a:t>
            </a:r>
          </a:p>
          <a:p>
            <a:endParaRPr lang="en-US" sz="1200" kern="1200" baseline="0" dirty="0">
              <a:solidFill>
                <a:schemeClr val="tx1"/>
              </a:solidFill>
              <a:effectLst/>
              <a:latin typeface="+mn-lt"/>
              <a:ea typeface="+mn-ea"/>
              <a:cs typeface="+mn-cs"/>
            </a:endParaRPr>
          </a:p>
          <a:p>
            <a:r>
              <a:rPr lang="en-US" baseline="0" dirty="0"/>
              <a:t>The quantitative approach involves employing criteria specific to equity or other criteria related to equity to score and weight projects based on project details and the anticipated impacts and outcomes on the affected community.</a:t>
            </a:r>
          </a:p>
          <a:p>
            <a:endParaRPr lang="en-US" baseline="0" dirty="0"/>
          </a:p>
          <a:p>
            <a:r>
              <a:rPr lang="en-US" baseline="0" dirty="0"/>
              <a:t>The geographic proximity approach uses mapping software to overlay communities and projects. This approach help agencies identify the locations of underserved communities and visualize where projects are located and how they are distributed in relation to these communities.</a:t>
            </a:r>
          </a:p>
          <a:p>
            <a:endParaRPr lang="en-US" baseline="0" dirty="0"/>
          </a:p>
          <a:p>
            <a:endParaRPr lang="en-US" dirty="0"/>
          </a:p>
          <a:p>
            <a:r>
              <a:rPr lang="en-US" dirty="0"/>
              <a:t>References: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Krapp</a:t>
            </a:r>
            <a:r>
              <a:rPr lang="en-US" sz="1200" kern="1200" dirty="0">
                <a:solidFill>
                  <a:schemeClr val="tx1"/>
                </a:solidFill>
                <a:effectLst/>
                <a:latin typeface="+mn-lt"/>
                <a:ea typeface="+mn-ea"/>
                <a:cs typeface="+mn-cs"/>
              </a:rPr>
              <a:t>, A. (2020). Transportation equity project prioritization criteria. </a:t>
            </a:r>
            <a:r>
              <a:rPr lang="en-US" sz="1200" u="sng" kern="1200" dirty="0">
                <a:solidFill>
                  <a:schemeClr val="tx1"/>
                </a:solidFill>
                <a:effectLst/>
                <a:latin typeface="+mn-lt"/>
                <a:ea typeface="+mn-ea"/>
                <a:cs typeface="+mn-cs"/>
                <a:hlinkClick r:id="rId3"/>
              </a:rPr>
              <a:t>https://static1.squarespace.com/static/59e46956bff2000caf3dcfa9/t/5f45624e84f13970aa2d7b59/1598382687041/Transportation+Equity+Project+-+Prioritization+Criteria.pdf</a:t>
            </a:r>
            <a:r>
              <a:rPr lang="en-US" sz="1200" u="sng"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4"/>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Williams, K., Kramer, J., Keita, L., Deba Enomah, L., Boyd, T. (2019). Integrating equity into MPO project prioritization. </a:t>
            </a:r>
            <a:r>
              <a:rPr lang="en-US" sz="1200" u="sng" kern="1200" dirty="0">
                <a:solidFill>
                  <a:schemeClr val="tx1"/>
                </a:solidFill>
                <a:effectLst/>
                <a:latin typeface="+mn-lt"/>
                <a:ea typeface="+mn-ea"/>
                <a:cs typeface="+mn-cs"/>
                <a:hlinkClick r:id="rId5"/>
              </a:rPr>
              <a:t>https://ctedd.uta.edu/wp-content/uploads/2020/01/kris_final.pdf</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22</a:t>
            </a:fld>
            <a:endParaRPr lang="en-US"/>
          </a:p>
        </p:txBody>
      </p:sp>
    </p:spTree>
    <p:extLst>
      <p:ext uri="{BB962C8B-B14F-4D97-AF65-F5344CB8AC3E}">
        <p14:creationId xmlns:p14="http://schemas.microsoft.com/office/powerpoint/2010/main" val="19479161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a:t>
            </a:r>
            <a:r>
              <a:rPr lang="en-US" baseline="0" dirty="0"/>
              <a:t> Points: The methods on the previous slide define how projects can be evaluate. The approaches listed on this slide describe what can being evaluated using those or other methods. </a:t>
            </a:r>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Krapp</a:t>
            </a:r>
            <a:r>
              <a:rPr lang="en-US" sz="1200" kern="1200" dirty="0">
                <a:solidFill>
                  <a:schemeClr val="tx1"/>
                </a:solidFill>
                <a:effectLst/>
                <a:latin typeface="+mn-lt"/>
                <a:ea typeface="+mn-ea"/>
                <a:cs typeface="+mn-cs"/>
              </a:rPr>
              <a:t>, A. (2020). Transportation equity project prioritization criteria. </a:t>
            </a:r>
            <a:r>
              <a:rPr lang="en-US" sz="1200" u="sng" kern="1200" dirty="0">
                <a:solidFill>
                  <a:schemeClr val="tx1"/>
                </a:solidFill>
                <a:effectLst/>
                <a:latin typeface="+mn-lt"/>
                <a:ea typeface="+mn-ea"/>
                <a:cs typeface="+mn-cs"/>
                <a:hlinkClick r:id="rId3"/>
              </a:rPr>
              <a:t>https://static1.squarespace.com/static/59e46956bff2000caf3dcfa9/t/5f45624e84f13970aa2d7b59/1598382687041/Transportation+Equity+Project+-+Prioritization+Criteria.pdf</a:t>
            </a:r>
            <a:r>
              <a:rPr lang="en-US" sz="1200" u="sng"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23</a:t>
            </a:fld>
            <a:endParaRPr lang="en-US"/>
          </a:p>
        </p:txBody>
      </p:sp>
    </p:spTree>
    <p:extLst>
      <p:ext uri="{BB962C8B-B14F-4D97-AF65-F5344CB8AC3E}">
        <p14:creationId xmlns:p14="http://schemas.microsoft.com/office/powerpoint/2010/main" val="28640275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message: </a:t>
            </a:r>
            <a:r>
              <a:rPr lang="en-US" baseline="0" dirty="0"/>
              <a:t>An equity lens is needed when selecting the method, the inputs, and other analysis components and when evaluating the analysis results.</a:t>
            </a:r>
          </a:p>
          <a:p>
            <a:endParaRPr lang="en-US" baseline="0" dirty="0"/>
          </a:p>
          <a:p>
            <a:r>
              <a:rPr lang="en-US" baseline="0" dirty="0"/>
              <a:t>Suggestion:</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Before you move to the next slide, complete the knowledge probe activity Module 5 Probe Question #4 (see the module outline for more information):</a:t>
            </a:r>
          </a:p>
          <a:p>
            <a:r>
              <a:rPr lang="en-US" dirty="0"/>
              <a:t>How can the analysis type and inputs affect the outputs and outcomes in transportation? Why is this important for the equity analysis? What other considerations should practitioners take into account when conducting an equity analysis?</a:t>
            </a:r>
          </a:p>
          <a:p>
            <a:endParaRPr lang="en-US" dirty="0"/>
          </a:p>
          <a:p>
            <a:r>
              <a:rPr lang="en-US" baseline="0" dirty="0"/>
              <a:t>Some additional considerations when selecting methods for equity-based screening and prioritization processes include the following (</a:t>
            </a:r>
            <a:r>
              <a:rPr lang="en-US" baseline="0" dirty="0" err="1"/>
              <a:t>Krapp</a:t>
            </a:r>
            <a:r>
              <a:rPr lang="en-US" baseline="0" dirty="0"/>
              <a:t>, 2020):</a:t>
            </a:r>
            <a:endParaRPr lang="en-US" dirty="0"/>
          </a:p>
          <a:p>
            <a:pPr marL="171450" indent="-171450">
              <a:buFont typeface="Arial" panose="020B0604020202020204" pitchFamily="34" charset="0"/>
              <a:buChar char="•"/>
            </a:pPr>
            <a:r>
              <a:rPr lang="en-US" dirty="0"/>
              <a:t>Identify and prioritize both benefits and burdens </a:t>
            </a:r>
          </a:p>
          <a:p>
            <a:pPr marL="171450" indent="-171450">
              <a:buFont typeface="Arial" panose="020B0604020202020204" pitchFamily="34" charset="0"/>
              <a:buChar char="•"/>
            </a:pPr>
            <a:r>
              <a:rPr lang="en-US" dirty="0"/>
              <a:t>Disaggregate underserved populations in the analysis</a:t>
            </a:r>
          </a:p>
          <a:p>
            <a:pPr marL="171450" indent="-171450">
              <a:buFont typeface="Arial" panose="020B0604020202020204" pitchFamily="34" charset="0"/>
              <a:buChar char="•"/>
            </a:pPr>
            <a:r>
              <a:rPr lang="en-US" dirty="0"/>
              <a:t>Identify potential negative impacts during project development</a:t>
            </a:r>
          </a:p>
          <a:p>
            <a:pPr marL="171450" indent="-171450">
              <a:buFont typeface="Arial" panose="020B0604020202020204" pitchFamily="34" charset="0"/>
              <a:buChar char="•"/>
            </a:pPr>
            <a:r>
              <a:rPr lang="en-US" dirty="0"/>
              <a:t>Consider impacts on a range of underserved populations</a:t>
            </a:r>
          </a:p>
          <a:p>
            <a:pPr marL="171450" indent="-171450">
              <a:buFont typeface="Arial" panose="020B0604020202020204" pitchFamily="34" charset="0"/>
              <a:buChar char="•"/>
            </a:pPr>
            <a:r>
              <a:rPr lang="en-US" dirty="0"/>
              <a:t>Penalize projects that create burdens</a:t>
            </a:r>
          </a:p>
          <a:p>
            <a:pPr marL="171450" indent="-171450">
              <a:buFont typeface="Arial" panose="020B0604020202020204" pitchFamily="34" charset="0"/>
              <a:buChar char="•"/>
            </a:pPr>
            <a:r>
              <a:rPr lang="en-US" dirty="0"/>
              <a:t>Do not award projects that are neutral (do not create benefits or burdens)</a:t>
            </a:r>
          </a:p>
          <a:p>
            <a:pPr marL="171450" indent="-171450">
              <a:buFont typeface="Arial" panose="020B0604020202020204" pitchFamily="34" charset="0"/>
              <a:buChar char="•"/>
            </a:pPr>
            <a:r>
              <a:rPr lang="en-US" dirty="0"/>
              <a:t>Consider the economic conditions in the affected community</a:t>
            </a:r>
          </a:p>
          <a:p>
            <a:pPr marL="171450" indent="-171450">
              <a:buFont typeface="Arial" panose="020B0604020202020204" pitchFamily="34" charset="0"/>
              <a:buChar char="•"/>
            </a:pPr>
            <a:r>
              <a:rPr lang="en-US" dirty="0"/>
              <a:t>Assess the project’s ability to increase access to opportunity</a:t>
            </a:r>
          </a:p>
          <a:p>
            <a:pPr marL="171450" indent="-171450">
              <a:buFont typeface="Arial" panose="020B0604020202020204" pitchFamily="34" charset="0"/>
              <a:buChar char="•"/>
            </a:pPr>
            <a:r>
              <a:rPr lang="en-US" dirty="0"/>
              <a:t>Increase investments in communities with higher needs</a:t>
            </a:r>
          </a:p>
          <a:p>
            <a:pPr marL="171450" indent="-171450">
              <a:buFont typeface="Arial" panose="020B0604020202020204" pitchFamily="34" charset="0"/>
              <a:buChar char="•"/>
            </a:pPr>
            <a:r>
              <a:rPr lang="en-US" dirty="0"/>
              <a:t>Assign higher weights to equity criteria</a:t>
            </a:r>
          </a:p>
          <a:p>
            <a:pPr marL="171450" indent="-171450">
              <a:buFont typeface="Arial" panose="020B0604020202020204" pitchFamily="34" charset="0"/>
              <a:buChar char="•"/>
            </a:pPr>
            <a:r>
              <a:rPr lang="en-US" dirty="0"/>
              <a:t>Evaluate equity impacts for all project types</a:t>
            </a:r>
          </a:p>
          <a:p>
            <a:pPr marL="171450" indent="-171450">
              <a:buFont typeface="Arial" panose="020B0604020202020204" pitchFamily="34" charset="0"/>
              <a:buChar char="•"/>
            </a:pPr>
            <a:r>
              <a:rPr lang="en-US" dirty="0"/>
              <a:t>Use multiple equity criteria during project screening and prioritization</a:t>
            </a:r>
          </a:p>
          <a:p>
            <a:pPr marL="171450" indent="-171450">
              <a:buFont typeface="Arial" panose="020B0604020202020204" pitchFamily="34" charset="0"/>
              <a:buChar char="•"/>
            </a:pPr>
            <a:r>
              <a:rPr lang="en-US" dirty="0"/>
              <a:t>Prioritize projects that are derived from community needs and are supported by the community members</a:t>
            </a:r>
          </a:p>
          <a:p>
            <a:pPr marL="171450" indent="-171450">
              <a:buFont typeface="Arial" panose="020B0604020202020204" pitchFamily="34" charset="0"/>
              <a:buChar char="•"/>
            </a:pPr>
            <a:r>
              <a:rPr lang="en-US" dirty="0"/>
              <a:t>Engage and empower underserved communities through the project screening and prioritization process</a:t>
            </a:r>
          </a:p>
          <a:p>
            <a:endParaRPr lang="en-US" dirty="0"/>
          </a:p>
          <a:p>
            <a:endParaRPr lang="en-US" dirty="0"/>
          </a:p>
          <a:p>
            <a:r>
              <a:rPr lang="en-US" dirty="0"/>
              <a:t>Resources: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Martens, K., Golub, A., Robinson, G. (2012). A justice-theoretic approach to the distribution of transportation benefits: Implications for transportation planning practice in the United States. </a:t>
            </a:r>
            <a:r>
              <a:rPr lang="en-US" sz="1200" u="sng" kern="1200" dirty="0">
                <a:solidFill>
                  <a:schemeClr val="tx1"/>
                </a:solidFill>
                <a:effectLst/>
                <a:latin typeface="+mn-lt"/>
                <a:ea typeface="+mn-ea"/>
                <a:cs typeface="+mn-cs"/>
                <a:hlinkClick r:id="rId3"/>
              </a:rPr>
              <a:t>https://www.researchgate.net/publication/236119816_A_justice-theoretic_approach_to_the_distribution_of_transportation_benefits_Implications_for_transportation_planning_practice_in_the_United_States</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Litman</a:t>
            </a:r>
            <a:r>
              <a:rPr lang="en-US" sz="1200" kern="1200" dirty="0">
                <a:solidFill>
                  <a:schemeClr val="tx1"/>
                </a:solidFill>
                <a:effectLst/>
                <a:latin typeface="+mn-lt"/>
                <a:ea typeface="+mn-ea"/>
                <a:cs typeface="+mn-cs"/>
              </a:rPr>
              <a:t>, T. (2022). Evaluating transportation equity: Guidance for incorporating distribution impacts in transport planning.</a:t>
            </a:r>
            <a:r>
              <a:rPr lang="en-US" sz="1200" kern="1200" baseline="0" dirty="0">
                <a:solidFill>
                  <a:schemeClr val="tx1"/>
                </a:solidFill>
                <a:effectLst/>
                <a:latin typeface="+mn-lt"/>
                <a:ea typeface="+mn-ea"/>
                <a:cs typeface="+mn-cs"/>
              </a:rPr>
              <a:t> https://www.vtpi.org/equity.pdf </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4"/>
              </a:rPr>
              <a:t>https://www.cutr.usf.edu/wp-content/uploads/2021/09/CTEDD-Transportation-Equity-Toolkit-04212021.pdf</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dirty="0"/>
              <a:t> </a:t>
            </a:r>
          </a:p>
        </p:txBody>
      </p:sp>
      <p:sp>
        <p:nvSpPr>
          <p:cNvPr id="4" name="Slide Number Placeholder 3"/>
          <p:cNvSpPr>
            <a:spLocks noGrp="1"/>
          </p:cNvSpPr>
          <p:nvPr>
            <p:ph type="sldNum" sz="quarter" idx="5"/>
          </p:nvPr>
        </p:nvSpPr>
        <p:spPr/>
        <p:txBody>
          <a:bodyPr/>
          <a:lstStyle/>
          <a:p>
            <a:fld id="{F8A369A0-DCBA-4D38-AB62-88309E3BFB37}" type="slidenum">
              <a:rPr lang="en-US" smtClean="0"/>
              <a:t>24</a:t>
            </a:fld>
            <a:endParaRPr lang="en-US"/>
          </a:p>
        </p:txBody>
      </p:sp>
    </p:spTree>
    <p:extLst>
      <p:ext uri="{BB962C8B-B14F-4D97-AF65-F5344CB8AC3E}">
        <p14:creationId xmlns:p14="http://schemas.microsoft.com/office/powerpoint/2010/main" val="1441791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The Transportation Equity Scorecard Tool was developed by a research team at the Center for Urban Transportation Research at the University of South</a:t>
            </a:r>
            <a:r>
              <a:rPr lang="en-US" baseline="0" dirty="0"/>
              <a:t> Florida. It is </a:t>
            </a:r>
            <a:r>
              <a:rPr lang="en-US" dirty="0"/>
              <a:t>designed to assist</a:t>
            </a:r>
            <a:r>
              <a:rPr lang="en-US" baseline="0" dirty="0"/>
              <a:t> transportation planning agencies in prioritizing projects that advance equity. </a:t>
            </a:r>
            <a:r>
              <a:rPr lang="en-US" dirty="0"/>
              <a:t>The tool</a:t>
            </a:r>
            <a:r>
              <a:rPr lang="en-US" baseline="0" dirty="0"/>
              <a:t> includes five equity categories and one category for burdens. Projects with identified burdens receive a score of -10. </a:t>
            </a:r>
          </a:p>
          <a:p>
            <a:endParaRPr lang="en-US" baseline="0" dirty="0"/>
          </a:p>
          <a:p>
            <a:r>
              <a:rPr lang="en-US" baseline="0" dirty="0"/>
              <a:t>How to use the scorecard tool:</a:t>
            </a:r>
          </a:p>
          <a:p>
            <a:r>
              <a:rPr lang="en-US" sz="1200" b="1" kern="1200" dirty="0">
                <a:solidFill>
                  <a:schemeClr val="tx1"/>
                </a:solidFill>
                <a:effectLst/>
                <a:latin typeface="+mn-lt"/>
                <a:ea typeface="+mn-ea"/>
                <a:cs typeface="+mn-cs"/>
              </a:rPr>
              <a:t>Step 1: Define and Locate COCs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first step in the prioritization process is to locate underserved</a:t>
            </a:r>
            <a:r>
              <a:rPr lang="en-US" sz="1200" kern="1200" baseline="0" dirty="0">
                <a:solidFill>
                  <a:schemeClr val="tx1"/>
                </a:solidFill>
                <a:effectLst/>
                <a:latin typeface="+mn-lt"/>
                <a:ea typeface="+mn-ea"/>
                <a:cs typeface="+mn-cs"/>
              </a:rPr>
              <a:t> communities (referred to as</a:t>
            </a:r>
            <a:r>
              <a:rPr lang="en-US" sz="1200" kern="1200" dirty="0">
                <a:solidFill>
                  <a:schemeClr val="tx1"/>
                </a:solidFill>
                <a:effectLst/>
                <a:latin typeface="+mn-lt"/>
                <a:ea typeface="+mn-ea"/>
                <a:cs typeface="+mn-cs"/>
              </a:rPr>
              <a:t> communities of concern (COCs) in the tool and tool user guide) using GIS.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Step 2: Select Scoring System and Methods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equity scorecard tool scores each project against the factors/criteria based on the concentration of COCs impacted. A score of one (+1) is attributed to a project that serves low to moderate concentrations of COCs. Two (+2) is attributed to a project that serves high concentrations of COCs. A score of negative ten (-10) is attributed to a project that is expected to adversely impact COCs. The relative concentration of COCs will vary by region; therefore, each MPO or local government will need to set their own thresholds. </a:t>
            </a:r>
          </a:p>
          <a:p>
            <a:r>
              <a:rPr lang="en-US" sz="1200" kern="1200" dirty="0">
                <a:solidFill>
                  <a:schemeClr val="tx1"/>
                </a:solidFill>
                <a:effectLst/>
                <a:latin typeface="+mn-lt"/>
                <a:ea typeface="+mn-ea"/>
                <a:cs typeface="+mn-cs"/>
              </a:rPr>
              <a:t>Each category in the scorecard can receive up to 6 points for a maximum possible equity score of 30. A weighting system allows agencies to assign a weight to each score based on the magnitude of the anticipated impact on equity. The scorecard multiplies a given criterion by 2 if it is expected to have high equity impacts in relation to that criterion. Under the weighted scoring system, each category can receive up to 12 points for a maximum possible equity score of 60. The relative impact on equity is determined using regional or national guidelines, as well as thresholds selected by the agency.</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Step 3: Conduct the Evaluation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third step of the process is the evaluation. This step begins with collecting and assembling the data. After data are collected and assembled, the project type, project location or coverage, and location of COCs in relation to the project are identified. A set of criteria are provided as questions to facilitate the evaluation.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Step 4: Rank and Select Projects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After evaluating projects and assigning scores to individual criteria, the scores are summed to generate scores for each category and the total equity score. The total scores are used to rank and identify projects that promote equity or specific dimensions of equity. </a:t>
            </a:r>
          </a:p>
          <a:p>
            <a:r>
              <a:rPr lang="en-US" sz="1200" kern="1200" dirty="0">
                <a:solidFill>
                  <a:schemeClr val="tx1"/>
                </a:solidFill>
                <a:effectLst/>
                <a:latin typeface="+mn-lt"/>
                <a:ea typeface="+mn-ea"/>
                <a:cs typeface="+mn-cs"/>
              </a:rPr>
              <a:t> </a:t>
            </a:r>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Williams, K., Boyd, T., Keita, Y., and Kramer, J. (2021). Transportation equity toolkit: Transportation equity needs assessment &amp; project prioritization. </a:t>
            </a:r>
            <a:r>
              <a:rPr lang="en-US" sz="1200" u="sng" kern="1200" dirty="0">
                <a:solidFill>
                  <a:schemeClr val="tx1"/>
                </a:solidFill>
                <a:effectLst/>
                <a:latin typeface="+mn-lt"/>
                <a:ea typeface="+mn-ea"/>
                <a:cs typeface="+mn-cs"/>
                <a:hlinkClick r:id="rId3"/>
              </a:rPr>
              <a:t>https://www.cutr.usf.edu/wp-content/uploads/2021/09/CTEDD-Transportation-Equity-Toolkit-04212021.pdf</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25</a:t>
            </a:fld>
            <a:endParaRPr lang="en-US"/>
          </a:p>
        </p:txBody>
      </p:sp>
    </p:spTree>
    <p:extLst>
      <p:ext uri="{BB962C8B-B14F-4D97-AF65-F5344CB8AC3E}">
        <p14:creationId xmlns:p14="http://schemas.microsoft.com/office/powerpoint/2010/main" val="21572412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26</a:t>
            </a:fld>
            <a:endParaRPr lang="en-US"/>
          </a:p>
        </p:txBody>
      </p:sp>
    </p:spTree>
    <p:extLst>
      <p:ext uri="{BB962C8B-B14F-4D97-AF65-F5344CB8AC3E}">
        <p14:creationId xmlns:p14="http://schemas.microsoft.com/office/powerpoint/2010/main" val="23379462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Spatial analysis is the</a:t>
            </a:r>
            <a:r>
              <a:rPr lang="en-US" baseline="0" dirty="0"/>
              <a:t> geographic and visual evaluation of an area and/or problem.</a:t>
            </a:r>
          </a:p>
          <a:p>
            <a:endParaRPr lang="en-US" baseline="0" dirty="0"/>
          </a:p>
          <a:p>
            <a:r>
              <a:rPr lang="en-US" baseline="0" dirty="0"/>
              <a:t>According to the ESRI Press Team, spatial analysis is “highly effective for evaluating the geographic suitability of certain locations for specific purposes, estimating and predicting outcomes, interpreting and understanding change, detecting important patterns hidden in your information, and much more” </a:t>
            </a:r>
          </a:p>
          <a:p>
            <a:endParaRPr lang="en-US" baseline="0" dirty="0"/>
          </a:p>
          <a:p>
            <a:r>
              <a:rPr lang="en-US" baseline="0" dirty="0"/>
              <a:t>Suggestion:</a:t>
            </a:r>
          </a:p>
          <a:p>
            <a:r>
              <a:rPr lang="en-US" baseline="0" dirty="0"/>
              <a:t>Before you move to the next slide, complete the knowledge probe activity Module 5 Probe Question #5 (see the module outline for more information):</a:t>
            </a:r>
          </a:p>
          <a:p>
            <a:r>
              <a:rPr lang="en-US" dirty="0"/>
              <a:t>What are some of the limitations of spatial</a:t>
            </a:r>
            <a:r>
              <a:rPr lang="en-US" baseline="0" dirty="0"/>
              <a:t> analysis for equity? How can these limitations be addressed? Please describe.</a:t>
            </a:r>
            <a:endParaRPr lang="en-US" dirty="0"/>
          </a:p>
          <a:p>
            <a:endParaRPr lang="en-US" dirty="0"/>
          </a:p>
          <a:p>
            <a:r>
              <a:rPr lang="en-US" dirty="0"/>
              <a:t>References:</a:t>
            </a:r>
          </a:p>
          <a:p>
            <a:r>
              <a:rPr lang="en-US" dirty="0"/>
              <a:t>ESRI Press Team.</a:t>
            </a:r>
            <a:r>
              <a:rPr lang="en-US" baseline="0" dirty="0"/>
              <a:t> (2018). How to perform spatial analysis. https://www.esri.com/arcgis-blog/products/product/analytics/how-to-perform-spatial-analysis/#:~:text=Spatial%20analysis%20is%20a%20process,explore%20and%20examine%20those%20results. </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27</a:t>
            </a:fld>
            <a:endParaRPr lang="en-US"/>
          </a:p>
        </p:txBody>
      </p:sp>
    </p:spTree>
    <p:extLst>
      <p:ext uri="{BB962C8B-B14F-4D97-AF65-F5344CB8AC3E}">
        <p14:creationId xmlns:p14="http://schemas.microsoft.com/office/powerpoint/2010/main" val="2306372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The Spatial Equity Data Tool was developed by the Urban Institute. This tool uses data from the five-year American Community Survey to assess demographic and spatial disparities in data. It is useful tool for government officials, community advocates, and nonprofits to assess city-level data for decision making and to advocate for more equitable distribution of resources.</a:t>
            </a:r>
          </a:p>
          <a:p>
            <a:endParaRPr lang="en-US" dirty="0"/>
          </a:p>
          <a:p>
            <a:r>
              <a:rPr lang="en-US" dirty="0"/>
              <a:t>The tool identifies if a given dataset is representative of the target population and can be used to: </a:t>
            </a:r>
          </a:p>
          <a:p>
            <a:pPr marL="171450" lvl="0" indent="-171450">
              <a:buFont typeface="Arial" panose="020B0604020202020204" pitchFamily="34" charset="0"/>
              <a:buChar char="•"/>
            </a:pPr>
            <a:r>
              <a:rPr lang="en-US" dirty="0"/>
              <a:t>Identify whether place-based interventions are equitably distributed</a:t>
            </a:r>
          </a:p>
          <a:p>
            <a:pPr marL="171450" lvl="0" indent="-171450">
              <a:buFont typeface="Arial" panose="020B0604020202020204" pitchFamily="34" charset="0"/>
              <a:buChar char="•"/>
            </a:pPr>
            <a:r>
              <a:rPr lang="en-US" dirty="0"/>
              <a:t>Examine whether a planned intervention equitably reaches underserved population groups and communities</a:t>
            </a:r>
          </a:p>
          <a:p>
            <a:pPr marL="171450" lvl="0" indent="-171450">
              <a:buFont typeface="Arial" panose="020B0604020202020204" pitchFamily="34" charset="0"/>
              <a:buChar char="•"/>
            </a:pPr>
            <a:endParaRPr lang="en-US" dirty="0"/>
          </a:p>
          <a:p>
            <a:pPr marL="0" lvl="0" indent="0">
              <a:buFont typeface="Arial" panose="020B0604020202020204" pitchFamily="34" charset="0"/>
              <a:buNone/>
            </a:pPr>
            <a:r>
              <a:rPr lang="en-US" dirty="0"/>
              <a:t>The analysis is conducted at the national-</a:t>
            </a:r>
            <a:r>
              <a:rPr lang="en-US" baseline="0" dirty="0"/>
              <a:t> state- county- and city-level. The analysis results show the demographic disparity scores (which groups are over- and underrepresented in the data) and the geographic disparity scores (which groups are over- and underrepresented based on their share of the baseline). </a:t>
            </a:r>
            <a:endParaRPr lang="en-US" dirty="0"/>
          </a:p>
          <a:p>
            <a:endParaRPr lang="en-US" dirty="0"/>
          </a:p>
          <a:p>
            <a:r>
              <a:rPr lang="en-US" dirty="0"/>
              <a:t>The graph</a:t>
            </a:r>
            <a:r>
              <a:rPr lang="en-US" baseline="0" dirty="0"/>
              <a:t> on the screen shows the demographic distribution of access to bike share stations compared with the total population in Minneapolis M.N. The map shows the geographic distribution of access to bike share stations compared with the total population in Minneapolis M.N.</a:t>
            </a:r>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Urban Institute.</a:t>
            </a:r>
            <a:r>
              <a:rPr lang="en-US" baseline="0" dirty="0"/>
              <a:t> (2021). Spatial equity data tool frequently asked questions. </a:t>
            </a:r>
            <a:r>
              <a:rPr lang="en-US" dirty="0"/>
              <a:t>https://apps.urban.org/features/equity-data-tool/Spatial_Equity_Tool_FAQs.pdf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Urban Institute.</a:t>
            </a:r>
            <a:r>
              <a:rPr lang="en-US" baseline="0" dirty="0"/>
              <a:t> (2021). Introducing the Spatial Equity Data Tool Version </a:t>
            </a:r>
            <a:r>
              <a:rPr lang="en-US" baseline="0"/>
              <a:t>2. </a:t>
            </a:r>
            <a:r>
              <a:rPr lang="en-US" dirty="0"/>
              <a:t>https://urban-institute.medium.com/introducing-the-spatial-equity-data-tool-version-2-f2a8e900f84</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28</a:t>
            </a:fld>
            <a:endParaRPr lang="en-US"/>
          </a:p>
        </p:txBody>
      </p:sp>
    </p:spTree>
    <p:extLst>
      <p:ext uri="{BB962C8B-B14F-4D97-AF65-F5344CB8AC3E}">
        <p14:creationId xmlns:p14="http://schemas.microsoft.com/office/powerpoint/2010/main" val="29989510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Video by ESRI Industries discussing how GIS can be used to understand the different travel behaviors of various groups and evaluate accessibility to help define a more equitable distribution of transportation resources in their community.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(1 hour 2 minutes 1 second)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https://www.youtube.com/watch?v=xz8kQ9SH_Jc </a:t>
            </a:r>
          </a:p>
        </p:txBody>
      </p:sp>
      <p:sp>
        <p:nvSpPr>
          <p:cNvPr id="4" name="Slide Number Placeholder 3"/>
          <p:cNvSpPr>
            <a:spLocks noGrp="1"/>
          </p:cNvSpPr>
          <p:nvPr>
            <p:ph type="sldNum" sz="quarter" idx="10"/>
          </p:nvPr>
        </p:nvSpPr>
        <p:spPr/>
        <p:txBody>
          <a:bodyPr/>
          <a:lstStyle/>
          <a:p>
            <a:fld id="{F8A369A0-DCBA-4D38-AB62-88309E3BFB37}" type="slidenum">
              <a:rPr lang="en-US" smtClean="0"/>
              <a:t>29</a:t>
            </a:fld>
            <a:endParaRPr lang="en-US"/>
          </a:p>
        </p:txBody>
      </p:sp>
    </p:spTree>
    <p:extLst>
      <p:ext uri="{BB962C8B-B14F-4D97-AF65-F5344CB8AC3E}">
        <p14:creationId xmlns:p14="http://schemas.microsoft.com/office/powerpoint/2010/main" val="1843446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A369A0-DCBA-4D38-AB62-88309E3BFB37}" type="slidenum">
              <a:rPr lang="en-US" smtClean="0"/>
              <a:t>3</a:t>
            </a:fld>
            <a:endParaRPr lang="en-US"/>
          </a:p>
        </p:txBody>
      </p:sp>
    </p:spTree>
    <p:extLst>
      <p:ext uri="{BB962C8B-B14F-4D97-AF65-F5344CB8AC3E}">
        <p14:creationId xmlns:p14="http://schemas.microsoft.com/office/powerpoint/2010/main" val="3611302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a:t>
            </a:r>
            <a:r>
              <a:rPr lang="en-US" baseline="0" dirty="0"/>
              <a:t> message: </a:t>
            </a:r>
            <a:r>
              <a:rPr lang="en-US" sz="1200" b="0" i="0" u="none" strike="noStrike" kern="1200" baseline="0" dirty="0">
                <a:solidFill>
                  <a:schemeClr val="tx1"/>
                </a:solidFill>
                <a:latin typeface="+mn-lt"/>
                <a:ea typeface="+mn-ea"/>
                <a:cs typeface="+mn-cs"/>
              </a:rPr>
              <a:t>Equity is a representation of fairness in the distribution of benefits and burdens. </a:t>
            </a:r>
            <a:r>
              <a:rPr lang="en-US" baseline="0" dirty="0"/>
              <a:t>Understanding benefits and burdens and meaningful public participation is key to effective equity analysis.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Talking Points:</a:t>
            </a:r>
          </a:p>
          <a:p>
            <a:r>
              <a:rPr lang="en-US" baseline="0" dirty="0"/>
              <a:t>Equity assessments in transportation ensure that practitioners understand the needs of underserved communities. It provides a process to ensure that transportation investments are distributed in a way that supports the needs of all community members and provides opportunities for underserved communities. </a:t>
            </a:r>
          </a:p>
          <a:p>
            <a:endParaRPr lang="en-US" baseline="0" dirty="0"/>
          </a:p>
          <a:p>
            <a:endParaRPr lang="en-US" baseline="0"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4</a:t>
            </a:fld>
            <a:endParaRPr lang="en-US"/>
          </a:p>
        </p:txBody>
      </p:sp>
    </p:spTree>
    <p:extLst>
      <p:ext uri="{BB962C8B-B14F-4D97-AF65-F5344CB8AC3E}">
        <p14:creationId xmlns:p14="http://schemas.microsoft.com/office/powerpoint/2010/main" val="693952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Key Message: Transportation entities should ensure that transportation investments are distributed equitably. </a:t>
            </a:r>
          </a:p>
          <a:p>
            <a:endParaRPr lang="en-US" b="0" dirty="0"/>
          </a:p>
          <a:p>
            <a:r>
              <a:rPr lang="en-US" b="0" dirty="0"/>
              <a:t>Talking Points:</a:t>
            </a:r>
          </a:p>
          <a:p>
            <a:r>
              <a:rPr lang="en-US" b="0" dirty="0"/>
              <a:t>Proportionality examines whether communities of concern receive benefits and burdens in proportion to other populations, whether per capita or by another standard</a:t>
            </a:r>
          </a:p>
          <a:p>
            <a:r>
              <a:rPr lang="en-US" b="0" dirty="0"/>
              <a:t>Restorative transportation investments are distributed in a manner that favors underserved communities and reduces inequalities over time</a:t>
            </a:r>
          </a:p>
          <a:p>
            <a:endParaRPr lang="en-US" b="0" dirty="0"/>
          </a:p>
          <a:p>
            <a:r>
              <a:rPr lang="en-US" b="0" dirty="0"/>
              <a:t>When evaluating</a:t>
            </a:r>
            <a:r>
              <a:rPr lang="en-US" b="0" baseline="0" dirty="0"/>
              <a:t> distributional equity consider:</a:t>
            </a:r>
          </a:p>
          <a:p>
            <a:pPr lvl="0"/>
            <a:r>
              <a:rPr lang="en-US" b="0" dirty="0"/>
              <a:t>Do underserved communities have an equal rate of investment compared to other communities? </a:t>
            </a:r>
          </a:p>
          <a:p>
            <a:pPr lvl="0"/>
            <a:r>
              <a:rPr lang="en-US" b="0" dirty="0"/>
              <a:t>Does the investment in underserved communities result in benefits accruing to that community? </a:t>
            </a:r>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Williams, K. and Golub, A. (2017) Evaluating the distributional effects of regional transportation plans and projects. NITC-RR-862. Portland, OR: Transportation Research and Education Center (TREC). </a:t>
            </a:r>
            <a:r>
              <a:rPr lang="en-US" sz="1200" u="sng" kern="1200" dirty="0">
                <a:solidFill>
                  <a:schemeClr val="tx1"/>
                </a:solidFill>
                <a:effectLst/>
                <a:latin typeface="+mn-lt"/>
                <a:ea typeface="+mn-ea"/>
                <a:cs typeface="+mn-cs"/>
                <a:hlinkClick r:id="rId3"/>
              </a:rPr>
              <a:t>https://doi.org/10.15760/trec.175</a:t>
            </a:r>
            <a:r>
              <a:rPr lang="en-US" sz="1200" kern="1200" dirty="0">
                <a:solidFill>
                  <a:schemeClr val="tx1"/>
                </a:solidFill>
                <a:effectLst/>
                <a:latin typeface="+mn-lt"/>
                <a:ea typeface="+mn-ea"/>
                <a:cs typeface="+mn-cs"/>
              </a:rPr>
              <a:t> </a:t>
            </a:r>
          </a:p>
          <a:p>
            <a:endParaRPr lang="en-US" dirty="0"/>
          </a:p>
          <a:p>
            <a:endParaRPr lang="en-US" dirty="0"/>
          </a:p>
        </p:txBody>
      </p:sp>
      <p:sp>
        <p:nvSpPr>
          <p:cNvPr id="4" name="Slide Number Placeholder 3"/>
          <p:cNvSpPr>
            <a:spLocks noGrp="1"/>
          </p:cNvSpPr>
          <p:nvPr>
            <p:ph type="sldNum" sz="quarter" idx="10"/>
          </p:nvPr>
        </p:nvSpPr>
        <p:spPr/>
        <p:txBody>
          <a:bodyPr/>
          <a:lstStyle/>
          <a:p>
            <a:pPr defTabSz="474739">
              <a:defRPr/>
            </a:pPr>
            <a:fld id="{7EBC431A-714C-44EA-B1C2-2662167F3EFB}" type="slidenum">
              <a:rPr lang="en-US">
                <a:solidFill>
                  <a:prstClr val="black"/>
                </a:solidFill>
                <a:latin typeface="Calibri"/>
              </a:rPr>
              <a:pPr defTabSz="474739">
                <a:defRPr/>
              </a:pPr>
              <a:t>5</a:t>
            </a:fld>
            <a:endParaRPr lang="en-US">
              <a:solidFill>
                <a:prstClr val="black"/>
              </a:solidFill>
              <a:latin typeface="Calibri"/>
            </a:endParaRPr>
          </a:p>
        </p:txBody>
      </p:sp>
    </p:spTree>
    <p:extLst>
      <p:ext uri="{BB962C8B-B14F-4D97-AF65-F5344CB8AC3E}">
        <p14:creationId xmlns:p14="http://schemas.microsoft.com/office/powerpoint/2010/main" val="2717468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r>
              <a:rPr lang="en-US" dirty="0"/>
              <a:t>Agencies use a variety of methods to evaluate</a:t>
            </a:r>
            <a:r>
              <a:rPr lang="en-US" baseline="0" dirty="0"/>
              <a:t> the distributional equity of transportation investments.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simplest way that MPOs address this concern is by mapping the spatial distribution of projects or project spending and determining if they are proportionally distributed between underserved communities and the</a:t>
            </a:r>
            <a:r>
              <a:rPr lang="en-US" b="0" baseline="0" dirty="0"/>
              <a:t> broader population (e.g. regional, county, or city average)</a:t>
            </a:r>
            <a:r>
              <a:rPr lang="en-US" b="0" dirty="0"/>
              <a:t>. </a:t>
            </a:r>
          </a:p>
          <a:p>
            <a:endParaRPr lang="en-US" b="0" dirty="0"/>
          </a:p>
          <a:p>
            <a:r>
              <a:rPr lang="en-US" baseline="0" dirty="0"/>
              <a:t>Suggestion:</a:t>
            </a:r>
          </a:p>
          <a:p>
            <a:r>
              <a:rPr lang="en-US" baseline="0" dirty="0"/>
              <a:t>Before you move to the next slide, complete the knowledge probe activity Module 5 Probe Question #1 (see the module outline for more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a:t>
            </a:r>
            <a:r>
              <a:rPr lang="en-US" baseline="0" dirty="0"/>
              <a:t> are some of the limitations of the methods used to evaluate the distributional equity of investments?</a:t>
            </a:r>
            <a:endParaRPr lang="en-US" dirty="0"/>
          </a:p>
          <a:p>
            <a:endParaRPr lang="en-US" b="0" dirty="0"/>
          </a:p>
          <a:p>
            <a:r>
              <a:rPr lang="en-US" b="0" dirty="0"/>
              <a:t>Hint: A shortcoming of this approach is that transportation investments in disadvantaged communities may not necessarily benefit those communities in proportion to benefits accrued by other populations (</a:t>
            </a:r>
            <a:r>
              <a:rPr lang="en-US" b="0" dirty="0" err="1"/>
              <a:t>Marcantonio</a:t>
            </a:r>
            <a:r>
              <a:rPr lang="en-US" b="0" dirty="0"/>
              <a:t>, 2016).</a:t>
            </a:r>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Marcantonio</a:t>
            </a:r>
            <a:r>
              <a:rPr lang="en-US" dirty="0"/>
              <a:t>, R. and Karner, A.  (2016). "Social Equity in Transportation Planning: A Community-Based Framework." Progressive Planning 206: 38-41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Williams, K. and Golub, A. (2017) Evaluating the distributional effects of regional transportation plans and projects. NITC-RR-862. Portland, OR: Transportation Research and Education Center (TREC). </a:t>
            </a:r>
            <a:r>
              <a:rPr lang="en-US" sz="1200" u="sng" kern="1200" dirty="0">
                <a:solidFill>
                  <a:schemeClr val="tx1"/>
                </a:solidFill>
                <a:effectLst/>
                <a:latin typeface="+mn-lt"/>
                <a:ea typeface="+mn-ea"/>
                <a:cs typeface="+mn-cs"/>
                <a:hlinkClick r:id="rId3"/>
              </a:rPr>
              <a:t>https://doi.org/10.15760/trec.175</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8A369A0-DCBA-4D38-AB62-88309E3BFB37}" type="slidenum">
              <a:rPr lang="en-US" smtClean="0"/>
              <a:t>6</a:t>
            </a:fld>
            <a:endParaRPr lang="en-US"/>
          </a:p>
        </p:txBody>
      </p:sp>
    </p:spTree>
    <p:extLst>
      <p:ext uri="{BB962C8B-B14F-4D97-AF65-F5344CB8AC3E}">
        <p14:creationId xmlns:p14="http://schemas.microsoft.com/office/powerpoint/2010/main" val="166499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Message: Benefits are positive outcomes that improve access to opportunity and quality of life for ALL persons and provide equal access to safe, affordable, and reliable transportation.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Talking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Agencies have limited resources and can distribute transportation investments equitably by first considering how projects affect all population groups.</a:t>
            </a:r>
            <a:endParaRPr lang="en-US" dirty="0"/>
          </a:p>
          <a:p>
            <a:r>
              <a:rPr lang="en-US" dirty="0"/>
              <a:t>The </a:t>
            </a:r>
            <a:r>
              <a:rPr lang="en-US" baseline="0" dirty="0"/>
              <a:t>equity analysis is a process to ensure that the benefits of transportation are maximized in light of limited resources, particularly for those population groups that have disproportionately borne the burdens resulting from transportation-related decisions. </a:t>
            </a:r>
          </a:p>
          <a:p>
            <a:endParaRPr lang="en-US" baseline="0" dirty="0"/>
          </a:p>
          <a:p>
            <a:r>
              <a:rPr lang="en-US" baseline="0" dirty="0"/>
              <a:t>Suggestion:</a:t>
            </a:r>
          </a:p>
          <a:p>
            <a:r>
              <a:rPr lang="en-US" baseline="0" dirty="0"/>
              <a:t>Before you move to the next slide, complete the knowledge probe activity Module 5 Probe Question #2 (see the module outline for more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Does transportation benefit various population groups differently? How? Can the same transportation system benefit one population group and simultaneously burden another? Explain the thought process behind your answers.</a:t>
            </a:r>
            <a:endParaRPr lang="en-US" dirty="0"/>
          </a:p>
          <a:p>
            <a:endParaRPr lang="en-US" dirty="0"/>
          </a:p>
          <a:p>
            <a:r>
              <a:rPr lang="en-US"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Martens, K.,</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Golub, A. &amp; Robinson, G. (2012). A justice-theoretic approach to the distribution of transportation benefits: Implications for transportation planning practice in the United States. Transportation Research Part A: Policy and Practice. 46. 684-695. 10.1016/j.tra.2012.01.004.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PolicyLink</a:t>
            </a:r>
            <a:r>
              <a:rPr lang="en-US" sz="1200" kern="1200" dirty="0">
                <a:solidFill>
                  <a:schemeClr val="tx1"/>
                </a:solidFill>
                <a:effectLst/>
                <a:latin typeface="+mn-lt"/>
                <a:ea typeface="+mn-ea"/>
                <a:cs typeface="+mn-cs"/>
              </a:rPr>
              <a:t>. (2016). Transportation for All: Good for Families, Communities, and the Economy. https://www.policylink.org/resources-tools/casey-equal-voice-series-transportation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7</a:t>
            </a:fld>
            <a:endParaRPr lang="en-US"/>
          </a:p>
        </p:txBody>
      </p:sp>
    </p:spTree>
    <p:extLst>
      <p:ext uri="{BB962C8B-B14F-4D97-AF65-F5344CB8AC3E}">
        <p14:creationId xmlns:p14="http://schemas.microsoft.com/office/powerpoint/2010/main" val="497323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Key Message: While the benefits of transportation are expansive, it can also impose undue burdens on individuals, society, and the environment. Transportation</a:t>
            </a:r>
            <a:r>
              <a:rPr lang="en-US" baseline="0" dirty="0">
                <a:effectLst/>
              </a:rPr>
              <a:t> practitioners must </a:t>
            </a:r>
            <a:r>
              <a:rPr lang="en-US" dirty="0">
                <a:effectLst/>
              </a:rPr>
              <a:t>identify and evaluate potential burdens resulting from the transportatio</a:t>
            </a:r>
            <a:r>
              <a:rPr lang="en-US" baseline="0" dirty="0">
                <a:effectLst/>
              </a:rPr>
              <a:t>n system to effectively mitigate the potential impacts and ensure that the burdens do not outweigh the benefits.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effectLst/>
              </a:rPr>
              <a:t>This is particularly important for underserved communities who have been negatively affected by transportation decisions, experiencing historical inequities and cumulative impacts.</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References:</a:t>
            </a:r>
            <a:endParaRPr lang="en-US" sz="1200" u="sng" kern="1200" dirty="0">
              <a:solidFill>
                <a:schemeClr val="tx1"/>
              </a:solidFill>
              <a:effectLst/>
              <a:latin typeface="+mn-lt"/>
              <a:ea typeface="+mn-ea"/>
              <a:cs typeface="+mn-cs"/>
              <a:hlinkClick r:id="rId3" tooltip="https://www.researchgate.net/publication/236119816_a_justice-theoretic_approach_to_the_distribution_of_transportation_benefits_implications_for_transportation_planning_practice_in_the_united_states"/>
            </a:endParaRPr>
          </a:p>
          <a:p>
            <a:r>
              <a:rPr lang="en-US" sz="1200" kern="1200" dirty="0">
                <a:solidFill>
                  <a:schemeClr val="tx1"/>
                </a:solidFill>
                <a:effectLst/>
              </a:rPr>
              <a:t>Martens, Karel &amp; Golub, Aaron &amp; Robinson, Glenn. (2012). A justice-theoretic approach to the distribution of transportation benefits: Implications for transportation planning practice in the United States. Transportation Research Part A: Policy and Practice. 46. 684-695. 10.1016/j.tra.2012.01.004. </a:t>
            </a:r>
            <a:endParaRPr lang="en-US" dirty="0">
              <a:effectLst/>
            </a:endParaRPr>
          </a:p>
        </p:txBody>
      </p:sp>
      <p:sp>
        <p:nvSpPr>
          <p:cNvPr id="4" name="Slide Number Placeholder 3"/>
          <p:cNvSpPr>
            <a:spLocks noGrp="1"/>
          </p:cNvSpPr>
          <p:nvPr>
            <p:ph type="sldNum" sz="quarter" idx="5"/>
          </p:nvPr>
        </p:nvSpPr>
        <p:spPr/>
        <p:txBody>
          <a:bodyPr/>
          <a:lstStyle/>
          <a:p>
            <a:fld id="{F8A369A0-DCBA-4D38-AB62-88309E3BFB37}" type="slidenum">
              <a:rPr lang="en-US" smtClean="0"/>
              <a:t>8</a:t>
            </a:fld>
            <a:endParaRPr lang="en-US"/>
          </a:p>
        </p:txBody>
      </p:sp>
    </p:spTree>
    <p:extLst>
      <p:ext uri="{BB962C8B-B14F-4D97-AF65-F5344CB8AC3E}">
        <p14:creationId xmlns:p14="http://schemas.microsoft.com/office/powerpoint/2010/main" val="2160807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Key Message: Analysis of cumulative impacts is used to understand impacts on resources and populations. Analysis of cumulative impacts is often used to evaluate impacts on natural resources or ecosystems, but these impacts as described in 40 CFR § 1508.8 (b) also include “aesthetic, historic, cultural, economic, social, or health…” impacts. Cumulative impact assessments of transportation projects should include elements of the human environment (</a:t>
            </a:r>
            <a:r>
              <a:rPr lang="en-US" dirty="0" err="1"/>
              <a:t>Pesesky</a:t>
            </a:r>
            <a:r>
              <a:rPr lang="en-US" dirty="0"/>
              <a:t>, </a:t>
            </a:r>
            <a:r>
              <a:rPr lang="en-US" dirty="0" err="1"/>
              <a:t>Sliker</a:t>
            </a:r>
            <a:r>
              <a:rPr lang="en-US" dirty="0"/>
              <a:t>, </a:t>
            </a:r>
            <a:r>
              <a:rPr lang="en-US" dirty="0" err="1"/>
              <a:t>Tidd</a:t>
            </a:r>
            <a:r>
              <a:rPr lang="en-US" dirty="0"/>
              <a:t>, </a:t>
            </a:r>
            <a:r>
              <a:rPr lang="en-US" dirty="0" err="1"/>
              <a:t>Mintz</a:t>
            </a:r>
            <a:r>
              <a:rPr lang="en-US" dirty="0"/>
              <a:t>, and Newman, 2008).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Talking Points:</a:t>
            </a:r>
          </a:p>
          <a:p>
            <a:r>
              <a:rPr lang="en-US" dirty="0"/>
              <a:t>Direct effects: caused by the action and occur at the same time and place. Usually predictable. Action-focused effects. </a:t>
            </a:r>
          </a:p>
          <a:p>
            <a:pPr lvl="1"/>
            <a:r>
              <a:rPr lang="en-US" dirty="0"/>
              <a:t>e.g., Residential or business displacement, filling a wetland for road construction</a:t>
            </a:r>
          </a:p>
          <a:p>
            <a:r>
              <a:rPr lang="en-US" dirty="0"/>
              <a:t>Indirect effects: caused by the action. Later in time and farther removed in distance. </a:t>
            </a:r>
          </a:p>
          <a:p>
            <a:pPr lvl="1"/>
            <a:r>
              <a:rPr lang="en-US" dirty="0"/>
              <a:t>e.g., Growth-inducing effects, effects that change land use, population density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following questions are recommended to evaluate key issues related to cumulative impacts: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What specific resources (or populations) should be addressed as part of the cumulative impacts analysis?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What is the current health of each resource (or population, community)? What past actions/trends, whether public or private, led to this condition? What are the current trends and projected future health of the resource (or population, community)?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What other transportation projects have been recently completed, or are currently under construction?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Which future transportation projects are reasonably foreseeable? What are the potential environmental impacts of these projects on each resource (or population)?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Which future non-transportation projects and developments, whether public or private, are reasonably foreseeable? What are the potential environmental impacts of these projects?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 will the combined effects of past actions, other present actions, reasonably foreseeable future actions, and the proposed project affect the health of each resource (or population, community)?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Are there any past, present, or reasonably foreseeable future mitigation measures that should be considered as part of the cumulative impacts analysis? For example, have the sponsors of the ‘other actions’ committed to carry out mitigation measures for the impacts of their actions? </a:t>
            </a:r>
          </a:p>
          <a:p>
            <a:endParaRPr lang="en-US" dirty="0"/>
          </a:p>
          <a:p>
            <a:r>
              <a:rPr lang="en-US" dirty="0"/>
              <a:t>References:</a:t>
            </a:r>
          </a:p>
          <a:p>
            <a:r>
              <a:rPr lang="en-US" dirty="0"/>
              <a:t>AASHTO. (2016). Assessing indirect</a:t>
            </a:r>
            <a:r>
              <a:rPr lang="en-US" baseline="0" dirty="0"/>
              <a:t> effects and cumulative impacts under NEPA. https://environment.transportation.org/wp-content/uploads/2021/05/ph12-2.pdf </a:t>
            </a:r>
          </a:p>
          <a:p>
            <a:endParaRPr lang="en-US" baseline="0" dirty="0"/>
          </a:p>
          <a:p>
            <a:r>
              <a:rPr lang="en-US" baseline="0" dirty="0"/>
              <a:t>Texas Department of Transportation. (2019). Cumulative impacts analysis guidelines. https://ftp.dot.state.tx.us/pub/txdot-info/env/toolkit/720-03-gui.pdf</a:t>
            </a:r>
          </a:p>
          <a:p>
            <a:endParaRPr lang="en-US" baseline="0" dirty="0"/>
          </a:p>
          <a:p>
            <a:r>
              <a:rPr lang="en-US" baseline="0" dirty="0" err="1"/>
              <a:t>Pesesky</a:t>
            </a:r>
            <a:r>
              <a:rPr lang="en-US" baseline="0" dirty="0"/>
              <a:t>, L., </a:t>
            </a:r>
            <a:r>
              <a:rPr lang="en-US" baseline="0" dirty="0" err="1"/>
              <a:t>Sliker</a:t>
            </a:r>
            <a:r>
              <a:rPr lang="en-US" baseline="0" dirty="0"/>
              <a:t>, L., </a:t>
            </a:r>
            <a:r>
              <a:rPr lang="en-US" baseline="0" dirty="0" err="1"/>
              <a:t>Tidd</a:t>
            </a:r>
            <a:r>
              <a:rPr lang="en-US" baseline="0" dirty="0"/>
              <a:t>, L., </a:t>
            </a:r>
            <a:r>
              <a:rPr lang="en-US" baseline="0" dirty="0" err="1"/>
              <a:t>Mintz</a:t>
            </a:r>
            <a:r>
              <a:rPr lang="en-US" baseline="0" dirty="0"/>
              <a:t>, and Newman, M. (2008). Legal Sufficiency Criteria for Adequate Indirect Effects and Cumulative Impacts Analysis as Related to NEPA Documents. NCHRP 25-25 Task 43. http://onlinepubs.trb.org/onlinepubs/nchrp/docs/NCHRP25-25(43)_FR.pdf </a:t>
            </a:r>
          </a:p>
          <a:p>
            <a:endParaRPr lang="en-US" baseline="0" dirty="0"/>
          </a:p>
          <a:p>
            <a:endParaRPr lang="en-US" dirty="0"/>
          </a:p>
        </p:txBody>
      </p:sp>
      <p:sp>
        <p:nvSpPr>
          <p:cNvPr id="4" name="Slide Number Placeholder 3"/>
          <p:cNvSpPr>
            <a:spLocks noGrp="1"/>
          </p:cNvSpPr>
          <p:nvPr>
            <p:ph type="sldNum" sz="quarter" idx="5"/>
          </p:nvPr>
        </p:nvSpPr>
        <p:spPr/>
        <p:txBody>
          <a:bodyPr/>
          <a:lstStyle/>
          <a:p>
            <a:fld id="{F8A369A0-DCBA-4D38-AB62-88309E3BFB37}" type="slidenum">
              <a:rPr lang="en-US" smtClean="0"/>
              <a:t>9</a:t>
            </a:fld>
            <a:endParaRPr lang="en-US"/>
          </a:p>
        </p:txBody>
      </p:sp>
    </p:spTree>
    <p:extLst>
      <p:ext uri="{BB962C8B-B14F-4D97-AF65-F5344CB8AC3E}">
        <p14:creationId xmlns:p14="http://schemas.microsoft.com/office/powerpoint/2010/main" val="2240137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19.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slideMaster" Target="../slideMasters/slideMaster2.xml"/><Relationship Id="rId1" Type="http://schemas.openxmlformats.org/officeDocument/2006/relationships/tags" Target="../tags/tag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D13121-DFB8-4AB8-972A-43FACBE537E7}" type="datetime1">
              <a:rPr lang="en-US" smtClean="0"/>
              <a:t>5/24/2022</a:t>
            </a:fld>
            <a:endParaRPr lang="en-US"/>
          </a:p>
        </p:txBody>
      </p:sp>
      <p:sp>
        <p:nvSpPr>
          <p:cNvPr id="5" name="Footer Placeholder 4"/>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8" name="Group 7"/>
          <p:cNvGrpSpPr>
            <a:grpSpLocks noChangeAspect="1"/>
          </p:cNvGrpSpPr>
          <p:nvPr/>
        </p:nvGrpSpPr>
        <p:grpSpPr>
          <a:xfrm>
            <a:off x="10455417" y="4680426"/>
            <a:ext cx="1293319" cy="1280160"/>
            <a:chOff x="0" y="8629"/>
            <a:chExt cx="873760" cy="865456"/>
          </a:xfrm>
        </p:grpSpPr>
        <p:grpSp>
          <p:nvGrpSpPr>
            <p:cNvPr id="9" name="Group 8"/>
            <p:cNvGrpSpPr/>
            <p:nvPr/>
          </p:nvGrpSpPr>
          <p:grpSpPr>
            <a:xfrm>
              <a:off x="0" y="438150"/>
              <a:ext cx="873005" cy="435935"/>
              <a:chOff x="0" y="0"/>
              <a:chExt cx="1465167" cy="731520"/>
            </a:xfrm>
          </p:grpSpPr>
          <p:sp>
            <p:nvSpPr>
              <p:cNvPr id="11" name="Rectangle 10"/>
              <p:cNvSpPr/>
              <p:nvPr/>
            </p:nvSpPr>
            <p:spPr>
              <a:xfrm>
                <a:off x="0" y="0"/>
                <a:ext cx="731520" cy="73152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2" name="Rectangle 11"/>
              <p:cNvSpPr/>
              <p:nvPr/>
            </p:nvSpPr>
            <p:spPr>
              <a:xfrm>
                <a:off x="733647" y="0"/>
                <a:ext cx="731520" cy="731520"/>
              </a:xfrm>
              <a:prstGeom prst="rect">
                <a:avLst/>
              </a:prstGeom>
              <a:solidFill>
                <a:schemeClr val="bg1">
                  <a:lumMod val="6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0" name="Rectangle 9"/>
            <p:cNvSpPr/>
            <p:nvPr/>
          </p:nvSpPr>
          <p:spPr>
            <a:xfrm>
              <a:off x="438150" y="8629"/>
              <a:ext cx="435610" cy="43561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3" name="Rectangle 12"/>
          <p:cNvSpPr/>
          <p:nvPr/>
        </p:nvSpPr>
        <p:spPr>
          <a:xfrm flipV="1">
            <a:off x="7983870" y="5200331"/>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Rectangle 13"/>
          <p:cNvSpPr/>
          <p:nvPr/>
        </p:nvSpPr>
        <p:spPr>
          <a:xfrm flipV="1">
            <a:off x="1699895" y="1047680"/>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nvGrpSpPr>
          <p:cNvPr id="15" name="Group 14"/>
          <p:cNvGrpSpPr/>
          <p:nvPr/>
        </p:nvGrpSpPr>
        <p:grpSpPr>
          <a:xfrm rot="10800000">
            <a:off x="200872" y="233185"/>
            <a:ext cx="1088390" cy="1085851"/>
            <a:chOff x="0" y="2519"/>
            <a:chExt cx="873760" cy="871566"/>
          </a:xfrm>
        </p:grpSpPr>
        <p:grpSp>
          <p:nvGrpSpPr>
            <p:cNvPr id="16" name="Group 15"/>
            <p:cNvGrpSpPr/>
            <p:nvPr/>
          </p:nvGrpSpPr>
          <p:grpSpPr>
            <a:xfrm>
              <a:off x="0" y="438129"/>
              <a:ext cx="873004" cy="435956"/>
              <a:chOff x="0" y="-36"/>
              <a:chExt cx="1465167" cy="731556"/>
            </a:xfrm>
          </p:grpSpPr>
          <p:sp>
            <p:nvSpPr>
              <p:cNvPr id="18" name="Rectangle 17"/>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Rectangle 18"/>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7" name="Rectangle 16"/>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3" name="Rectangle 22"/>
          <p:cNvSpPr/>
          <p:nvPr/>
        </p:nvSpPr>
        <p:spPr>
          <a:xfrm>
            <a:off x="7332655" y="5152706"/>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Rectangle 23"/>
          <p:cNvSpPr/>
          <p:nvPr/>
        </p:nvSpPr>
        <p:spPr>
          <a:xfrm>
            <a:off x="2539047" y="1245640"/>
            <a:ext cx="2338705" cy="47625"/>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2615229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7D5B2A-74AE-4CC7-AD6C-BCDF35FD717F}" type="datetime1">
              <a:rPr lang="en-US" smtClean="0"/>
              <a:t>5/24/2022</a:t>
            </a:fld>
            <a:endParaRPr lang="en-US"/>
          </a:p>
        </p:txBody>
      </p:sp>
      <p:sp>
        <p:nvSpPr>
          <p:cNvPr id="5" name="Footer Placeholder 4"/>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131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64E4F19-1BAD-4710-ACD4-37FAADF9CDE7}" type="datetime1">
              <a:rPr lang="en-US" smtClean="0"/>
              <a:t>5/24/2022</a:t>
            </a:fld>
            <a:endParaRPr lang="en-US"/>
          </a:p>
        </p:txBody>
      </p:sp>
      <p:sp>
        <p:nvSpPr>
          <p:cNvPr id="5" name="Footer Placeholder 4"/>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1932846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35108"/>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4214783"/>
            <a:ext cx="9144000" cy="1655762"/>
          </a:xfrm>
        </p:spPr>
        <p:txBody>
          <a:bodyPr>
            <a:normAutofit/>
          </a:bodyPr>
          <a:lstStyle>
            <a:lvl1pPr marL="0" indent="0" algn="ctr">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9027860" y="6062061"/>
            <a:ext cx="2743200" cy="365125"/>
          </a:xfrm>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415698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554480"/>
            <a:ext cx="1129284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The Transportation Equity Curriculum: Evaluating Plans and Projects</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dirty="0"/>
          </a:p>
        </p:txBody>
      </p:sp>
    </p:spTree>
    <p:custDataLst>
      <p:tags r:id="rId1"/>
    </p:custDataLst>
    <p:extLst>
      <p:ext uri="{BB962C8B-B14F-4D97-AF65-F5344CB8AC3E}">
        <p14:creationId xmlns:p14="http://schemas.microsoft.com/office/powerpoint/2010/main" val="31157843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54480"/>
            <a:ext cx="5486400" cy="443484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554480"/>
            <a:ext cx="5486400" cy="443484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The Transportation Equity Curriculum: Evaluating Plans and Projects</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869689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lstStyle/>
          <a:p>
            <a:r>
              <a:rPr lang="en-US"/>
              <a:t>Click to edit Master title style</a:t>
            </a:r>
          </a:p>
        </p:txBody>
      </p:sp>
      <p:sp>
        <p:nvSpPr>
          <p:cNvPr id="3" name="Text Placeholder 2"/>
          <p:cNvSpPr>
            <a:spLocks noGrp="1"/>
          </p:cNvSpPr>
          <p:nvPr>
            <p:ph type="body" idx="1"/>
          </p:nvPr>
        </p:nvSpPr>
        <p:spPr>
          <a:xfrm>
            <a:off x="457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6172200" y="1449808"/>
            <a:ext cx="5486400" cy="823912"/>
          </a:xfr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Footer Placeholder 7"/>
          <p:cNvSpPr>
            <a:spLocks noGrp="1"/>
          </p:cNvSpPr>
          <p:nvPr>
            <p:ph type="ftr" sz="quarter" idx="11"/>
          </p:nvPr>
        </p:nvSpPr>
        <p:spPr/>
        <p:txBody>
          <a:bodyPr/>
          <a:lstStyle/>
          <a:p>
            <a:r>
              <a:rPr lang="en-US"/>
              <a:t>The Transportation Equity Curriculum: Evaluating Plans and Projects</a:t>
            </a:r>
          </a:p>
        </p:txBody>
      </p:sp>
      <p:sp>
        <p:nvSpPr>
          <p:cNvPr id="9" name="Slide Number Placeholder 8"/>
          <p:cNvSpPr>
            <a:spLocks noGrp="1"/>
          </p:cNvSpPr>
          <p:nvPr>
            <p:ph type="sldNum" sz="quarter" idx="12"/>
          </p:nvPr>
        </p:nvSpPr>
        <p:spPr/>
        <p:txBody>
          <a:bodyPr/>
          <a:lstStyle/>
          <a:p>
            <a:fld id="{561BF587-D48E-4F0D-A39C-5AB282297A33}" type="slidenum">
              <a:rPr lang="en-US" smtClean="0"/>
              <a:t>‹#›</a:t>
            </a:fld>
            <a:endParaRPr lang="en-US"/>
          </a:p>
        </p:txBody>
      </p:sp>
      <p:sp>
        <p:nvSpPr>
          <p:cNvPr id="10" name="Content Placeholder 2"/>
          <p:cNvSpPr>
            <a:spLocks noGrp="1"/>
          </p:cNvSpPr>
          <p:nvPr>
            <p:ph sz="half" idx="13"/>
          </p:nvPr>
        </p:nvSpPr>
        <p:spPr>
          <a:xfrm>
            <a:off x="457200" y="2491740"/>
            <a:ext cx="5486400" cy="3371850"/>
          </a:xfrm>
        </p:spPr>
        <p:txBody>
          <a:bodyPr>
            <a:normAutofit/>
          </a:bodyPr>
          <a:lstStyle>
            <a:lvl1pPr>
              <a:lnSpc>
                <a:spcPct val="100000"/>
              </a:lnSpc>
              <a:buClr>
                <a:srgbClr val="03684A"/>
              </a:buClr>
              <a:defRPr sz="3400"/>
            </a:lvl1pPr>
            <a:lvl2pPr marL="800100" indent="-342900">
              <a:lnSpc>
                <a:spcPct val="100000"/>
              </a:lnSpc>
              <a:buClr>
                <a:srgbClr val="03684A"/>
              </a:buClr>
              <a:buFont typeface="Arial" panose="020B0604020202020204" pitchFamily="34" charset="0"/>
              <a:buChar char="•"/>
              <a:defRPr sz="3200"/>
            </a:lvl2pPr>
            <a:lvl3pPr marL="1257300" indent="-342900">
              <a:lnSpc>
                <a:spcPct val="100000"/>
              </a:lnSpc>
              <a:buClr>
                <a:srgbClr val="03684A"/>
              </a:buClr>
              <a:buFont typeface="Calibri" panose="020F0502020204030204" pitchFamily="34" charset="0"/>
              <a:buChar char="◦"/>
              <a:defRPr sz="3000"/>
            </a:lvl3pPr>
            <a:lvl4pPr marL="1657350" indent="-285750">
              <a:lnSpc>
                <a:spcPct val="100000"/>
              </a:lnSpc>
              <a:buClr>
                <a:srgbClr val="03684A"/>
              </a:buClr>
              <a:buFont typeface="Calibri" panose="020F0502020204030204" pitchFamily="34" charset="0"/>
              <a:buChar char="▫"/>
              <a:defRPr sz="2800"/>
            </a:lvl4pPr>
            <a:lvl5pPr marL="2114550" indent="-28575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3"/>
          <p:cNvSpPr>
            <a:spLocks noGrp="1"/>
          </p:cNvSpPr>
          <p:nvPr>
            <p:ph sz="half" idx="2"/>
          </p:nvPr>
        </p:nvSpPr>
        <p:spPr>
          <a:xfrm>
            <a:off x="6172200" y="2491740"/>
            <a:ext cx="5486400" cy="3371850"/>
          </a:xfrm>
        </p:spPr>
        <p:txBody>
          <a:bodyPr>
            <a:normAutofit/>
          </a:bodyPr>
          <a:lstStyle>
            <a:lvl1pPr marL="457200" indent="-457200">
              <a:lnSpc>
                <a:spcPct val="100000"/>
              </a:lnSpc>
              <a:buClr>
                <a:srgbClr val="03684A"/>
              </a:buClr>
              <a:buFont typeface="Wingdings" panose="05000000000000000000" pitchFamily="2" charset="2"/>
              <a:buChar char="§"/>
              <a:defRPr sz="3400"/>
            </a:lvl1pPr>
            <a:lvl2pPr marL="914400" indent="-457200">
              <a:lnSpc>
                <a:spcPct val="100000"/>
              </a:lnSpc>
              <a:buClr>
                <a:srgbClr val="03684A"/>
              </a:buClr>
              <a:buFont typeface="Arial" panose="020B0604020202020204" pitchFamily="34" charset="0"/>
              <a:buChar char="•"/>
              <a:defRPr sz="3200"/>
            </a:lvl2pPr>
            <a:lvl3pPr marL="1371600" indent="-457200">
              <a:lnSpc>
                <a:spcPct val="100000"/>
              </a:lnSpc>
              <a:buClr>
                <a:srgbClr val="03684A"/>
              </a:buClr>
              <a:buFont typeface="Calibri" panose="020F0502020204030204" pitchFamily="34" charset="0"/>
              <a:buChar char="◦"/>
              <a:defRPr sz="3000"/>
            </a:lvl3pPr>
            <a:lvl4pPr marL="1828800" indent="-457200">
              <a:lnSpc>
                <a:spcPct val="100000"/>
              </a:lnSpc>
              <a:buClr>
                <a:srgbClr val="03684A"/>
              </a:buClr>
              <a:buFont typeface="Calibri" panose="020F0502020204030204" pitchFamily="34" charset="0"/>
              <a:buChar char="▫"/>
              <a:defRPr sz="2800"/>
            </a:lvl4pPr>
            <a:lvl5pPr marL="2286000" indent="-457200">
              <a:lnSpc>
                <a:spcPct val="100000"/>
              </a:lnSpc>
              <a:buClr>
                <a:srgbClr val="03684A"/>
              </a:buClr>
              <a:buFont typeface="Calibri" panose="020F0502020204030204" pitchFamily="34" charset="0"/>
              <a:buChar char="̶"/>
              <a:defRPr sz="2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24487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03785" y="1671145"/>
            <a:ext cx="10515600" cy="2523468"/>
          </a:xfrm>
        </p:spPr>
        <p:txBody>
          <a:bodyPr anchor="b">
            <a:normAutofit/>
          </a:bodyPr>
          <a:lstStyle>
            <a:lvl1pPr>
              <a:defRPr sz="5400" b="1"/>
            </a:lvl1pPr>
          </a:lstStyle>
          <a:p>
            <a:r>
              <a:rPr lang="en-US" dirty="0"/>
              <a:t>Click to edit Master title style</a:t>
            </a:r>
          </a:p>
        </p:txBody>
      </p:sp>
      <p:sp>
        <p:nvSpPr>
          <p:cNvPr id="3" name="Text Placeholder 2"/>
          <p:cNvSpPr>
            <a:spLocks noGrp="1"/>
          </p:cNvSpPr>
          <p:nvPr>
            <p:ph type="body" idx="1"/>
          </p:nvPr>
        </p:nvSpPr>
        <p:spPr>
          <a:xfrm>
            <a:off x="903785" y="4221601"/>
            <a:ext cx="10515600" cy="1500187"/>
          </a:xfrm>
        </p:spPr>
        <p:txBody>
          <a:bodyPr>
            <a:normAutofit/>
          </a:bodyPr>
          <a:lstStyle>
            <a:lvl1pPr marL="0" indent="0">
              <a:buNone/>
              <a:defRPr sz="3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Footer Placeholder 4"/>
          <p:cNvSpPr>
            <a:spLocks noGrp="1"/>
          </p:cNvSpPr>
          <p:nvPr>
            <p:ph type="ftr" sz="quarter" idx="11"/>
          </p:nvPr>
        </p:nvSpPr>
        <p:spPr/>
        <p:txBody>
          <a:bodyPr/>
          <a:lstStyle/>
          <a:p>
            <a:r>
              <a:rPr lang="en-US"/>
              <a:t>The Transportation Equity Curriculum: Evaluating Plans and Projects</a:t>
            </a:r>
          </a:p>
        </p:txBody>
      </p:sp>
      <p:sp>
        <p:nvSpPr>
          <p:cNvPr id="6" name="Slide Number Placeholder 5"/>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389047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37009368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The Transportation Equity Curriculum: Evaluating Plans and Projects</a:t>
            </a:r>
          </a:p>
        </p:txBody>
      </p:sp>
      <p:sp>
        <p:nvSpPr>
          <p:cNvPr id="4" name="Slide Number Placeholder 3"/>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17372115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561BF587-D48E-4F0D-A39C-5AB282297A33}" type="slidenum">
              <a:rPr lang="en-US" smtClean="0"/>
              <a:t>‹#›</a:t>
            </a:fld>
            <a:endParaRPr lang="en-US"/>
          </a:p>
        </p:txBody>
      </p:sp>
      <p:sp>
        <p:nvSpPr>
          <p:cNvPr id="3" name="Title 2"/>
          <p:cNvSpPr>
            <a:spLocks noGrp="1"/>
          </p:cNvSpPr>
          <p:nvPr>
            <p:ph type="title" hasCustomPrompt="1"/>
          </p:nvPr>
        </p:nvSpPr>
        <p:spPr/>
        <p:txBody>
          <a:bodyPr/>
          <a:lstStyle>
            <a:lvl1pPr>
              <a:defRPr/>
            </a:lvl1pPr>
          </a:lstStyle>
          <a:p>
            <a:r>
              <a:rPr lang="en-US" dirty="0"/>
              <a:t>Thank You!</a:t>
            </a:r>
          </a:p>
        </p:txBody>
      </p:sp>
      <p:pic>
        <p:nvPicPr>
          <p:cNvPr id="6" name="Picture 5"/>
          <p:cNvPicPr>
            <a:picLocks noChangeAspect="1"/>
          </p:cNvPicPr>
          <p:nvPr userDrawn="1"/>
        </p:nvPicPr>
        <p:blipFill>
          <a:blip r:embed="rId3"/>
          <a:stretch>
            <a:fillRect/>
          </a:stretch>
        </p:blipFill>
        <p:spPr>
          <a:xfrm>
            <a:off x="3163997" y="1567240"/>
            <a:ext cx="5687772" cy="3077442"/>
          </a:xfrm>
          <a:prstGeom prst="rect">
            <a:avLst/>
          </a:prstGeom>
          <a:effectLst>
            <a:outerShdw blurRad="50800" dist="76200" dir="2700000" algn="tl" rotWithShape="0">
              <a:prstClr val="black">
                <a:alpha val="40000"/>
              </a:prstClr>
            </a:outerShdw>
          </a:effectLst>
        </p:spPr>
      </p:pic>
      <p:sp>
        <p:nvSpPr>
          <p:cNvPr id="8" name="Text Placeholder 7"/>
          <p:cNvSpPr>
            <a:spLocks noGrp="1"/>
          </p:cNvSpPr>
          <p:nvPr>
            <p:ph type="body" sz="quarter" idx="13" hasCustomPrompt="1"/>
          </p:nvPr>
        </p:nvSpPr>
        <p:spPr>
          <a:xfrm>
            <a:off x="3163888" y="4811715"/>
            <a:ext cx="5688012" cy="1032038"/>
          </a:xfrm>
        </p:spPr>
        <p:txBody>
          <a:bodyPr/>
          <a:lstStyle>
            <a:lvl1pPr marL="0" indent="0" algn="ctr">
              <a:buFontTx/>
              <a:buNone/>
              <a:defRPr>
                <a:solidFill>
                  <a:srgbClr val="03684A"/>
                </a:solidFill>
              </a:defRPr>
            </a:lvl1pPr>
          </a:lstStyle>
          <a:p>
            <a:pPr lvl="0"/>
            <a:r>
              <a:rPr lang="en-US" dirty="0"/>
              <a:t>name@usf.edu</a:t>
            </a:r>
          </a:p>
        </p:txBody>
      </p:sp>
    </p:spTree>
    <p:custDataLst>
      <p:tags r:id="rId1"/>
    </p:custDataLst>
    <p:extLst>
      <p:ext uri="{BB962C8B-B14F-4D97-AF65-F5344CB8AC3E}">
        <p14:creationId xmlns:p14="http://schemas.microsoft.com/office/powerpoint/2010/main" val="3320468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85492-6BF4-4C42-BCEB-543FEF79E564}" type="datetime1">
              <a:rPr lang="en-US" smtClean="0"/>
              <a:t>5/24/2022</a:t>
            </a:fld>
            <a:endParaRPr lang="en-US"/>
          </a:p>
        </p:txBody>
      </p:sp>
      <p:sp>
        <p:nvSpPr>
          <p:cNvPr id="5" name="Footer Placeholder 4"/>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grpSp>
        <p:nvGrpSpPr>
          <p:cNvPr id="14" name="Group 13"/>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9710324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Content Placeholder 2"/>
          <p:cNvSpPr>
            <a:spLocks noGrp="1"/>
          </p:cNvSpPr>
          <p:nvPr>
            <p:ph idx="1"/>
          </p:nvPr>
        </p:nvSpPr>
        <p:spPr>
          <a:xfrm>
            <a:off x="5183188" y="1762268"/>
            <a:ext cx="6566852" cy="4018421"/>
          </a:xfrm>
        </p:spPr>
        <p:txBody>
          <a:bodyPr>
            <a:normAutofit/>
          </a:bodyPr>
          <a:lstStyle>
            <a:lvl1pPr>
              <a:buClr>
                <a:srgbClr val="03684A"/>
              </a:buClr>
              <a:defRPr sz="2800"/>
            </a:lvl1pPr>
            <a:lvl2pPr marL="800100" indent="-342900">
              <a:buClr>
                <a:srgbClr val="03684A"/>
              </a:buClr>
              <a:buFont typeface="Arial" panose="020B0604020202020204" pitchFamily="34" charset="0"/>
              <a:buChar char="•"/>
              <a:defRPr sz="2800"/>
            </a:lvl2pPr>
            <a:lvl3pPr marL="1257300" indent="-342900">
              <a:buClr>
                <a:srgbClr val="03684A"/>
              </a:buClr>
              <a:buFont typeface="Calibri" panose="020F0502020204030204" pitchFamily="34" charset="0"/>
              <a:buChar char="◦"/>
              <a:defRPr sz="2800"/>
            </a:lvl3pPr>
            <a:lvl4pPr marL="1657350" indent="-285750">
              <a:buClr>
                <a:srgbClr val="03684A"/>
              </a:buClr>
              <a:buFont typeface="Calibri" panose="020F0502020204030204" pitchFamily="34" charset="0"/>
              <a:buChar char="▫"/>
              <a:defRPr sz="2800"/>
            </a:lvl4pPr>
            <a:lvl5pPr marL="2114550" indent="-285750">
              <a:buClr>
                <a:srgbClr val="03684A"/>
              </a:buClr>
              <a:buFont typeface="Calibri" panose="020F0502020204030204" pitchFamily="34" charset="0"/>
              <a:buChar char="̶"/>
              <a:defRPr sz="2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764792"/>
            <a:ext cx="4309110" cy="401842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Evaluating Plans and Projects</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95849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65176"/>
            <a:ext cx="11292840" cy="704088"/>
          </a:xfrm>
        </p:spPr>
        <p:txBody>
          <a:bodyPr anchor="b">
            <a:normAutofit/>
          </a:bodyPr>
          <a:lstStyle>
            <a:lvl1pPr>
              <a:defRPr sz="4400"/>
            </a:lvl1pPr>
          </a:lstStyle>
          <a:p>
            <a:r>
              <a:rPr lang="en-US" dirty="0"/>
              <a:t>Click to edit Master title style</a:t>
            </a:r>
          </a:p>
        </p:txBody>
      </p:sp>
      <p:sp>
        <p:nvSpPr>
          <p:cNvPr id="3" name="Picture Placeholder 2"/>
          <p:cNvSpPr>
            <a:spLocks noGrp="1"/>
          </p:cNvSpPr>
          <p:nvPr>
            <p:ph type="pic" idx="1"/>
          </p:nvPr>
        </p:nvSpPr>
        <p:spPr>
          <a:xfrm>
            <a:off x="5183188" y="1764792"/>
            <a:ext cx="6565392" cy="39028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57200" y="1764792"/>
            <a:ext cx="4306824" cy="39028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The Transportation Equity Curriculum: Evaluating Plans and Projects</a:t>
            </a:r>
          </a:p>
        </p:txBody>
      </p:sp>
      <p:sp>
        <p:nvSpPr>
          <p:cNvPr id="7" name="Slide Number Placeholder 6"/>
          <p:cNvSpPr>
            <a:spLocks noGrp="1"/>
          </p:cNvSpPr>
          <p:nvPr>
            <p:ph type="sldNum" sz="quarter" idx="12"/>
          </p:nvPr>
        </p:nvSpPr>
        <p:spPr/>
        <p:txBody>
          <a:bodyPr/>
          <a:lstStyle/>
          <a:p>
            <a:fld id="{561BF587-D48E-4F0D-A39C-5AB282297A33}" type="slidenum">
              <a:rPr lang="en-US" smtClean="0"/>
              <a:t>‹#›</a:t>
            </a:fld>
            <a:endParaRPr lang="en-US"/>
          </a:p>
        </p:txBody>
      </p:sp>
    </p:spTree>
    <p:custDataLst>
      <p:tags r:id="rId1"/>
    </p:custDataLst>
    <p:extLst>
      <p:ext uri="{BB962C8B-B14F-4D97-AF65-F5344CB8AC3E}">
        <p14:creationId xmlns:p14="http://schemas.microsoft.com/office/powerpoint/2010/main" val="2687458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901D2E-6B80-4966-AA44-5E88662748BE}" type="datetime1">
              <a:rPr lang="en-US" smtClean="0"/>
              <a:t>5/24/2022</a:t>
            </a:fld>
            <a:endParaRPr lang="en-US"/>
          </a:p>
        </p:txBody>
      </p:sp>
      <p:sp>
        <p:nvSpPr>
          <p:cNvPr id="5" name="Footer Placeholder 4"/>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a:t>
            </a:fld>
            <a:endParaRPr lang="en-US"/>
          </a:p>
        </p:txBody>
      </p:sp>
      <p:sp>
        <p:nvSpPr>
          <p:cNvPr id="7" name="Rectangle 6"/>
          <p:cNvSpPr/>
          <p:nvPr/>
        </p:nvSpPr>
        <p:spPr>
          <a:xfrm flipV="1">
            <a:off x="7551833" y="5998210"/>
            <a:ext cx="2338705" cy="18288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ectangle 7"/>
          <p:cNvSpPr/>
          <p:nvPr/>
        </p:nvSpPr>
        <p:spPr>
          <a:xfrm flipV="1">
            <a:off x="948369" y="1618298"/>
            <a:ext cx="2338705" cy="182880"/>
          </a:xfrm>
          <a:prstGeom prst="rect">
            <a:avLst/>
          </a:prstGeom>
          <a:solidFill>
            <a:schemeClr val="accent5">
              <a:lumMod val="50000"/>
            </a:schemeClr>
          </a:solidFill>
          <a:ln w="12700" cap="flat" cmpd="sng" algn="ctr">
            <a:solidFill>
              <a:schemeClr val="accent5">
                <a:lumMod val="50000"/>
              </a:scheme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Tree>
    <p:extLst>
      <p:ext uri="{BB962C8B-B14F-4D97-AF65-F5344CB8AC3E}">
        <p14:creationId xmlns:p14="http://schemas.microsoft.com/office/powerpoint/2010/main" val="1793034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0F31894-2DB1-49FA-805E-308F12FA1820}" type="datetime1">
              <a:rPr lang="en-US" smtClean="0"/>
              <a:t>5/24/2022</a:t>
            </a:fld>
            <a:endParaRPr lang="en-US"/>
          </a:p>
        </p:txBody>
      </p:sp>
      <p:sp>
        <p:nvSpPr>
          <p:cNvPr id="6" name="Footer Placeholder 5"/>
          <p:cNvSpPr>
            <a:spLocks noGrp="1"/>
          </p:cNvSpPr>
          <p:nvPr>
            <p:ph type="ftr" sz="quarter" idx="11"/>
          </p:nvPr>
        </p:nvSpPr>
        <p:spPr/>
        <p:txBody>
          <a:bodyPr/>
          <a:lstStyle/>
          <a:p>
            <a:r>
              <a:rPr lang="en-US"/>
              <a:t>The Transportation Equity Curriculum: Evaluating Plans and Projects</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grpSp>
        <p:nvGrpSpPr>
          <p:cNvPr id="13" name="Group 12"/>
          <p:cNvGrpSpPr/>
          <p:nvPr/>
        </p:nvGrpSpPr>
        <p:grpSpPr>
          <a:xfrm>
            <a:off x="155575" y="205515"/>
            <a:ext cx="2725064" cy="144462"/>
            <a:chOff x="155575" y="205515"/>
            <a:chExt cx="2725064" cy="144462"/>
          </a:xfrm>
        </p:grpSpPr>
        <p:sp>
          <p:nvSpPr>
            <p:cNvPr id="14" name="Rectangle 13"/>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5" name="Rectangle 14"/>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428580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C85D44D-E040-4AB9-A9D6-0C705D811F61}" type="datetime1">
              <a:rPr lang="en-US" smtClean="0"/>
              <a:t>5/24/2022</a:t>
            </a:fld>
            <a:endParaRPr lang="en-US"/>
          </a:p>
        </p:txBody>
      </p:sp>
      <p:sp>
        <p:nvSpPr>
          <p:cNvPr id="8" name="Footer Placeholder 7"/>
          <p:cNvSpPr>
            <a:spLocks noGrp="1"/>
          </p:cNvSpPr>
          <p:nvPr>
            <p:ph type="ftr" sz="quarter" idx="11"/>
          </p:nvPr>
        </p:nvSpPr>
        <p:spPr/>
        <p:txBody>
          <a:bodyPr/>
          <a:lstStyle/>
          <a:p>
            <a:r>
              <a:rPr lang="en-US"/>
              <a:t>The Transportation Equity Curriculum: Evaluating Plans and Projects</a:t>
            </a:r>
            <a:endParaRPr lang="en-US" dirty="0"/>
          </a:p>
        </p:txBody>
      </p:sp>
      <p:sp>
        <p:nvSpPr>
          <p:cNvPr id="9" name="Slide Number Placeholder 8"/>
          <p:cNvSpPr>
            <a:spLocks noGrp="1"/>
          </p:cNvSpPr>
          <p:nvPr>
            <p:ph type="sldNum" sz="quarter" idx="12"/>
          </p:nvPr>
        </p:nvSpPr>
        <p:spPr/>
        <p:txBody>
          <a:bodyPr/>
          <a:lstStyle/>
          <a:p>
            <a:fld id="{82692506-6D33-4386-AFDA-6DB3896FF238}" type="slidenum">
              <a:rPr lang="en-US" smtClean="0"/>
              <a:t>‹#›</a:t>
            </a:fld>
            <a:endParaRPr lang="en-US"/>
          </a:p>
        </p:txBody>
      </p:sp>
      <p:grpSp>
        <p:nvGrpSpPr>
          <p:cNvPr id="15" name="Group 14"/>
          <p:cNvGrpSpPr/>
          <p:nvPr/>
        </p:nvGrpSpPr>
        <p:grpSpPr>
          <a:xfrm>
            <a:off x="155575" y="205515"/>
            <a:ext cx="2725064" cy="144462"/>
            <a:chOff x="155575" y="205515"/>
            <a:chExt cx="2725064" cy="144462"/>
          </a:xfrm>
        </p:grpSpPr>
        <p:sp>
          <p:nvSpPr>
            <p:cNvPr id="16" name="Rectangle 15"/>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7" name="Rectangle 16"/>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856276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0C9EFBB-83C6-42BC-991E-D2CE1A63CA2F}" type="datetime1">
              <a:rPr lang="en-US" smtClean="0"/>
              <a:t>5/24/2022</a:t>
            </a:fld>
            <a:endParaRPr lang="en-US"/>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a:t>
            </a:fld>
            <a:endParaRPr lang="en-US"/>
          </a:p>
        </p:txBody>
      </p:sp>
      <p:grpSp>
        <p:nvGrpSpPr>
          <p:cNvPr id="11" name="Group 10"/>
          <p:cNvGrpSpPr/>
          <p:nvPr/>
        </p:nvGrpSpPr>
        <p:grpSpPr>
          <a:xfrm>
            <a:off x="155575" y="205515"/>
            <a:ext cx="2725064" cy="144462"/>
            <a:chOff x="155575" y="205515"/>
            <a:chExt cx="2725064" cy="144462"/>
          </a:xfrm>
        </p:grpSpPr>
        <p:sp>
          <p:nvSpPr>
            <p:cNvPr id="12" name="Rectangle 11"/>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Rectangle 12"/>
            <p:cNvSpPr/>
            <p:nvPr/>
          </p:nvSpPr>
          <p:spPr>
            <a:xfrm>
              <a:off x="541934" y="302352"/>
              <a:ext cx="2338705" cy="47625"/>
            </a:xfrm>
            <a:prstGeom prst="rect">
              <a:avLst/>
            </a:prstGeom>
            <a:solidFill>
              <a:srgbClr val="003A5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1994119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69D64B-1EA9-4F50-AC6B-4763D8E48E37}" type="datetime1">
              <a:rPr lang="en-US" smtClean="0"/>
              <a:t>5/24/2022</a:t>
            </a:fld>
            <a:endParaRPr lang="en-US"/>
          </a:p>
        </p:txBody>
      </p:sp>
      <p:sp>
        <p:nvSpPr>
          <p:cNvPr id="3" name="Footer Placeholder 2"/>
          <p:cNvSpPr>
            <a:spLocks noGrp="1"/>
          </p:cNvSpPr>
          <p:nvPr>
            <p:ph type="ftr" sz="quarter" idx="11"/>
          </p:nvPr>
        </p:nvSpPr>
        <p:spPr/>
        <p:txBody>
          <a:bodyPr/>
          <a:lstStyle/>
          <a:p>
            <a:r>
              <a:rPr lang="en-US"/>
              <a:t>The Transportation Equity Curriculum: Evaluating Plans and Projects</a:t>
            </a:r>
            <a:endParaRPr lang="en-US" dirty="0"/>
          </a:p>
        </p:txBody>
      </p:sp>
      <p:sp>
        <p:nvSpPr>
          <p:cNvPr id="4" name="Slide Number Placeholder 3"/>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2647808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62C9A3C-8D8A-4D9C-AAD2-DF00E727CCDD}" type="datetime1">
              <a:rPr lang="en-US" smtClean="0"/>
              <a:t>5/24/2022</a:t>
            </a:fld>
            <a:endParaRPr lang="en-US"/>
          </a:p>
        </p:txBody>
      </p:sp>
      <p:sp>
        <p:nvSpPr>
          <p:cNvPr id="6" name="Footer Placeholder 5"/>
          <p:cNvSpPr>
            <a:spLocks noGrp="1"/>
          </p:cNvSpPr>
          <p:nvPr>
            <p:ph type="ftr" sz="quarter" idx="11"/>
          </p:nvPr>
        </p:nvSpPr>
        <p:spPr/>
        <p:txBody>
          <a:bodyPr/>
          <a:lstStyle/>
          <a:p>
            <a:r>
              <a:rPr lang="en-US"/>
              <a:t>The Transportation Equity Curriculum: Evaluating Plans and Projects</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374865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0B3EB5-9CEA-4954-9D79-666599E4C324}" type="datetime1">
              <a:rPr lang="en-US" smtClean="0"/>
              <a:t>5/24/2022</a:t>
            </a:fld>
            <a:endParaRPr lang="en-US"/>
          </a:p>
        </p:txBody>
      </p:sp>
      <p:sp>
        <p:nvSpPr>
          <p:cNvPr id="6" name="Footer Placeholder 5"/>
          <p:cNvSpPr>
            <a:spLocks noGrp="1"/>
          </p:cNvSpPr>
          <p:nvPr>
            <p:ph type="ftr" sz="quarter" idx="11"/>
          </p:nvPr>
        </p:nvSpPr>
        <p:spPr/>
        <p:txBody>
          <a:bodyPr/>
          <a:lstStyle/>
          <a:p>
            <a:r>
              <a:rPr lang="en-US"/>
              <a:t>The Transportation Equity Curriculum: Evaluating Plans and Projects</a:t>
            </a:r>
            <a:endParaRPr lang="en-US" dirty="0"/>
          </a:p>
        </p:txBody>
      </p:sp>
      <p:sp>
        <p:nvSpPr>
          <p:cNvPr id="7" name="Slide Number Placeholder 6"/>
          <p:cNvSpPr>
            <a:spLocks noGrp="1"/>
          </p:cNvSpPr>
          <p:nvPr>
            <p:ph type="sldNum" sz="quarter" idx="12"/>
          </p:nvPr>
        </p:nvSpPr>
        <p:spPr/>
        <p:txBody>
          <a:bodyPr/>
          <a:lstStyle/>
          <a:p>
            <a:fld id="{82692506-6D33-4386-AFDA-6DB3896FF238}" type="slidenum">
              <a:rPr lang="en-US" smtClean="0"/>
              <a:t>‹#›</a:t>
            </a:fld>
            <a:endParaRPr lang="en-US"/>
          </a:p>
        </p:txBody>
      </p:sp>
    </p:spTree>
    <p:extLst>
      <p:ext uri="{BB962C8B-B14F-4D97-AF65-F5344CB8AC3E}">
        <p14:creationId xmlns:p14="http://schemas.microsoft.com/office/powerpoint/2010/main" val="436446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NUL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ags" Target="../tags/tag1.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DEE2B-7049-484C-AB3C-2204FC426606}" type="datetime1">
              <a:rPr lang="en-US" smtClean="0"/>
              <a:t>5/24/2022</a:t>
            </a:fld>
            <a:endParaRPr lang="en-US"/>
          </a:p>
        </p:txBody>
      </p:sp>
      <p:sp>
        <p:nvSpPr>
          <p:cNvPr id="5" name="Footer Placeholder 4"/>
          <p:cNvSpPr>
            <a:spLocks noGrp="1"/>
          </p:cNvSpPr>
          <p:nvPr>
            <p:ph type="ftr" sz="quarter" idx="3"/>
          </p:nvPr>
        </p:nvSpPr>
        <p:spPr>
          <a:xfrm>
            <a:off x="3890387" y="6356350"/>
            <a:ext cx="441122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Transportation Equity Curriculum: Evaluating Plans and Projects</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92506-6D33-4386-AFDA-6DB3896FF238}" type="slidenum">
              <a:rPr lang="en-US" smtClean="0"/>
              <a:t>‹#›</a:t>
            </a:fld>
            <a:endParaRPr lang="en-US"/>
          </a:p>
        </p:txBody>
      </p:sp>
      <p:grpSp>
        <p:nvGrpSpPr>
          <p:cNvPr id="19" name="Group 18"/>
          <p:cNvGrpSpPr/>
          <p:nvPr/>
        </p:nvGrpSpPr>
        <p:grpSpPr>
          <a:xfrm>
            <a:off x="155575" y="205515"/>
            <a:ext cx="2725064" cy="144462"/>
            <a:chOff x="155575" y="205515"/>
            <a:chExt cx="2725064" cy="144462"/>
          </a:xfrm>
        </p:grpSpPr>
        <p:sp>
          <p:nvSpPr>
            <p:cNvPr id="20" name="Rectangle 19"/>
            <p:cNvSpPr/>
            <p:nvPr/>
          </p:nvSpPr>
          <p:spPr>
            <a:xfrm flipV="1">
              <a:off x="155575" y="205515"/>
              <a:ext cx="2054225" cy="120650"/>
            </a:xfrm>
            <a:prstGeom prst="rect">
              <a:avLst/>
            </a:prstGeom>
            <a:solidFill>
              <a:srgbClr val="F8DE9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Rectangle 20"/>
            <p:cNvSpPr/>
            <p:nvPr/>
          </p:nvSpPr>
          <p:spPr>
            <a:xfrm>
              <a:off x="541934" y="302352"/>
              <a:ext cx="2338705" cy="47625"/>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grpSp>
        <p:nvGrpSpPr>
          <p:cNvPr id="22" name="Group 21"/>
          <p:cNvGrpSpPr/>
          <p:nvPr/>
        </p:nvGrpSpPr>
        <p:grpSpPr>
          <a:xfrm rot="10800000" flipH="1">
            <a:off x="10809605" y="205515"/>
            <a:ext cx="1088390" cy="1085851"/>
            <a:chOff x="0" y="2519"/>
            <a:chExt cx="873760" cy="871566"/>
          </a:xfrm>
        </p:grpSpPr>
        <p:grpSp>
          <p:nvGrpSpPr>
            <p:cNvPr id="23" name="Group 22"/>
            <p:cNvGrpSpPr/>
            <p:nvPr/>
          </p:nvGrpSpPr>
          <p:grpSpPr>
            <a:xfrm>
              <a:off x="0" y="438129"/>
              <a:ext cx="873004" cy="435956"/>
              <a:chOff x="0" y="-36"/>
              <a:chExt cx="1465167" cy="731556"/>
            </a:xfrm>
          </p:grpSpPr>
          <p:sp>
            <p:nvSpPr>
              <p:cNvPr id="25" name="Rectangle 24"/>
              <p:cNvSpPr/>
              <p:nvPr/>
            </p:nvSpPr>
            <p:spPr>
              <a:xfrm>
                <a:off x="0" y="-36"/>
                <a:ext cx="731521" cy="731520"/>
              </a:xfrm>
              <a:prstGeom prst="rect">
                <a:avLst/>
              </a:prstGeom>
              <a:solidFill>
                <a:srgbClr val="0088B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6" name="Rectangle 25"/>
              <p:cNvSpPr/>
              <p:nvPr/>
            </p:nvSpPr>
            <p:spPr>
              <a:xfrm>
                <a:off x="733647" y="0"/>
                <a:ext cx="731520" cy="731520"/>
              </a:xfrm>
              <a:prstGeom prst="rect">
                <a:avLst/>
              </a:prstGeom>
              <a:solidFill>
                <a:srgbClr val="005E88"/>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4" name="Rectangle 23"/>
            <p:cNvSpPr/>
            <p:nvPr/>
          </p:nvSpPr>
          <p:spPr>
            <a:xfrm>
              <a:off x="438150" y="2519"/>
              <a:ext cx="435610" cy="435610"/>
            </a:xfrm>
            <a:prstGeom prst="rect">
              <a:avLst/>
            </a:prstGeom>
            <a:solidFill>
              <a:srgbClr val="F8DE93"/>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77468382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dt="0"/>
  <p:txStyles>
    <p:titleStyle>
      <a:lvl1pPr algn="l" defTabSz="914400" rtl="0" eaLnBrk="1" latinLnBrk="0" hangingPunct="1">
        <a:lnSpc>
          <a:spcPct val="90000"/>
        </a:lnSpc>
        <a:spcBef>
          <a:spcPct val="0"/>
        </a:spcBef>
        <a:buNone/>
        <a:defRPr sz="4400" b="1" kern="1200">
          <a:solidFill>
            <a:srgbClr val="005E8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68748"/>
            <a:ext cx="11292840" cy="7040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55423"/>
            <a:ext cx="11292840" cy="443059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400" b="0" i="0" u="none" strike="noStrike" kern="1200" cap="none" spc="0" normalizeH="0" baseline="0" noProof="0" dirty="0">
                <a:ln>
                  <a:noFill/>
                </a:ln>
                <a:solidFill>
                  <a:prstClr val="black"/>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Fourth level</a:t>
            </a:r>
          </a:p>
          <a:p>
            <a:pPr marL="2057400" marR="0" lvl="4"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Fifth level</a:t>
            </a:r>
          </a:p>
        </p:txBody>
      </p:sp>
      <p:sp>
        <p:nvSpPr>
          <p:cNvPr id="5" name="Footer Placeholder 4"/>
          <p:cNvSpPr>
            <a:spLocks noGrp="1"/>
          </p:cNvSpPr>
          <p:nvPr>
            <p:ph type="ftr" sz="quarter" idx="3"/>
          </p:nvPr>
        </p:nvSpPr>
        <p:spPr>
          <a:xfrm>
            <a:off x="4092485" y="6356349"/>
            <a:ext cx="4298179" cy="365125"/>
          </a:xfrm>
          <a:prstGeom prst="rect">
            <a:avLst/>
          </a:prstGeom>
        </p:spPr>
        <p:txBody>
          <a:bodyPr vert="horz" lIns="91440" tIns="45720" rIns="91440" bIns="45720" rtlCol="0" anchor="ctr"/>
          <a:lstStyle>
            <a:lvl1pPr algn="l">
              <a:defRPr sz="1200">
                <a:solidFill>
                  <a:schemeClr val="bg1"/>
                </a:solidFill>
              </a:defRPr>
            </a:lvl1pPr>
          </a:lstStyle>
          <a:p>
            <a:r>
              <a:rPr lang="en-US"/>
              <a:t>The Transportation Equity Curriculum: Evaluating Plans and Projects</a:t>
            </a:r>
            <a:endParaRPr lang="en-US" dirty="0"/>
          </a:p>
        </p:txBody>
      </p:sp>
      <p:sp>
        <p:nvSpPr>
          <p:cNvPr id="6" name="Slide Number Placeholder 5"/>
          <p:cNvSpPr>
            <a:spLocks noGrp="1"/>
          </p:cNvSpPr>
          <p:nvPr>
            <p:ph type="sldNum" sz="quarter" idx="4"/>
          </p:nvPr>
        </p:nvSpPr>
        <p:spPr>
          <a:xfrm>
            <a:off x="9006840" y="6356350"/>
            <a:ext cx="2743200" cy="365125"/>
          </a:xfrm>
          <a:prstGeom prst="rect">
            <a:avLst/>
          </a:prstGeom>
        </p:spPr>
        <p:txBody>
          <a:bodyPr vert="horz" lIns="91440" tIns="45720" rIns="91440" bIns="45720" rtlCol="0" anchor="ctr"/>
          <a:lstStyle>
            <a:lvl1pPr algn="r">
              <a:defRPr sz="1400">
                <a:solidFill>
                  <a:srgbClr val="03684A"/>
                </a:solidFill>
              </a:defRPr>
            </a:lvl1pPr>
          </a:lstStyle>
          <a:p>
            <a:fld id="{561BF587-D48E-4F0D-A39C-5AB282297A33}" type="slidenum">
              <a:rPr lang="en-US" smtClean="0"/>
              <a:pPr/>
              <a:t>‹#›</a:t>
            </a:fld>
            <a:endParaRPr lang="en-US" dirty="0"/>
          </a:p>
        </p:txBody>
      </p:sp>
    </p:spTree>
    <p:custDataLst>
      <p:tags r:id="rId12"/>
    </p:custDataLst>
    <p:extLst>
      <p:ext uri="{BB962C8B-B14F-4D97-AF65-F5344CB8AC3E}">
        <p14:creationId xmlns:p14="http://schemas.microsoft.com/office/powerpoint/2010/main" val="271273431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8" r:id="rId3"/>
    <p:sldLayoutId id="2147483659" r:id="rId4"/>
    <p:sldLayoutId id="2147483657" r:id="rId5"/>
    <p:sldLayoutId id="2147483660" r:id="rId6"/>
    <p:sldLayoutId id="2147483661" r:id="rId7"/>
    <p:sldLayoutId id="2147483664" r:id="rId8"/>
    <p:sldLayoutId id="2147483662" r:id="rId9"/>
    <p:sldLayoutId id="2147483663" r:id="rId10"/>
  </p:sldLayoutIdLst>
  <p:hf hdr="0" dt="0"/>
  <p:txStyles>
    <p:titleStyle>
      <a:lvl1pPr algn="l" defTabSz="914400" rtl="0" eaLnBrk="1" latinLnBrk="0" hangingPunct="1">
        <a:lnSpc>
          <a:spcPct val="90000"/>
        </a:lnSpc>
        <a:spcBef>
          <a:spcPct val="0"/>
        </a:spcBef>
        <a:buNone/>
        <a:defRPr sz="4400" b="1" kern="1200">
          <a:solidFill>
            <a:srgbClr val="03684A"/>
          </a:solidFill>
          <a:latin typeface="Calibri" panose="020F0502020204030204" pitchFamily="34" charset="0"/>
          <a:ea typeface="+mj-ea"/>
          <a:cs typeface="+mj-cs"/>
        </a:defRPr>
      </a:lvl1pPr>
    </p:titleStyle>
    <p:bodyStyle>
      <a:lvl1pPr marL="457200" marR="0" indent="-457200" algn="l"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1pPr>
      <a:lvl2pPr marL="8001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2pPr>
      <a:lvl3pPr marL="1257300" marR="0" indent="-34290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3pPr>
      <a:lvl4pPr marL="16573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800" kern="1200">
          <a:solidFill>
            <a:schemeClr val="tx1"/>
          </a:solidFill>
          <a:latin typeface="+mn-lt"/>
          <a:ea typeface="+mn-ea"/>
          <a:cs typeface="+mn-cs"/>
        </a:defRPr>
      </a:lvl4pPr>
      <a:lvl5pPr marL="2114550" marR="0" indent="-285750"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ideo" Target="https://www.youtube.com/embed/k3q6d5izC44" TargetMode="Externa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Evaluating Plans and Projects</a:t>
            </a:r>
          </a:p>
        </p:txBody>
      </p:sp>
      <p:sp>
        <p:nvSpPr>
          <p:cNvPr id="3" name="Subtitle 2"/>
          <p:cNvSpPr>
            <a:spLocks noGrp="1"/>
          </p:cNvSpPr>
          <p:nvPr>
            <p:ph type="subTitle" idx="1"/>
          </p:nvPr>
        </p:nvSpPr>
        <p:spPr/>
        <p:txBody>
          <a:bodyPr/>
          <a:lstStyle/>
          <a:p>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a:t>
            </a:fld>
            <a:endParaRPr lang="en-US" dirty="0"/>
          </a:p>
        </p:txBody>
      </p:sp>
      <p:sp>
        <p:nvSpPr>
          <p:cNvPr id="6" name="Footer Placeholder 5"/>
          <p:cNvSpPr>
            <a:spLocks noGrp="1"/>
          </p:cNvSpPr>
          <p:nvPr>
            <p:ph type="ftr" sz="quarter" idx="11"/>
          </p:nvPr>
        </p:nvSpPr>
        <p:spPr>
          <a:xfrm>
            <a:off x="4038600" y="6356350"/>
            <a:ext cx="4572000" cy="365125"/>
          </a:xfrm>
        </p:spPr>
        <p:txBody>
          <a:bodyPr/>
          <a:lstStyle/>
          <a:p>
            <a:r>
              <a:rPr lang="en-US" dirty="0"/>
              <a:t>The Transportation Equity Curriculum: Evaluating Plans and Projects</a:t>
            </a:r>
          </a:p>
        </p:txBody>
      </p:sp>
    </p:spTree>
    <p:extLst>
      <p:ext uri="{BB962C8B-B14F-4D97-AF65-F5344CB8AC3E}">
        <p14:creationId xmlns:p14="http://schemas.microsoft.com/office/powerpoint/2010/main" val="3381243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Disproportionate Impacts</a:t>
            </a:r>
          </a:p>
        </p:txBody>
      </p:sp>
      <p:sp>
        <p:nvSpPr>
          <p:cNvPr id="3" name="Content Placeholder 2"/>
          <p:cNvSpPr>
            <a:spLocks noGrp="1"/>
          </p:cNvSpPr>
          <p:nvPr>
            <p:ph idx="1"/>
          </p:nvPr>
        </p:nvSpPr>
        <p:spPr/>
        <p:txBody>
          <a:bodyPr/>
          <a:lstStyle/>
          <a:p>
            <a:r>
              <a:rPr lang="en-US" dirty="0"/>
              <a:t>Extensive differences in impacts or risks across population groups</a:t>
            </a:r>
          </a:p>
          <a:p>
            <a:r>
              <a:rPr lang="en-US" dirty="0"/>
              <a:t>Characterized by an overrepresentation of underserved communities experiencing negative impacts or risks</a:t>
            </a:r>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10</a:t>
            </a:fld>
            <a:endParaRPr lang="en-US"/>
          </a:p>
        </p:txBody>
      </p:sp>
      <p:sp>
        <p:nvSpPr>
          <p:cNvPr id="6" name="Rectangle 5"/>
          <p:cNvSpPr/>
          <p:nvPr/>
        </p:nvSpPr>
        <p:spPr>
          <a:xfrm>
            <a:off x="7497821" y="3801239"/>
            <a:ext cx="4362669" cy="400110"/>
          </a:xfrm>
          <a:prstGeom prst="rect">
            <a:avLst/>
          </a:prstGeom>
        </p:spPr>
        <p:txBody>
          <a:bodyPr wrap="none">
            <a:spAutoFit/>
          </a:bodyPr>
          <a:lstStyle/>
          <a:p>
            <a:r>
              <a:rPr lang="en-US" sz="2000" dirty="0">
                <a:solidFill>
                  <a:schemeClr val="tx1">
                    <a:lumMod val="50000"/>
                    <a:lumOff val="50000"/>
                  </a:schemeClr>
                </a:solidFill>
              </a:rPr>
              <a:t>-Environmental Protection Agency, 2016</a:t>
            </a:r>
          </a:p>
        </p:txBody>
      </p:sp>
    </p:spTree>
    <p:extLst>
      <p:ext uri="{BB962C8B-B14F-4D97-AF65-F5344CB8AC3E}">
        <p14:creationId xmlns:p14="http://schemas.microsoft.com/office/powerpoint/2010/main" val="1351373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Equity Categories and Indicators</a:t>
            </a:r>
          </a:p>
        </p:txBody>
      </p:sp>
      <p:sp>
        <p:nvSpPr>
          <p:cNvPr id="7" name="Text Placeholder 6"/>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11</a:t>
            </a:fld>
            <a:endParaRPr lang="en-US"/>
          </a:p>
        </p:txBody>
      </p:sp>
    </p:spTree>
    <p:extLst>
      <p:ext uri="{BB962C8B-B14F-4D97-AF65-F5344CB8AC3E}">
        <p14:creationId xmlns:p14="http://schemas.microsoft.com/office/powerpoint/2010/main" val="1236281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Equity Categories</a:t>
            </a:r>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12</a:t>
            </a:fld>
            <a:endParaRPr lang="en-US"/>
          </a:p>
        </p:txBody>
      </p:sp>
      <p:graphicFrame>
        <p:nvGraphicFramePr>
          <p:cNvPr id="7" name="Content Placeholder 2">
            <a:extLst>
              <a:ext uri="{FF2B5EF4-FFF2-40B4-BE49-F238E27FC236}">
                <a16:creationId xmlns:a16="http://schemas.microsoft.com/office/drawing/2014/main" id="{B20E734E-E24E-AC43-A1CA-BE99FE424AE1}"/>
              </a:ext>
            </a:extLst>
          </p:cNvPr>
          <p:cNvGraphicFramePr>
            <a:graphicFrameLocks noGrp="1"/>
          </p:cNvGraphicFramePr>
          <p:nvPr>
            <p:ph idx="1"/>
            <p:extLst>
              <p:ext uri="{D42A27DB-BD31-4B8C-83A1-F6EECF244321}">
                <p14:modId xmlns:p14="http://schemas.microsoft.com/office/powerpoint/2010/main" val="22792898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6192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31F87-0F26-4A4C-AB68-BEE344C86CB8}"/>
              </a:ext>
            </a:extLst>
          </p:cNvPr>
          <p:cNvSpPr>
            <a:spLocks noGrp="1"/>
          </p:cNvSpPr>
          <p:nvPr>
            <p:ph type="title"/>
          </p:nvPr>
        </p:nvSpPr>
        <p:spPr/>
        <p:txBody>
          <a:bodyPr/>
          <a:lstStyle/>
          <a:p>
            <a:r>
              <a:rPr lang="en-US" dirty="0"/>
              <a:t>Access to Opportunity </a:t>
            </a:r>
          </a:p>
        </p:txBody>
      </p:sp>
      <p:sp>
        <p:nvSpPr>
          <p:cNvPr id="4" name="Footer Placeholder 3">
            <a:extLst>
              <a:ext uri="{FF2B5EF4-FFF2-40B4-BE49-F238E27FC236}">
                <a16:creationId xmlns:a16="http://schemas.microsoft.com/office/drawing/2014/main" id="{F9C24B79-F6EB-CC41-8ABC-B7DE2B614752}"/>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BB4286BD-B8EB-CC44-921A-49C3F031E938}"/>
              </a:ext>
            </a:extLst>
          </p:cNvPr>
          <p:cNvSpPr>
            <a:spLocks noGrp="1"/>
          </p:cNvSpPr>
          <p:nvPr>
            <p:ph type="sldNum" sz="quarter" idx="12"/>
          </p:nvPr>
        </p:nvSpPr>
        <p:spPr/>
        <p:txBody>
          <a:bodyPr/>
          <a:lstStyle/>
          <a:p>
            <a:fld id="{82692506-6D33-4386-AFDA-6DB3896FF238}" type="slidenum">
              <a:rPr lang="en-US" smtClean="0"/>
              <a:pPr/>
              <a:t>13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147448077"/>
              </p:ext>
            </p:extLst>
          </p:nvPr>
        </p:nvGraphicFramePr>
        <p:xfrm>
          <a:off x="1524000" y="2092019"/>
          <a:ext cx="9144000" cy="3863000"/>
        </p:xfrm>
        <a:graphic>
          <a:graphicData uri="http://schemas.openxmlformats.org/drawingml/2006/table">
            <a:tbl>
              <a:tblPr firstRow="1" firstCol="1" bandRow="1"/>
              <a:tblGrid>
                <a:gridCol w="3391889">
                  <a:extLst>
                    <a:ext uri="{9D8B030D-6E8A-4147-A177-3AD203B41FA5}">
                      <a16:colId xmlns:a16="http://schemas.microsoft.com/office/drawing/2014/main" val="1638324111"/>
                    </a:ext>
                  </a:extLst>
                </a:gridCol>
                <a:gridCol w="5752111">
                  <a:extLst>
                    <a:ext uri="{9D8B030D-6E8A-4147-A177-3AD203B41FA5}">
                      <a16:colId xmlns:a16="http://schemas.microsoft.com/office/drawing/2014/main" val="1798723668"/>
                    </a:ext>
                  </a:extLst>
                </a:gridCol>
              </a:tblGrid>
              <a:tr h="571160">
                <a:tc>
                  <a:txBody>
                    <a:bodyPr/>
                    <a:lstStyle/>
                    <a:p>
                      <a:pPr marL="0" marR="0">
                        <a:lnSpc>
                          <a:spcPct val="100000"/>
                        </a:lnSpc>
                        <a:spcBef>
                          <a:spcPts val="0"/>
                        </a:spcBef>
                        <a:spcAft>
                          <a:spcPts val="0"/>
                        </a:spcAft>
                      </a:pPr>
                      <a:r>
                        <a:rPr lang="en-US" sz="2400" b="1" dirty="0">
                          <a:solidFill>
                            <a:srgbClr val="000000"/>
                          </a:solidFill>
                          <a:effectLst/>
                          <a:latin typeface="Calibri" panose="020F0502020204030204" pitchFamily="34" charset="0"/>
                          <a:ea typeface="Calibri" panose="020F0502020204030204" pitchFamily="34" charset="0"/>
                          <a:cs typeface="Times New Roman (Body CS)"/>
                        </a:rPr>
                        <a:t>Factor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0000"/>
                        </a:lnSpc>
                        <a:spcBef>
                          <a:spcPts val="0"/>
                        </a:spcBef>
                        <a:spcAft>
                          <a:spcPts val="0"/>
                        </a:spcAft>
                      </a:pPr>
                      <a:r>
                        <a:rPr lang="en-US" sz="2400" b="1" dirty="0">
                          <a:solidFill>
                            <a:srgbClr val="000000"/>
                          </a:solidFill>
                          <a:effectLst/>
                          <a:latin typeface="Calibri" panose="020F0502020204030204" pitchFamily="34" charset="0"/>
                          <a:ea typeface="Calibri" panose="020F0502020204030204" pitchFamily="34" charset="0"/>
                          <a:cs typeface="Times New Roman (Body CS)"/>
                        </a:rPr>
                        <a:t>Criteria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849117642"/>
                  </a:ext>
                </a:extLst>
              </a:tr>
              <a:tr h="571160">
                <a:tc>
                  <a:txBody>
                    <a:bodyPr/>
                    <a:lstStyle/>
                    <a:p>
                      <a:pPr marL="0" marR="0">
                        <a:lnSpc>
                          <a:spcPct val="100000"/>
                        </a:lnSpc>
                        <a:spcBef>
                          <a:spcPts val="0"/>
                        </a:spcBef>
                        <a:spcAft>
                          <a:spcPts val="0"/>
                        </a:spcAft>
                      </a:pP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Employment</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access to employment opportunities. </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017353950"/>
                  </a:ext>
                </a:extLst>
              </a:tr>
              <a:tr h="1142321">
                <a:tc>
                  <a:txBody>
                    <a:bodyPr/>
                    <a:lstStyle/>
                    <a:p>
                      <a:pPr marL="0" marR="0">
                        <a:lnSpc>
                          <a:spcPct val="100000"/>
                        </a:lnSpc>
                        <a:spcBef>
                          <a:spcPts val="0"/>
                        </a:spcBef>
                        <a:spcAft>
                          <a:spcPts val="0"/>
                        </a:spcAft>
                      </a:pP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Education</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access to educational opportunities (e.g., higher education, job training, schools, daycare, after school programs).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463176799"/>
                  </a:ext>
                </a:extLst>
              </a:tr>
              <a:tr h="915760">
                <a:tc>
                  <a:txBody>
                    <a:bodyPr/>
                    <a:lstStyle/>
                    <a:p>
                      <a:pPr marL="0" marR="0">
                        <a:lnSpc>
                          <a:spcPct val="100000"/>
                        </a:lnSpc>
                        <a:spcBef>
                          <a:spcPts val="0"/>
                        </a:spcBef>
                        <a:spcAft>
                          <a:spcPts val="0"/>
                        </a:spcAft>
                      </a:pP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Community Services and Shopping</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access to community services, including parks and recreational areas, and shopping areas.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69447302"/>
                  </a:ext>
                </a:extLst>
              </a:tr>
            </a:tbl>
          </a:graphicData>
        </a:graphic>
      </p:graphicFrame>
    </p:spTree>
    <p:extLst>
      <p:ext uri="{BB962C8B-B14F-4D97-AF65-F5344CB8AC3E}">
        <p14:creationId xmlns:p14="http://schemas.microsoft.com/office/powerpoint/2010/main" val="3380501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42266-9357-2446-926C-5AF3E2E5CF63}"/>
              </a:ext>
            </a:extLst>
          </p:cNvPr>
          <p:cNvSpPr>
            <a:spLocks noGrp="1"/>
          </p:cNvSpPr>
          <p:nvPr>
            <p:ph type="title"/>
          </p:nvPr>
        </p:nvSpPr>
        <p:spPr/>
        <p:txBody>
          <a:bodyPr/>
          <a:lstStyle/>
          <a:p>
            <a:r>
              <a:rPr lang="en-US" dirty="0"/>
              <a:t>Health and Environment</a:t>
            </a:r>
          </a:p>
        </p:txBody>
      </p:sp>
      <p:sp>
        <p:nvSpPr>
          <p:cNvPr id="5" name="Footer Placeholder 4">
            <a:extLst>
              <a:ext uri="{FF2B5EF4-FFF2-40B4-BE49-F238E27FC236}">
                <a16:creationId xmlns:a16="http://schemas.microsoft.com/office/drawing/2014/main" id="{2D7E8C07-DC28-4841-AC24-EE535A776557}"/>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a:extLst>
              <a:ext uri="{FF2B5EF4-FFF2-40B4-BE49-F238E27FC236}">
                <a16:creationId xmlns:a16="http://schemas.microsoft.com/office/drawing/2014/main" id="{E4B0FA32-841E-E24D-AE7B-BF6E0162D848}"/>
              </a:ext>
            </a:extLst>
          </p:cNvPr>
          <p:cNvSpPr>
            <a:spLocks noGrp="1"/>
          </p:cNvSpPr>
          <p:nvPr>
            <p:ph type="sldNum" sz="quarter" idx="12"/>
          </p:nvPr>
        </p:nvSpPr>
        <p:spPr/>
        <p:txBody>
          <a:bodyPr/>
          <a:lstStyle/>
          <a:p>
            <a:fld id="{82692506-6D33-4386-AFDA-6DB3896FF238}" type="slidenum">
              <a:rPr lang="en-US" smtClean="0"/>
              <a:t>14</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295492894"/>
              </p:ext>
            </p:extLst>
          </p:nvPr>
        </p:nvGraphicFramePr>
        <p:xfrm>
          <a:off x="1524000" y="2423319"/>
          <a:ext cx="9144000" cy="3200400"/>
        </p:xfrm>
        <a:graphic>
          <a:graphicData uri="http://schemas.openxmlformats.org/drawingml/2006/table">
            <a:tbl>
              <a:tblPr firstRow="1" firstCol="1" bandRow="1"/>
              <a:tblGrid>
                <a:gridCol w="2078182">
                  <a:extLst>
                    <a:ext uri="{9D8B030D-6E8A-4147-A177-3AD203B41FA5}">
                      <a16:colId xmlns:a16="http://schemas.microsoft.com/office/drawing/2014/main" val="1526663336"/>
                    </a:ext>
                  </a:extLst>
                </a:gridCol>
                <a:gridCol w="7065818">
                  <a:extLst>
                    <a:ext uri="{9D8B030D-6E8A-4147-A177-3AD203B41FA5}">
                      <a16:colId xmlns:a16="http://schemas.microsoft.com/office/drawing/2014/main" val="2700574799"/>
                    </a:ext>
                  </a:extLst>
                </a:gridCol>
              </a:tblGrid>
              <a:tr h="711200">
                <a:tc>
                  <a:txBody>
                    <a:bodyPr/>
                    <a:lstStyle/>
                    <a:p>
                      <a:pPr marL="0" marR="0">
                        <a:lnSpc>
                          <a:spcPts val="15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Health Care</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access to health care services.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2355064086"/>
                  </a:ext>
                </a:extLst>
              </a:tr>
              <a:tr h="1066800">
                <a:tc>
                  <a:txBody>
                    <a:bodyPr/>
                    <a:lstStyle/>
                    <a:p>
                      <a:pPr marL="0" marR="0">
                        <a:lnSpc>
                          <a:spcPts val="1500"/>
                        </a:lnSpc>
                        <a:spcBef>
                          <a:spcPts val="0"/>
                        </a:spcBef>
                        <a:spcAft>
                          <a:spcPts val="0"/>
                        </a:spcAft>
                      </a:pP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Healthy Food</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connects to grocery stores or markets that provide healthy and fresh food at affordable prices.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3099079734"/>
                  </a:ext>
                </a:extLst>
              </a:tr>
              <a:tr h="1422400">
                <a:tc>
                  <a:txBody>
                    <a:bodyPr/>
                    <a:lstStyle/>
                    <a:p>
                      <a:pPr marL="0" marR="0">
                        <a:lnSpc>
                          <a:spcPts val="15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Environment</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increases livability (e.g., community cohesion, </a:t>
                      </a:r>
                      <a:r>
                        <a:rPr lang="en-US" sz="2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streetscaping</a:t>
                      </a: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green infrastructure, etc.) through design and/or mitigation measures.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186518908"/>
                  </a:ext>
                </a:extLst>
              </a:tr>
            </a:tbl>
          </a:graphicData>
        </a:graphic>
      </p:graphicFrame>
    </p:spTree>
    <p:extLst>
      <p:ext uri="{BB962C8B-B14F-4D97-AF65-F5344CB8AC3E}">
        <p14:creationId xmlns:p14="http://schemas.microsoft.com/office/powerpoint/2010/main" val="3927795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00EE7-6425-3140-B0F7-F31CFB2D87E2}"/>
              </a:ext>
            </a:extLst>
          </p:cNvPr>
          <p:cNvSpPr>
            <a:spLocks noGrp="1"/>
          </p:cNvSpPr>
          <p:nvPr>
            <p:ph type="title"/>
          </p:nvPr>
        </p:nvSpPr>
        <p:spPr/>
        <p:txBody>
          <a:bodyPr/>
          <a:lstStyle/>
          <a:p>
            <a:r>
              <a:rPr lang="en-US" dirty="0"/>
              <a:t>Safety and Emergency Evacuation</a:t>
            </a:r>
          </a:p>
        </p:txBody>
      </p:sp>
      <p:sp>
        <p:nvSpPr>
          <p:cNvPr id="4" name="Footer Placeholder 3">
            <a:extLst>
              <a:ext uri="{FF2B5EF4-FFF2-40B4-BE49-F238E27FC236}">
                <a16:creationId xmlns:a16="http://schemas.microsoft.com/office/drawing/2014/main" id="{36E6C8D7-AC51-3E47-A8FC-0886F1EB67D1}"/>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BE8F4A89-0302-094C-9781-3B6A9C135F73}"/>
              </a:ext>
            </a:extLst>
          </p:cNvPr>
          <p:cNvSpPr>
            <a:spLocks noGrp="1"/>
          </p:cNvSpPr>
          <p:nvPr>
            <p:ph type="sldNum" sz="quarter" idx="12"/>
          </p:nvPr>
        </p:nvSpPr>
        <p:spPr/>
        <p:txBody>
          <a:bodyPr/>
          <a:lstStyle/>
          <a:p>
            <a:fld id="{82692506-6D33-4386-AFDA-6DB3896FF238}" type="slidenum">
              <a:rPr lang="en-US" smtClean="0"/>
              <a:t>15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69375637"/>
              </p:ext>
            </p:extLst>
          </p:nvPr>
        </p:nvGraphicFramePr>
        <p:xfrm>
          <a:off x="1524000" y="2423319"/>
          <a:ext cx="9144000" cy="3200400"/>
        </p:xfrm>
        <a:graphic>
          <a:graphicData uri="http://schemas.openxmlformats.org/drawingml/2006/table">
            <a:tbl>
              <a:tblPr firstRow="1" firstCol="1" bandRow="1"/>
              <a:tblGrid>
                <a:gridCol w="3155541">
                  <a:extLst>
                    <a:ext uri="{9D8B030D-6E8A-4147-A177-3AD203B41FA5}">
                      <a16:colId xmlns:a16="http://schemas.microsoft.com/office/drawing/2014/main" val="3840398554"/>
                    </a:ext>
                  </a:extLst>
                </a:gridCol>
                <a:gridCol w="5988459">
                  <a:extLst>
                    <a:ext uri="{9D8B030D-6E8A-4147-A177-3AD203B41FA5}">
                      <a16:colId xmlns:a16="http://schemas.microsoft.com/office/drawing/2014/main" val="985976420"/>
                    </a:ext>
                  </a:extLst>
                </a:gridCol>
              </a:tblGrid>
              <a:tr h="933450">
                <a:tc rowSpan="2">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Safety</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nSpc>
                          <a:spcPct val="100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safety for pedestrians and bicyclists at</a:t>
                      </a: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high-crash</a:t>
                      </a: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locations.</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1292171784"/>
                  </a:ext>
                </a:extLst>
              </a:tr>
              <a:tr h="933450">
                <a:tc vMerge="1">
                  <a:txBody>
                    <a:bodyPr/>
                    <a:lstStyle/>
                    <a:p>
                      <a:endParaRPr lang="en-US"/>
                    </a:p>
                  </a:txBody>
                  <a:tcPr/>
                </a:tc>
                <a:tc>
                  <a:txBody>
                    <a:bodyPr/>
                    <a:lstStyle/>
                    <a:p>
                      <a:pPr marL="0" marR="0">
                        <a:lnSpc>
                          <a:spcPct val="100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safety at other (non-high crash) locations.</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1227112996"/>
                  </a:ext>
                </a:extLst>
              </a:tr>
              <a:tr h="1333500">
                <a:tc>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Emergency Evacuation</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emergency evacuation (e.g., transit coordination, connections to shelters, etc.).</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709886864"/>
                  </a:ext>
                </a:extLst>
              </a:tr>
            </a:tbl>
          </a:graphicData>
        </a:graphic>
      </p:graphicFrame>
    </p:spTree>
    <p:extLst>
      <p:ext uri="{BB962C8B-B14F-4D97-AF65-F5344CB8AC3E}">
        <p14:creationId xmlns:p14="http://schemas.microsoft.com/office/powerpoint/2010/main" val="2876172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268CE-F8BC-9342-8A98-A04A7F1D13FC}"/>
              </a:ext>
            </a:extLst>
          </p:cNvPr>
          <p:cNvSpPr>
            <a:spLocks noGrp="1"/>
          </p:cNvSpPr>
          <p:nvPr>
            <p:ph type="title"/>
          </p:nvPr>
        </p:nvSpPr>
        <p:spPr/>
        <p:txBody>
          <a:bodyPr/>
          <a:lstStyle/>
          <a:p>
            <a:r>
              <a:rPr lang="en-US" dirty="0"/>
              <a:t>Affordability</a:t>
            </a:r>
          </a:p>
        </p:txBody>
      </p:sp>
      <p:sp>
        <p:nvSpPr>
          <p:cNvPr id="4" name="Footer Placeholder 3">
            <a:extLst>
              <a:ext uri="{FF2B5EF4-FFF2-40B4-BE49-F238E27FC236}">
                <a16:creationId xmlns:a16="http://schemas.microsoft.com/office/drawing/2014/main" id="{0343B1CF-39D7-E645-BC87-3752210B989B}"/>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DAEC575A-EC15-FE4C-8604-89324505582F}"/>
              </a:ext>
            </a:extLst>
          </p:cNvPr>
          <p:cNvSpPr>
            <a:spLocks noGrp="1"/>
          </p:cNvSpPr>
          <p:nvPr>
            <p:ph type="sldNum" sz="quarter" idx="12"/>
          </p:nvPr>
        </p:nvSpPr>
        <p:spPr/>
        <p:txBody>
          <a:bodyPr/>
          <a:lstStyle/>
          <a:p>
            <a:fld id="{82692506-6D33-4386-AFDA-6DB3896FF238}" type="slidenum">
              <a:rPr lang="en-US" smtClean="0"/>
              <a:t>16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282834014"/>
              </p:ext>
            </p:extLst>
          </p:nvPr>
        </p:nvGraphicFramePr>
        <p:xfrm>
          <a:off x="1524000" y="2377599"/>
          <a:ext cx="9144000" cy="3291840"/>
        </p:xfrm>
        <a:graphic>
          <a:graphicData uri="http://schemas.openxmlformats.org/drawingml/2006/table">
            <a:tbl>
              <a:tblPr firstRow="1" firstCol="1" bandRow="1"/>
              <a:tblGrid>
                <a:gridCol w="2366976">
                  <a:extLst>
                    <a:ext uri="{9D8B030D-6E8A-4147-A177-3AD203B41FA5}">
                      <a16:colId xmlns:a16="http://schemas.microsoft.com/office/drawing/2014/main" val="2255075250"/>
                    </a:ext>
                  </a:extLst>
                </a:gridCol>
                <a:gridCol w="6777024">
                  <a:extLst>
                    <a:ext uri="{9D8B030D-6E8A-4147-A177-3AD203B41FA5}">
                      <a16:colId xmlns:a16="http://schemas.microsoft.com/office/drawing/2014/main" val="1163310286"/>
                    </a:ext>
                  </a:extLst>
                </a:gridCol>
              </a:tblGrid>
              <a:tr h="1600200">
                <a:tc>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Housing and Transportation Costs</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nSpc>
                          <a:spcPct val="100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decreases the share of household income consumed by transportation and housing.</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508028864"/>
                  </a:ext>
                </a:extLst>
              </a:tr>
              <a:tr h="640080">
                <a:tc>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Housing</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nSpc>
                          <a:spcPct val="100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access to and from affordable housing.</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026340969"/>
                  </a:ext>
                </a:extLst>
              </a:tr>
              <a:tr h="960120">
                <a:tc>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Transportation</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increases availability of affordable transportation options.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997189423"/>
                  </a:ext>
                </a:extLst>
              </a:tr>
            </a:tbl>
          </a:graphicData>
        </a:graphic>
      </p:graphicFrame>
    </p:spTree>
    <p:extLst>
      <p:ext uri="{BB962C8B-B14F-4D97-AF65-F5344CB8AC3E}">
        <p14:creationId xmlns:p14="http://schemas.microsoft.com/office/powerpoint/2010/main" val="2225942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6DE1B-2ACA-AB4A-8EC7-06F5761B2272}"/>
              </a:ext>
            </a:extLst>
          </p:cNvPr>
          <p:cNvSpPr>
            <a:spLocks noGrp="1"/>
          </p:cNvSpPr>
          <p:nvPr>
            <p:ph type="title"/>
          </p:nvPr>
        </p:nvSpPr>
        <p:spPr/>
        <p:txBody>
          <a:bodyPr/>
          <a:lstStyle/>
          <a:p>
            <a:r>
              <a:rPr lang="en-US" dirty="0"/>
              <a:t>Mobility</a:t>
            </a:r>
          </a:p>
        </p:txBody>
      </p:sp>
      <p:sp>
        <p:nvSpPr>
          <p:cNvPr id="4" name="Footer Placeholder 3">
            <a:extLst>
              <a:ext uri="{FF2B5EF4-FFF2-40B4-BE49-F238E27FC236}">
                <a16:creationId xmlns:a16="http://schemas.microsoft.com/office/drawing/2014/main" id="{410F346C-E1FA-BA4D-99E6-A35557CA7D35}"/>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32BF4188-6D95-2741-A309-9F4A64DE01C5}"/>
              </a:ext>
            </a:extLst>
          </p:cNvPr>
          <p:cNvSpPr>
            <a:spLocks noGrp="1"/>
          </p:cNvSpPr>
          <p:nvPr>
            <p:ph type="sldNum" sz="quarter" idx="12"/>
          </p:nvPr>
        </p:nvSpPr>
        <p:spPr/>
        <p:txBody>
          <a:bodyPr/>
          <a:lstStyle/>
          <a:p>
            <a:fld id="{82692506-6D33-4386-AFDA-6DB3896FF238}" type="slidenum">
              <a:rPr lang="en-US" smtClean="0"/>
              <a:t>17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773620531"/>
              </p:ext>
            </p:extLst>
          </p:nvPr>
        </p:nvGraphicFramePr>
        <p:xfrm>
          <a:off x="1524000" y="2423319"/>
          <a:ext cx="9144000" cy="3200400"/>
        </p:xfrm>
        <a:graphic>
          <a:graphicData uri="http://schemas.openxmlformats.org/drawingml/2006/table">
            <a:tbl>
              <a:tblPr firstRow="1" firstCol="1" bandRow="1"/>
              <a:tblGrid>
                <a:gridCol w="2366976">
                  <a:extLst>
                    <a:ext uri="{9D8B030D-6E8A-4147-A177-3AD203B41FA5}">
                      <a16:colId xmlns:a16="http://schemas.microsoft.com/office/drawing/2014/main" val="807077412"/>
                    </a:ext>
                  </a:extLst>
                </a:gridCol>
                <a:gridCol w="6777024">
                  <a:extLst>
                    <a:ext uri="{9D8B030D-6E8A-4147-A177-3AD203B41FA5}">
                      <a16:colId xmlns:a16="http://schemas.microsoft.com/office/drawing/2014/main" val="1865129136"/>
                    </a:ext>
                  </a:extLst>
                </a:gridCol>
              </a:tblGrid>
              <a:tr h="800100">
                <a:tc>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Active Transportation</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2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or expands bicycle or pedestrian facilities.</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extLst>
                  <a:ext uri="{0D108BD9-81ED-4DB2-BD59-A6C34878D82A}">
                    <a16:rowId xmlns:a16="http://schemas.microsoft.com/office/drawing/2014/main" val="966210653"/>
                  </a:ext>
                </a:extLst>
              </a:tr>
              <a:tr h="1066800">
                <a:tc>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Transit Access and Service</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transit service and/or access, including first- and last-mile access.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extLst>
                  <a:ext uri="{0D108BD9-81ED-4DB2-BD59-A6C34878D82A}">
                    <a16:rowId xmlns:a16="http://schemas.microsoft.com/office/drawing/2014/main" val="3614134406"/>
                  </a:ext>
                </a:extLst>
              </a:tr>
              <a:tr h="1333500">
                <a:tc>
                  <a:txBody>
                    <a:bodyPr/>
                    <a:lstStyle/>
                    <a:p>
                      <a:pPr marL="0" marR="0">
                        <a:lnSpc>
                          <a:spcPct val="100000"/>
                        </a:lnSpc>
                        <a:spcBef>
                          <a:spcPts val="0"/>
                        </a:spcBef>
                        <a:spcAft>
                          <a:spcPts val="0"/>
                        </a:spcAft>
                      </a:pPr>
                      <a:r>
                        <a:rPr lang="en-US" sz="24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Americans with Disabilities Act (ADA)</a:t>
                      </a:r>
                      <a:endParaRPr lang="en-US" sz="240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improves accessibility for persons with disabilities (e.g., transit stops, ADA curb ramps, audio-visual signals, driveway grade, etc.).</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ECFF"/>
                    </a:solidFill>
                  </a:tcPr>
                </a:tc>
                <a:extLst>
                  <a:ext uri="{0D108BD9-81ED-4DB2-BD59-A6C34878D82A}">
                    <a16:rowId xmlns:a16="http://schemas.microsoft.com/office/drawing/2014/main" val="2739542854"/>
                  </a:ext>
                </a:extLst>
              </a:tr>
            </a:tbl>
          </a:graphicData>
        </a:graphic>
      </p:graphicFrame>
    </p:spTree>
    <p:extLst>
      <p:ext uri="{BB962C8B-B14F-4D97-AF65-F5344CB8AC3E}">
        <p14:creationId xmlns:p14="http://schemas.microsoft.com/office/powerpoint/2010/main" val="3344161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A48BF-ABC0-EC4D-A2DA-EB0A1E14BE20}"/>
              </a:ext>
            </a:extLst>
          </p:cNvPr>
          <p:cNvSpPr>
            <a:spLocks noGrp="1"/>
          </p:cNvSpPr>
          <p:nvPr>
            <p:ph type="title"/>
          </p:nvPr>
        </p:nvSpPr>
        <p:spPr/>
        <p:txBody>
          <a:bodyPr/>
          <a:lstStyle/>
          <a:p>
            <a:r>
              <a:rPr lang="en-US" dirty="0"/>
              <a:t>Burdens</a:t>
            </a:r>
          </a:p>
        </p:txBody>
      </p:sp>
      <p:sp>
        <p:nvSpPr>
          <p:cNvPr id="4" name="Footer Placeholder 3">
            <a:extLst>
              <a:ext uri="{FF2B5EF4-FFF2-40B4-BE49-F238E27FC236}">
                <a16:creationId xmlns:a16="http://schemas.microsoft.com/office/drawing/2014/main" id="{3200D343-184C-E34D-82C4-0337587EAC08}"/>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C966C44B-D2CA-5C47-936F-CD92FC51B142}"/>
              </a:ext>
            </a:extLst>
          </p:cNvPr>
          <p:cNvSpPr>
            <a:spLocks noGrp="1"/>
          </p:cNvSpPr>
          <p:nvPr>
            <p:ph type="sldNum" sz="quarter" idx="12"/>
          </p:nvPr>
        </p:nvSpPr>
        <p:spPr/>
        <p:txBody>
          <a:bodyPr/>
          <a:lstStyle/>
          <a:p>
            <a:fld id="{82692506-6D33-4386-AFDA-6DB3896FF238}" type="slidenum">
              <a:rPr lang="en-US" smtClean="0"/>
              <a:t>18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003449744"/>
              </p:ext>
            </p:extLst>
          </p:nvPr>
        </p:nvGraphicFramePr>
        <p:xfrm>
          <a:off x="2367280" y="2902311"/>
          <a:ext cx="7457440" cy="1371600"/>
        </p:xfrm>
        <a:graphic>
          <a:graphicData uri="http://schemas.openxmlformats.org/drawingml/2006/table">
            <a:tbl>
              <a:tblPr firstRow="1" firstCol="1" bandRow="1"/>
              <a:tblGrid>
                <a:gridCol w="1930400">
                  <a:extLst>
                    <a:ext uri="{9D8B030D-6E8A-4147-A177-3AD203B41FA5}">
                      <a16:colId xmlns:a16="http://schemas.microsoft.com/office/drawing/2014/main" val="483962088"/>
                    </a:ext>
                  </a:extLst>
                </a:gridCol>
                <a:gridCol w="5527040">
                  <a:extLst>
                    <a:ext uri="{9D8B030D-6E8A-4147-A177-3AD203B41FA5}">
                      <a16:colId xmlns:a16="http://schemas.microsoft.com/office/drawing/2014/main" val="702129104"/>
                    </a:ext>
                  </a:extLst>
                </a:gridCol>
              </a:tblGrid>
              <a:tr h="1371600">
                <a:tc>
                  <a:txBody>
                    <a:bodyPr/>
                    <a:lstStyle/>
                    <a:p>
                      <a:pPr marL="0" marR="0">
                        <a:lnSpc>
                          <a:spcPct val="100000"/>
                        </a:lnSpc>
                        <a:spcBef>
                          <a:spcPts val="0"/>
                        </a:spcBef>
                        <a:spcAft>
                          <a:spcPts val="0"/>
                        </a:spcAft>
                      </a:pPr>
                      <a:r>
                        <a:rPr lang="en-US" sz="24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Adverse Impacts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799"/>
                    </a:solidFill>
                  </a:tcPr>
                </a:tc>
                <a:tc>
                  <a:txBody>
                    <a:bodyPr/>
                    <a:lstStyle/>
                    <a:p>
                      <a:pPr marL="0" marR="0">
                        <a:lnSpc>
                          <a:spcPct val="100000"/>
                        </a:lnSpc>
                        <a:spcBef>
                          <a:spcPts val="0"/>
                        </a:spcBef>
                        <a:spcAft>
                          <a:spcPts val="0"/>
                        </a:spcAft>
                      </a:pPr>
                      <a:r>
                        <a:rPr lang="en-US" sz="2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Project causes cumulative, disproportionate, or other major adverse impacts.</a:t>
                      </a:r>
                      <a:endParaRPr lang="en-US" sz="2400" dirty="0">
                        <a:solidFill>
                          <a:srgbClr val="000000"/>
                        </a:solidFill>
                        <a:effectLst/>
                        <a:latin typeface="Calibri" panose="020F0502020204030204" pitchFamily="34" charset="0"/>
                        <a:ea typeface="Calibri" panose="020F0502020204030204" pitchFamily="34" charset="0"/>
                        <a:cs typeface="Times New Roman (Body 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799"/>
                    </a:solidFill>
                  </a:tcPr>
                </a:tc>
                <a:extLst>
                  <a:ext uri="{0D108BD9-81ED-4DB2-BD59-A6C34878D82A}">
                    <a16:rowId xmlns:a16="http://schemas.microsoft.com/office/drawing/2014/main" val="3508713183"/>
                  </a:ext>
                </a:extLst>
              </a:tr>
            </a:tbl>
          </a:graphicData>
        </a:graphic>
      </p:graphicFrame>
    </p:spTree>
    <p:extLst>
      <p:ext uri="{BB962C8B-B14F-4D97-AF65-F5344CB8AC3E}">
        <p14:creationId xmlns:p14="http://schemas.microsoft.com/office/powerpoint/2010/main" val="3227350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9A89B-014F-BC48-8812-8EDDEF6917B7}"/>
              </a:ext>
            </a:extLst>
          </p:cNvPr>
          <p:cNvSpPr>
            <a:spLocks noGrp="1"/>
          </p:cNvSpPr>
          <p:nvPr>
            <p:ph type="title"/>
          </p:nvPr>
        </p:nvSpPr>
        <p:spPr/>
        <p:txBody>
          <a:bodyPr/>
          <a:lstStyle/>
          <a:p>
            <a:r>
              <a:rPr lang="en-US" dirty="0"/>
              <a:t>Example Equity Indicators</a:t>
            </a:r>
          </a:p>
        </p:txBody>
      </p:sp>
      <p:sp>
        <p:nvSpPr>
          <p:cNvPr id="3" name="Content Placeholder 2">
            <a:extLst>
              <a:ext uri="{FF2B5EF4-FFF2-40B4-BE49-F238E27FC236}">
                <a16:creationId xmlns:a16="http://schemas.microsoft.com/office/drawing/2014/main" id="{17FE178B-ED3A-4042-A48D-1E76A3944F7B}"/>
              </a:ext>
            </a:extLst>
          </p:cNvPr>
          <p:cNvSpPr>
            <a:spLocks noGrp="1"/>
          </p:cNvSpPr>
          <p:nvPr>
            <p:ph sz="half" idx="1"/>
          </p:nvPr>
        </p:nvSpPr>
        <p:spPr/>
        <p:txBody>
          <a:bodyPr>
            <a:normAutofit fontScale="85000" lnSpcReduction="20000"/>
          </a:bodyPr>
          <a:lstStyle/>
          <a:p>
            <a:r>
              <a:rPr lang="en-US" dirty="0"/>
              <a:t>Access/Connectivity (bicycle, pedestrian, transit) to: </a:t>
            </a:r>
          </a:p>
          <a:p>
            <a:pPr lvl="1"/>
            <a:r>
              <a:rPr lang="en-US" dirty="0"/>
              <a:t>Employment</a:t>
            </a:r>
          </a:p>
          <a:p>
            <a:pPr lvl="1"/>
            <a:r>
              <a:rPr lang="en-US" dirty="0"/>
              <a:t>Schools</a:t>
            </a:r>
          </a:p>
          <a:p>
            <a:pPr lvl="1"/>
            <a:r>
              <a:rPr lang="en-US" dirty="0"/>
              <a:t>Healthy food</a:t>
            </a:r>
          </a:p>
          <a:p>
            <a:pPr lvl="1"/>
            <a:r>
              <a:rPr lang="en-US" dirty="0"/>
              <a:t>Medical facilities</a:t>
            </a:r>
          </a:p>
          <a:p>
            <a:pPr lvl="1"/>
            <a:r>
              <a:rPr lang="en-US" dirty="0"/>
              <a:t>Recreational facilities</a:t>
            </a:r>
          </a:p>
          <a:p>
            <a:r>
              <a:rPr lang="en-US" dirty="0"/>
              <a:t>Affordability</a:t>
            </a:r>
          </a:p>
          <a:p>
            <a:pPr lvl="1"/>
            <a:r>
              <a:rPr lang="en-US" dirty="0"/>
              <a:t>Percentage of household income spent on transportation</a:t>
            </a:r>
          </a:p>
          <a:p>
            <a:pPr lvl="1"/>
            <a:r>
              <a:rPr lang="en-US" dirty="0"/>
              <a:t>Housing and transportation affordability index</a:t>
            </a:r>
          </a:p>
          <a:p>
            <a:pPr lvl="1"/>
            <a:r>
              <a:rPr lang="en-US" dirty="0"/>
              <a:t>Displacement by population group</a:t>
            </a:r>
          </a:p>
          <a:p>
            <a:endParaRPr lang="en-US" dirty="0"/>
          </a:p>
        </p:txBody>
      </p:sp>
      <p:sp>
        <p:nvSpPr>
          <p:cNvPr id="6" name="Content Placeholder 5"/>
          <p:cNvSpPr>
            <a:spLocks noGrp="1"/>
          </p:cNvSpPr>
          <p:nvPr>
            <p:ph sz="half" idx="2"/>
          </p:nvPr>
        </p:nvSpPr>
        <p:spPr/>
        <p:txBody>
          <a:bodyPr>
            <a:normAutofit fontScale="85000" lnSpcReduction="20000"/>
          </a:bodyPr>
          <a:lstStyle/>
          <a:p>
            <a:r>
              <a:rPr lang="en-US" dirty="0"/>
              <a:t>Safety (underserved populations versus general population)</a:t>
            </a:r>
          </a:p>
          <a:p>
            <a:pPr lvl="1"/>
            <a:r>
              <a:rPr lang="en-US" dirty="0"/>
              <a:t>Number of crashes (bicycle, pedestrian, vehicle)</a:t>
            </a:r>
          </a:p>
          <a:p>
            <a:pPr lvl="1"/>
            <a:r>
              <a:rPr lang="en-US" dirty="0"/>
              <a:t>Crashes by severity (injury, fatality)</a:t>
            </a:r>
          </a:p>
          <a:p>
            <a:pPr lvl="1"/>
            <a:r>
              <a:rPr lang="en-US" dirty="0"/>
              <a:t>Crash hot spots</a:t>
            </a:r>
          </a:p>
          <a:p>
            <a:r>
              <a:rPr lang="en-US" dirty="0"/>
              <a:t>Project investment by population segment</a:t>
            </a:r>
          </a:p>
          <a:p>
            <a:r>
              <a:rPr lang="en-US" dirty="0"/>
              <a:t>Travel time and distance</a:t>
            </a:r>
          </a:p>
          <a:p>
            <a:pPr lvl="1"/>
            <a:r>
              <a:rPr lang="en-US" dirty="0"/>
              <a:t>All travel purposes</a:t>
            </a:r>
          </a:p>
          <a:p>
            <a:pPr lvl="1"/>
            <a:r>
              <a:rPr lang="en-US" dirty="0"/>
              <a:t>Mandatory purposes (including work and school)</a:t>
            </a:r>
          </a:p>
          <a:p>
            <a:pPr lvl="1"/>
            <a:r>
              <a:rPr lang="en-US" dirty="0"/>
              <a:t>Non-mandatory purposes (including groceries, general shopping, banking, etc.) </a:t>
            </a:r>
          </a:p>
          <a:p>
            <a:endParaRPr lang="en-US" dirty="0"/>
          </a:p>
        </p:txBody>
      </p:sp>
      <p:sp>
        <p:nvSpPr>
          <p:cNvPr id="4" name="Footer Placeholder 3">
            <a:extLst>
              <a:ext uri="{FF2B5EF4-FFF2-40B4-BE49-F238E27FC236}">
                <a16:creationId xmlns:a16="http://schemas.microsoft.com/office/drawing/2014/main" id="{A080A5BD-2C50-924D-A57B-2B195855448B}"/>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5F087DD3-F732-8B42-B845-F2287D7997D3}"/>
              </a:ext>
            </a:extLst>
          </p:cNvPr>
          <p:cNvSpPr>
            <a:spLocks noGrp="1"/>
          </p:cNvSpPr>
          <p:nvPr>
            <p:ph type="sldNum" sz="quarter" idx="12"/>
          </p:nvPr>
        </p:nvSpPr>
        <p:spPr/>
        <p:txBody>
          <a:bodyPr/>
          <a:lstStyle/>
          <a:p>
            <a:fld id="{82692506-6D33-4386-AFDA-6DB3896FF238}" type="slidenum">
              <a:rPr lang="en-US" smtClean="0"/>
              <a:t>19</a:t>
            </a:fld>
            <a:endParaRPr lang="en-US"/>
          </a:p>
        </p:txBody>
      </p:sp>
    </p:spTree>
    <p:extLst>
      <p:ext uri="{BB962C8B-B14F-4D97-AF65-F5344CB8AC3E}">
        <p14:creationId xmlns:p14="http://schemas.microsoft.com/office/powerpoint/2010/main" val="554239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133139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82692506-6D33-4386-AFDA-6DB3896FF238}" type="slidenum">
              <a:rPr lang="en-US" smtClean="0"/>
              <a:t>2</a:t>
            </a:fld>
            <a:endParaRPr lang="en-US"/>
          </a:p>
        </p:txBody>
      </p:sp>
      <p:sp>
        <p:nvSpPr>
          <p:cNvPr id="6" name="Footer Placeholder 5"/>
          <p:cNvSpPr>
            <a:spLocks noGrp="1"/>
          </p:cNvSpPr>
          <p:nvPr>
            <p:ph type="ftr" sz="quarter" idx="11"/>
          </p:nvPr>
        </p:nvSpPr>
        <p:spPr>
          <a:xfrm>
            <a:off x="4038599" y="6356350"/>
            <a:ext cx="4844143" cy="365125"/>
          </a:xfrm>
        </p:spPr>
        <p:txBody>
          <a:bodyPr/>
          <a:lstStyle/>
          <a:p>
            <a:r>
              <a:rPr lang="en-US" dirty="0"/>
              <a:t>The Transportation Equity Curriculum: Evaluating Plans and Projects</a:t>
            </a:r>
          </a:p>
        </p:txBody>
      </p:sp>
    </p:spTree>
    <p:extLst>
      <p:ext uri="{BB962C8B-B14F-4D97-AF65-F5344CB8AC3E}">
        <p14:creationId xmlns:p14="http://schemas.microsoft.com/office/powerpoint/2010/main" val="3368592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Screening and Prioritizing Projects for Equity</a:t>
            </a:r>
          </a:p>
        </p:txBody>
      </p:sp>
      <p:sp>
        <p:nvSpPr>
          <p:cNvPr id="8" name="Text Placeholder 7"/>
          <p:cNvSpPr>
            <a:spLocks noGrp="1"/>
          </p:cNvSpPr>
          <p:nvPr>
            <p:ph type="body" idx="1"/>
          </p:nvPr>
        </p:nvSpPr>
        <p:spPr/>
        <p:txBody>
          <a:bodyPr/>
          <a:lstStyle/>
          <a:p>
            <a:endParaRPr lang="en-US"/>
          </a:p>
        </p:txBody>
      </p:sp>
      <p:sp>
        <p:nvSpPr>
          <p:cNvPr id="5" name="Footer Placeholder 4"/>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t>20</a:t>
            </a:fld>
            <a:endParaRPr lang="en-US"/>
          </a:p>
        </p:txBody>
      </p:sp>
    </p:spTree>
    <p:extLst>
      <p:ext uri="{BB962C8B-B14F-4D97-AF65-F5344CB8AC3E}">
        <p14:creationId xmlns:p14="http://schemas.microsoft.com/office/powerpoint/2010/main" val="641321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1A3FA-D2D5-8241-94B6-D2C8BDA4FEC7}"/>
              </a:ext>
            </a:extLst>
          </p:cNvPr>
          <p:cNvSpPr>
            <a:spLocks noGrp="1"/>
          </p:cNvSpPr>
          <p:nvPr>
            <p:ph type="title"/>
          </p:nvPr>
        </p:nvSpPr>
        <p:spPr/>
        <p:txBody>
          <a:bodyPr/>
          <a:lstStyle/>
          <a:p>
            <a:r>
              <a:rPr lang="en-US" dirty="0"/>
              <a:t>Assessing Benefits and Burdens in Transportation Projects</a:t>
            </a:r>
          </a:p>
        </p:txBody>
      </p:sp>
      <p:sp>
        <p:nvSpPr>
          <p:cNvPr id="3" name="Content Placeholder 2">
            <a:extLst>
              <a:ext uri="{FF2B5EF4-FFF2-40B4-BE49-F238E27FC236}">
                <a16:creationId xmlns:a16="http://schemas.microsoft.com/office/drawing/2014/main" id="{11BFCF36-F639-AC4C-9303-3A8B051E4DB0}"/>
              </a:ext>
            </a:extLst>
          </p:cNvPr>
          <p:cNvSpPr>
            <a:spLocks noGrp="1"/>
          </p:cNvSpPr>
          <p:nvPr>
            <p:ph sz="half" idx="1"/>
          </p:nvPr>
        </p:nvSpPr>
        <p:spPr/>
        <p:txBody>
          <a:bodyPr/>
          <a:lstStyle/>
          <a:p>
            <a:r>
              <a:rPr lang="en-US" dirty="0"/>
              <a:t>Ensure that project elements advance the needs of underserved populations</a:t>
            </a:r>
          </a:p>
          <a:p>
            <a:r>
              <a:rPr lang="en-US" dirty="0"/>
              <a:t>Identify if the project introduces any barriers, disrupts access, causes displacement, or creates health and safety hazards</a:t>
            </a:r>
          </a:p>
          <a:p>
            <a:endParaRPr lang="en-US" dirty="0"/>
          </a:p>
        </p:txBody>
      </p:sp>
      <p:sp>
        <p:nvSpPr>
          <p:cNvPr id="4" name="Footer Placeholder 3">
            <a:extLst>
              <a:ext uri="{FF2B5EF4-FFF2-40B4-BE49-F238E27FC236}">
                <a16:creationId xmlns:a16="http://schemas.microsoft.com/office/drawing/2014/main" id="{0DFE96DE-D2BA-E447-82BC-4171D3F69800}"/>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7C3B0C93-D96C-DA4F-AFF5-7E11E5229CF6}"/>
              </a:ext>
            </a:extLst>
          </p:cNvPr>
          <p:cNvSpPr>
            <a:spLocks noGrp="1"/>
          </p:cNvSpPr>
          <p:nvPr>
            <p:ph type="sldNum" sz="quarter" idx="12"/>
          </p:nvPr>
        </p:nvSpPr>
        <p:spPr/>
        <p:txBody>
          <a:bodyPr/>
          <a:lstStyle/>
          <a:p>
            <a:fld id="{82692506-6D33-4386-AFDA-6DB3896FF238}" type="slidenum">
              <a:rPr lang="en-US" smtClean="0"/>
              <a:t>21</a:t>
            </a:fld>
            <a:endParaRPr lang="en-US"/>
          </a:p>
        </p:txBody>
      </p:sp>
      <p:sp>
        <p:nvSpPr>
          <p:cNvPr id="11" name="TextBox 10"/>
          <p:cNvSpPr txBox="1"/>
          <p:nvPr/>
        </p:nvSpPr>
        <p:spPr>
          <a:xfrm>
            <a:off x="9932461" y="5909462"/>
            <a:ext cx="1421339" cy="369332"/>
          </a:xfrm>
          <a:prstGeom prst="rect">
            <a:avLst/>
          </a:prstGeom>
          <a:noFill/>
        </p:spPr>
        <p:txBody>
          <a:bodyPr wrap="square" rtlCol="0">
            <a:spAutoFit/>
          </a:bodyPr>
          <a:lstStyle/>
          <a:p>
            <a:r>
              <a:rPr lang="en-US" dirty="0">
                <a:solidFill>
                  <a:schemeClr val="tx1">
                    <a:lumMod val="50000"/>
                    <a:lumOff val="50000"/>
                  </a:schemeClr>
                </a:solidFill>
              </a:rPr>
              <a:t>- Ezell, 2022</a:t>
            </a:r>
          </a:p>
        </p:txBody>
      </p:sp>
      <p:graphicFrame>
        <p:nvGraphicFramePr>
          <p:cNvPr id="12" name="Content Placeholder 7"/>
          <p:cNvGraphicFramePr>
            <a:graphicFrameLocks noGrp="1"/>
          </p:cNvGraphicFramePr>
          <p:nvPr>
            <p:ph sz="half" idx="2"/>
            <p:extLst>
              <p:ext uri="{D42A27DB-BD31-4B8C-83A1-F6EECF244321}">
                <p14:modId xmlns:p14="http://schemas.microsoft.com/office/powerpoint/2010/main" val="1181475864"/>
              </p:ext>
            </p:extLst>
          </p:nvPr>
        </p:nvGraphicFramePr>
        <p:xfrm>
          <a:off x="6350964" y="1558124"/>
          <a:ext cx="5181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4387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to Evaluate Projects</a:t>
            </a:r>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22</a:t>
            </a:fld>
            <a:endParaRPr lang="en-US"/>
          </a:p>
        </p:txBody>
      </p:sp>
      <p:graphicFrame>
        <p:nvGraphicFramePr>
          <p:cNvPr id="6" name="Content Placeholder 5"/>
          <p:cNvGraphicFramePr>
            <a:graphicFrameLocks/>
          </p:cNvGraphicFramePr>
          <p:nvPr>
            <p:extLst>
              <p:ext uri="{D42A27DB-BD31-4B8C-83A1-F6EECF244321}">
                <p14:modId xmlns:p14="http://schemas.microsoft.com/office/powerpoint/2010/main" val="1206585833"/>
              </p:ext>
            </p:extLst>
          </p:nvPr>
        </p:nvGraphicFramePr>
        <p:xfrm>
          <a:off x="288471" y="2091994"/>
          <a:ext cx="11615057" cy="3452814"/>
        </p:xfrm>
        <a:graphic>
          <a:graphicData uri="http://schemas.openxmlformats.org/drawingml/2006/table">
            <a:tbl>
              <a:tblPr firstRow="1" firstCol="1" bandRow="1">
                <a:tableStyleId>{F5AB1C69-6EDB-4FF4-983F-18BD219EF322}</a:tableStyleId>
              </a:tblPr>
              <a:tblGrid>
                <a:gridCol w="1898917">
                  <a:extLst>
                    <a:ext uri="{9D8B030D-6E8A-4147-A177-3AD203B41FA5}">
                      <a16:colId xmlns:a16="http://schemas.microsoft.com/office/drawing/2014/main" val="4014889551"/>
                    </a:ext>
                  </a:extLst>
                </a:gridCol>
                <a:gridCol w="5111483">
                  <a:extLst>
                    <a:ext uri="{9D8B030D-6E8A-4147-A177-3AD203B41FA5}">
                      <a16:colId xmlns:a16="http://schemas.microsoft.com/office/drawing/2014/main" val="256947674"/>
                    </a:ext>
                  </a:extLst>
                </a:gridCol>
                <a:gridCol w="1810871">
                  <a:extLst>
                    <a:ext uri="{9D8B030D-6E8A-4147-A177-3AD203B41FA5}">
                      <a16:colId xmlns:a16="http://schemas.microsoft.com/office/drawing/2014/main" val="81958542"/>
                    </a:ext>
                  </a:extLst>
                </a:gridCol>
                <a:gridCol w="2793786">
                  <a:extLst>
                    <a:ext uri="{9D8B030D-6E8A-4147-A177-3AD203B41FA5}">
                      <a16:colId xmlns:a16="http://schemas.microsoft.com/office/drawing/2014/main" val="680971302"/>
                    </a:ext>
                  </a:extLst>
                </a:gridCol>
              </a:tblGrid>
              <a:tr h="314081">
                <a:tc>
                  <a:txBody>
                    <a:bodyPr/>
                    <a:lstStyle/>
                    <a:p>
                      <a:pPr marL="0" marR="0" algn="ctr">
                        <a:lnSpc>
                          <a:spcPct val="107000"/>
                        </a:lnSpc>
                        <a:spcBef>
                          <a:spcPts val="0"/>
                        </a:spcBef>
                        <a:spcAft>
                          <a:spcPts val="0"/>
                        </a:spcAft>
                      </a:pPr>
                      <a:r>
                        <a:rPr lang="en-US" sz="2400" dirty="0">
                          <a:effectLst/>
                        </a:rPr>
                        <a:t>Method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Description</a:t>
                      </a:r>
                    </a:p>
                  </a:txBody>
                  <a:tcPr marL="68580" marR="68580" marT="0" marB="0"/>
                </a:tc>
                <a:tc>
                  <a:txBody>
                    <a:bodyPr/>
                    <a:lstStyle/>
                    <a:p>
                      <a:pPr marL="0" marR="0" algn="ctr">
                        <a:lnSpc>
                          <a:spcPct val="107000"/>
                        </a:lnSpc>
                        <a:spcBef>
                          <a:spcPts val="0"/>
                        </a:spcBef>
                        <a:spcAft>
                          <a:spcPts val="0"/>
                        </a:spcAft>
                      </a:pPr>
                      <a:r>
                        <a:rPr lang="en-US" sz="2400" dirty="0">
                          <a:effectLst/>
                        </a:rPr>
                        <a:t>Strength</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400" dirty="0">
                          <a:effectLst/>
                        </a:rPr>
                        <a:t>Limitation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70992138"/>
                  </a:ext>
                </a:extLst>
              </a:tr>
              <a:tr h="710754">
                <a:tc>
                  <a:txBody>
                    <a:bodyPr/>
                    <a:lstStyle/>
                    <a:p>
                      <a:pPr marL="0" marR="0">
                        <a:lnSpc>
                          <a:spcPct val="107000"/>
                        </a:lnSpc>
                        <a:spcBef>
                          <a:spcPts val="0"/>
                        </a:spcBef>
                        <a:spcAft>
                          <a:spcPts val="0"/>
                        </a:spcAft>
                      </a:pPr>
                      <a:r>
                        <a:rPr lang="en-US" sz="2400" dirty="0">
                          <a:effectLst/>
                          <a:latin typeface="+mn-lt"/>
                          <a:ea typeface="+mn-ea"/>
                          <a:cs typeface="+mn-cs"/>
                        </a:rPr>
                        <a:t>Qualitative</a:t>
                      </a:r>
                      <a:r>
                        <a:rPr lang="en-US" sz="2400" baseline="0" dirty="0">
                          <a:effectLst/>
                          <a:latin typeface="+mn-lt"/>
                          <a:ea typeface="+mn-ea"/>
                          <a:cs typeface="+mn-cs"/>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Uses community feedback to prioritize projects that meet community needs</a:t>
                      </a:r>
                    </a:p>
                  </a:txBody>
                  <a:tcPr marL="68580" marR="68580" marT="0" marB="0"/>
                </a:tc>
                <a:tc>
                  <a:txBody>
                    <a:bodyPr/>
                    <a:lstStyle/>
                    <a:p>
                      <a:pPr marL="0" marR="0" algn="ctr">
                        <a:lnSpc>
                          <a:spcPct val="107000"/>
                        </a:lnSpc>
                        <a:spcBef>
                          <a:spcPts val="0"/>
                        </a:spcBef>
                        <a:spcAft>
                          <a:spcPts val="0"/>
                        </a:spcAft>
                      </a:pPr>
                      <a:r>
                        <a:rPr lang="en-US" sz="2400" dirty="0">
                          <a:effectLst/>
                        </a:rPr>
                        <a:t>Flexible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400" dirty="0">
                          <a:effectLst/>
                        </a:rPr>
                        <a:t>Lack of measures/subjective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39396301"/>
                  </a:ext>
                </a:extLst>
              </a:tr>
              <a:tr h="710754">
                <a:tc>
                  <a:txBody>
                    <a:bodyPr/>
                    <a:lstStyle/>
                    <a:p>
                      <a:pPr marL="0" marR="0">
                        <a:lnSpc>
                          <a:spcPct val="107000"/>
                        </a:lnSpc>
                        <a:spcBef>
                          <a:spcPts val="0"/>
                        </a:spcBef>
                        <a:spcAft>
                          <a:spcPts val="0"/>
                        </a:spcAft>
                      </a:pPr>
                      <a:r>
                        <a:rPr lang="en-US" sz="2400" dirty="0">
                          <a:effectLst/>
                        </a:rPr>
                        <a:t>Quantitative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Develops scoring and weighting systems for relevant equity criteria</a:t>
                      </a:r>
                    </a:p>
                  </a:txBody>
                  <a:tcPr marL="68580" marR="68580" marT="0" marB="0"/>
                </a:tc>
                <a:tc>
                  <a:txBody>
                    <a:bodyPr/>
                    <a:lstStyle/>
                    <a:p>
                      <a:pPr marL="0" marR="0" algn="ctr">
                        <a:lnSpc>
                          <a:spcPct val="107000"/>
                        </a:lnSpc>
                        <a:spcBef>
                          <a:spcPts val="0"/>
                        </a:spcBef>
                        <a:spcAft>
                          <a:spcPts val="0"/>
                        </a:spcAft>
                      </a:pPr>
                      <a:r>
                        <a:rPr lang="en-US" sz="2400" dirty="0">
                          <a:effectLst/>
                        </a:rPr>
                        <a:t>Measurable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400" dirty="0">
                          <a:effectLst/>
                        </a:rPr>
                        <a:t>Less flexible and data intensive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45567156"/>
                  </a:ext>
                </a:extLst>
              </a:tr>
              <a:tr h="710754">
                <a:tc>
                  <a:txBody>
                    <a:bodyPr/>
                    <a:lstStyle/>
                    <a:p>
                      <a:pPr marL="0" marR="0">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Geographic</a:t>
                      </a:r>
                      <a:r>
                        <a:rPr lang="en-US" sz="2400" baseline="0" dirty="0">
                          <a:effectLst/>
                          <a:latin typeface="Calibri" panose="020F0502020204030204" pitchFamily="34" charset="0"/>
                          <a:ea typeface="Calibri" panose="020F0502020204030204" pitchFamily="34" charset="0"/>
                          <a:cs typeface="Times New Roman" panose="02020603050405020304" pitchFamily="18" charset="0"/>
                        </a:rPr>
                        <a:t> Proximity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Uses maps to compare the geographic distribution of transportation projects and investments between socio-economic groups</a:t>
                      </a:r>
                    </a:p>
                  </a:txBody>
                  <a:tcPr marL="68580" marR="68580"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2400" dirty="0">
                          <a:effectLst/>
                        </a:rPr>
                        <a:t>Easy to visualize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2400" dirty="0">
                          <a:effectLst/>
                        </a:rPr>
                        <a:t>Not all projects are mappable, the benefits may not always accrue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9989594"/>
                  </a:ext>
                </a:extLst>
              </a:tr>
            </a:tbl>
          </a:graphicData>
        </a:graphic>
      </p:graphicFrame>
    </p:spTree>
    <p:extLst>
      <p:ext uri="{BB962C8B-B14F-4D97-AF65-F5344CB8AC3E}">
        <p14:creationId xmlns:p14="http://schemas.microsoft.com/office/powerpoint/2010/main" val="2248580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 Approaches</a:t>
            </a:r>
          </a:p>
        </p:txBody>
      </p:sp>
      <p:sp>
        <p:nvSpPr>
          <p:cNvPr id="7" name="Content Placeholder 6"/>
          <p:cNvSpPr>
            <a:spLocks noGrp="1"/>
          </p:cNvSpPr>
          <p:nvPr>
            <p:ph idx="1"/>
          </p:nvPr>
        </p:nvSpPr>
        <p:spPr>
          <a:xfrm>
            <a:off x="838200" y="1632517"/>
            <a:ext cx="10515600" cy="4782005"/>
          </a:xfrm>
        </p:spPr>
        <p:txBody>
          <a:bodyPr>
            <a:normAutofit fontScale="85000" lnSpcReduction="20000"/>
          </a:bodyPr>
          <a:lstStyle/>
          <a:p>
            <a:r>
              <a:rPr lang="en-US" dirty="0"/>
              <a:t>Location burdens-based</a:t>
            </a:r>
          </a:p>
          <a:p>
            <a:pPr lvl="1"/>
            <a:r>
              <a:rPr lang="en-US" dirty="0"/>
              <a:t>Considers if a project results in potentially negative impacts on an underserved community</a:t>
            </a:r>
          </a:p>
          <a:p>
            <a:pPr lvl="1"/>
            <a:r>
              <a:rPr lang="en-US" dirty="0"/>
              <a:t>Does not measure benefits</a:t>
            </a:r>
          </a:p>
          <a:p>
            <a:r>
              <a:rPr lang="en-US" dirty="0"/>
              <a:t>Location benefits-based</a:t>
            </a:r>
          </a:p>
          <a:p>
            <a:pPr lvl="1"/>
            <a:r>
              <a:rPr lang="en-US" dirty="0"/>
              <a:t>Considers if a project is in an area with the high concentration of underserved communities</a:t>
            </a:r>
          </a:p>
          <a:p>
            <a:pPr lvl="1"/>
            <a:r>
              <a:rPr lang="en-US" dirty="0"/>
              <a:t>Does not measure burdens</a:t>
            </a:r>
          </a:p>
          <a:p>
            <a:r>
              <a:rPr lang="en-US" dirty="0"/>
              <a:t>Impact benefits-based</a:t>
            </a:r>
          </a:p>
          <a:p>
            <a:pPr lvl="1"/>
            <a:r>
              <a:rPr lang="en-US" dirty="0"/>
              <a:t>Considers if a project benefits an area with a high concentration of underserved communities</a:t>
            </a:r>
          </a:p>
          <a:p>
            <a:pPr lvl="1"/>
            <a:r>
              <a:rPr lang="en-US" dirty="0"/>
              <a:t>May not consider burdens</a:t>
            </a:r>
          </a:p>
          <a:p>
            <a:r>
              <a:rPr lang="en-US" dirty="0"/>
              <a:t>Access to destinations-based</a:t>
            </a:r>
          </a:p>
          <a:p>
            <a:pPr lvl="1"/>
            <a:r>
              <a:rPr lang="en-US" dirty="0"/>
              <a:t>Considers if a project increases access to key destinations</a:t>
            </a:r>
          </a:p>
          <a:p>
            <a:pPr lvl="1"/>
            <a:r>
              <a:rPr lang="en-US" dirty="0"/>
              <a:t>Does not consider other benefits or burdens</a:t>
            </a:r>
          </a:p>
          <a:p>
            <a:r>
              <a:rPr lang="en-US" dirty="0"/>
              <a:t>User-based</a:t>
            </a:r>
          </a:p>
          <a:p>
            <a:pPr lvl="1"/>
            <a:r>
              <a:rPr lang="en-US" dirty="0"/>
              <a:t>Considers the concentration of underserved communities in relation to other areas</a:t>
            </a:r>
          </a:p>
          <a:p>
            <a:pPr lvl="1"/>
            <a:r>
              <a:rPr lang="en-US" dirty="0"/>
              <a:t>Does not identify other benefits and does not consider burdens</a:t>
            </a:r>
          </a:p>
        </p:txBody>
      </p:sp>
      <p:sp>
        <p:nvSpPr>
          <p:cNvPr id="5" name="Footer Placeholder 4"/>
          <p:cNvSpPr>
            <a:spLocks noGrp="1"/>
          </p:cNvSpPr>
          <p:nvPr>
            <p:ph type="ftr" sz="quarter" idx="11"/>
          </p:nvPr>
        </p:nvSpPr>
        <p:spPr/>
        <p:txBody>
          <a:bodyPr/>
          <a:lstStyle/>
          <a:p>
            <a:r>
              <a:rPr lang="en-US"/>
              <a:t>The Transportation Equity Curriculum: Evaluating Plans and Projects</a:t>
            </a:r>
            <a:endParaRPr lang="en-US" dirty="0"/>
          </a:p>
        </p:txBody>
      </p:sp>
      <p:sp>
        <p:nvSpPr>
          <p:cNvPr id="6" name="Slide Number Placeholder 5"/>
          <p:cNvSpPr>
            <a:spLocks noGrp="1"/>
          </p:cNvSpPr>
          <p:nvPr>
            <p:ph type="sldNum" sz="quarter" idx="12"/>
          </p:nvPr>
        </p:nvSpPr>
        <p:spPr/>
        <p:txBody>
          <a:bodyPr/>
          <a:lstStyle/>
          <a:p>
            <a:fld id="{82692506-6D33-4386-AFDA-6DB3896FF238}" type="slidenum">
              <a:rPr lang="en-US" smtClean="0"/>
              <a:pPr/>
              <a:t>23</a:t>
            </a:fld>
            <a:endParaRPr lang="en-US"/>
          </a:p>
        </p:txBody>
      </p:sp>
      <p:sp>
        <p:nvSpPr>
          <p:cNvPr id="8" name="Rectangle 7"/>
          <p:cNvSpPr/>
          <p:nvPr/>
        </p:nvSpPr>
        <p:spPr>
          <a:xfrm>
            <a:off x="10374404" y="6014412"/>
            <a:ext cx="1510670" cy="400110"/>
          </a:xfrm>
          <a:prstGeom prst="rect">
            <a:avLst/>
          </a:prstGeom>
        </p:spPr>
        <p:txBody>
          <a:bodyPr wrap="none">
            <a:spAutoFit/>
          </a:bodyPr>
          <a:lstStyle/>
          <a:p>
            <a:r>
              <a:rPr lang="en-US" sz="2000" dirty="0">
                <a:solidFill>
                  <a:schemeClr val="tx1">
                    <a:lumMod val="50000"/>
                    <a:lumOff val="50000"/>
                  </a:schemeClr>
                </a:solidFill>
              </a:rPr>
              <a:t>-</a:t>
            </a:r>
            <a:r>
              <a:rPr lang="en-US" sz="2000" dirty="0" err="1">
                <a:solidFill>
                  <a:schemeClr val="tx1">
                    <a:lumMod val="50000"/>
                    <a:lumOff val="50000"/>
                  </a:schemeClr>
                </a:solidFill>
              </a:rPr>
              <a:t>Krapp</a:t>
            </a:r>
            <a:r>
              <a:rPr lang="en-US" sz="2000" dirty="0">
                <a:solidFill>
                  <a:schemeClr val="tx1">
                    <a:lumMod val="50000"/>
                    <a:lumOff val="50000"/>
                  </a:schemeClr>
                </a:solidFill>
              </a:rPr>
              <a:t>, 2020</a:t>
            </a:r>
          </a:p>
        </p:txBody>
      </p:sp>
    </p:spTree>
    <p:extLst>
      <p:ext uri="{BB962C8B-B14F-4D97-AF65-F5344CB8AC3E}">
        <p14:creationId xmlns:p14="http://schemas.microsoft.com/office/powerpoint/2010/main" val="394781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1A3FA-D2D5-8241-94B6-D2C8BDA4FEC7}"/>
              </a:ext>
            </a:extLst>
          </p:cNvPr>
          <p:cNvSpPr>
            <a:spLocks noGrp="1"/>
          </p:cNvSpPr>
          <p:nvPr>
            <p:ph type="title"/>
          </p:nvPr>
        </p:nvSpPr>
        <p:spPr>
          <a:xfrm>
            <a:off x="838200" y="365125"/>
            <a:ext cx="9984288" cy="1325563"/>
          </a:xfrm>
        </p:spPr>
        <p:txBody>
          <a:bodyPr/>
          <a:lstStyle/>
          <a:p>
            <a:r>
              <a:rPr lang="en-US" dirty="0"/>
              <a:t>Things to Consider when Evaluating Plans and Projects</a:t>
            </a:r>
          </a:p>
        </p:txBody>
      </p:sp>
      <p:sp>
        <p:nvSpPr>
          <p:cNvPr id="3" name="Content Placeholder 2">
            <a:extLst>
              <a:ext uri="{FF2B5EF4-FFF2-40B4-BE49-F238E27FC236}">
                <a16:creationId xmlns:a16="http://schemas.microsoft.com/office/drawing/2014/main" id="{11BFCF36-F639-AC4C-9303-3A8B051E4DB0}"/>
              </a:ext>
            </a:extLst>
          </p:cNvPr>
          <p:cNvSpPr>
            <a:spLocks noGrp="1"/>
          </p:cNvSpPr>
          <p:nvPr>
            <p:ph sz="half" idx="1"/>
          </p:nvPr>
        </p:nvSpPr>
        <p:spPr/>
        <p:txBody>
          <a:bodyPr>
            <a:normAutofit fontScale="92500" lnSpcReduction="10000"/>
          </a:bodyPr>
          <a:lstStyle/>
          <a:p>
            <a:r>
              <a:rPr lang="en-US" dirty="0"/>
              <a:t>Data sources </a:t>
            </a:r>
          </a:p>
          <a:p>
            <a:r>
              <a:rPr lang="en-US" dirty="0"/>
              <a:t>Data availability (particularly for underserved populations)</a:t>
            </a:r>
          </a:p>
          <a:p>
            <a:r>
              <a:rPr lang="en-US" dirty="0"/>
              <a:t>Metrics</a:t>
            </a:r>
          </a:p>
          <a:p>
            <a:r>
              <a:rPr lang="en-US" dirty="0"/>
              <a:t>Measurement units </a:t>
            </a:r>
          </a:p>
          <a:p>
            <a:r>
              <a:rPr lang="en-US" dirty="0"/>
              <a:t>Level of analysis </a:t>
            </a:r>
          </a:p>
          <a:p>
            <a:r>
              <a:rPr lang="en-US" dirty="0"/>
              <a:t>How populations are defined </a:t>
            </a:r>
          </a:p>
          <a:p>
            <a:r>
              <a:rPr lang="en-US" dirty="0"/>
              <a:t>If population groups are aggregate or disaggregate in the analysis</a:t>
            </a:r>
          </a:p>
          <a:p>
            <a:r>
              <a:rPr lang="en-US" dirty="0"/>
              <a:t>How population groups intersect</a:t>
            </a:r>
          </a:p>
          <a:p>
            <a:endParaRPr lang="en-US" dirty="0"/>
          </a:p>
        </p:txBody>
      </p:sp>
      <p:pic>
        <p:nvPicPr>
          <p:cNvPr id="9" name="Content Placeholder 8" descr="Learning by Thinking: How Reflection Aids Performance ..."/>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7392717" y="1597679"/>
            <a:ext cx="3647932" cy="3525466"/>
          </a:xfrm>
        </p:spPr>
      </p:pic>
      <p:sp>
        <p:nvSpPr>
          <p:cNvPr id="4" name="Footer Placeholder 3">
            <a:extLst>
              <a:ext uri="{FF2B5EF4-FFF2-40B4-BE49-F238E27FC236}">
                <a16:creationId xmlns:a16="http://schemas.microsoft.com/office/drawing/2014/main" id="{0DFE96DE-D2BA-E447-82BC-4171D3F69800}"/>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7C3B0C93-D96C-DA4F-AFF5-7E11E5229CF6}"/>
              </a:ext>
            </a:extLst>
          </p:cNvPr>
          <p:cNvSpPr>
            <a:spLocks noGrp="1"/>
          </p:cNvSpPr>
          <p:nvPr>
            <p:ph type="sldNum" sz="quarter" idx="12"/>
          </p:nvPr>
        </p:nvSpPr>
        <p:spPr/>
        <p:txBody>
          <a:bodyPr/>
          <a:lstStyle/>
          <a:p>
            <a:fld id="{82692506-6D33-4386-AFDA-6DB3896FF238}" type="slidenum">
              <a:rPr lang="en-US" smtClean="0"/>
              <a:t>24</a:t>
            </a:fld>
            <a:endParaRPr lang="en-US"/>
          </a:p>
        </p:txBody>
      </p:sp>
      <p:sp>
        <p:nvSpPr>
          <p:cNvPr id="10" name="Rectangle 9"/>
          <p:cNvSpPr/>
          <p:nvPr/>
        </p:nvSpPr>
        <p:spPr>
          <a:xfrm>
            <a:off x="7392717" y="5125493"/>
            <a:ext cx="3961084" cy="461665"/>
          </a:xfrm>
          <a:prstGeom prst="rect">
            <a:avLst/>
          </a:prstGeom>
        </p:spPr>
        <p:txBody>
          <a:bodyPr wrap="square">
            <a:spAutoFit/>
          </a:bodyPr>
          <a:lstStyle/>
          <a:p>
            <a:r>
              <a:rPr lang="en-US" sz="1200" dirty="0">
                <a:solidFill>
                  <a:schemeClr val="tx1">
                    <a:lumMod val="50000"/>
                    <a:lumOff val="50000"/>
                  </a:schemeClr>
                </a:solidFill>
              </a:rPr>
              <a:t>Source: https://heatherhollick.com/wp-content/uploads/2020/01/Light-Bulb-1400x1353-2.png</a:t>
            </a:r>
          </a:p>
        </p:txBody>
      </p:sp>
    </p:spTree>
    <p:extLst>
      <p:ext uri="{BB962C8B-B14F-4D97-AF65-F5344CB8AC3E}">
        <p14:creationId xmlns:p14="http://schemas.microsoft.com/office/powerpoint/2010/main" val="2524209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Transportation Equity Scorecard Tool</a:t>
            </a:r>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25</a:t>
            </a:fld>
            <a:endParaRPr lang="en-US"/>
          </a:p>
        </p:txBody>
      </p:sp>
      <p:pic>
        <p:nvPicPr>
          <p:cNvPr id="6"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6750" y="1603169"/>
            <a:ext cx="8086041" cy="4655127"/>
          </a:xfrm>
          <a:prstGeom prst="rect">
            <a:avLst/>
          </a:prstGeom>
        </p:spPr>
      </p:pic>
      <p:pic>
        <p:nvPicPr>
          <p:cNvPr id="7" name="Picture 6"/>
          <p:cNvPicPr>
            <a:picLocks noChangeAspect="1"/>
          </p:cNvPicPr>
          <p:nvPr/>
        </p:nvPicPr>
        <p:blipFill>
          <a:blip r:embed="rId4"/>
          <a:stretch>
            <a:fillRect/>
          </a:stretch>
        </p:blipFill>
        <p:spPr>
          <a:xfrm>
            <a:off x="8347789" y="1333005"/>
            <a:ext cx="3276722" cy="2743200"/>
          </a:xfrm>
          <a:prstGeom prst="rect">
            <a:avLst/>
          </a:prstGeom>
        </p:spPr>
      </p:pic>
      <p:pic>
        <p:nvPicPr>
          <p:cNvPr id="8" name="Picture 7"/>
          <p:cNvPicPr>
            <a:picLocks noChangeAspect="1"/>
          </p:cNvPicPr>
          <p:nvPr/>
        </p:nvPicPr>
        <p:blipFill>
          <a:blip r:embed="rId5"/>
          <a:stretch>
            <a:fillRect/>
          </a:stretch>
        </p:blipFill>
        <p:spPr>
          <a:xfrm>
            <a:off x="8347789" y="4059144"/>
            <a:ext cx="3268821" cy="2743200"/>
          </a:xfrm>
          <a:prstGeom prst="rect">
            <a:avLst/>
          </a:prstGeom>
        </p:spPr>
      </p:pic>
      <p:sp>
        <p:nvSpPr>
          <p:cNvPr id="3" name="TextBox 2"/>
          <p:cNvSpPr txBox="1"/>
          <p:nvPr/>
        </p:nvSpPr>
        <p:spPr>
          <a:xfrm>
            <a:off x="156750" y="6324600"/>
            <a:ext cx="2933700" cy="276999"/>
          </a:xfrm>
          <a:prstGeom prst="rect">
            <a:avLst/>
          </a:prstGeom>
          <a:noFill/>
        </p:spPr>
        <p:txBody>
          <a:bodyPr wrap="square" rtlCol="0">
            <a:spAutoFit/>
          </a:bodyPr>
          <a:lstStyle/>
          <a:p>
            <a:r>
              <a:rPr lang="en-US" sz="1200" dirty="0">
                <a:solidFill>
                  <a:schemeClr val="tx1">
                    <a:lumMod val="50000"/>
                    <a:lumOff val="50000"/>
                  </a:schemeClr>
                </a:solidFill>
              </a:rPr>
              <a:t>Source: Williams et al., 2021</a:t>
            </a:r>
          </a:p>
        </p:txBody>
      </p:sp>
    </p:spTree>
    <p:extLst>
      <p:ext uri="{BB962C8B-B14F-4D97-AF65-F5344CB8AC3E}">
        <p14:creationId xmlns:p14="http://schemas.microsoft.com/office/powerpoint/2010/main" val="671101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Spatial Analysis Tools</a:t>
            </a:r>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26</a:t>
            </a:fld>
            <a:endParaRPr lang="en-US"/>
          </a:p>
        </p:txBody>
      </p:sp>
    </p:spTree>
    <p:extLst>
      <p:ext uri="{BB962C8B-B14F-4D97-AF65-F5344CB8AC3E}">
        <p14:creationId xmlns:p14="http://schemas.microsoft.com/office/powerpoint/2010/main" val="40887874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A8B44-AE36-464F-AAD0-E4DA1F0B8084}"/>
              </a:ext>
            </a:extLst>
          </p:cNvPr>
          <p:cNvSpPr>
            <a:spLocks noGrp="1"/>
          </p:cNvSpPr>
          <p:nvPr>
            <p:ph type="title"/>
          </p:nvPr>
        </p:nvSpPr>
        <p:spPr/>
        <p:txBody>
          <a:bodyPr/>
          <a:lstStyle/>
          <a:p>
            <a:r>
              <a:rPr lang="en-US" dirty="0"/>
              <a:t>What is Spatial Analysis? </a:t>
            </a:r>
          </a:p>
        </p:txBody>
      </p:sp>
      <p:sp>
        <p:nvSpPr>
          <p:cNvPr id="3" name="Content Placeholder 2">
            <a:extLst>
              <a:ext uri="{FF2B5EF4-FFF2-40B4-BE49-F238E27FC236}">
                <a16:creationId xmlns:a16="http://schemas.microsoft.com/office/drawing/2014/main" id="{E33A9298-FAD7-424B-82B9-4A42085E789E}"/>
              </a:ext>
            </a:extLst>
          </p:cNvPr>
          <p:cNvSpPr>
            <a:spLocks noGrp="1"/>
          </p:cNvSpPr>
          <p:nvPr>
            <p:ph idx="1"/>
          </p:nvPr>
        </p:nvSpPr>
        <p:spPr/>
        <p:txBody>
          <a:bodyPr/>
          <a:lstStyle/>
          <a:p>
            <a:r>
              <a:rPr lang="en-US" dirty="0"/>
              <a:t>Spatial analysis provides an understanding of location-based problems</a:t>
            </a:r>
          </a:p>
          <a:p>
            <a:r>
              <a:rPr lang="en-US" dirty="0"/>
              <a:t>Spatial analysis for equity provides a method for practitioners to integrate equity into decision-making processes</a:t>
            </a:r>
          </a:p>
          <a:p>
            <a:r>
              <a:rPr lang="en-US" dirty="0"/>
              <a:t>Challenges with conducting spatial analysis include:</a:t>
            </a:r>
          </a:p>
          <a:p>
            <a:pPr lvl="1"/>
            <a:r>
              <a:rPr lang="en-US" dirty="0"/>
              <a:t>Defining a specific spatial location to study </a:t>
            </a:r>
          </a:p>
          <a:p>
            <a:pPr lvl="1"/>
            <a:r>
              <a:rPr lang="en-US" dirty="0"/>
              <a:t>Assumptions from existing statistics</a:t>
            </a:r>
          </a:p>
          <a:p>
            <a:pPr lvl="1"/>
            <a:r>
              <a:rPr lang="en-US" dirty="0"/>
              <a:t>Geographic scale and data availability for comparative analysis</a:t>
            </a:r>
          </a:p>
        </p:txBody>
      </p:sp>
      <p:sp>
        <p:nvSpPr>
          <p:cNvPr id="4" name="Footer Placeholder 3">
            <a:extLst>
              <a:ext uri="{FF2B5EF4-FFF2-40B4-BE49-F238E27FC236}">
                <a16:creationId xmlns:a16="http://schemas.microsoft.com/office/drawing/2014/main" id="{7F1F1A14-C651-9C4B-A7AE-48FE1CE27E62}"/>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4CB9625D-CED7-9F49-B03B-0E4035BB04AB}"/>
              </a:ext>
            </a:extLst>
          </p:cNvPr>
          <p:cNvSpPr>
            <a:spLocks noGrp="1"/>
          </p:cNvSpPr>
          <p:nvPr>
            <p:ph type="sldNum" sz="quarter" idx="12"/>
          </p:nvPr>
        </p:nvSpPr>
        <p:spPr/>
        <p:txBody>
          <a:bodyPr/>
          <a:lstStyle/>
          <a:p>
            <a:fld id="{82692506-6D33-4386-AFDA-6DB3896FF238}" type="slidenum">
              <a:rPr lang="en-US" smtClean="0"/>
              <a:t>27</a:t>
            </a:fld>
            <a:endParaRPr lang="en-US"/>
          </a:p>
        </p:txBody>
      </p:sp>
    </p:spTree>
    <p:extLst>
      <p:ext uri="{BB962C8B-B14F-4D97-AF65-F5344CB8AC3E}">
        <p14:creationId xmlns:p14="http://schemas.microsoft.com/office/powerpoint/2010/main" val="8850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a:t>The Spatial Equity Data Tool</a:t>
            </a:r>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28</a:t>
            </a:fld>
            <a:endParaRPr lang="en-US"/>
          </a:p>
        </p:txBody>
      </p:sp>
      <p:pic>
        <p:nvPicPr>
          <p:cNvPr id="11" name="Content Placeholder 10"/>
          <p:cNvPicPr>
            <a:picLocks noGrp="1" noChangeAspect="1"/>
          </p:cNvPicPr>
          <p:nvPr>
            <p:ph idx="4294967295"/>
          </p:nvPr>
        </p:nvPicPr>
        <p:blipFill rotWithShape="1">
          <a:blip r:embed="rId3" cstate="print">
            <a:extLst>
              <a:ext uri="{28A0092B-C50C-407E-A947-70E740481C1C}">
                <a14:useLocalDpi xmlns:a14="http://schemas.microsoft.com/office/drawing/2010/main" val="0"/>
              </a:ext>
            </a:extLst>
          </a:blip>
          <a:srcRect t="4050"/>
          <a:stretch/>
        </p:blipFill>
        <p:spPr>
          <a:xfrm>
            <a:off x="228600" y="1866900"/>
            <a:ext cx="5722472" cy="4392909"/>
          </a:xfrm>
        </p:spPr>
      </p:pic>
      <p:sp>
        <p:nvSpPr>
          <p:cNvPr id="14" name="Rectangle 13"/>
          <p:cNvSpPr/>
          <p:nvPr/>
        </p:nvSpPr>
        <p:spPr>
          <a:xfrm>
            <a:off x="122744" y="6259810"/>
            <a:ext cx="3179256" cy="461665"/>
          </a:xfrm>
          <a:prstGeom prst="rect">
            <a:avLst/>
          </a:prstGeom>
        </p:spPr>
        <p:txBody>
          <a:bodyPr wrap="square">
            <a:spAutoFit/>
          </a:bodyPr>
          <a:lstStyle/>
          <a:p>
            <a:r>
              <a:rPr lang="en-US" sz="1200" dirty="0">
                <a:solidFill>
                  <a:schemeClr val="tx1">
                    <a:lumMod val="50000"/>
                    <a:lumOff val="50000"/>
                  </a:schemeClr>
                </a:solidFill>
              </a:rPr>
              <a:t>Source: https://apps.urban.org/features/equity-data-tool/index.html#results-city</a:t>
            </a:r>
          </a:p>
        </p:txBody>
      </p:sp>
      <p:grpSp>
        <p:nvGrpSpPr>
          <p:cNvPr id="16" name="Group 15"/>
          <p:cNvGrpSpPr/>
          <p:nvPr/>
        </p:nvGrpSpPr>
        <p:grpSpPr>
          <a:xfrm>
            <a:off x="6400800" y="1578580"/>
            <a:ext cx="4762500" cy="4821961"/>
            <a:chOff x="6400800" y="1578580"/>
            <a:chExt cx="4762500" cy="4821961"/>
          </a:xfrm>
        </p:grpSpPr>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12033" r="25785"/>
            <a:stretch/>
          </p:blipFill>
          <p:spPr>
            <a:xfrm>
              <a:off x="6400800" y="2107423"/>
              <a:ext cx="4762500" cy="4293118"/>
            </a:xfrm>
            <a:prstGeom prst="rect">
              <a:avLst/>
            </a:prstGeom>
          </p:spPr>
        </p:pic>
        <p:pic>
          <p:nvPicPr>
            <p:cNvPr id="15" name="Picture 14"/>
            <p:cNvPicPr>
              <a:picLocks noChangeAspect="1"/>
            </p:cNvPicPr>
            <p:nvPr/>
          </p:nvPicPr>
          <p:blipFill>
            <a:blip r:embed="rId5"/>
            <a:stretch>
              <a:fillRect/>
            </a:stretch>
          </p:blipFill>
          <p:spPr>
            <a:xfrm>
              <a:off x="6400800" y="1578580"/>
              <a:ext cx="4762500" cy="545151"/>
            </a:xfrm>
            <a:prstGeom prst="rect">
              <a:avLst/>
            </a:prstGeom>
          </p:spPr>
        </p:pic>
      </p:grpSp>
    </p:spTree>
    <p:extLst>
      <p:ext uri="{BB962C8B-B14F-4D97-AF65-F5344CB8AC3E}">
        <p14:creationId xmlns:p14="http://schemas.microsoft.com/office/powerpoint/2010/main" val="19765733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969500" cy="1325563"/>
          </a:xfrm>
        </p:spPr>
        <p:txBody>
          <a:bodyPr>
            <a:normAutofit/>
          </a:bodyPr>
          <a:lstStyle/>
          <a:p>
            <a:r>
              <a:rPr lang="en-US" dirty="0"/>
              <a:t>Achieving Transportation Equity through GIS Video</a:t>
            </a:r>
          </a:p>
        </p:txBody>
      </p:sp>
      <p:sp>
        <p:nvSpPr>
          <p:cNvPr id="3" name="Footer Placeholder 2"/>
          <p:cNvSpPr>
            <a:spLocks noGrp="1"/>
          </p:cNvSpPr>
          <p:nvPr>
            <p:ph type="ftr" sz="quarter" idx="11"/>
          </p:nvPr>
        </p:nvSpPr>
        <p:spPr/>
        <p:txBody>
          <a:bodyPr/>
          <a:lstStyle/>
          <a:p>
            <a:r>
              <a:rPr lang="en-US"/>
              <a:t>The Transportation Equity Curriculum: Evaluating Plans and Projects</a:t>
            </a:r>
            <a:endParaRPr lang="en-US" dirty="0"/>
          </a:p>
        </p:txBody>
      </p:sp>
      <p:sp>
        <p:nvSpPr>
          <p:cNvPr id="4" name="Slide Number Placeholder 3"/>
          <p:cNvSpPr>
            <a:spLocks noGrp="1"/>
          </p:cNvSpPr>
          <p:nvPr>
            <p:ph type="sldNum" sz="quarter" idx="12"/>
          </p:nvPr>
        </p:nvSpPr>
        <p:spPr/>
        <p:txBody>
          <a:bodyPr/>
          <a:lstStyle/>
          <a:p>
            <a:fld id="{82692506-6D33-4386-AFDA-6DB3896FF238}" type="slidenum">
              <a:rPr lang="en-US" smtClean="0"/>
              <a:t>29</a:t>
            </a:fld>
            <a:endParaRPr lang="en-US"/>
          </a:p>
        </p:txBody>
      </p:sp>
      <p:pic>
        <p:nvPicPr>
          <p:cNvPr id="8" name="k3q6d5izC44"/>
          <p:cNvPicPr>
            <a:picLocks noGrp="1" noRot="1" noChangeAspect="1"/>
          </p:cNvPicPr>
          <p:nvPr>
            <p:ph idx="1"/>
            <a:videoFile r:link="rId1"/>
          </p:nvPr>
        </p:nvPicPr>
        <p:blipFill>
          <a:blip r:embed="rId4"/>
          <a:stretch>
            <a:fillRect/>
          </a:stretch>
        </p:blipFill>
        <p:spPr>
          <a:xfrm>
            <a:off x="1703211" y="1690688"/>
            <a:ext cx="8239478" cy="4634706"/>
          </a:xfrm>
          <a:prstGeom prst="rect">
            <a:avLst/>
          </a:prstGeom>
        </p:spPr>
      </p:pic>
    </p:spTree>
    <p:extLst>
      <p:ext uri="{BB962C8B-B14F-4D97-AF65-F5344CB8AC3E}">
        <p14:creationId xmlns:p14="http://schemas.microsoft.com/office/powerpoint/2010/main" val="1395812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Transportation Benefits and Burdens</a:t>
            </a:r>
          </a:p>
        </p:txBody>
      </p:sp>
      <p:sp>
        <p:nvSpPr>
          <p:cNvPr id="7" name="Text Placeholder 6"/>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3</a:t>
            </a:fld>
            <a:endParaRPr lang="en-US"/>
          </a:p>
        </p:txBody>
      </p:sp>
    </p:spTree>
    <p:extLst>
      <p:ext uri="{BB962C8B-B14F-4D97-AF65-F5344CB8AC3E}">
        <p14:creationId xmlns:p14="http://schemas.microsoft.com/office/powerpoint/2010/main" val="176843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Equity Assessments in Transportation</a:t>
            </a:r>
          </a:p>
        </p:txBody>
      </p:sp>
      <p:graphicFrame>
        <p:nvGraphicFramePr>
          <p:cNvPr id="6" name="Content Placeholder 5"/>
          <p:cNvGraphicFramePr>
            <a:graphicFrameLocks noGrp="1"/>
          </p:cNvGraphicFramePr>
          <p:nvPr>
            <p:ph idx="1"/>
          </p:nvPr>
        </p:nvGraphicFramePr>
        <p:xfrm>
          <a:off x="313112" y="1481557"/>
          <a:ext cx="11781906" cy="4717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561BF587-D48E-4F0D-A39C-5AB282297A33}" type="slidenum">
              <a:rPr lang="en-US" smtClean="0"/>
              <a:t>4</a:t>
            </a:fld>
            <a:endParaRPr lang="en-US" dirty="0"/>
          </a:p>
        </p:txBody>
      </p:sp>
    </p:spTree>
    <p:extLst>
      <p:ext uri="{BB962C8B-B14F-4D97-AF65-F5344CB8AC3E}">
        <p14:creationId xmlns:p14="http://schemas.microsoft.com/office/powerpoint/2010/main" val="2610401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Distributional Equity</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84118813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561BF587-D48E-4F0D-A39C-5AB282297A33}" type="slidenum">
              <a:rPr lang="en-US" smtClean="0"/>
              <a:t>5</a:t>
            </a:fld>
            <a:endParaRPr lang="en-US" dirty="0"/>
          </a:p>
        </p:txBody>
      </p:sp>
    </p:spTree>
    <p:extLst>
      <p:ext uri="{BB962C8B-B14F-4D97-AF65-F5344CB8AC3E}">
        <p14:creationId xmlns:p14="http://schemas.microsoft.com/office/powerpoint/2010/main" val="1772030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Distribution Equity of Investments</a:t>
            </a:r>
          </a:p>
        </p:txBody>
      </p:sp>
      <p:pic>
        <p:nvPicPr>
          <p:cNvPr id="6" name="Content Placeholder 5"/>
          <p:cNvPicPr>
            <a:picLocks noGrp="1" noChangeAspect="1"/>
          </p:cNvPicPr>
          <p:nvPr>
            <p:ph idx="1"/>
          </p:nvPr>
        </p:nvPicPr>
        <p:blipFill>
          <a:blip r:embed="rId3"/>
          <a:stretch>
            <a:fillRect/>
          </a:stretch>
        </p:blipFill>
        <p:spPr>
          <a:xfrm>
            <a:off x="315074" y="1690688"/>
            <a:ext cx="11568360" cy="4442098"/>
          </a:xfrm>
          <a:prstGeom prst="rect">
            <a:avLst/>
          </a:prstGeom>
        </p:spPr>
      </p:pic>
      <p:sp>
        <p:nvSpPr>
          <p:cNvPr id="4" name="Footer Placeholder 3"/>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p:cNvSpPr>
            <a:spLocks noGrp="1"/>
          </p:cNvSpPr>
          <p:nvPr>
            <p:ph type="sldNum" sz="quarter" idx="12"/>
          </p:nvPr>
        </p:nvSpPr>
        <p:spPr/>
        <p:txBody>
          <a:bodyPr/>
          <a:lstStyle/>
          <a:p>
            <a:fld id="{82692506-6D33-4386-AFDA-6DB3896FF238}" type="slidenum">
              <a:rPr lang="en-US" smtClean="0"/>
              <a:t>6</a:t>
            </a:fld>
            <a:endParaRPr lang="en-US"/>
          </a:p>
        </p:txBody>
      </p:sp>
      <p:sp>
        <p:nvSpPr>
          <p:cNvPr id="7" name="Rectangle 6"/>
          <p:cNvSpPr/>
          <p:nvPr/>
        </p:nvSpPr>
        <p:spPr>
          <a:xfrm>
            <a:off x="9188006" y="6106069"/>
            <a:ext cx="2325637" cy="276999"/>
          </a:xfrm>
          <a:prstGeom prst="rect">
            <a:avLst/>
          </a:prstGeom>
        </p:spPr>
        <p:txBody>
          <a:bodyPr wrap="none">
            <a:spAutoFit/>
          </a:bodyPr>
          <a:lstStyle/>
          <a:p>
            <a:r>
              <a:rPr lang="en-US" sz="1200" dirty="0">
                <a:solidFill>
                  <a:schemeClr val="tx1">
                    <a:lumMod val="50000"/>
                    <a:lumOff val="50000"/>
                  </a:schemeClr>
                </a:solidFill>
              </a:rPr>
              <a:t>Source: Williams and Golub, 2017 </a:t>
            </a:r>
          </a:p>
        </p:txBody>
      </p:sp>
    </p:spTree>
    <p:extLst>
      <p:ext uri="{BB962C8B-B14F-4D97-AF65-F5344CB8AC3E}">
        <p14:creationId xmlns:p14="http://schemas.microsoft.com/office/powerpoint/2010/main" val="3301513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6AE5-0FDD-DE47-94C3-E14966E888B2}"/>
              </a:ext>
            </a:extLst>
          </p:cNvPr>
          <p:cNvSpPr>
            <a:spLocks noGrp="1"/>
          </p:cNvSpPr>
          <p:nvPr>
            <p:ph type="title"/>
          </p:nvPr>
        </p:nvSpPr>
        <p:spPr/>
        <p:txBody>
          <a:bodyPr/>
          <a:lstStyle/>
          <a:p>
            <a:r>
              <a:rPr lang="en-US"/>
              <a:t>Benefits</a:t>
            </a:r>
            <a:endParaRPr lang="en-US" dirty="0"/>
          </a:p>
        </p:txBody>
      </p:sp>
      <p:sp>
        <p:nvSpPr>
          <p:cNvPr id="3" name="Content Placeholder 2">
            <a:extLst>
              <a:ext uri="{FF2B5EF4-FFF2-40B4-BE49-F238E27FC236}">
                <a16:creationId xmlns:a16="http://schemas.microsoft.com/office/drawing/2014/main" id="{09A93C18-DA03-D54B-BE08-B6F4A97ED47A}"/>
              </a:ext>
            </a:extLst>
          </p:cNvPr>
          <p:cNvSpPr>
            <a:spLocks noGrp="1"/>
          </p:cNvSpPr>
          <p:nvPr>
            <p:ph idx="1"/>
          </p:nvPr>
        </p:nvSpPr>
        <p:spPr/>
        <p:txBody>
          <a:bodyPr/>
          <a:lstStyle/>
          <a:p>
            <a:r>
              <a:rPr lang="en-US" dirty="0"/>
              <a:t>Benefits are positive outcomes </a:t>
            </a:r>
          </a:p>
          <a:p>
            <a:r>
              <a:rPr lang="en-US" dirty="0"/>
              <a:t>Transportation benefits may include:</a:t>
            </a:r>
          </a:p>
          <a:p>
            <a:pPr lvl="1"/>
            <a:r>
              <a:rPr lang="en-US" dirty="0"/>
              <a:t>Access to employment, education, and community services, health care, and healthy food</a:t>
            </a:r>
          </a:p>
          <a:p>
            <a:pPr lvl="1"/>
            <a:r>
              <a:rPr lang="en-US" dirty="0"/>
              <a:t>Safe, affordable, reliable transportation options including walking, cycling, and transit</a:t>
            </a:r>
          </a:p>
          <a:p>
            <a:pPr lvl="1"/>
            <a:r>
              <a:rPr lang="en-US" dirty="0"/>
              <a:t>Provisions for emergency evacuation and personal security</a:t>
            </a:r>
          </a:p>
          <a:p>
            <a:pPr lvl="1"/>
            <a:r>
              <a:rPr lang="en-US" dirty="0"/>
              <a:t>Accommodations for persons with disabilities, older adults, children, and other or underserved disadvantaged groups</a:t>
            </a:r>
          </a:p>
          <a:p>
            <a:pPr lvl="1"/>
            <a:endParaRPr lang="en-US" dirty="0"/>
          </a:p>
          <a:p>
            <a:pPr lvl="1"/>
            <a:endParaRPr lang="en-US" dirty="0"/>
          </a:p>
          <a:p>
            <a:pPr lvl="1"/>
            <a:endParaRPr lang="en-US" dirty="0"/>
          </a:p>
        </p:txBody>
      </p:sp>
      <p:sp>
        <p:nvSpPr>
          <p:cNvPr id="4" name="Footer Placeholder 3">
            <a:extLst>
              <a:ext uri="{FF2B5EF4-FFF2-40B4-BE49-F238E27FC236}">
                <a16:creationId xmlns:a16="http://schemas.microsoft.com/office/drawing/2014/main" id="{664DEA5A-C8E2-A840-94E5-CDAD62AECC85}"/>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E2865E7C-CF93-5B42-B066-DC053DB3E4D6}"/>
              </a:ext>
            </a:extLst>
          </p:cNvPr>
          <p:cNvSpPr>
            <a:spLocks noGrp="1"/>
          </p:cNvSpPr>
          <p:nvPr>
            <p:ph type="sldNum" sz="quarter" idx="12"/>
          </p:nvPr>
        </p:nvSpPr>
        <p:spPr/>
        <p:txBody>
          <a:bodyPr/>
          <a:lstStyle/>
          <a:p>
            <a:fld id="{82692506-6D33-4386-AFDA-6DB3896FF238}" type="slidenum">
              <a:rPr lang="en-US" smtClean="0"/>
              <a:pPr/>
              <a:t>7</a:t>
            </a:fld>
            <a:endParaRPr lang="en-US"/>
          </a:p>
        </p:txBody>
      </p:sp>
    </p:spTree>
    <p:extLst>
      <p:ext uri="{BB962C8B-B14F-4D97-AF65-F5344CB8AC3E}">
        <p14:creationId xmlns:p14="http://schemas.microsoft.com/office/powerpoint/2010/main" val="911867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6AE5-0FDD-DE47-94C3-E14966E888B2}"/>
              </a:ext>
            </a:extLst>
          </p:cNvPr>
          <p:cNvSpPr>
            <a:spLocks noGrp="1"/>
          </p:cNvSpPr>
          <p:nvPr>
            <p:ph type="title"/>
          </p:nvPr>
        </p:nvSpPr>
        <p:spPr/>
        <p:txBody>
          <a:bodyPr/>
          <a:lstStyle/>
          <a:p>
            <a:r>
              <a:rPr lang="en-US" dirty="0"/>
              <a:t>Burdens</a:t>
            </a:r>
          </a:p>
        </p:txBody>
      </p:sp>
      <p:sp>
        <p:nvSpPr>
          <p:cNvPr id="3" name="Content Placeholder 2">
            <a:extLst>
              <a:ext uri="{FF2B5EF4-FFF2-40B4-BE49-F238E27FC236}">
                <a16:creationId xmlns:a16="http://schemas.microsoft.com/office/drawing/2014/main" id="{09A93C18-DA03-D54B-BE08-B6F4A97ED47A}"/>
              </a:ext>
            </a:extLst>
          </p:cNvPr>
          <p:cNvSpPr>
            <a:spLocks noGrp="1"/>
          </p:cNvSpPr>
          <p:nvPr>
            <p:ph idx="1"/>
          </p:nvPr>
        </p:nvSpPr>
        <p:spPr/>
        <p:txBody>
          <a:bodyPr>
            <a:normAutofit fontScale="92500" lnSpcReduction="10000"/>
          </a:bodyPr>
          <a:lstStyle/>
          <a:p>
            <a:r>
              <a:rPr lang="en-US" dirty="0"/>
              <a:t>Burdens include any major adverse impact </a:t>
            </a:r>
          </a:p>
          <a:p>
            <a:r>
              <a:rPr lang="en-US" dirty="0"/>
              <a:t>Transportation burdens may include:</a:t>
            </a:r>
          </a:p>
          <a:p>
            <a:pPr lvl="1"/>
            <a:r>
              <a:rPr lang="en-US" dirty="0"/>
              <a:t>Physical barriers (e.g., multi-lane roadways) </a:t>
            </a:r>
          </a:p>
          <a:p>
            <a:pPr lvl="1"/>
            <a:r>
              <a:rPr lang="en-US" dirty="0"/>
              <a:t>Unmanaged congestion and travel delay</a:t>
            </a:r>
          </a:p>
          <a:p>
            <a:pPr lvl="1"/>
            <a:r>
              <a:rPr lang="en-US" dirty="0"/>
              <a:t>Disruption of access to neighborhood/community services and facilities</a:t>
            </a:r>
          </a:p>
          <a:p>
            <a:pPr lvl="1"/>
            <a:r>
              <a:rPr lang="en-US" dirty="0"/>
              <a:t>Increased noise</a:t>
            </a:r>
          </a:p>
          <a:p>
            <a:pPr lvl="1"/>
            <a:r>
              <a:rPr lang="en-US" dirty="0"/>
              <a:t>Displacement of residents, businesses, or public amenities </a:t>
            </a:r>
          </a:p>
          <a:p>
            <a:pPr lvl="1"/>
            <a:r>
              <a:rPr lang="en-US" dirty="0"/>
              <a:t>Safety and personal security issues</a:t>
            </a:r>
          </a:p>
          <a:p>
            <a:pPr lvl="1"/>
            <a:r>
              <a:rPr lang="en-US" dirty="0"/>
              <a:t>Emissions and reduced air quality </a:t>
            </a:r>
          </a:p>
          <a:p>
            <a:pPr lvl="1"/>
            <a:r>
              <a:rPr lang="en-US" dirty="0"/>
              <a:t>Diminished aesthetics</a:t>
            </a:r>
          </a:p>
          <a:p>
            <a:pPr lvl="1"/>
            <a:r>
              <a:rPr lang="en-US" dirty="0"/>
              <a:t>Increased transportation costs</a:t>
            </a:r>
          </a:p>
          <a:p>
            <a:pPr lvl="1"/>
            <a:r>
              <a:rPr lang="en-US" dirty="0"/>
              <a:t>Restricted access to transportation options</a:t>
            </a:r>
          </a:p>
        </p:txBody>
      </p:sp>
      <p:sp>
        <p:nvSpPr>
          <p:cNvPr id="4" name="Footer Placeholder 3">
            <a:extLst>
              <a:ext uri="{FF2B5EF4-FFF2-40B4-BE49-F238E27FC236}">
                <a16:creationId xmlns:a16="http://schemas.microsoft.com/office/drawing/2014/main" id="{664DEA5A-C8E2-A840-94E5-CDAD62AECC85}"/>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E2865E7C-CF93-5B42-B066-DC053DB3E4D6}"/>
              </a:ext>
            </a:extLst>
          </p:cNvPr>
          <p:cNvSpPr>
            <a:spLocks noGrp="1"/>
          </p:cNvSpPr>
          <p:nvPr>
            <p:ph type="sldNum" sz="quarter" idx="12"/>
          </p:nvPr>
        </p:nvSpPr>
        <p:spPr/>
        <p:txBody>
          <a:bodyPr/>
          <a:lstStyle/>
          <a:p>
            <a:fld id="{82692506-6D33-4386-AFDA-6DB3896FF238}" type="slidenum">
              <a:rPr lang="en-US" smtClean="0"/>
              <a:t>8</a:t>
            </a:fld>
            <a:endParaRPr lang="en-US"/>
          </a:p>
        </p:txBody>
      </p:sp>
    </p:spTree>
    <p:extLst>
      <p:ext uri="{BB962C8B-B14F-4D97-AF65-F5344CB8AC3E}">
        <p14:creationId xmlns:p14="http://schemas.microsoft.com/office/powerpoint/2010/main" val="1925582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56A56-35CD-874C-948A-D4AEE45EC57B}"/>
              </a:ext>
            </a:extLst>
          </p:cNvPr>
          <p:cNvSpPr>
            <a:spLocks noGrp="1"/>
          </p:cNvSpPr>
          <p:nvPr>
            <p:ph type="title"/>
          </p:nvPr>
        </p:nvSpPr>
        <p:spPr/>
        <p:txBody>
          <a:bodyPr/>
          <a:lstStyle/>
          <a:p>
            <a:r>
              <a:rPr lang="en-US" dirty="0"/>
              <a:t>Cumulative Impacts</a:t>
            </a:r>
          </a:p>
        </p:txBody>
      </p:sp>
      <p:sp>
        <p:nvSpPr>
          <p:cNvPr id="3" name="Content Placeholder 2">
            <a:extLst>
              <a:ext uri="{FF2B5EF4-FFF2-40B4-BE49-F238E27FC236}">
                <a16:creationId xmlns:a16="http://schemas.microsoft.com/office/drawing/2014/main" id="{94C07A36-EB80-5C4C-A3B8-C0A707FD7789}"/>
              </a:ext>
            </a:extLst>
          </p:cNvPr>
          <p:cNvSpPr>
            <a:spLocks noGrp="1"/>
          </p:cNvSpPr>
          <p:nvPr>
            <p:ph idx="1"/>
          </p:nvPr>
        </p:nvSpPr>
        <p:spPr/>
        <p:txBody>
          <a:bodyPr>
            <a:normAutofit/>
          </a:bodyPr>
          <a:lstStyle/>
          <a:p>
            <a:pPr marL="0" indent="0">
              <a:buNone/>
            </a:pPr>
            <a:r>
              <a:rPr lang="en-US" dirty="0"/>
              <a:t>“Cumulative impacts are the aggregate result of the incremental direct and indirect effects of a project or plan, the effects of past and present actions, and effects of reasonably foreseeable future actions by others on resources of concern.” </a:t>
            </a:r>
          </a:p>
        </p:txBody>
      </p:sp>
      <p:sp>
        <p:nvSpPr>
          <p:cNvPr id="4" name="Footer Placeholder 3">
            <a:extLst>
              <a:ext uri="{FF2B5EF4-FFF2-40B4-BE49-F238E27FC236}">
                <a16:creationId xmlns:a16="http://schemas.microsoft.com/office/drawing/2014/main" id="{F76D9DDB-ED6C-EB42-B2FF-5917399ABB57}"/>
              </a:ext>
            </a:extLst>
          </p:cNvPr>
          <p:cNvSpPr>
            <a:spLocks noGrp="1"/>
          </p:cNvSpPr>
          <p:nvPr>
            <p:ph type="ftr" sz="quarter" idx="11"/>
          </p:nvPr>
        </p:nvSpPr>
        <p:spPr/>
        <p:txBody>
          <a:bodyPr/>
          <a:lstStyle/>
          <a:p>
            <a:r>
              <a:rPr lang="en-US"/>
              <a:t>The Transportation Equity Curriculum: Evaluating Plans and Projects</a:t>
            </a:r>
            <a:endParaRPr lang="en-US" dirty="0"/>
          </a:p>
        </p:txBody>
      </p:sp>
      <p:sp>
        <p:nvSpPr>
          <p:cNvPr id="5" name="Slide Number Placeholder 4">
            <a:extLst>
              <a:ext uri="{FF2B5EF4-FFF2-40B4-BE49-F238E27FC236}">
                <a16:creationId xmlns:a16="http://schemas.microsoft.com/office/drawing/2014/main" id="{EC638C6A-79A0-B540-A176-91831A1C050F}"/>
              </a:ext>
            </a:extLst>
          </p:cNvPr>
          <p:cNvSpPr>
            <a:spLocks noGrp="1"/>
          </p:cNvSpPr>
          <p:nvPr>
            <p:ph type="sldNum" sz="quarter" idx="12"/>
          </p:nvPr>
        </p:nvSpPr>
        <p:spPr/>
        <p:txBody>
          <a:bodyPr/>
          <a:lstStyle/>
          <a:p>
            <a:fld id="{82692506-6D33-4386-AFDA-6DB3896FF238}" type="slidenum">
              <a:rPr lang="en-US" smtClean="0"/>
              <a:t>9</a:t>
            </a:fld>
            <a:endParaRPr lang="en-US"/>
          </a:p>
        </p:txBody>
      </p:sp>
      <p:sp>
        <p:nvSpPr>
          <p:cNvPr id="7" name="Rectangle 6"/>
          <p:cNvSpPr/>
          <p:nvPr/>
        </p:nvSpPr>
        <p:spPr>
          <a:xfrm>
            <a:off x="8950859" y="3631962"/>
            <a:ext cx="2062681" cy="369332"/>
          </a:xfrm>
          <a:prstGeom prst="rect">
            <a:avLst/>
          </a:prstGeom>
        </p:spPr>
        <p:txBody>
          <a:bodyPr wrap="none">
            <a:spAutoFit/>
          </a:bodyPr>
          <a:lstStyle/>
          <a:p>
            <a:r>
              <a:rPr lang="en-US" dirty="0">
                <a:solidFill>
                  <a:schemeClr val="tx1">
                    <a:lumMod val="50000"/>
                    <a:lumOff val="50000"/>
                  </a:schemeClr>
                </a:solidFill>
              </a:rPr>
              <a:t>-AASHTO, 2016, p. 1</a:t>
            </a:r>
          </a:p>
        </p:txBody>
      </p:sp>
    </p:spTree>
    <p:extLst>
      <p:ext uri="{BB962C8B-B14F-4D97-AF65-F5344CB8AC3E}">
        <p14:creationId xmlns:p14="http://schemas.microsoft.com/office/powerpoint/2010/main" val="22104184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quity Curriculu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quity Curriculum" id="{A9A181E2-F167-4700-8813-578ADB5FBE39}" vid="{8B030D81-4FD3-4928-AE21-0BC59688D400}"/>
    </a:ext>
  </a:extLst>
</a:theme>
</file>

<file path=ppt/theme/theme2.xml><?xml version="1.0" encoding="utf-8"?>
<a:theme xmlns:a="http://schemas.openxmlformats.org/drawingml/2006/main" name="Custom Design">
  <a:themeElements>
    <a:clrScheme name="USF Colors">
      <a:dk1>
        <a:sysClr val="windowText" lastClr="000000"/>
      </a:dk1>
      <a:lt1>
        <a:sysClr val="window" lastClr="FFFFFF"/>
      </a:lt1>
      <a:dk2>
        <a:srgbClr val="44546A"/>
      </a:dk2>
      <a:lt2>
        <a:srgbClr val="E7E6E6"/>
      </a:lt2>
      <a:accent1>
        <a:srgbClr val="006747"/>
      </a:accent1>
      <a:accent2>
        <a:srgbClr val="CFC493"/>
      </a:accent2>
      <a:accent3>
        <a:srgbClr val="29AFCE"/>
      </a:accent3>
      <a:accent4>
        <a:srgbClr val="DBE442"/>
      </a:accent4>
      <a:accent5>
        <a:srgbClr val="7E96A0"/>
      </a:accent5>
      <a:accent6>
        <a:srgbClr val="006484"/>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Equity Curriculum</Template>
  <TotalTime>11408</TotalTime>
  <Words>5967</Words>
  <Application>Microsoft Office PowerPoint</Application>
  <PresentationFormat>Widescreen</PresentationFormat>
  <Paragraphs>512</Paragraphs>
  <Slides>29</Slides>
  <Notes>29</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Calibri Light</vt:lpstr>
      <vt:lpstr>Wingdings</vt:lpstr>
      <vt:lpstr>Equity Curriculum</vt:lpstr>
      <vt:lpstr>Custom Design</vt:lpstr>
      <vt:lpstr>Evaluating Plans and Projects</vt:lpstr>
      <vt:lpstr>Learning Objectives</vt:lpstr>
      <vt:lpstr>Transportation Benefits and Burdens</vt:lpstr>
      <vt:lpstr>Equity Assessments in Transportation</vt:lpstr>
      <vt:lpstr>Distributional Equity</vt:lpstr>
      <vt:lpstr>Example: Distribution Equity of Investments</vt:lpstr>
      <vt:lpstr>Benefits</vt:lpstr>
      <vt:lpstr>Burdens</vt:lpstr>
      <vt:lpstr>Cumulative Impacts</vt:lpstr>
      <vt:lpstr>Disproportionate Impacts</vt:lpstr>
      <vt:lpstr>Equity Categories and Indicators</vt:lpstr>
      <vt:lpstr>Equity Categories</vt:lpstr>
      <vt:lpstr>Access to Opportunity </vt:lpstr>
      <vt:lpstr>Health and Environment</vt:lpstr>
      <vt:lpstr>Safety and Emergency Evacuation</vt:lpstr>
      <vt:lpstr>Affordability</vt:lpstr>
      <vt:lpstr>Mobility</vt:lpstr>
      <vt:lpstr>Burdens</vt:lpstr>
      <vt:lpstr>Example Equity Indicators</vt:lpstr>
      <vt:lpstr>Screening and Prioritizing Projects for Equity</vt:lpstr>
      <vt:lpstr>Assessing Benefits and Burdens in Transportation Projects</vt:lpstr>
      <vt:lpstr>Methods to Evaluate Projects</vt:lpstr>
      <vt:lpstr>Evaluation Approaches</vt:lpstr>
      <vt:lpstr>Things to Consider when Evaluating Plans and Projects</vt:lpstr>
      <vt:lpstr>Example: Transportation Equity Scorecard Tool</vt:lpstr>
      <vt:lpstr>Spatial Analysis Tools</vt:lpstr>
      <vt:lpstr>What is Spatial Analysis? </vt:lpstr>
      <vt:lpstr>The Spatial Equity Data Tool</vt:lpstr>
      <vt:lpstr>Achieving Transportation Equity through GIS Video</vt:lpstr>
    </vt:vector>
  </TitlesOfParts>
  <Company>University of South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Tia Boyd</dc:creator>
  <cp:lastModifiedBy>Kristine Williams</cp:lastModifiedBy>
  <cp:revision>510</cp:revision>
  <dcterms:created xsi:type="dcterms:W3CDTF">2021-09-20T16:45:10Z</dcterms:created>
  <dcterms:modified xsi:type="dcterms:W3CDTF">2022-05-24T18:50:44Z</dcterms:modified>
</cp:coreProperties>
</file>